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6" r:id="rId4"/>
    <p:sldId id="259" r:id="rId5"/>
    <p:sldId id="265" r:id="rId6"/>
    <p:sldId id="272" r:id="rId7"/>
    <p:sldId id="273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6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CF15-9D52-4387-8BE2-BB0B90EC5052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719B-0AD7-41D4-9462-F0F9AB69E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694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CF15-9D52-4387-8BE2-BB0B90EC5052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719B-0AD7-41D4-9462-F0F9AB69E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996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CF15-9D52-4387-8BE2-BB0B90EC5052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719B-0AD7-41D4-9462-F0F9AB69E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299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09622A-5176-4434-9D98-89959DAC185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7B4339-42BD-4BA6-B855-90F6A580FFB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8291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09622A-5176-4434-9D98-89959DAC185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7B4339-42BD-4BA6-B855-90F6A580FFB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8405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09622A-5176-4434-9D98-89959DAC185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7B4339-42BD-4BA6-B855-90F6A580FFB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74184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09622A-5176-4434-9D98-89959DAC185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7B4339-42BD-4BA6-B855-90F6A580FFB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423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09622A-5176-4434-9D98-89959DAC185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7B4339-42BD-4BA6-B855-90F6A580FFB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3940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09622A-5176-4434-9D98-89959DAC185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7B4339-42BD-4BA6-B855-90F6A580FFB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6164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09622A-5176-4434-9D98-89959DAC185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7B4339-42BD-4BA6-B855-90F6A580FFB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566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09622A-5176-4434-9D98-89959DAC185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7B4339-42BD-4BA6-B855-90F6A580FFB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4189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CF15-9D52-4387-8BE2-BB0B90EC5052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719B-0AD7-41D4-9462-F0F9AB69E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526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09622A-5176-4434-9D98-89959DAC185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7B4339-42BD-4BA6-B855-90F6A580FFB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1795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09622A-5176-4434-9D98-89959DAC185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7B4339-42BD-4BA6-B855-90F6A580FFB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50244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09622A-5176-4434-9D98-89959DAC185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7B4339-42BD-4BA6-B855-90F6A580FFB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48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CF15-9D52-4387-8BE2-BB0B90EC5052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719B-0AD7-41D4-9462-F0F9AB69E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94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CF15-9D52-4387-8BE2-BB0B90EC5052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719B-0AD7-41D4-9462-F0F9AB69E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78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CF15-9D52-4387-8BE2-BB0B90EC5052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719B-0AD7-41D4-9462-F0F9AB69E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905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CF15-9D52-4387-8BE2-BB0B90EC5052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719B-0AD7-41D4-9462-F0F9AB69E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289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CF15-9D52-4387-8BE2-BB0B90EC5052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719B-0AD7-41D4-9462-F0F9AB69E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748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CF15-9D52-4387-8BE2-BB0B90EC5052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719B-0AD7-41D4-9462-F0F9AB69E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9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CF15-9D52-4387-8BE2-BB0B90EC5052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719B-0AD7-41D4-9462-F0F9AB69E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19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9CF15-9D52-4387-8BE2-BB0B90EC5052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6719B-0AD7-41D4-9462-F0F9AB69EEE3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F7325A7-BC28-3BB5-FC56-6D977D6087D3}"/>
              </a:ext>
            </a:extLst>
          </p:cNvPr>
          <p:cNvGrpSpPr/>
          <p:nvPr userDrawn="1"/>
        </p:nvGrpSpPr>
        <p:grpSpPr>
          <a:xfrm>
            <a:off x="-3965825" y="1209671"/>
            <a:ext cx="4036163" cy="3785762"/>
            <a:chOff x="-2709316" y="1328435"/>
            <a:chExt cx="2889587" cy="277108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6890320-F424-607D-A6A1-968DBCFBE2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39438" y="1884793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482051EE-0263-4A53-4686-5F88D7A7E2FB}"/>
                </a:ext>
              </a:extLst>
            </p:cNvPr>
            <p:cNvSpPr txBox="1"/>
            <p:nvPr userDrawn="1"/>
          </p:nvSpPr>
          <p:spPr>
            <a:xfrm>
              <a:off x="-2354729" y="1328435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FD3F4B56-F618-8C64-627E-C84F3D2DB40D}"/>
                </a:ext>
              </a:extLst>
            </p:cNvPr>
            <p:cNvSpPr txBox="1"/>
            <p:nvPr userDrawn="1"/>
          </p:nvSpPr>
          <p:spPr>
            <a:xfrm>
              <a:off x="-2205072" y="3636362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B4CEAE87-9FFF-F4FA-F686-4EF768346F25}"/>
                </a:ext>
              </a:extLst>
            </p:cNvPr>
            <p:cNvSpPr txBox="1"/>
            <p:nvPr userDrawn="1"/>
          </p:nvSpPr>
          <p:spPr>
            <a:xfrm>
              <a:off x="-2709316" y="369400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485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09622A-5176-4434-9D98-89959DAC185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9/16/2023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7B4339-42BD-4BA6-B855-90F6A580FFB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2E3F59D-4B6D-3D88-07B0-DE2832EB33C9}"/>
              </a:ext>
            </a:extLst>
          </p:cNvPr>
          <p:cNvGrpSpPr/>
          <p:nvPr userDrawn="1"/>
        </p:nvGrpSpPr>
        <p:grpSpPr>
          <a:xfrm>
            <a:off x="-3965825" y="1209671"/>
            <a:ext cx="4036163" cy="3785762"/>
            <a:chOff x="-2709316" y="1328435"/>
            <a:chExt cx="2889587" cy="277108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F142D50-CD94-EF89-5DBE-FEE7A2E81F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39438" y="1884793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1389824A-340C-260D-8EB1-6D14F2CC6588}"/>
                </a:ext>
              </a:extLst>
            </p:cNvPr>
            <p:cNvSpPr txBox="1"/>
            <p:nvPr userDrawn="1"/>
          </p:nvSpPr>
          <p:spPr>
            <a:xfrm>
              <a:off x="-2354729" y="1328435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AAE953F4-48CE-DD46-AD5D-019E359118A3}"/>
                </a:ext>
              </a:extLst>
            </p:cNvPr>
            <p:cNvSpPr txBox="1"/>
            <p:nvPr userDrawn="1"/>
          </p:nvSpPr>
          <p:spPr>
            <a:xfrm>
              <a:off x="-2205072" y="3636362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25E956A0-C29A-6F77-DD68-63BF948F14BB}"/>
                </a:ext>
              </a:extLst>
            </p:cNvPr>
            <p:cNvSpPr txBox="1"/>
            <p:nvPr userDrawn="1"/>
          </p:nvSpPr>
          <p:spPr>
            <a:xfrm>
              <a:off x="-2709316" y="369400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919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1E1336A0-07D3-47E9-9518-D1E33E4B31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6480" y="1620400"/>
            <a:ext cx="6409030" cy="2160029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6: TRỒNG VÀ CHĂM SÓC HOA TRONG CHẬU (T2)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631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8FFD4D-8AD4-4648-8592-38C449E43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73" y="798573"/>
            <a:ext cx="828701" cy="75101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F3DD5B-F326-42D6-BA78-005D7D0A789D}"/>
              </a:ext>
            </a:extLst>
          </p:cNvPr>
          <p:cNvSpPr/>
          <p:nvPr/>
        </p:nvSpPr>
        <p:spPr>
          <a:xfrm>
            <a:off x="1214328" y="1027077"/>
            <a:ext cx="23278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98123" y="1750879"/>
            <a:ext cx="10564963" cy="10133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2800" dirty="0">
                <a:solidFill>
                  <a:srgbClr val="000000"/>
                </a:solidFill>
                <a:cs typeface="Arial" panose="020B0604020202020204" pitchFamily="34" charset="0"/>
              </a:rPr>
              <a:t>Công việc chuẩn bị cây con hoa mười giờ để trồng trong chậu?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123" y="3222172"/>
            <a:ext cx="10815174" cy="2538867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777997" y="6091193"/>
            <a:ext cx="7815946" cy="633045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vi-VN" sz="2800" dirty="0">
                <a:solidFill>
                  <a:schemeClr val="tx1"/>
                </a:solidFill>
                <a:cs typeface="Arial" panose="020B0604020202020204" pitchFamily="34" charset="0"/>
              </a:rPr>
              <a:t>Cây con hoa mười giờ thường được lấy từ một đoạn thân sát gốc.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73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9288" y="179798"/>
            <a:ext cx="79506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99"/>
                </a:solidFill>
                <a:cs typeface="Arial" panose="020B0604020202020204" pitchFamily="34" charset="0"/>
              </a:rPr>
              <a:t>1. </a:t>
            </a:r>
            <a:r>
              <a:rPr lang="en-US" altLang="en-US" sz="2800" b="1" dirty="0" err="1">
                <a:solidFill>
                  <a:srgbClr val="000099"/>
                </a:solidFill>
                <a:cs typeface="Arial" panose="020B0604020202020204" pitchFamily="34" charset="0"/>
              </a:rPr>
              <a:t>Trồng</a:t>
            </a:r>
            <a:r>
              <a:rPr lang="en-US" altLang="en-US" sz="2800" b="1" dirty="0">
                <a:solidFill>
                  <a:srgbClr val="000099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cs typeface="Arial" panose="020B0604020202020204" pitchFamily="34" charset="0"/>
              </a:rPr>
              <a:t>cây</a:t>
            </a:r>
            <a:r>
              <a:rPr lang="en-US" altLang="en-US" sz="2800" b="1" dirty="0">
                <a:solidFill>
                  <a:srgbClr val="000099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cs typeface="Arial" panose="020B0604020202020204" pitchFamily="34" charset="0"/>
              </a:rPr>
              <a:t>hoa</a:t>
            </a:r>
            <a:r>
              <a:rPr lang="en-US" altLang="en-US" sz="2800" b="1" dirty="0">
                <a:solidFill>
                  <a:srgbClr val="000099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cs typeface="Arial" panose="020B0604020202020204" pitchFamily="34" charset="0"/>
              </a:rPr>
              <a:t>mười</a:t>
            </a:r>
            <a:r>
              <a:rPr lang="en-US" altLang="en-US" sz="2800" b="1" dirty="0">
                <a:solidFill>
                  <a:srgbClr val="000099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cs typeface="Arial" panose="020B0604020202020204" pitchFamily="34" charset="0"/>
              </a:rPr>
              <a:t>giơ</a:t>
            </a:r>
            <a:r>
              <a:rPr lang="en-US" altLang="en-US" sz="2800" b="1" dirty="0">
                <a:solidFill>
                  <a:srgbClr val="000099"/>
                </a:solidFill>
                <a:cs typeface="Arial" panose="020B0604020202020204" pitchFamily="34" charset="0"/>
              </a:rPr>
              <a:t>̀ </a:t>
            </a:r>
            <a:r>
              <a:rPr lang="en-US" altLang="en-US" sz="2800" b="1" dirty="0" err="1">
                <a:solidFill>
                  <a:srgbClr val="000099"/>
                </a:solidFill>
                <a:cs typeface="Arial" panose="020B0604020202020204" pitchFamily="34" charset="0"/>
              </a:rPr>
              <a:t>trong</a:t>
            </a:r>
            <a:r>
              <a:rPr lang="en-US" altLang="en-US" sz="2800" b="1" dirty="0">
                <a:solidFill>
                  <a:srgbClr val="000099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cs typeface="Arial" panose="020B0604020202020204" pitchFamily="34" charset="0"/>
              </a:rPr>
              <a:t>chậu</a:t>
            </a:r>
            <a:endParaRPr lang="en-US" altLang="en-US" sz="2800" b="1" dirty="0">
              <a:solidFill>
                <a:srgbClr val="000099"/>
              </a:solidFill>
              <a:cs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99357" y="611585"/>
            <a:ext cx="11279960" cy="633045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2800" dirty="0">
                <a:solidFill>
                  <a:schemeClr val="tx1"/>
                </a:solidFill>
                <a:cs typeface="Arial" panose="020B0604020202020204" pitchFamily="34" charset="0"/>
              </a:rPr>
              <a:t>Trồng cây hoa mười giờ trong chậu theo trình tự như thế nào?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25366" y="3341392"/>
            <a:ext cx="4687426" cy="541612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xẻng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sỏi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dăm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xuống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chậu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49899" y="3513181"/>
            <a:ext cx="3189558" cy="471423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xẻng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chậu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57943" y="6276998"/>
            <a:ext cx="3831771" cy="471423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black"/>
                </a:solidFill>
                <a:cs typeface="Arial" panose="020B0604020202020204" pitchFamily="34" charset="0"/>
              </a:rPr>
              <a:t>Đặt cây con hoa mười giờ đứng thẳng vào giữa hốc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849899" y="6276997"/>
            <a:ext cx="3189558" cy="471423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black"/>
                </a:solidFill>
                <a:cs typeface="Arial" panose="020B0604020202020204" pitchFamily="34" charset="0"/>
              </a:rPr>
              <a:t>Tưới nước đủ ẩm xung quanh gốc cây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117" y="1199644"/>
            <a:ext cx="3845597" cy="200429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870" y="1286182"/>
            <a:ext cx="4417616" cy="209812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117" y="4020458"/>
            <a:ext cx="3845597" cy="211908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9546" y="4169741"/>
            <a:ext cx="4013653" cy="196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8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21993" y="357218"/>
            <a:ext cx="106143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99"/>
                </a:solidFill>
                <a:cs typeface="Arial" panose="020B0604020202020204" pitchFamily="34" charset="0"/>
              </a:rPr>
              <a:t>2. </a:t>
            </a:r>
            <a:r>
              <a:rPr lang="en-US" altLang="en-US" sz="2800" b="1" dirty="0" err="1">
                <a:solidFill>
                  <a:srgbClr val="000099"/>
                </a:solidFill>
                <a:cs typeface="Arial" panose="020B0604020202020204" pitchFamily="34" charset="0"/>
              </a:rPr>
              <a:t>Chăm</a:t>
            </a:r>
            <a:r>
              <a:rPr lang="en-US" altLang="en-US" sz="2800" b="1" dirty="0">
                <a:solidFill>
                  <a:srgbClr val="000099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cs typeface="Arial" panose="020B0604020202020204" pitchFamily="34" charset="0"/>
              </a:rPr>
              <a:t>sóc</a:t>
            </a:r>
            <a:r>
              <a:rPr lang="en-US" altLang="en-US" sz="2800" b="1" dirty="0">
                <a:solidFill>
                  <a:srgbClr val="000099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cs typeface="Arial" panose="020B0604020202020204" pitchFamily="34" charset="0"/>
              </a:rPr>
              <a:t>cây</a:t>
            </a:r>
            <a:r>
              <a:rPr lang="en-US" altLang="en-US" sz="2800" b="1" dirty="0">
                <a:solidFill>
                  <a:srgbClr val="000099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cs typeface="Arial" panose="020B0604020202020204" pitchFamily="34" charset="0"/>
              </a:rPr>
              <a:t>hoa</a:t>
            </a:r>
            <a:r>
              <a:rPr lang="en-US" altLang="en-US" sz="2800" b="1" dirty="0">
                <a:solidFill>
                  <a:srgbClr val="000099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cs typeface="Arial" panose="020B0604020202020204" pitchFamily="34" charset="0"/>
              </a:rPr>
              <a:t>mười</a:t>
            </a:r>
            <a:r>
              <a:rPr lang="en-US" altLang="en-US" sz="2800" b="1" dirty="0">
                <a:solidFill>
                  <a:srgbClr val="000099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cs typeface="Arial" panose="020B0604020202020204" pitchFamily="34" charset="0"/>
              </a:rPr>
              <a:t>giơ</a:t>
            </a:r>
            <a:r>
              <a:rPr lang="en-US" altLang="en-US" sz="2800" b="1" dirty="0">
                <a:solidFill>
                  <a:srgbClr val="000099"/>
                </a:solidFill>
                <a:cs typeface="Arial" panose="020B0604020202020204" pitchFamily="34" charset="0"/>
              </a:rPr>
              <a:t>̀ </a:t>
            </a:r>
            <a:r>
              <a:rPr lang="en-US" altLang="en-US" sz="2800" b="1" dirty="0" err="1">
                <a:solidFill>
                  <a:srgbClr val="000099"/>
                </a:solidFill>
                <a:cs typeface="Arial" panose="020B0604020202020204" pitchFamily="34" charset="0"/>
              </a:rPr>
              <a:t>trong</a:t>
            </a:r>
            <a:r>
              <a:rPr lang="en-US" altLang="en-US" sz="2800" b="1" dirty="0">
                <a:solidFill>
                  <a:srgbClr val="000099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cs typeface="Arial" panose="020B0604020202020204" pitchFamily="34" charset="0"/>
              </a:rPr>
              <a:t>chậu</a:t>
            </a:r>
            <a:endParaRPr lang="en-US" altLang="en-US" sz="2800" b="1" dirty="0">
              <a:solidFill>
                <a:srgbClr val="000099"/>
              </a:solidFill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83422" y="799995"/>
            <a:ext cx="10258622" cy="676065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800" b="1" dirty="0">
                <a:solidFill>
                  <a:schemeClr val="tx1"/>
                </a:solidFill>
                <a:cs typeface="Arial" panose="020B0604020202020204" pitchFamily="34" charset="0"/>
              </a:rPr>
              <a:t>Em chăm sóc cây hoa mười giờ trong chậu như thế nào?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652543" y="3084746"/>
            <a:ext cx="4687426" cy="541612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cấp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ánh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sáng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37063" y="4048999"/>
            <a:ext cx="3189558" cy="471423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Tưới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nước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86854" y="6395737"/>
            <a:ext cx="3197799" cy="471423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Cắt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tỉa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233137" y="6408800"/>
            <a:ext cx="3189558" cy="471423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Bắt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7727" y="1397856"/>
            <a:ext cx="3410663" cy="1628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512" y="2285998"/>
            <a:ext cx="3414660" cy="1838325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8076790" y="4189394"/>
            <a:ext cx="3189558" cy="471423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Bón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0443" y="2307056"/>
            <a:ext cx="3502252" cy="19330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54" y="4520422"/>
            <a:ext cx="3552318" cy="18573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8391" y="4611079"/>
            <a:ext cx="3842206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84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6949" y="378358"/>
            <a:ext cx="12192000" cy="63304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NHỚ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6948" y="1350498"/>
            <a:ext cx="7596554" cy="5507502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cs typeface="Arial" panose="020B0604020202020204" pitchFamily="34" charset="0"/>
              </a:rPr>
              <a:t>Sau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khi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trồng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cây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hoa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trong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chậu</a:t>
            </a:r>
            <a:r>
              <a:rPr lang="en-US" sz="2800" dirty="0">
                <a:cs typeface="Arial" panose="020B0604020202020204" pitchFamily="34" charset="0"/>
              </a:rPr>
              <a:t>, </a:t>
            </a:r>
            <a:r>
              <a:rPr lang="en-US" sz="2800" dirty="0" err="1">
                <a:cs typeface="Arial" panose="020B0604020202020204" pitchFamily="34" charset="0"/>
              </a:rPr>
              <a:t>cần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cung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cấp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đu</a:t>
            </a:r>
            <a:r>
              <a:rPr lang="en-US" sz="2800" dirty="0">
                <a:cs typeface="Arial" panose="020B0604020202020204" pitchFamily="34" charset="0"/>
              </a:rPr>
              <a:t>̉ </a:t>
            </a:r>
            <a:r>
              <a:rPr lang="en-US" sz="2800" dirty="0" err="1">
                <a:cs typeface="Arial" panose="020B0604020202020204" pitchFamily="34" charset="0"/>
              </a:rPr>
              <a:t>ánh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sáng</a:t>
            </a:r>
            <a:r>
              <a:rPr lang="en-US" sz="2800" dirty="0">
                <a:cs typeface="Arial" panose="020B0604020202020204" pitchFamily="34" charset="0"/>
              </a:rPr>
              <a:t>, </a:t>
            </a:r>
            <a:r>
              <a:rPr lang="en-US" sz="2800" dirty="0" err="1">
                <a:cs typeface="Arial" panose="020B0604020202020204" pitchFamily="34" charset="0"/>
              </a:rPr>
              <a:t>tưới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nước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hàng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ngày</a:t>
            </a:r>
            <a:r>
              <a:rPr lang="en-US" sz="2800" dirty="0">
                <a:cs typeface="Arial" panose="020B0604020202020204" pitchFamily="34" charset="0"/>
              </a:rPr>
              <a:t>, </a:t>
            </a:r>
            <a:r>
              <a:rPr lang="en-US" sz="2800" dirty="0" err="1">
                <a:cs typeface="Arial" panose="020B0604020202020204" pitchFamily="34" charset="0"/>
              </a:rPr>
              <a:t>tưới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nhe</a:t>
            </a:r>
            <a:r>
              <a:rPr lang="en-US" sz="2800" dirty="0">
                <a:cs typeface="Arial" panose="020B0604020202020204" pitchFamily="34" charset="0"/>
              </a:rPr>
              <a:t>̣ </a:t>
            </a:r>
            <a:r>
              <a:rPr lang="en-US" sz="2800" dirty="0" err="1">
                <a:cs typeface="Arial" panose="020B0604020202020204" pitchFamily="34" charset="0"/>
              </a:rPr>
              <a:t>nhàng</a:t>
            </a:r>
            <a:r>
              <a:rPr lang="en-US" sz="2800" dirty="0">
                <a:cs typeface="Arial" panose="020B0604020202020204" pitchFamily="34" charset="0"/>
              </a:rPr>
              <a:t>, </a:t>
            </a:r>
            <a:r>
              <a:rPr lang="en-US" sz="2800" dirty="0" err="1">
                <a:cs typeface="Arial" panose="020B0604020202020204" pitchFamily="34" charset="0"/>
              </a:rPr>
              <a:t>tưới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đều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va</a:t>
            </a:r>
            <a:r>
              <a:rPr lang="en-US" sz="2800" dirty="0">
                <a:cs typeface="Arial" panose="020B0604020202020204" pitchFamily="34" charset="0"/>
              </a:rPr>
              <a:t>̀ </a:t>
            </a:r>
            <a:r>
              <a:rPr lang="en-US" sz="2800" dirty="0" err="1">
                <a:cs typeface="Arial" panose="020B0604020202020204" pitchFamily="34" charset="0"/>
              </a:rPr>
              <a:t>đu</a:t>
            </a:r>
            <a:r>
              <a:rPr lang="en-US" sz="2800" dirty="0">
                <a:cs typeface="Arial" panose="020B0604020202020204" pitchFamily="34" charset="0"/>
              </a:rPr>
              <a:t>̉ </a:t>
            </a:r>
            <a:r>
              <a:rPr lang="en-US" sz="2800" dirty="0" err="1">
                <a:cs typeface="Arial" panose="020B0604020202020204" pitchFamily="34" charset="0"/>
              </a:rPr>
              <a:t>ẩm</a:t>
            </a:r>
            <a:r>
              <a:rPr lang="en-US" sz="2800" dirty="0">
                <a:cs typeface="Arial" panose="020B0604020202020204" pitchFamily="34" charset="0"/>
              </a:rPr>
              <a:t>. </a:t>
            </a:r>
            <a:r>
              <a:rPr lang="en-US" sz="2800" dirty="0" err="1">
                <a:cs typeface="Arial" panose="020B0604020202020204" pitchFamily="34" charset="0"/>
              </a:rPr>
              <a:t>Bón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phân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định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ki</a:t>
            </a:r>
            <a:r>
              <a:rPr lang="en-US" sz="2800" dirty="0">
                <a:cs typeface="Arial" panose="020B0604020202020204" pitchFamily="34" charset="0"/>
              </a:rPr>
              <a:t>̀ </a:t>
            </a:r>
            <a:r>
              <a:rPr lang="en-US" sz="2800" dirty="0" err="1">
                <a:cs typeface="Arial" panose="020B0604020202020204" pitchFamily="34" charset="0"/>
              </a:rPr>
              <a:t>va</a:t>
            </a:r>
            <a:r>
              <a:rPr lang="en-US" sz="2800" dirty="0">
                <a:cs typeface="Arial" panose="020B0604020202020204" pitchFamily="34" charset="0"/>
              </a:rPr>
              <a:t>̀ </a:t>
            </a:r>
            <a:r>
              <a:rPr lang="en-US" sz="2800" dirty="0" err="1">
                <a:cs typeface="Arial" panose="020B0604020202020204" pitchFamily="34" charset="0"/>
              </a:rPr>
              <a:t>ngừng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bón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khi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cây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ra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hoa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nhiều</a:t>
            </a:r>
            <a:r>
              <a:rPr lang="en-US" sz="2800" dirty="0">
                <a:cs typeface="Arial" panose="020B0604020202020204" pitchFamily="34" charset="0"/>
              </a:rPr>
              <a:t>. </a:t>
            </a:r>
            <a:r>
              <a:rPr lang="en-US" sz="2800" dirty="0" err="1">
                <a:cs typeface="Arial" panose="020B0604020202020204" pitchFamily="34" charset="0"/>
              </a:rPr>
              <a:t>Cắt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tỉa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những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bông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hoa</a:t>
            </a:r>
            <a:r>
              <a:rPr lang="en-US" sz="2800" dirty="0">
                <a:cs typeface="Arial" panose="020B0604020202020204" pitchFamily="34" charset="0"/>
              </a:rPr>
              <a:t>, lá, </a:t>
            </a:r>
            <a:r>
              <a:rPr lang="en-US" sz="2800" dirty="0" err="1">
                <a:cs typeface="Arial" panose="020B0604020202020204" pitchFamily="34" charset="0"/>
              </a:rPr>
              <a:t>cành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tàn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héo</a:t>
            </a:r>
            <a:r>
              <a:rPr lang="en-US" sz="2800" dirty="0">
                <a:cs typeface="Arial" panose="020B0604020202020204" pitchFamily="34" charset="0"/>
              </a:rPr>
              <a:t>, </a:t>
            </a:r>
            <a:r>
              <a:rPr lang="en-US" sz="2800" dirty="0" err="1">
                <a:cs typeface="Arial" panose="020B0604020202020204" pitchFamily="34" charset="0"/>
              </a:rPr>
              <a:t>những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cành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mọc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chen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chúc</a:t>
            </a:r>
            <a:r>
              <a:rPr lang="en-US" sz="2800" dirty="0"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Chú ý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cần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bảo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vê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̣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khỏi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sư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̣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́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hoại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của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các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loại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động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vật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ốc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vật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đình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8246" y="1973241"/>
            <a:ext cx="3758326" cy="488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10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234587" y="348748"/>
            <a:ext cx="27394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99"/>
                </a:solidFill>
                <a:cs typeface="Arial" panose="020B0604020202020204" pitchFamily="34" charset="0"/>
              </a:rPr>
              <a:t>LUYỆN TẬP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2588" y="3038564"/>
            <a:ext cx="3485012" cy="2545479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160875" y="871968"/>
            <a:ext cx="9675447" cy="1338969"/>
          </a:xfrm>
          <a:prstGeom prst="roundRect">
            <a:avLst/>
          </a:prstGeom>
          <a:ln w="28575">
            <a:solidFill>
              <a:schemeClr val="accent4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4000"/>
              </a:lnSpc>
            </a:pPr>
            <a:r>
              <a:rPr lang="vi-VN" sz="2800" dirty="0">
                <a:cs typeface="Arial" panose="020B0604020202020204" pitchFamily="34" charset="0"/>
              </a:rPr>
              <a:t>Em hãy cùng bạn trồng và chăm sóc cây hoa mười giờ trong chậu.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875" y="2358286"/>
            <a:ext cx="6277155" cy="390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18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258169" y="275074"/>
            <a:ext cx="27394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99"/>
                </a:solidFill>
                <a:cs typeface="Arial" panose="020B0604020202020204" pitchFamily="34" charset="0"/>
              </a:rPr>
              <a:t>VẬN DỤNG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160875" y="871968"/>
            <a:ext cx="10699029" cy="1338969"/>
          </a:xfrm>
          <a:prstGeom prst="roundRect">
            <a:avLst/>
          </a:prstGeom>
          <a:ln w="28575">
            <a:solidFill>
              <a:schemeClr val="accent4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4000"/>
              </a:lnSpc>
            </a:pPr>
            <a:r>
              <a:rPr lang="en-US" sz="2800" dirty="0" err="1">
                <a:cs typeface="Arial" panose="020B0604020202020204" pitchFamily="34" charset="0"/>
              </a:rPr>
              <a:t>Em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vi-VN" sz="2800" dirty="0">
                <a:cs typeface="Arial" panose="020B0604020202020204" pitchFamily="34" charset="0"/>
              </a:rPr>
              <a:t>cùng người thân trồng và chăm sóc một loại hoa trong chậu mà em thích và chia sẻ với các bạn cách trồng và chăm sóc.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159" y="2595905"/>
            <a:ext cx="2443628" cy="29420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5297" y="2595905"/>
            <a:ext cx="3582292" cy="26762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1510" y="2595905"/>
            <a:ext cx="3143997" cy="283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00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280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30</cp:revision>
  <dcterms:created xsi:type="dcterms:W3CDTF">2023-07-16T13:20:05Z</dcterms:created>
  <dcterms:modified xsi:type="dcterms:W3CDTF">2023-09-16T09:18:20Z</dcterms:modified>
</cp:coreProperties>
</file>