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296" r:id="rId3"/>
    <p:sldId id="289" r:id="rId4"/>
    <p:sldId id="301" r:id="rId5"/>
    <p:sldId id="284" r:id="rId6"/>
    <p:sldId id="297" r:id="rId7"/>
    <p:sldId id="302" r:id="rId8"/>
    <p:sldId id="303" r:id="rId9"/>
    <p:sldId id="305" r:id="rId10"/>
    <p:sldId id="306" r:id="rId11"/>
    <p:sldId id="295" r:id="rId12"/>
  </p:sldIdLst>
  <p:sldSz cx="12192000" cy="6858000"/>
  <p:notesSz cx="7104063" cy="10234613"/>
  <p:custDataLst>
    <p:tags r:id="rId1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F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60" d="100"/>
          <a:sy n="60" d="100"/>
        </p:scale>
        <p:origin x="-510" y="-3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pPr/>
              <a:t>2020/8/13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1584" y="1279287"/>
            <a:ext cx="6140577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1823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5917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2020/8/13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Click="0" advTm="3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2020/8/13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Click="0" advTm="3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2020/8/13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Click="0" advTm="3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2743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2020/8/13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62" r:id="rId4"/>
  </p:sldLayoutIdLst>
  <p:transition spd="slow" advClick="0" advTm="3000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4" name="图片 3" descr="1a0e45f1285c02103820eb8b7fd0c901"/>
          <p:cNvPicPr>
            <a:picLocks noChangeAspect="1"/>
          </p:cNvPicPr>
          <p:nvPr/>
        </p:nvPicPr>
        <p:blipFill>
          <a:blip r:embed="rId3" cstate="print"/>
          <a:srcRect t="3935" r="114" b="7533"/>
          <a:stretch>
            <a:fillRect/>
          </a:stretch>
        </p:blipFill>
        <p:spPr>
          <a:xfrm>
            <a:off x="-23495" y="29845"/>
            <a:ext cx="12215495" cy="682815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677211" y="798605"/>
            <a:ext cx="440216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solidFill>
                  <a:srgbClr val="FF0000"/>
                </a:solidFill>
                <a:latin typeface="UTM Avo" pitchFamily="18" charset="0"/>
              </a:rPr>
              <a:t>HỌC VẦN</a:t>
            </a:r>
            <a:endParaRPr lang="en-US" sz="6600" b="1" dirty="0">
              <a:solidFill>
                <a:srgbClr val="FF0000"/>
              </a:solidFill>
              <a:latin typeface="UTM Avo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002697" y="2661711"/>
            <a:ext cx="3575713" cy="3417900"/>
            <a:chOff x="1828800" y="2641705"/>
            <a:chExt cx="4038600" cy="3682896"/>
          </a:xfrm>
        </p:grpSpPr>
        <p:sp>
          <p:nvSpPr>
            <p:cNvPr id="7" name="Oval 6"/>
            <p:cNvSpPr/>
            <p:nvPr/>
          </p:nvSpPr>
          <p:spPr>
            <a:xfrm>
              <a:off x="1828800" y="2641705"/>
              <a:ext cx="4038600" cy="368289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6" rIns="91431" bIns="45716"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006331" y="3264433"/>
              <a:ext cx="3767654" cy="2255137"/>
            </a:xfrm>
            <a:prstGeom prst="rect">
              <a:avLst/>
            </a:prstGeom>
            <a:noFill/>
          </p:spPr>
          <p:txBody>
            <a:bodyPr wrap="square" lIns="91431" tIns="45716" rIns="91431" bIns="45716" rtlCol="0">
              <a:spAutoFit/>
            </a:bodyPr>
            <a:lstStyle/>
            <a:p>
              <a:pPr algn="ctr"/>
              <a:r>
                <a:rPr lang="en-US" sz="13000" dirty="0" err="1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yên</a:t>
              </a:r>
              <a:endParaRPr lang="en-US" sz="13000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6315316" y="2616685"/>
            <a:ext cx="3575713" cy="3417900"/>
            <a:chOff x="1828800" y="2641705"/>
            <a:chExt cx="4038600" cy="3682896"/>
          </a:xfrm>
        </p:grpSpPr>
        <p:sp>
          <p:nvSpPr>
            <p:cNvPr id="11" name="Oval 10"/>
            <p:cNvSpPr/>
            <p:nvPr/>
          </p:nvSpPr>
          <p:spPr>
            <a:xfrm>
              <a:off x="1828800" y="2641705"/>
              <a:ext cx="4038600" cy="368289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6" rIns="91431" bIns="45716"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113306" y="3247445"/>
              <a:ext cx="3505201" cy="2255137"/>
            </a:xfrm>
            <a:prstGeom prst="rect">
              <a:avLst/>
            </a:prstGeom>
            <a:noFill/>
          </p:spPr>
          <p:txBody>
            <a:bodyPr wrap="square" lIns="91431" tIns="45716" rIns="91431" bIns="45716" rtlCol="0">
              <a:spAutoFit/>
            </a:bodyPr>
            <a:lstStyle/>
            <a:p>
              <a:pPr algn="ctr"/>
              <a:r>
                <a:rPr lang="en-US" sz="13000" dirty="0" err="1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yêt</a:t>
              </a:r>
              <a:endParaRPr lang="en-US" sz="13000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3459927" y="1809032"/>
            <a:ext cx="462658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 smtClean="0">
                <a:latin typeface="UTM Avo" pitchFamily="18" charset="0"/>
              </a:rPr>
              <a:t>Bài</a:t>
            </a:r>
            <a:r>
              <a:rPr lang="en-US" sz="4400" dirty="0" smtClean="0">
                <a:latin typeface="UTM Avo" pitchFamily="18" charset="0"/>
              </a:rPr>
              <a:t> 66: </a:t>
            </a:r>
            <a:r>
              <a:rPr lang="en-US" sz="4400" dirty="0" err="1" smtClean="0">
                <a:latin typeface="UTM Avo" pitchFamily="18" charset="0"/>
              </a:rPr>
              <a:t>yên</a:t>
            </a:r>
            <a:r>
              <a:rPr lang="en-US" sz="4400" dirty="0" smtClean="0">
                <a:latin typeface="UTM Avo" pitchFamily="18" charset="0"/>
              </a:rPr>
              <a:t>  - </a:t>
            </a:r>
            <a:r>
              <a:rPr lang="en-US" sz="4400" dirty="0" err="1" smtClean="0">
                <a:latin typeface="UTM Avo" pitchFamily="18" charset="0"/>
              </a:rPr>
              <a:t>yêt</a:t>
            </a:r>
            <a:endParaRPr lang="en-US" sz="4400" dirty="0">
              <a:latin typeface="UTM Avo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折角 2">
            <a:extLst>
              <a:ext uri="{FF2B5EF4-FFF2-40B4-BE49-F238E27FC236}">
                <a16:creationId xmlns:a16="http://schemas.microsoft.com/office/drawing/2014/main" xmlns="" id="{A557ED58-EEAA-480E-A5EE-9466DBB114F1}"/>
              </a:ext>
            </a:extLst>
          </p:cNvPr>
          <p:cNvSpPr/>
          <p:nvPr/>
        </p:nvSpPr>
        <p:spPr>
          <a:xfrm>
            <a:off x="250722" y="2153266"/>
            <a:ext cx="11503741" cy="4439264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7200" dirty="0">
              <a:solidFill>
                <a:srgbClr val="FF0000"/>
              </a:solidFill>
              <a:latin typeface="UTM Avo" pitchFamily="18" charset="0"/>
            </a:endParaRPr>
          </a:p>
        </p:txBody>
      </p:sp>
      <p:pic>
        <p:nvPicPr>
          <p:cNvPr id="4" name="图片 3" descr="图片包含 座位, 家具, 椅子&#10;&#10;自动生成的说明">
            <a:extLst>
              <a:ext uri="{FF2B5EF4-FFF2-40B4-BE49-F238E27FC236}">
                <a16:creationId xmlns:a16="http://schemas.microsoft.com/office/drawing/2014/main" xmlns="" id="{115DC31E-5614-4F32-B8CD-CCC2555A27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2700" y="807989"/>
            <a:ext cx="1743980" cy="1743980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21622562-D3C5-4CE0-8EFC-06072112C8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89" y="0"/>
            <a:ext cx="3328588" cy="331538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88836" y="1613676"/>
            <a:ext cx="24981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UTM Avo" pitchFamily="18" charset="0"/>
              </a:rPr>
              <a:t>5</a:t>
            </a:r>
            <a:r>
              <a:rPr lang="en-US" sz="4000" b="1" smtClean="0">
                <a:solidFill>
                  <a:srgbClr val="FF0000"/>
                </a:solidFill>
                <a:latin typeface="UTM Avo" pitchFamily="18" charset="0"/>
              </a:rPr>
              <a:t>. </a:t>
            </a:r>
            <a:r>
              <a:rPr lang="en-US" sz="4000" b="1" dirty="0" err="1" smtClean="0">
                <a:latin typeface="UTM Avo" pitchFamily="18" charset="0"/>
              </a:rPr>
              <a:t>Tập</a:t>
            </a:r>
            <a:r>
              <a:rPr lang="en-US" sz="4000" b="1" dirty="0" smtClean="0">
                <a:latin typeface="UTM Avo" pitchFamily="18" charset="0"/>
              </a:rPr>
              <a:t> </a:t>
            </a:r>
            <a:r>
              <a:rPr lang="en-US" sz="4000" b="1" dirty="0" err="1" smtClean="0">
                <a:latin typeface="UTM Avo" pitchFamily="18" charset="0"/>
              </a:rPr>
              <a:t>viết</a:t>
            </a:r>
            <a:endParaRPr lang="en-US" sz="4000" b="1" dirty="0">
              <a:latin typeface="UTM Avo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 l="19872" t="22198" r="17484" b="60776"/>
          <a:stretch>
            <a:fillRect/>
          </a:stretch>
        </p:blipFill>
        <p:spPr bwMode="auto">
          <a:xfrm>
            <a:off x="464827" y="3563007"/>
            <a:ext cx="10775988" cy="2601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33760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VT-P\Desktop\NỀN PP\71015840_605997153267447_418553410627829760_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 rot="175155">
            <a:off x="3333764" y="2686050"/>
            <a:ext cx="6535764" cy="1107996"/>
          </a:xfrm>
          <a:prstGeom prst="rect">
            <a:avLst/>
          </a:prstGeom>
          <a:noFill/>
        </p:spPr>
        <p:txBody>
          <a:bodyPr wrap="none" rtlCol="0">
            <a:prstTxWarp prst="textArchUp">
              <a:avLst/>
            </a:prstTxWarp>
            <a:spAutoFit/>
          </a:bodyPr>
          <a:lstStyle/>
          <a:p>
            <a:r>
              <a:rPr lang="en-US" sz="6600" smtClean="0">
                <a:solidFill>
                  <a:srgbClr val="FF0000"/>
                </a:solidFill>
                <a:latin typeface="UTM Avo" pitchFamily="18" charset="0"/>
              </a:rPr>
              <a:t>HẸN GẶP LẠI</a:t>
            </a:r>
            <a:endParaRPr lang="en-US" sz="6600" dirty="0">
              <a:solidFill>
                <a:srgbClr val="FF0000"/>
              </a:solidFill>
              <a:latin typeface="UTM Avo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T-P\Desktop\NỀN PP\nền p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0878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2642" y="101644"/>
            <a:ext cx="26548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UTM Avo" pitchFamily="18" charset="0"/>
              </a:rPr>
              <a:t>1. </a:t>
            </a:r>
            <a:r>
              <a:rPr lang="en-US" sz="3200" dirty="0" err="1" smtClean="0">
                <a:latin typeface="UTM Avo" pitchFamily="18" charset="0"/>
              </a:rPr>
              <a:t>Làm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quen</a:t>
            </a:r>
            <a:endParaRPr lang="en-US" sz="3200" dirty="0">
              <a:latin typeface="UTM Avo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28758" y="804050"/>
            <a:ext cx="2911709" cy="1008993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solidFill>
                  <a:srgbClr val="FF0000"/>
                </a:solidFill>
                <a:latin typeface="UTM Avo" pitchFamily="18" charset="0"/>
              </a:rPr>
              <a:t>yên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1644525" y="1828781"/>
            <a:ext cx="2898885" cy="961724"/>
            <a:chOff x="1644525" y="1560759"/>
            <a:chExt cx="2898885" cy="961724"/>
          </a:xfrm>
        </p:grpSpPr>
        <p:sp>
          <p:nvSpPr>
            <p:cNvPr id="8" name="Rectangle 7"/>
            <p:cNvSpPr/>
            <p:nvPr/>
          </p:nvSpPr>
          <p:spPr>
            <a:xfrm>
              <a:off x="3001357" y="1564769"/>
              <a:ext cx="1542053" cy="957714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dirty="0" smtClean="0">
                  <a:solidFill>
                    <a:srgbClr val="FF0000"/>
                  </a:solidFill>
                  <a:latin typeface="UTM Avo" pitchFamily="18" charset="0"/>
                </a:rPr>
                <a:t>n</a:t>
              </a:r>
              <a:endParaRPr lang="en-US" sz="6000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644525" y="1560759"/>
              <a:ext cx="1366949" cy="961724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dirty="0" err="1" smtClean="0">
                  <a:solidFill>
                    <a:srgbClr val="FF0000"/>
                  </a:solidFill>
                  <a:latin typeface="UTM Avo" pitchFamily="18" charset="0"/>
                </a:rPr>
                <a:t>yê</a:t>
              </a:r>
              <a:endParaRPr lang="en-US" sz="6000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192161" y="2806262"/>
            <a:ext cx="39004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UTM Avo" pitchFamily="18" charset="0"/>
              </a:rPr>
              <a:t>y – ê – </a:t>
            </a:r>
            <a:r>
              <a:rPr lang="en-US" sz="4000" dirty="0" err="1" smtClean="0">
                <a:latin typeface="UTM Avo" pitchFamily="18" charset="0"/>
              </a:rPr>
              <a:t>nờ</a:t>
            </a:r>
            <a:r>
              <a:rPr lang="en-US" sz="4000" dirty="0" smtClean="0">
                <a:latin typeface="UTM Avo" pitchFamily="18" charset="0"/>
              </a:rPr>
              <a:t> - </a:t>
            </a:r>
            <a:r>
              <a:rPr lang="en-US" sz="4000" dirty="0" err="1" smtClean="0">
                <a:latin typeface="UTM Avo" pitchFamily="18" charset="0"/>
              </a:rPr>
              <a:t>yên</a:t>
            </a:r>
            <a:endParaRPr lang="en-US" sz="4000" dirty="0">
              <a:latin typeface="UTM Avo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01019" y="6181646"/>
            <a:ext cx="39004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UTM Avo" pitchFamily="18" charset="0"/>
              </a:rPr>
              <a:t>y – ê – </a:t>
            </a:r>
            <a:r>
              <a:rPr lang="en-US" sz="4000" dirty="0" err="1" smtClean="0">
                <a:latin typeface="UTM Avo" pitchFamily="18" charset="0"/>
              </a:rPr>
              <a:t>nờ</a:t>
            </a:r>
            <a:r>
              <a:rPr lang="en-US" sz="4000" dirty="0" smtClean="0">
                <a:latin typeface="UTM Avo" pitchFamily="18" charset="0"/>
              </a:rPr>
              <a:t> - </a:t>
            </a:r>
            <a:r>
              <a:rPr lang="en-US" sz="4000" dirty="0" err="1" smtClean="0">
                <a:latin typeface="UTM Avo" pitchFamily="18" charset="0"/>
              </a:rPr>
              <a:t>yên</a:t>
            </a:r>
            <a:endParaRPr lang="en-US" sz="4000" dirty="0">
              <a:latin typeface="UTM Avo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069752" y="5385591"/>
            <a:ext cx="1542053" cy="904849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UTM Avo" pitchFamily="18" charset="0"/>
              </a:rPr>
              <a:t>n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697155" y="5395229"/>
            <a:ext cx="1366949" cy="895211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solidFill>
                  <a:srgbClr val="FF0000"/>
                </a:solidFill>
                <a:latin typeface="UTM Avo" pitchFamily="18" charset="0"/>
              </a:rPr>
              <a:t>yê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712920" y="4413524"/>
            <a:ext cx="2897704" cy="994048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solidFill>
                  <a:srgbClr val="FF0000"/>
                </a:solidFill>
                <a:latin typeface="UTM Avo" pitchFamily="18" charset="0"/>
              </a:rPr>
              <a:t>yên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567400" y="867104"/>
            <a:ext cx="3162852" cy="1018574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solidFill>
                  <a:srgbClr val="FF0000"/>
                </a:solidFill>
                <a:latin typeface="UTM Avo" pitchFamily="18" charset="0"/>
              </a:rPr>
              <a:t>yêt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7567398" y="1893699"/>
            <a:ext cx="3181349" cy="802204"/>
            <a:chOff x="7567398" y="1893699"/>
            <a:chExt cx="3181349" cy="802204"/>
          </a:xfrm>
        </p:grpSpPr>
        <p:sp>
          <p:nvSpPr>
            <p:cNvPr id="23" name="Rectangle 22"/>
            <p:cNvSpPr/>
            <p:nvPr/>
          </p:nvSpPr>
          <p:spPr>
            <a:xfrm>
              <a:off x="9065591" y="1897711"/>
              <a:ext cx="1683156" cy="798192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smtClean="0">
                  <a:solidFill>
                    <a:srgbClr val="FF0000"/>
                  </a:solidFill>
                  <a:latin typeface="UTM Avo" pitchFamily="18" charset="0"/>
                </a:rPr>
                <a:t>t</a:t>
              </a:r>
              <a:endParaRPr lang="en-US" sz="4400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7567398" y="1893699"/>
              <a:ext cx="1492029" cy="802204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err="1" smtClean="0">
                  <a:solidFill>
                    <a:srgbClr val="FF0000"/>
                  </a:solidFill>
                  <a:latin typeface="UTM Avo" pitchFamily="18" charset="0"/>
                </a:rPr>
                <a:t>yê</a:t>
              </a:r>
              <a:endParaRPr lang="en-US" sz="4400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7488400" y="2735403"/>
            <a:ext cx="36215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UTM Avo" pitchFamily="18" charset="0"/>
              </a:rPr>
              <a:t>y – ê – </a:t>
            </a:r>
            <a:r>
              <a:rPr lang="en-US" sz="4000" dirty="0" err="1" smtClean="0">
                <a:latin typeface="UTM Avo" pitchFamily="18" charset="0"/>
              </a:rPr>
              <a:t>tờ</a:t>
            </a:r>
            <a:r>
              <a:rPr lang="en-US" sz="4000" dirty="0" smtClean="0">
                <a:latin typeface="UTM Avo" pitchFamily="18" charset="0"/>
              </a:rPr>
              <a:t> - </a:t>
            </a:r>
            <a:r>
              <a:rPr lang="en-US" sz="4000" dirty="0" err="1" smtClean="0">
                <a:latin typeface="UTM Avo" pitchFamily="18" charset="0"/>
              </a:rPr>
              <a:t>yêt</a:t>
            </a:r>
            <a:endParaRPr lang="en-US" sz="4000" dirty="0">
              <a:latin typeface="UTM Avo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827275" y="4530392"/>
            <a:ext cx="2897704" cy="81814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solidFill>
                  <a:srgbClr val="FF0000"/>
                </a:solidFill>
                <a:latin typeface="UTM Avo" pitchFamily="18" charset="0"/>
              </a:rPr>
              <a:t>Yết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318657" y="4401876"/>
            <a:ext cx="376096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err="1" smtClean="0">
                <a:solidFill>
                  <a:srgbClr val="FF0000"/>
                </a:solidFill>
                <a:latin typeface="UTM Avo" pitchFamily="18" charset="0"/>
              </a:rPr>
              <a:t>yên</a:t>
            </a:r>
            <a:r>
              <a:rPr lang="en-US" sz="6000" dirty="0" smtClean="0">
                <a:latin typeface="UTM Avo" pitchFamily="18" charset="0"/>
              </a:rPr>
              <a:t> </a:t>
            </a:r>
            <a:r>
              <a:rPr lang="en-US" sz="6000" dirty="0" err="1" smtClean="0">
                <a:latin typeface="UTM Avo" pitchFamily="18" charset="0"/>
              </a:rPr>
              <a:t>ngựa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616542" y="4532391"/>
            <a:ext cx="34307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latin typeface="UTM Avo" pitchFamily="18" charset="0"/>
              </a:rPr>
              <a:t>Nam </a:t>
            </a:r>
            <a:r>
              <a:rPr lang="en-US" sz="6000" dirty="0" err="1" smtClean="0">
                <a:solidFill>
                  <a:srgbClr val="FF0000"/>
                </a:solidFill>
                <a:latin typeface="UTM Avo" pitchFamily="18" charset="0"/>
              </a:rPr>
              <a:t>Yết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9240815" y="5346923"/>
            <a:ext cx="1542053" cy="78547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UTM Avo" pitchFamily="18" charset="0"/>
              </a:rPr>
              <a:t>t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868218" y="5356561"/>
            <a:ext cx="1366949" cy="78948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solidFill>
                  <a:srgbClr val="FF0000"/>
                </a:solidFill>
                <a:latin typeface="UTM Avo" pitchFamily="18" charset="0"/>
              </a:rPr>
              <a:t>yế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440562" y="6150114"/>
            <a:ext cx="37096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UTM Avo" pitchFamily="18" charset="0"/>
              </a:rPr>
              <a:t>yêt</a:t>
            </a:r>
            <a:r>
              <a:rPr lang="en-US" sz="4000" dirty="0" smtClean="0">
                <a:latin typeface="UTM Avo" pitchFamily="18" charset="0"/>
              </a:rPr>
              <a:t> – </a:t>
            </a:r>
            <a:r>
              <a:rPr lang="en-US" sz="4000" dirty="0" err="1" smtClean="0">
                <a:latin typeface="UTM Avo" pitchFamily="18" charset="0"/>
              </a:rPr>
              <a:t>sắc</a:t>
            </a:r>
            <a:r>
              <a:rPr lang="en-US" sz="4000" dirty="0" smtClean="0">
                <a:latin typeface="UTM Avo" pitchFamily="18" charset="0"/>
              </a:rPr>
              <a:t> – </a:t>
            </a:r>
            <a:r>
              <a:rPr lang="en-US" sz="4000" dirty="0" err="1" smtClean="0">
                <a:latin typeface="UTM Avo" pitchFamily="18" charset="0"/>
              </a:rPr>
              <a:t>yết</a:t>
            </a:r>
            <a:endParaRPr lang="en-US" sz="4000" dirty="0">
              <a:latin typeface="UTM Avo" pitchFamily="18" charset="0"/>
            </a:endParaRPr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3" cstate="print"/>
          <a:srcRect l="25082" t="23707" r="55773" b="40948"/>
          <a:stretch>
            <a:fillRect/>
          </a:stretch>
        </p:blipFill>
        <p:spPr bwMode="auto">
          <a:xfrm>
            <a:off x="1119338" y="2806256"/>
            <a:ext cx="4225165" cy="174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3"/>
          <p:cNvPicPr>
            <a:picLocks noChangeAspect="1" noChangeArrowheads="1"/>
          </p:cNvPicPr>
          <p:nvPr/>
        </p:nvPicPr>
        <p:blipFill>
          <a:blip r:embed="rId3" cstate="print"/>
          <a:srcRect l="49435" t="26832" r="17850" b="43642"/>
          <a:stretch>
            <a:fillRect/>
          </a:stretch>
        </p:blipFill>
        <p:spPr bwMode="auto">
          <a:xfrm>
            <a:off x="7094484" y="2711674"/>
            <a:ext cx="4020206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/>
      <p:bldP spid="11" grpId="1"/>
      <p:bldP spid="15" grpId="0"/>
      <p:bldP spid="15" grpId="1"/>
      <p:bldP spid="16" grpId="0" animBg="1"/>
      <p:bldP spid="17" grpId="0" animBg="1"/>
      <p:bldP spid="18" grpId="0" animBg="1"/>
      <p:bldP spid="22" grpId="0" animBg="1"/>
      <p:bldP spid="25" grpId="0"/>
      <p:bldP spid="25" grpId="1"/>
      <p:bldP spid="27" grpId="0" animBg="1"/>
      <p:bldP spid="28" grpId="0"/>
      <p:bldP spid="28" grpId="1"/>
      <p:bldP spid="29" grpId="0"/>
      <p:bldP spid="29" grpId="1"/>
      <p:bldP spid="30" grpId="0" animBg="1"/>
      <p:bldP spid="31" grpId="0" animBg="1"/>
      <p:bldP spid="32" grpId="0"/>
      <p:bldP spid="3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8998" y="73745"/>
            <a:ext cx="82798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UTM Avo" pitchFamily="18" charset="0"/>
              </a:rPr>
              <a:t>2</a:t>
            </a:r>
            <a:r>
              <a:rPr lang="en-US" sz="3200" dirty="0" smtClean="0">
                <a:latin typeface="UTM Avo" pitchFamily="18" charset="0"/>
              </a:rPr>
              <a:t>. </a:t>
            </a:r>
            <a:r>
              <a:rPr lang="en-US" sz="3200" dirty="0" err="1" smtClean="0">
                <a:latin typeface="UTM Avo" pitchFamily="18" charset="0"/>
              </a:rPr>
              <a:t>Tìm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tiếng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có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vần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itchFamily="18" charset="0"/>
              </a:rPr>
              <a:t>yên</a:t>
            </a:r>
            <a:r>
              <a:rPr lang="en-US" sz="3200" dirty="0" smtClean="0">
                <a:latin typeface="UTM Avo" pitchFamily="18" charset="0"/>
              </a:rPr>
              <a:t>, </a:t>
            </a:r>
            <a:r>
              <a:rPr lang="en-US" sz="3200" dirty="0" err="1" smtClean="0">
                <a:latin typeface="UTM Avo" pitchFamily="18" charset="0"/>
              </a:rPr>
              <a:t>tiếng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có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vân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itchFamily="18" charset="0"/>
              </a:rPr>
              <a:t>yêt</a:t>
            </a:r>
            <a:endParaRPr lang="en-US" sz="3200" dirty="0">
              <a:solidFill>
                <a:srgbClr val="FF0000"/>
              </a:solidFill>
              <a:latin typeface="UTM Avo" pitchFamily="18" charset="0"/>
            </a:endParaRPr>
          </a:p>
        </p:txBody>
      </p:sp>
      <p:graphicFrame>
        <p:nvGraphicFramePr>
          <p:cNvPr id="24" name="Table 23"/>
          <p:cNvGraphicFramePr>
            <a:graphicFrameLocks noGrp="1"/>
          </p:cNvGraphicFramePr>
          <p:nvPr/>
        </p:nvGraphicFramePr>
        <p:xfrm>
          <a:off x="4572000" y="1507942"/>
          <a:ext cx="2963918" cy="4593312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2963918"/>
              </a:tblGrid>
              <a:tr h="1148328">
                <a:tc>
                  <a:txBody>
                    <a:bodyPr/>
                    <a:lstStyle/>
                    <a:p>
                      <a:pPr algn="ctr"/>
                      <a:r>
                        <a:rPr lang="en-US" sz="4400" b="0" dirty="0" err="1" smtClean="0">
                          <a:solidFill>
                            <a:schemeClr val="tx1"/>
                          </a:solidFill>
                          <a:latin typeface="UTM Avo" pitchFamily="18" charset="0"/>
                        </a:rPr>
                        <a:t>yên</a:t>
                      </a:r>
                      <a:r>
                        <a:rPr lang="en-US" sz="4400" b="0" baseline="0" dirty="0" smtClean="0">
                          <a:solidFill>
                            <a:schemeClr val="tx1"/>
                          </a:solidFill>
                          <a:latin typeface="UTM Avo" pitchFamily="18" charset="0"/>
                        </a:rPr>
                        <a:t> </a:t>
                      </a:r>
                      <a:r>
                        <a:rPr lang="en-US" sz="4400" b="0" baseline="0" dirty="0" err="1" smtClean="0">
                          <a:solidFill>
                            <a:schemeClr val="tx1"/>
                          </a:solidFill>
                          <a:latin typeface="UTM Avo" pitchFamily="18" charset="0"/>
                        </a:rPr>
                        <a:t>xe</a:t>
                      </a:r>
                      <a:endParaRPr lang="en-US" sz="4400" b="0" dirty="0">
                        <a:solidFill>
                          <a:schemeClr val="tx1"/>
                        </a:solidFill>
                        <a:latin typeface="UTM Avo" pitchFamily="18" charset="0"/>
                      </a:endParaRPr>
                    </a:p>
                  </a:txBody>
                  <a:tcPr/>
                </a:tc>
              </a:tr>
              <a:tr h="1148328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err="1" smtClean="0">
                          <a:latin typeface="UTM Avo" pitchFamily="18" charset="0"/>
                        </a:rPr>
                        <a:t>niêm</a:t>
                      </a:r>
                      <a:r>
                        <a:rPr lang="en-US" sz="4400" baseline="0" dirty="0" smtClean="0">
                          <a:latin typeface="UTM Avo" pitchFamily="18" charset="0"/>
                        </a:rPr>
                        <a:t> </a:t>
                      </a:r>
                      <a:r>
                        <a:rPr lang="en-US" sz="4400" baseline="0" dirty="0" err="1" smtClean="0">
                          <a:latin typeface="UTM Avo" pitchFamily="18" charset="0"/>
                        </a:rPr>
                        <a:t>yết</a:t>
                      </a:r>
                      <a:endParaRPr lang="en-US" sz="4400" dirty="0">
                        <a:latin typeface="UTM Avo" pitchFamily="18" charset="0"/>
                      </a:endParaRPr>
                    </a:p>
                  </a:txBody>
                  <a:tcPr/>
                </a:tc>
              </a:tr>
              <a:tr h="1148328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err="1" smtClean="0">
                          <a:latin typeface="UTM Avo" pitchFamily="18" charset="0"/>
                        </a:rPr>
                        <a:t>chim</a:t>
                      </a:r>
                      <a:r>
                        <a:rPr lang="en-US" sz="4400" dirty="0" smtClean="0">
                          <a:latin typeface="UTM Avo" pitchFamily="18" charset="0"/>
                        </a:rPr>
                        <a:t>  </a:t>
                      </a:r>
                      <a:r>
                        <a:rPr lang="en-US" sz="4400" dirty="0" err="1" smtClean="0">
                          <a:latin typeface="UTM Avo" pitchFamily="18" charset="0"/>
                        </a:rPr>
                        <a:t>yến</a:t>
                      </a:r>
                      <a:endParaRPr lang="en-US" sz="4400" dirty="0">
                        <a:latin typeface="UTM Avo" pitchFamily="18" charset="0"/>
                      </a:endParaRPr>
                    </a:p>
                  </a:txBody>
                  <a:tcPr/>
                </a:tc>
              </a:tr>
              <a:tr h="1148328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err="1" smtClean="0">
                          <a:latin typeface="UTM Avo" pitchFamily="18" charset="0"/>
                        </a:rPr>
                        <a:t>yết</a:t>
                      </a:r>
                      <a:r>
                        <a:rPr lang="en-US" sz="4400" dirty="0" smtClean="0">
                          <a:latin typeface="UTM Avo" pitchFamily="18" charset="0"/>
                        </a:rPr>
                        <a:t> </a:t>
                      </a:r>
                      <a:r>
                        <a:rPr lang="en-US" sz="4400" dirty="0" err="1" smtClean="0">
                          <a:latin typeface="UTM Avo" pitchFamily="18" charset="0"/>
                        </a:rPr>
                        <a:t>kiến</a:t>
                      </a:r>
                      <a:endParaRPr lang="en-US" sz="4400" dirty="0">
                        <a:latin typeface="UTM Avo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5" name="Picture 4"/>
          <p:cNvPicPr>
            <a:picLocks noChangeAspect="1" noChangeArrowheads="1"/>
          </p:cNvPicPr>
          <p:nvPr/>
        </p:nvPicPr>
        <p:blipFill>
          <a:blip r:embed="rId2" cstate="print"/>
          <a:srcRect l="16961" t="22953" r="63409" b="52263"/>
          <a:stretch>
            <a:fillRect/>
          </a:stretch>
        </p:blipFill>
        <p:spPr bwMode="auto">
          <a:xfrm>
            <a:off x="567010" y="1245475"/>
            <a:ext cx="2775280" cy="2238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5"/>
          <p:cNvPicPr>
            <a:picLocks noChangeAspect="1" noChangeArrowheads="1"/>
          </p:cNvPicPr>
          <p:nvPr/>
        </p:nvPicPr>
        <p:blipFill>
          <a:blip r:embed="rId2" cstate="print"/>
          <a:srcRect l="59249" t="22953" r="18698" b="50754"/>
          <a:stretch>
            <a:fillRect/>
          </a:stretch>
        </p:blipFill>
        <p:spPr bwMode="auto">
          <a:xfrm>
            <a:off x="472966" y="4177863"/>
            <a:ext cx="2995447" cy="2049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6"/>
          <p:cNvPicPr>
            <a:picLocks noChangeAspect="1" noChangeArrowheads="1"/>
          </p:cNvPicPr>
          <p:nvPr/>
        </p:nvPicPr>
        <p:blipFill>
          <a:blip r:embed="rId2" cstate="print"/>
          <a:srcRect l="16961" t="54418" r="66317" b="19720"/>
          <a:stretch>
            <a:fillRect/>
          </a:stretch>
        </p:blipFill>
        <p:spPr bwMode="auto">
          <a:xfrm>
            <a:off x="8891754" y="1135116"/>
            <a:ext cx="2900855" cy="2522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7"/>
          <p:cNvPicPr>
            <a:picLocks noChangeAspect="1" noChangeArrowheads="1"/>
          </p:cNvPicPr>
          <p:nvPr/>
        </p:nvPicPr>
        <p:blipFill>
          <a:blip r:embed="rId2" cstate="print"/>
          <a:srcRect l="58643" t="51616" r="17244" b="18858"/>
          <a:stretch>
            <a:fillRect/>
          </a:stretch>
        </p:blipFill>
        <p:spPr bwMode="auto">
          <a:xfrm>
            <a:off x="8860221" y="4430110"/>
            <a:ext cx="3137338" cy="2159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0" name="Straight Connector 29"/>
          <p:cNvCxnSpPr>
            <a:stCxn id="25" idx="3"/>
          </p:cNvCxnSpPr>
          <p:nvPr/>
        </p:nvCxnSpPr>
        <p:spPr>
          <a:xfrm flipV="1">
            <a:off x="3342290" y="2159876"/>
            <a:ext cx="1261241" cy="2049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3499943" y="3421119"/>
            <a:ext cx="1040525" cy="179726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7567448" y="2396358"/>
            <a:ext cx="1308540" cy="211258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stCxn id="28" idx="1"/>
          </p:cNvCxnSpPr>
          <p:nvPr/>
        </p:nvCxnSpPr>
        <p:spPr>
          <a:xfrm flipH="1" flipV="1">
            <a:off x="7504386" y="5502166"/>
            <a:ext cx="1355835" cy="78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17570" t="48060" r="18332" b="27802"/>
          <a:stretch>
            <a:fillRect/>
          </a:stretch>
        </p:blipFill>
        <p:spPr bwMode="auto">
          <a:xfrm>
            <a:off x="0" y="1828799"/>
            <a:ext cx="12212083" cy="5029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48184" y="231400"/>
            <a:ext cx="23262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UTM Avo" pitchFamily="18" charset="0"/>
              </a:rPr>
              <a:t>3</a:t>
            </a:r>
            <a:r>
              <a:rPr lang="en-US" sz="3200" dirty="0" smtClean="0">
                <a:latin typeface="UTM Avo" pitchFamily="18" charset="0"/>
              </a:rPr>
              <a:t>. </a:t>
            </a:r>
            <a:r>
              <a:rPr lang="en-US" sz="3200" dirty="0" err="1" smtClean="0">
                <a:latin typeface="UTM Avo" pitchFamily="18" charset="0"/>
              </a:rPr>
              <a:t>Ghi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nhớ</a:t>
            </a:r>
            <a:r>
              <a:rPr lang="en-US" sz="3200" dirty="0" smtClean="0">
                <a:latin typeface="UTM Avo" pitchFamily="18" charset="0"/>
              </a:rPr>
              <a:t> </a:t>
            </a:r>
            <a:endParaRPr lang="en-US" sz="3200" dirty="0">
              <a:solidFill>
                <a:srgbClr val="FF0000"/>
              </a:solidFill>
              <a:latin typeface="UTM Avo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0"/>
            <a:ext cx="20377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UTM Avo" pitchFamily="18" charset="0"/>
              </a:rPr>
              <a:t>4</a:t>
            </a:r>
            <a:r>
              <a:rPr lang="en-US" sz="2800" dirty="0" smtClean="0">
                <a:latin typeface="UTM Avo" pitchFamily="18" charset="0"/>
              </a:rPr>
              <a:t>. </a:t>
            </a:r>
            <a:r>
              <a:rPr lang="en-US" sz="2800" dirty="0" err="1" smtClean="0">
                <a:latin typeface="UTM Avo" pitchFamily="18" charset="0"/>
              </a:rPr>
              <a:t>Tập</a:t>
            </a:r>
            <a:r>
              <a:rPr lang="en-US" sz="2800" dirty="0" smtClean="0">
                <a:latin typeface="UTM Avo" pitchFamily="18" charset="0"/>
              </a:rPr>
              <a:t> </a:t>
            </a:r>
            <a:r>
              <a:rPr lang="en-US" sz="2800" dirty="0" err="1" smtClean="0">
                <a:latin typeface="UTM Avo" pitchFamily="18" charset="0"/>
              </a:rPr>
              <a:t>đọc</a:t>
            </a:r>
            <a:endParaRPr lang="en-US" sz="2800" dirty="0">
              <a:latin typeface="UTM Avo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94903" y="34417"/>
            <a:ext cx="40158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UTM Avo" pitchFamily="18" charset="0"/>
              </a:rPr>
              <a:t>Nam </a:t>
            </a:r>
            <a:r>
              <a:rPr lang="en-US" sz="3600" dirty="0" err="1" smtClean="0">
                <a:solidFill>
                  <a:srgbClr val="FF0000"/>
                </a:solidFill>
                <a:latin typeface="UTM Avo" pitchFamily="18" charset="0"/>
              </a:rPr>
              <a:t>Yết</a:t>
            </a:r>
            <a:r>
              <a:rPr lang="en-US" sz="36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UTM Avo" pitchFamily="18" charset="0"/>
              </a:rPr>
              <a:t>của</a:t>
            </a:r>
            <a:r>
              <a:rPr lang="en-US" sz="36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UTM Avo" pitchFamily="18" charset="0"/>
              </a:rPr>
              <a:t>em</a:t>
            </a:r>
            <a:endParaRPr lang="en-US" sz="3600" dirty="0">
              <a:latin typeface="UTM Avo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15773" y="3180745"/>
            <a:ext cx="506073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latin typeface="UTM Avo" pitchFamily="18" charset="0"/>
              </a:rPr>
              <a:t>Nam </a:t>
            </a:r>
            <a:r>
              <a:rPr lang="en-US" sz="2600" dirty="0" err="1" smtClean="0">
                <a:latin typeface="UTM Avo" pitchFamily="18" charset="0"/>
              </a:rPr>
              <a:t>Yết</a:t>
            </a:r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nằm</a:t>
            </a:r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giữa</a:t>
            </a:r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biển</a:t>
            </a:r>
            <a:r>
              <a:rPr lang="en-US" sz="2600" dirty="0" smtClean="0">
                <a:latin typeface="UTM Avo" pitchFamily="18" charset="0"/>
              </a:rPr>
              <a:t>,</a:t>
            </a:r>
          </a:p>
          <a:p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như</a:t>
            </a:r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nét</a:t>
            </a:r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chấm</a:t>
            </a:r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nhỏ</a:t>
            </a:r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trên</a:t>
            </a:r>
            <a:endParaRPr lang="en-US" sz="2600" dirty="0" smtClean="0">
              <a:latin typeface="UTM Avo" pitchFamily="18" charset="0"/>
            </a:endParaRPr>
          </a:p>
          <a:p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bản</a:t>
            </a:r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đồ</a:t>
            </a:r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Việt</a:t>
            </a:r>
            <a:r>
              <a:rPr lang="en-US" sz="2600" dirty="0" smtClean="0">
                <a:latin typeface="UTM Avo" pitchFamily="18" charset="0"/>
              </a:rPr>
              <a:t> Nam. </a:t>
            </a:r>
            <a:endParaRPr lang="en-US" sz="2600" dirty="0">
              <a:latin typeface="UTM Avo" pitchFamily="18" charset="0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 flipV="1">
            <a:off x="0" y="3606068"/>
            <a:ext cx="1483341" cy="341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2" cstate="print"/>
          <a:srcRect l="11872" t="31789" r="64136" b="36530"/>
          <a:stretch>
            <a:fillRect/>
          </a:stretch>
        </p:blipFill>
        <p:spPr bwMode="auto">
          <a:xfrm>
            <a:off x="346841" y="882869"/>
            <a:ext cx="3421118" cy="2317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4"/>
          <p:cNvPicPr>
            <a:picLocks noChangeAspect="1" noChangeArrowheads="1"/>
          </p:cNvPicPr>
          <p:nvPr/>
        </p:nvPicPr>
        <p:blipFill>
          <a:blip r:embed="rId2" cstate="print"/>
          <a:srcRect l="39741" t="31358" r="44870" b="36315"/>
          <a:stretch>
            <a:fillRect/>
          </a:stretch>
        </p:blipFill>
        <p:spPr bwMode="auto">
          <a:xfrm>
            <a:off x="4367049" y="961697"/>
            <a:ext cx="3657599" cy="2364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5"/>
          <p:cNvPicPr>
            <a:picLocks noChangeAspect="1" noChangeArrowheads="1"/>
          </p:cNvPicPr>
          <p:nvPr/>
        </p:nvPicPr>
        <p:blipFill>
          <a:blip r:embed="rId2" cstate="print"/>
          <a:srcRect l="58643" t="31573" r="18335" b="36315"/>
          <a:stretch>
            <a:fillRect/>
          </a:stretch>
        </p:blipFill>
        <p:spPr bwMode="auto">
          <a:xfrm>
            <a:off x="8434554" y="930166"/>
            <a:ext cx="3626069" cy="234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6"/>
          <p:cNvPicPr>
            <a:picLocks noChangeAspect="1" noChangeArrowheads="1"/>
          </p:cNvPicPr>
          <p:nvPr/>
        </p:nvPicPr>
        <p:blipFill>
          <a:blip r:embed="rId3" cstate="print"/>
          <a:srcRect l="18900" t="36961" r="57472" b="32004"/>
          <a:stretch>
            <a:fillRect/>
          </a:stretch>
        </p:blipFill>
        <p:spPr bwMode="auto">
          <a:xfrm>
            <a:off x="0" y="4587765"/>
            <a:ext cx="3074276" cy="2270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7"/>
          <p:cNvPicPr>
            <a:picLocks noChangeAspect="1" noChangeArrowheads="1"/>
          </p:cNvPicPr>
          <p:nvPr/>
        </p:nvPicPr>
        <p:blipFill>
          <a:blip r:embed="rId3" cstate="print"/>
          <a:srcRect l="50404" t="37392" r="26089" b="32004"/>
          <a:stretch>
            <a:fillRect/>
          </a:stretch>
        </p:blipFill>
        <p:spPr bwMode="auto">
          <a:xfrm>
            <a:off x="6006662" y="4619296"/>
            <a:ext cx="3058510" cy="223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TextBox 33"/>
          <p:cNvSpPr txBox="1"/>
          <p:nvPr/>
        </p:nvSpPr>
        <p:spPr>
          <a:xfrm>
            <a:off x="4456388" y="3317377"/>
            <a:ext cx="506073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err="1" smtClean="0">
                <a:latin typeface="UTM Avo" pitchFamily="18" charset="0"/>
              </a:rPr>
              <a:t>Từ</a:t>
            </a:r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xưa</a:t>
            </a:r>
            <a:r>
              <a:rPr lang="en-US" sz="2600" dirty="0" smtClean="0">
                <a:latin typeface="UTM Avo" pitchFamily="18" charset="0"/>
              </a:rPr>
              <a:t>, </a:t>
            </a:r>
            <a:r>
              <a:rPr lang="en-US" sz="2600" dirty="0" err="1" smtClean="0">
                <a:latin typeface="UTM Avo" pitchFamily="18" charset="0"/>
              </a:rPr>
              <a:t>Việt</a:t>
            </a:r>
            <a:r>
              <a:rPr lang="en-US" sz="2600" dirty="0" smtClean="0">
                <a:latin typeface="UTM Avo" pitchFamily="18" charset="0"/>
              </a:rPr>
              <a:t> Nam </a:t>
            </a:r>
            <a:r>
              <a:rPr lang="en-US" sz="2600" dirty="0" err="1" smtClean="0">
                <a:latin typeface="UTM Avo" pitchFamily="18" charset="0"/>
              </a:rPr>
              <a:t>đã</a:t>
            </a:r>
            <a:endParaRPr lang="en-US" sz="2600" dirty="0" smtClean="0">
              <a:latin typeface="UTM Avo" pitchFamily="18" charset="0"/>
            </a:endParaRPr>
          </a:p>
          <a:p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làm</a:t>
            </a:r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chủ</a:t>
            </a:r>
            <a:r>
              <a:rPr lang="en-US" sz="2600" dirty="0" smtClean="0">
                <a:latin typeface="UTM Avo" pitchFamily="18" charset="0"/>
              </a:rPr>
              <a:t> Nam </a:t>
            </a:r>
            <a:r>
              <a:rPr lang="en-US" sz="2600" dirty="0" err="1" smtClean="0">
                <a:latin typeface="UTM Avo" pitchFamily="18" charset="0"/>
              </a:rPr>
              <a:t>Yết</a:t>
            </a:r>
            <a:endParaRPr lang="en-US" sz="2600" dirty="0">
              <a:latin typeface="UTM Avo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586949" y="3285848"/>
            <a:ext cx="506073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latin typeface="UTM Avo" pitchFamily="18" charset="0"/>
              </a:rPr>
              <a:t>Nam </a:t>
            </a:r>
            <a:r>
              <a:rPr lang="en-US" sz="2600" dirty="0" err="1" smtClean="0">
                <a:latin typeface="UTM Avo" pitchFamily="18" charset="0"/>
              </a:rPr>
              <a:t>Yết</a:t>
            </a:r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có</a:t>
            </a:r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nhà</a:t>
            </a:r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cửa</a:t>
            </a:r>
            <a:r>
              <a:rPr lang="en-US" sz="2600" dirty="0" smtClean="0">
                <a:latin typeface="UTM Avo" pitchFamily="18" charset="0"/>
              </a:rPr>
              <a:t>,</a:t>
            </a:r>
          </a:p>
          <a:p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có</a:t>
            </a:r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đèn</a:t>
            </a:r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biển</a:t>
            </a:r>
            <a:r>
              <a:rPr lang="en-US" sz="2600" dirty="0" smtClean="0">
                <a:latin typeface="UTM Avo" pitchFamily="18" charset="0"/>
              </a:rPr>
              <a:t>.</a:t>
            </a:r>
            <a:endParaRPr lang="en-US" sz="2600" dirty="0">
              <a:latin typeface="UTM Avo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142590" y="5203986"/>
            <a:ext cx="506073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err="1" smtClean="0">
                <a:latin typeface="UTM Avo" pitchFamily="18" charset="0"/>
              </a:rPr>
              <a:t>Chiến</a:t>
            </a:r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sĩ</a:t>
            </a:r>
            <a:r>
              <a:rPr lang="en-US" sz="2600" dirty="0" smtClean="0">
                <a:latin typeface="UTM Avo" pitchFamily="18" charset="0"/>
              </a:rPr>
              <a:t> ở </a:t>
            </a:r>
            <a:r>
              <a:rPr lang="en-US" sz="2600" dirty="0" err="1" smtClean="0">
                <a:latin typeface="UTM Avo" pitchFamily="18" charset="0"/>
              </a:rPr>
              <a:t>đó</a:t>
            </a:r>
            <a:endParaRPr lang="en-US" sz="2600" dirty="0" smtClean="0">
              <a:latin typeface="UTM Avo" pitchFamily="18" charset="0"/>
            </a:endParaRPr>
          </a:p>
          <a:p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như</a:t>
            </a:r>
            <a:r>
              <a:rPr lang="en-US" sz="2600" dirty="0" smtClean="0">
                <a:latin typeface="UTM Avo" pitchFamily="18" charset="0"/>
              </a:rPr>
              <a:t> ở </a:t>
            </a:r>
            <a:r>
              <a:rPr lang="en-US" sz="2600" dirty="0" err="1" smtClean="0">
                <a:latin typeface="UTM Avo" pitchFamily="18" charset="0"/>
              </a:rPr>
              <a:t>nhà</a:t>
            </a:r>
            <a:r>
              <a:rPr lang="en-US" sz="2600" dirty="0" smtClean="0">
                <a:latin typeface="UTM Avo" pitchFamily="18" charset="0"/>
              </a:rPr>
              <a:t>.</a:t>
            </a:r>
            <a:endParaRPr lang="en-US" sz="2600" dirty="0">
              <a:latin typeface="UTM Avo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9149251" y="4904443"/>
            <a:ext cx="506073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latin typeface="UTM Avo" pitchFamily="18" charset="0"/>
              </a:rPr>
              <a:t>Nam </a:t>
            </a:r>
            <a:r>
              <a:rPr lang="en-US" sz="2600" dirty="0" err="1" smtClean="0">
                <a:latin typeface="UTM Avo" pitchFamily="18" charset="0"/>
              </a:rPr>
              <a:t>Yết</a:t>
            </a:r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là</a:t>
            </a:r>
            <a:r>
              <a:rPr lang="en-US" sz="2600" dirty="0" smtClean="0">
                <a:latin typeface="UTM Avo" pitchFamily="18" charset="0"/>
              </a:rPr>
              <a:t> </a:t>
            </a:r>
          </a:p>
          <a:p>
            <a:r>
              <a:rPr lang="en-US" sz="2600" dirty="0" err="1" smtClean="0">
                <a:latin typeface="UTM Avo" pitchFamily="18" charset="0"/>
              </a:rPr>
              <a:t>bộ</a:t>
            </a:r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phận</a:t>
            </a:r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của</a:t>
            </a:r>
            <a:endParaRPr lang="en-US" sz="2600" dirty="0" smtClean="0">
              <a:latin typeface="UTM Avo" pitchFamily="18" charset="0"/>
            </a:endParaRPr>
          </a:p>
          <a:p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cơ</a:t>
            </a:r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thể</a:t>
            </a:r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Việt</a:t>
            </a:r>
            <a:r>
              <a:rPr lang="en-US" sz="2600" dirty="0" smtClean="0">
                <a:latin typeface="UTM Avo" pitchFamily="18" charset="0"/>
              </a:rPr>
              <a:t> Nam</a:t>
            </a:r>
            <a:endParaRPr lang="en-US" sz="2600" dirty="0">
              <a:latin typeface="UTM Avo" pitchFamily="18" charset="0"/>
            </a:endParaRPr>
          </a:p>
        </p:txBody>
      </p:sp>
      <p:cxnSp>
        <p:nvCxnSpPr>
          <p:cNvPr id="38" name="Straight Connector 37"/>
          <p:cNvCxnSpPr/>
          <p:nvPr/>
        </p:nvCxnSpPr>
        <p:spPr>
          <a:xfrm flipV="1">
            <a:off x="2404281" y="3621991"/>
            <a:ext cx="1483341" cy="341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V="1">
            <a:off x="875731" y="3990480"/>
            <a:ext cx="1483341" cy="341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V="1">
            <a:off x="4615218" y="4167901"/>
            <a:ext cx="1483341" cy="341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9255457" y="4113310"/>
            <a:ext cx="1483341" cy="341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V="1">
            <a:off x="3127612" y="5628211"/>
            <a:ext cx="1483341" cy="341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V="1">
            <a:off x="9228161" y="5751042"/>
            <a:ext cx="1483341" cy="341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V="1">
            <a:off x="9159923" y="6155140"/>
            <a:ext cx="1335205" cy="874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6" y="-725214"/>
            <a:ext cx="13179972" cy="758321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78559" y="259008"/>
            <a:ext cx="3293017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UTM Avo" pitchFamily="18" charset="0"/>
              </a:rPr>
              <a:t>Luyện</a:t>
            </a:r>
            <a:r>
              <a:rPr lang="en-US" sz="2800" dirty="0" smtClean="0">
                <a:latin typeface="UTM Avo" pitchFamily="18" charset="0"/>
              </a:rPr>
              <a:t> </a:t>
            </a:r>
            <a:r>
              <a:rPr lang="en-US" sz="2800" dirty="0" err="1" smtClean="0">
                <a:latin typeface="UTM Avo" pitchFamily="18" charset="0"/>
              </a:rPr>
              <a:t>đọc</a:t>
            </a:r>
            <a:r>
              <a:rPr lang="en-US" sz="2800" dirty="0" smtClean="0">
                <a:latin typeface="UTM Avo" pitchFamily="18" charset="0"/>
              </a:rPr>
              <a:t> </a:t>
            </a:r>
            <a:r>
              <a:rPr lang="en-US" sz="2800" dirty="0" err="1" smtClean="0">
                <a:latin typeface="UTM Avo" pitchFamily="18" charset="0"/>
              </a:rPr>
              <a:t>từ</a:t>
            </a:r>
            <a:r>
              <a:rPr lang="en-US" sz="2800" dirty="0" smtClean="0">
                <a:latin typeface="UTM Avo" pitchFamily="18" charset="0"/>
              </a:rPr>
              <a:t> </a:t>
            </a:r>
            <a:r>
              <a:rPr lang="en-US" sz="2800" dirty="0" err="1" smtClean="0">
                <a:latin typeface="UTM Avo" pitchFamily="18" charset="0"/>
              </a:rPr>
              <a:t>khó</a:t>
            </a:r>
            <a:r>
              <a:rPr lang="en-US" sz="2800" dirty="0" smtClean="0">
                <a:latin typeface="UTM Avo" pitchFamily="18" charset="0"/>
              </a:rPr>
              <a:t> </a:t>
            </a:r>
            <a:endParaRPr lang="en-US" sz="2800" dirty="0">
              <a:latin typeface="UTM Avo" pitchFamily="18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749995" y="1688630"/>
            <a:ext cx="8790580" cy="4370723"/>
            <a:chOff x="5740213" y="1814754"/>
            <a:chExt cx="4367382" cy="4370723"/>
          </a:xfrm>
        </p:grpSpPr>
        <p:sp>
          <p:nvSpPr>
            <p:cNvPr id="9" name="TextBox 8"/>
            <p:cNvSpPr txBox="1"/>
            <p:nvPr/>
          </p:nvSpPr>
          <p:spPr>
            <a:xfrm>
              <a:off x="5750723" y="1814754"/>
              <a:ext cx="154360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FF0000"/>
                  </a:solidFill>
                  <a:latin typeface="UTM Avo" pitchFamily="18" charset="0"/>
                </a:rPr>
                <a:t>Nam </a:t>
              </a:r>
              <a:r>
                <a:rPr lang="en-US" sz="5400" dirty="0" err="1" smtClean="0">
                  <a:solidFill>
                    <a:srgbClr val="FF0000"/>
                  </a:solidFill>
                  <a:latin typeface="UTM Avo" pitchFamily="18" charset="0"/>
                </a:rPr>
                <a:t>Yết</a:t>
              </a:r>
              <a:endParaRPr lang="en-US" sz="5400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472901" y="1825262"/>
              <a:ext cx="159218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err="1" smtClean="0">
                  <a:solidFill>
                    <a:srgbClr val="FF0000"/>
                  </a:solidFill>
                  <a:latin typeface="UTM Avo" pitchFamily="18" charset="0"/>
                </a:rPr>
                <a:t>đèn</a:t>
              </a:r>
              <a:r>
                <a:rPr lang="en-US" sz="5400" dirty="0" smtClean="0">
                  <a:solidFill>
                    <a:srgbClr val="FF0000"/>
                  </a:solidFill>
                  <a:latin typeface="UTM Avo" pitchFamily="18" charset="0"/>
                </a:rPr>
                <a:t> </a:t>
              </a:r>
              <a:r>
                <a:rPr lang="en-US" sz="5400" dirty="0" err="1" smtClean="0">
                  <a:solidFill>
                    <a:srgbClr val="FF0000"/>
                  </a:solidFill>
                  <a:latin typeface="UTM Avo" pitchFamily="18" charset="0"/>
                </a:rPr>
                <a:t>biển</a:t>
              </a:r>
              <a:endParaRPr lang="en-US" sz="5400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740213" y="2923595"/>
              <a:ext cx="1667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err="1" smtClean="0">
                  <a:solidFill>
                    <a:srgbClr val="FF0000"/>
                  </a:solidFill>
                  <a:latin typeface="UTM Avo" pitchFamily="18" charset="0"/>
                </a:rPr>
                <a:t>giữa</a:t>
              </a:r>
              <a:r>
                <a:rPr lang="en-US" sz="5400" dirty="0" smtClean="0">
                  <a:solidFill>
                    <a:srgbClr val="FF0000"/>
                  </a:solidFill>
                  <a:latin typeface="UTM Avo" pitchFamily="18" charset="0"/>
                </a:rPr>
                <a:t> </a:t>
              </a:r>
              <a:r>
                <a:rPr lang="en-US" sz="5400" dirty="0" err="1" smtClean="0">
                  <a:solidFill>
                    <a:srgbClr val="FF0000"/>
                  </a:solidFill>
                  <a:latin typeface="UTM Avo" pitchFamily="18" charset="0"/>
                </a:rPr>
                <a:t>biển</a:t>
              </a:r>
              <a:endParaRPr lang="en-US" sz="5400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745584" y="4163816"/>
              <a:ext cx="1725985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err="1" smtClean="0">
                  <a:solidFill>
                    <a:srgbClr val="FF0000"/>
                  </a:solidFill>
                  <a:latin typeface="UTM Avo" pitchFamily="18" charset="0"/>
                </a:rPr>
                <a:t>nét</a:t>
              </a:r>
              <a:r>
                <a:rPr lang="en-US" sz="5400" dirty="0" smtClean="0">
                  <a:solidFill>
                    <a:srgbClr val="FF0000"/>
                  </a:solidFill>
                  <a:latin typeface="UTM Avo" pitchFamily="18" charset="0"/>
                </a:rPr>
                <a:t> </a:t>
              </a:r>
              <a:r>
                <a:rPr lang="en-US" sz="5400" dirty="0" err="1" smtClean="0">
                  <a:solidFill>
                    <a:srgbClr val="FF0000"/>
                  </a:solidFill>
                  <a:latin typeface="UTM Avo" pitchFamily="18" charset="0"/>
                </a:rPr>
                <a:t>chấm</a:t>
              </a:r>
              <a:endParaRPr lang="en-US" sz="5400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794709" y="5262147"/>
              <a:ext cx="1454408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err="1" smtClean="0">
                  <a:solidFill>
                    <a:srgbClr val="FF0000"/>
                  </a:solidFill>
                  <a:latin typeface="UTM Avo" pitchFamily="18" charset="0"/>
                </a:rPr>
                <a:t>làm</a:t>
              </a:r>
              <a:r>
                <a:rPr lang="en-US" sz="5400" dirty="0" smtClean="0">
                  <a:solidFill>
                    <a:srgbClr val="FF0000"/>
                  </a:solidFill>
                  <a:latin typeface="UTM Avo" pitchFamily="18" charset="0"/>
                </a:rPr>
                <a:t> </a:t>
              </a:r>
              <a:r>
                <a:rPr lang="en-US" sz="5400" dirty="0" err="1" smtClean="0">
                  <a:solidFill>
                    <a:srgbClr val="FF0000"/>
                  </a:solidFill>
                  <a:latin typeface="UTM Avo" pitchFamily="18" charset="0"/>
                </a:rPr>
                <a:t>chủ</a:t>
              </a:r>
              <a:endParaRPr lang="en-US" sz="5400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562239" y="2907830"/>
              <a:ext cx="13222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err="1" smtClean="0">
                  <a:solidFill>
                    <a:srgbClr val="FF0000"/>
                  </a:solidFill>
                  <a:latin typeface="UTM Avo" pitchFamily="18" charset="0"/>
                </a:rPr>
                <a:t>chiến</a:t>
              </a:r>
              <a:r>
                <a:rPr lang="en-US" sz="5400" dirty="0" smtClean="0">
                  <a:solidFill>
                    <a:srgbClr val="FF0000"/>
                  </a:solidFill>
                  <a:latin typeface="UTM Avo" pitchFamily="18" charset="0"/>
                </a:rPr>
                <a:t> </a:t>
              </a:r>
              <a:r>
                <a:rPr lang="en-US" sz="5400" dirty="0" err="1" smtClean="0">
                  <a:solidFill>
                    <a:srgbClr val="FF0000"/>
                  </a:solidFill>
                  <a:latin typeface="UTM Avo" pitchFamily="18" charset="0"/>
                </a:rPr>
                <a:t>sĩ</a:t>
              </a:r>
              <a:endParaRPr lang="en-US" sz="5400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572749" y="4148049"/>
              <a:ext cx="1534846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err="1" smtClean="0">
                  <a:solidFill>
                    <a:srgbClr val="FF0000"/>
                  </a:solidFill>
                  <a:latin typeface="UTM Avo" pitchFamily="18" charset="0"/>
                </a:rPr>
                <a:t>bộ</a:t>
              </a:r>
              <a:r>
                <a:rPr lang="en-US" sz="5400" dirty="0" smtClean="0">
                  <a:solidFill>
                    <a:srgbClr val="FF0000"/>
                  </a:solidFill>
                  <a:latin typeface="UTM Avo" pitchFamily="18" charset="0"/>
                </a:rPr>
                <a:t> </a:t>
              </a:r>
              <a:r>
                <a:rPr lang="en-US" sz="5400" dirty="0" err="1" smtClean="0">
                  <a:solidFill>
                    <a:srgbClr val="FF0000"/>
                  </a:solidFill>
                  <a:latin typeface="UTM Avo" pitchFamily="18" charset="0"/>
                </a:rPr>
                <a:t>phân</a:t>
              </a:r>
              <a:endParaRPr lang="en-US" sz="5400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551733" y="5262144"/>
              <a:ext cx="118442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err="1" smtClean="0">
                  <a:solidFill>
                    <a:srgbClr val="FF0000"/>
                  </a:solidFill>
                  <a:latin typeface="UTM Avo" pitchFamily="18" charset="0"/>
                </a:rPr>
                <a:t>cơ</a:t>
              </a:r>
              <a:r>
                <a:rPr lang="en-US" sz="5400" dirty="0" smtClean="0">
                  <a:solidFill>
                    <a:srgbClr val="FF0000"/>
                  </a:solidFill>
                  <a:latin typeface="UTM Avo" pitchFamily="18" charset="0"/>
                </a:rPr>
                <a:t> </a:t>
              </a:r>
              <a:r>
                <a:rPr lang="en-US" sz="5400" dirty="0" err="1" smtClean="0">
                  <a:solidFill>
                    <a:srgbClr val="FF0000"/>
                  </a:solidFill>
                  <a:latin typeface="UTM Avo" pitchFamily="18" charset="0"/>
                </a:rPr>
                <a:t>thể</a:t>
              </a:r>
              <a:endParaRPr lang="en-US" sz="5400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0"/>
            <a:ext cx="20377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UTM Avo" pitchFamily="18" charset="0"/>
              </a:rPr>
              <a:t>4</a:t>
            </a:r>
            <a:r>
              <a:rPr lang="en-US" sz="2800" dirty="0" smtClean="0">
                <a:latin typeface="UTM Avo" pitchFamily="18" charset="0"/>
              </a:rPr>
              <a:t>. </a:t>
            </a:r>
            <a:r>
              <a:rPr lang="en-US" sz="2800" dirty="0" err="1" smtClean="0">
                <a:latin typeface="UTM Avo" pitchFamily="18" charset="0"/>
              </a:rPr>
              <a:t>Tập</a:t>
            </a:r>
            <a:r>
              <a:rPr lang="en-US" sz="2800" dirty="0" smtClean="0">
                <a:latin typeface="UTM Avo" pitchFamily="18" charset="0"/>
              </a:rPr>
              <a:t> </a:t>
            </a:r>
            <a:r>
              <a:rPr lang="en-US" sz="2800" dirty="0" err="1" smtClean="0">
                <a:latin typeface="UTM Avo" pitchFamily="18" charset="0"/>
              </a:rPr>
              <a:t>đọc</a:t>
            </a:r>
            <a:endParaRPr lang="en-US" sz="2800" dirty="0">
              <a:latin typeface="UTM Avo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94903" y="34417"/>
            <a:ext cx="40158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UTM Avo" pitchFamily="18" charset="0"/>
              </a:rPr>
              <a:t>Nam </a:t>
            </a:r>
            <a:r>
              <a:rPr lang="en-US" sz="3600" dirty="0" err="1" smtClean="0">
                <a:solidFill>
                  <a:srgbClr val="FF0000"/>
                </a:solidFill>
                <a:latin typeface="UTM Avo" pitchFamily="18" charset="0"/>
              </a:rPr>
              <a:t>Yết</a:t>
            </a:r>
            <a:r>
              <a:rPr lang="en-US" sz="36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UTM Avo" pitchFamily="18" charset="0"/>
              </a:rPr>
              <a:t>của</a:t>
            </a:r>
            <a:r>
              <a:rPr lang="en-US" sz="36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UTM Avo" pitchFamily="18" charset="0"/>
              </a:rPr>
              <a:t>em</a:t>
            </a:r>
            <a:endParaRPr lang="en-US" sz="3600" dirty="0">
              <a:latin typeface="UTM Avo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15773" y="3180745"/>
            <a:ext cx="506073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latin typeface="UTM Avo" pitchFamily="18" charset="0"/>
              </a:rPr>
              <a:t>Nam </a:t>
            </a:r>
            <a:r>
              <a:rPr lang="en-US" sz="2600" dirty="0" err="1" smtClean="0">
                <a:latin typeface="UTM Avo" pitchFamily="18" charset="0"/>
              </a:rPr>
              <a:t>Yết</a:t>
            </a:r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nằm</a:t>
            </a:r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giữa</a:t>
            </a:r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biển</a:t>
            </a:r>
            <a:r>
              <a:rPr lang="en-US" sz="2600" dirty="0" smtClean="0">
                <a:latin typeface="UTM Avo" pitchFamily="18" charset="0"/>
              </a:rPr>
              <a:t>,</a:t>
            </a:r>
          </a:p>
          <a:p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như</a:t>
            </a:r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nét</a:t>
            </a:r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chấm</a:t>
            </a:r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nhỏ</a:t>
            </a:r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trên</a:t>
            </a:r>
            <a:endParaRPr lang="en-US" sz="2600" dirty="0" smtClean="0">
              <a:latin typeface="UTM Avo" pitchFamily="18" charset="0"/>
            </a:endParaRPr>
          </a:p>
          <a:p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bản</a:t>
            </a:r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đồ</a:t>
            </a:r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Việt</a:t>
            </a:r>
            <a:r>
              <a:rPr lang="en-US" sz="2600" dirty="0" smtClean="0">
                <a:latin typeface="UTM Avo" pitchFamily="18" charset="0"/>
              </a:rPr>
              <a:t> Nam. </a:t>
            </a:r>
            <a:endParaRPr lang="en-US" sz="2600" dirty="0">
              <a:latin typeface="UTM Avo" pitchFamily="18" charset="0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 flipV="1">
            <a:off x="3888935" y="3342290"/>
            <a:ext cx="194334" cy="31825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2" cstate="print"/>
          <a:srcRect l="11872" t="31789" r="64136" b="36530"/>
          <a:stretch>
            <a:fillRect/>
          </a:stretch>
        </p:blipFill>
        <p:spPr bwMode="auto">
          <a:xfrm>
            <a:off x="346841" y="882869"/>
            <a:ext cx="3421118" cy="2317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4"/>
          <p:cNvPicPr>
            <a:picLocks noChangeAspect="1" noChangeArrowheads="1"/>
          </p:cNvPicPr>
          <p:nvPr/>
        </p:nvPicPr>
        <p:blipFill>
          <a:blip r:embed="rId2" cstate="print"/>
          <a:srcRect l="39741" t="31358" r="44870" b="36315"/>
          <a:stretch>
            <a:fillRect/>
          </a:stretch>
        </p:blipFill>
        <p:spPr bwMode="auto">
          <a:xfrm>
            <a:off x="4367049" y="961697"/>
            <a:ext cx="3657599" cy="2364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5"/>
          <p:cNvPicPr>
            <a:picLocks noChangeAspect="1" noChangeArrowheads="1"/>
          </p:cNvPicPr>
          <p:nvPr/>
        </p:nvPicPr>
        <p:blipFill>
          <a:blip r:embed="rId2" cstate="print"/>
          <a:srcRect l="58643" t="31573" r="18335" b="36315"/>
          <a:stretch>
            <a:fillRect/>
          </a:stretch>
        </p:blipFill>
        <p:spPr bwMode="auto">
          <a:xfrm>
            <a:off x="8434554" y="930166"/>
            <a:ext cx="3626069" cy="234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6"/>
          <p:cNvPicPr>
            <a:picLocks noChangeAspect="1" noChangeArrowheads="1"/>
          </p:cNvPicPr>
          <p:nvPr/>
        </p:nvPicPr>
        <p:blipFill>
          <a:blip r:embed="rId3" cstate="print"/>
          <a:srcRect l="18900" t="36961" r="57472" b="32004"/>
          <a:stretch>
            <a:fillRect/>
          </a:stretch>
        </p:blipFill>
        <p:spPr bwMode="auto">
          <a:xfrm>
            <a:off x="0" y="4587765"/>
            <a:ext cx="3074276" cy="2270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7"/>
          <p:cNvPicPr>
            <a:picLocks noChangeAspect="1" noChangeArrowheads="1"/>
          </p:cNvPicPr>
          <p:nvPr/>
        </p:nvPicPr>
        <p:blipFill>
          <a:blip r:embed="rId3" cstate="print"/>
          <a:srcRect l="50404" t="37392" r="26089" b="32004"/>
          <a:stretch>
            <a:fillRect/>
          </a:stretch>
        </p:blipFill>
        <p:spPr bwMode="auto">
          <a:xfrm>
            <a:off x="6006662" y="4619296"/>
            <a:ext cx="3058510" cy="223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TextBox 33"/>
          <p:cNvSpPr txBox="1"/>
          <p:nvPr/>
        </p:nvSpPr>
        <p:spPr>
          <a:xfrm>
            <a:off x="4456388" y="3317377"/>
            <a:ext cx="506073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err="1" smtClean="0">
                <a:latin typeface="UTM Avo" pitchFamily="18" charset="0"/>
              </a:rPr>
              <a:t>Từ</a:t>
            </a:r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xưa</a:t>
            </a:r>
            <a:r>
              <a:rPr lang="en-US" sz="2600" dirty="0" smtClean="0">
                <a:latin typeface="UTM Avo" pitchFamily="18" charset="0"/>
              </a:rPr>
              <a:t>, </a:t>
            </a:r>
            <a:r>
              <a:rPr lang="en-US" sz="2600" dirty="0" err="1" smtClean="0">
                <a:latin typeface="UTM Avo" pitchFamily="18" charset="0"/>
              </a:rPr>
              <a:t>Việt</a:t>
            </a:r>
            <a:r>
              <a:rPr lang="en-US" sz="2600" dirty="0" smtClean="0">
                <a:latin typeface="UTM Avo" pitchFamily="18" charset="0"/>
              </a:rPr>
              <a:t> Nam </a:t>
            </a:r>
            <a:r>
              <a:rPr lang="en-US" sz="2600" dirty="0" err="1" smtClean="0">
                <a:latin typeface="UTM Avo" pitchFamily="18" charset="0"/>
              </a:rPr>
              <a:t>đã</a:t>
            </a:r>
            <a:endParaRPr lang="en-US" sz="2600" dirty="0" smtClean="0">
              <a:latin typeface="UTM Avo" pitchFamily="18" charset="0"/>
            </a:endParaRPr>
          </a:p>
          <a:p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làm</a:t>
            </a:r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chủ</a:t>
            </a:r>
            <a:r>
              <a:rPr lang="en-US" sz="2600" dirty="0" smtClean="0">
                <a:latin typeface="UTM Avo" pitchFamily="18" charset="0"/>
              </a:rPr>
              <a:t> Nam </a:t>
            </a:r>
            <a:r>
              <a:rPr lang="en-US" sz="2600" dirty="0" err="1" smtClean="0">
                <a:latin typeface="UTM Avo" pitchFamily="18" charset="0"/>
              </a:rPr>
              <a:t>Yết</a:t>
            </a:r>
            <a:r>
              <a:rPr lang="en-US" sz="2600" dirty="0" smtClean="0">
                <a:latin typeface="UTM Avo" pitchFamily="18" charset="0"/>
              </a:rPr>
              <a:t>.</a:t>
            </a:r>
            <a:endParaRPr lang="en-US" sz="2600" dirty="0">
              <a:latin typeface="UTM Avo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586949" y="3285848"/>
            <a:ext cx="506073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latin typeface="UTM Avo" pitchFamily="18" charset="0"/>
              </a:rPr>
              <a:t>Nam </a:t>
            </a:r>
            <a:r>
              <a:rPr lang="en-US" sz="2600" dirty="0" err="1" smtClean="0">
                <a:latin typeface="UTM Avo" pitchFamily="18" charset="0"/>
              </a:rPr>
              <a:t>Yết</a:t>
            </a:r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có</a:t>
            </a:r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nhà</a:t>
            </a:r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cửa</a:t>
            </a:r>
            <a:r>
              <a:rPr lang="en-US" sz="2600" dirty="0" smtClean="0">
                <a:latin typeface="UTM Avo" pitchFamily="18" charset="0"/>
              </a:rPr>
              <a:t>,</a:t>
            </a:r>
          </a:p>
          <a:p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có</a:t>
            </a:r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đèn</a:t>
            </a:r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biển</a:t>
            </a:r>
            <a:r>
              <a:rPr lang="en-US" sz="2600" dirty="0" smtClean="0">
                <a:latin typeface="UTM Avo" pitchFamily="18" charset="0"/>
              </a:rPr>
              <a:t>.</a:t>
            </a:r>
            <a:endParaRPr lang="en-US" sz="2600" dirty="0">
              <a:latin typeface="UTM Avo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142590" y="5203986"/>
            <a:ext cx="506073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err="1" smtClean="0">
                <a:latin typeface="UTM Avo" pitchFamily="18" charset="0"/>
              </a:rPr>
              <a:t>Chiến</a:t>
            </a:r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sĩ</a:t>
            </a:r>
            <a:r>
              <a:rPr lang="en-US" sz="2600" dirty="0" smtClean="0">
                <a:latin typeface="UTM Avo" pitchFamily="18" charset="0"/>
              </a:rPr>
              <a:t> ở </a:t>
            </a:r>
            <a:r>
              <a:rPr lang="en-US" sz="2600" dirty="0" err="1" smtClean="0">
                <a:latin typeface="UTM Avo" pitchFamily="18" charset="0"/>
              </a:rPr>
              <a:t>đó</a:t>
            </a:r>
            <a:endParaRPr lang="en-US" sz="2600" dirty="0" smtClean="0">
              <a:latin typeface="UTM Avo" pitchFamily="18" charset="0"/>
            </a:endParaRPr>
          </a:p>
          <a:p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như</a:t>
            </a:r>
            <a:r>
              <a:rPr lang="en-US" sz="2600" dirty="0" smtClean="0">
                <a:latin typeface="UTM Avo" pitchFamily="18" charset="0"/>
              </a:rPr>
              <a:t> ở </a:t>
            </a:r>
            <a:r>
              <a:rPr lang="en-US" sz="2600" dirty="0" err="1" smtClean="0">
                <a:latin typeface="UTM Avo" pitchFamily="18" charset="0"/>
              </a:rPr>
              <a:t>nhà</a:t>
            </a:r>
            <a:r>
              <a:rPr lang="en-US" sz="2600" dirty="0" smtClean="0">
                <a:latin typeface="UTM Avo" pitchFamily="18" charset="0"/>
              </a:rPr>
              <a:t>.</a:t>
            </a:r>
            <a:endParaRPr lang="en-US" sz="2600" dirty="0">
              <a:latin typeface="UTM Avo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9149251" y="4904443"/>
            <a:ext cx="506073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latin typeface="UTM Avo" pitchFamily="18" charset="0"/>
              </a:rPr>
              <a:t>Nam </a:t>
            </a:r>
            <a:r>
              <a:rPr lang="en-US" sz="2600" dirty="0" err="1" smtClean="0">
                <a:latin typeface="UTM Avo" pitchFamily="18" charset="0"/>
              </a:rPr>
              <a:t>Yết</a:t>
            </a:r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là</a:t>
            </a:r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bộ</a:t>
            </a:r>
            <a:endParaRPr lang="en-US" sz="2600" dirty="0" smtClean="0">
              <a:latin typeface="UTM Avo" pitchFamily="18" charset="0"/>
            </a:endParaRPr>
          </a:p>
          <a:p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phận</a:t>
            </a:r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của</a:t>
            </a:r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cơ</a:t>
            </a:r>
            <a:endParaRPr lang="en-US" sz="2600" dirty="0" smtClean="0">
              <a:latin typeface="UTM Avo" pitchFamily="18" charset="0"/>
            </a:endParaRPr>
          </a:p>
          <a:p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thể</a:t>
            </a:r>
            <a:r>
              <a:rPr lang="en-US" sz="2600" dirty="0" smtClean="0">
                <a:latin typeface="UTM Avo" pitchFamily="18" charset="0"/>
              </a:rPr>
              <a:t> </a:t>
            </a:r>
            <a:r>
              <a:rPr lang="en-US" sz="2600" dirty="0" err="1" smtClean="0">
                <a:latin typeface="UTM Avo" pitchFamily="18" charset="0"/>
              </a:rPr>
              <a:t>Việt</a:t>
            </a:r>
            <a:r>
              <a:rPr lang="en-US" sz="2600" dirty="0" smtClean="0">
                <a:latin typeface="UTM Avo" pitchFamily="18" charset="0"/>
              </a:rPr>
              <a:t> Nam.</a:t>
            </a:r>
            <a:endParaRPr lang="en-US" sz="2600" dirty="0">
              <a:latin typeface="UTM Avo" pitchFamily="18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2985045" y="4062249"/>
            <a:ext cx="194334" cy="31825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3048107" y="4078014"/>
            <a:ext cx="194334" cy="31825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5554825" y="3421117"/>
            <a:ext cx="136527" cy="31299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7462452" y="3857297"/>
            <a:ext cx="194334" cy="31825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7541280" y="3857297"/>
            <a:ext cx="194334" cy="31825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11997666" y="3431628"/>
            <a:ext cx="194334" cy="31825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10852038" y="3841531"/>
            <a:ext cx="194334" cy="31825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10767956" y="3836276"/>
            <a:ext cx="194334" cy="31825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4971500" y="5701862"/>
            <a:ext cx="194334" cy="31825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5050328" y="5717628"/>
            <a:ext cx="194334" cy="31825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V="1">
            <a:off x="11498425" y="5764924"/>
            <a:ext cx="194334" cy="31825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V="1">
            <a:off x="11608783" y="5780690"/>
            <a:ext cx="194334" cy="31825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3933" y="189186"/>
            <a:ext cx="78288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UTM Avo" pitchFamily="18" charset="0"/>
              </a:rPr>
              <a:t>?</a:t>
            </a:r>
            <a:r>
              <a:rPr lang="en-US" sz="2800" dirty="0" smtClean="0">
                <a:latin typeface="UTM Avo" pitchFamily="18" charset="0"/>
              </a:rPr>
              <a:t> </a:t>
            </a:r>
            <a:r>
              <a:rPr lang="en-US" sz="2800" dirty="0" err="1" smtClean="0">
                <a:latin typeface="UTM Avo"/>
                <a:cs typeface="Times New Roman" pitchFamily="18" charset="0"/>
              </a:rPr>
              <a:t>Nói</a:t>
            </a:r>
            <a:r>
              <a:rPr lang="en-US" sz="2800" dirty="0" smtClean="0">
                <a:latin typeface="UTM Avo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UTM Avo"/>
                <a:cs typeface="Times New Roman" pitchFamily="18" charset="0"/>
              </a:rPr>
              <a:t>điều</a:t>
            </a:r>
            <a:r>
              <a:rPr lang="en-US" sz="2800" dirty="0" smtClean="0">
                <a:latin typeface="UTM Avo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UTM Avo"/>
                <a:cs typeface="Times New Roman" pitchFamily="18" charset="0"/>
              </a:rPr>
              <a:t>em</a:t>
            </a:r>
            <a:r>
              <a:rPr lang="en-US" sz="2800" dirty="0" smtClean="0">
                <a:latin typeface="UTM Avo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UTM Avo"/>
                <a:cs typeface="Times New Roman" pitchFamily="18" charset="0"/>
              </a:rPr>
              <a:t>biết</a:t>
            </a:r>
            <a:r>
              <a:rPr lang="en-US" sz="2800" dirty="0" smtClean="0">
                <a:latin typeface="UTM Avo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UTM Avo"/>
                <a:cs typeface="Times New Roman" pitchFamily="18" charset="0"/>
              </a:rPr>
              <a:t>về</a:t>
            </a:r>
            <a:r>
              <a:rPr lang="en-US" sz="2800" dirty="0" smtClean="0">
                <a:latin typeface="UTM Avo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UTM Avo"/>
                <a:cs typeface="Times New Roman" pitchFamily="18" charset="0"/>
              </a:rPr>
              <a:t>đảo</a:t>
            </a:r>
            <a:r>
              <a:rPr lang="en-US" sz="2800" dirty="0" smtClean="0">
                <a:latin typeface="UTM Avo"/>
                <a:cs typeface="Times New Roman" pitchFamily="18" charset="0"/>
              </a:rPr>
              <a:t> Nam </a:t>
            </a:r>
            <a:r>
              <a:rPr lang="en-US" sz="2800" dirty="0" err="1" smtClean="0">
                <a:latin typeface="UTM Avo"/>
                <a:cs typeface="Times New Roman" pitchFamily="18" charset="0"/>
              </a:rPr>
              <a:t>Yết</a:t>
            </a:r>
            <a:r>
              <a:rPr lang="en-US" sz="2800" dirty="0" smtClean="0">
                <a:latin typeface="UTM Avo"/>
                <a:cs typeface="Times New Roman" pitchFamily="18" charset="0"/>
              </a:rPr>
              <a:t> qua </a:t>
            </a:r>
            <a:r>
              <a:rPr lang="en-US" sz="2800" dirty="0" err="1" smtClean="0">
                <a:latin typeface="UTM Avo"/>
                <a:cs typeface="Times New Roman" pitchFamily="18" charset="0"/>
              </a:rPr>
              <a:t>mỗi</a:t>
            </a:r>
            <a:r>
              <a:rPr lang="en-US" sz="2800" dirty="0" smtClean="0">
                <a:latin typeface="UTM Avo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UTM Avo"/>
                <a:cs typeface="Times New Roman" pitchFamily="18" charset="0"/>
              </a:rPr>
              <a:t>tấm</a:t>
            </a:r>
            <a:r>
              <a:rPr lang="en-US" sz="2800" dirty="0" smtClean="0">
                <a:latin typeface="UTM Avo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UTM Avo"/>
                <a:cs typeface="Times New Roman" pitchFamily="18" charset="0"/>
              </a:rPr>
              <a:t>ảnh</a:t>
            </a:r>
            <a:r>
              <a:rPr lang="en-US" sz="2800" dirty="0" smtClean="0">
                <a:latin typeface="UTM Avo"/>
                <a:cs typeface="Times New Roman" pitchFamily="18" charset="0"/>
              </a:rPr>
              <a:t>.</a:t>
            </a:r>
            <a:endParaRPr lang="en-US" sz="2800" dirty="0">
              <a:latin typeface="UTM Avo"/>
              <a:cs typeface="Times New Roman" pitchFamily="18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83933" y="861848"/>
            <a:ext cx="10395839" cy="2010434"/>
            <a:chOff x="183933" y="861848"/>
            <a:chExt cx="10395839" cy="2010434"/>
          </a:xfrm>
        </p:grpSpPr>
        <p:sp>
          <p:nvSpPr>
            <p:cNvPr id="5" name="TextBox 4"/>
            <p:cNvSpPr txBox="1"/>
            <p:nvPr/>
          </p:nvSpPr>
          <p:spPr>
            <a:xfrm>
              <a:off x="183933" y="861848"/>
              <a:ext cx="181652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rgbClr val="FF0000"/>
                  </a:solidFill>
                  <a:latin typeface="UTM Avo" pitchFamily="18" charset="0"/>
                </a:rPr>
                <a:t>M: </a:t>
              </a:r>
              <a:r>
                <a:rPr lang="en-US" sz="2800" dirty="0" smtClean="0">
                  <a:latin typeface="UTM Avo" pitchFamily="18" charset="0"/>
                </a:rPr>
                <a:t> </a:t>
              </a:r>
              <a:r>
                <a:rPr lang="en-US" sz="2800" dirty="0" err="1" smtClean="0">
                  <a:latin typeface="UTM Avo" pitchFamily="18" charset="0"/>
                </a:rPr>
                <a:t>Ảnh</a:t>
              </a:r>
              <a:r>
                <a:rPr lang="en-US" sz="2800" dirty="0" smtClean="0">
                  <a:latin typeface="UTM Avo" pitchFamily="18" charset="0"/>
                </a:rPr>
                <a:t> 1</a:t>
              </a:r>
              <a:endParaRPr lang="en-US" sz="2800" dirty="0">
                <a:latin typeface="UTM Avo" pitchFamily="18" charset="0"/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951188" y="1707930"/>
              <a:ext cx="9628584" cy="1164352"/>
              <a:chOff x="951188" y="1707930"/>
              <a:chExt cx="9628584" cy="1164352"/>
            </a:xfrm>
          </p:grpSpPr>
          <p:sp>
            <p:nvSpPr>
              <p:cNvPr id="6" name="TextBox 5"/>
              <p:cNvSpPr txBox="1"/>
              <p:nvPr/>
            </p:nvSpPr>
            <p:spPr>
              <a:xfrm>
                <a:off x="951188" y="1707930"/>
                <a:ext cx="415960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>
                    <a:solidFill>
                      <a:srgbClr val="FF0000"/>
                    </a:solidFill>
                    <a:latin typeface="UTM Avo" pitchFamily="18" charset="0"/>
                  </a:rPr>
                  <a:t>a)  </a:t>
                </a:r>
                <a:r>
                  <a:rPr lang="en-US" sz="2800" dirty="0" smtClean="0">
                    <a:latin typeface="UTM Avo" pitchFamily="18" charset="0"/>
                  </a:rPr>
                  <a:t>Nam </a:t>
                </a:r>
                <a:r>
                  <a:rPr lang="en-US" sz="2800" dirty="0" err="1" smtClean="0">
                    <a:latin typeface="UTM Avo" pitchFamily="18" charset="0"/>
                  </a:rPr>
                  <a:t>Yết</a:t>
                </a:r>
                <a:r>
                  <a:rPr lang="en-US" sz="2800" dirty="0" smtClean="0">
                    <a:latin typeface="UTM Avo" pitchFamily="18" charset="0"/>
                  </a:rPr>
                  <a:t> </a:t>
                </a:r>
                <a:r>
                  <a:rPr lang="en-US" sz="2800" dirty="0" err="1" smtClean="0">
                    <a:latin typeface="UTM Avo"/>
                  </a:rPr>
                  <a:t>nằm</a:t>
                </a:r>
                <a:r>
                  <a:rPr lang="en-US" sz="2800" dirty="0" smtClean="0">
                    <a:latin typeface="UTM Avo"/>
                  </a:rPr>
                  <a:t> </a:t>
                </a:r>
                <a:r>
                  <a:rPr lang="en-US" sz="2800" dirty="0" err="1" smtClean="0">
                    <a:latin typeface="UTM Avo"/>
                  </a:rPr>
                  <a:t>giữa</a:t>
                </a:r>
                <a:r>
                  <a:rPr lang="en-US" sz="2800" dirty="0" smtClean="0">
                    <a:latin typeface="UTM Avo"/>
                  </a:rPr>
                  <a:t> </a:t>
                </a:r>
                <a:r>
                  <a:rPr lang="en-US" sz="2800" dirty="0" err="1" smtClean="0">
                    <a:latin typeface="UTM Avo"/>
                  </a:rPr>
                  <a:t>biển</a:t>
                </a:r>
                <a:r>
                  <a:rPr lang="en-US" sz="2800" dirty="0" smtClean="0">
                    <a:latin typeface="UTM Avo" pitchFamily="18" charset="0"/>
                  </a:rPr>
                  <a:t>.</a:t>
                </a:r>
                <a:endParaRPr lang="en-US" sz="2800" dirty="0">
                  <a:latin typeface="UTM Avo" pitchFamily="18" charset="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977463" y="2349062"/>
                <a:ext cx="960230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>
                    <a:solidFill>
                      <a:srgbClr val="FF0000"/>
                    </a:solidFill>
                    <a:latin typeface="UTM Avo" pitchFamily="18" charset="0"/>
                  </a:rPr>
                  <a:t>b)  </a:t>
                </a:r>
                <a:r>
                  <a:rPr lang="en-US" sz="2800" dirty="0" smtClean="0">
                    <a:latin typeface="UTM Avo" pitchFamily="18" charset="0"/>
                  </a:rPr>
                  <a:t>Nam </a:t>
                </a:r>
                <a:r>
                  <a:rPr lang="en-US" sz="2800" dirty="0" err="1" smtClean="0">
                    <a:latin typeface="UTM Avo" pitchFamily="18" charset="0"/>
                  </a:rPr>
                  <a:t>Yết</a:t>
                </a:r>
                <a:r>
                  <a:rPr lang="en-US" sz="2800" dirty="0" smtClean="0">
                    <a:latin typeface="UTM Avo" pitchFamily="18" charset="0"/>
                  </a:rPr>
                  <a:t> </a:t>
                </a:r>
                <a:r>
                  <a:rPr lang="en-US" sz="2800" dirty="0" err="1" smtClean="0">
                    <a:latin typeface="UTM Avo" pitchFamily="18" charset="0"/>
                  </a:rPr>
                  <a:t>như</a:t>
                </a:r>
                <a:r>
                  <a:rPr lang="en-US" sz="2800" dirty="0" smtClean="0">
                    <a:latin typeface="UTM Avo" pitchFamily="18" charset="0"/>
                  </a:rPr>
                  <a:t> </a:t>
                </a:r>
                <a:r>
                  <a:rPr lang="en-US" sz="2800" dirty="0" err="1" smtClean="0">
                    <a:latin typeface="UTM Avo" pitchFamily="18" charset="0"/>
                  </a:rPr>
                  <a:t>nét</a:t>
                </a:r>
                <a:r>
                  <a:rPr lang="en-US" sz="2800" dirty="0" smtClean="0">
                    <a:latin typeface="UTM Avo" pitchFamily="18" charset="0"/>
                  </a:rPr>
                  <a:t> </a:t>
                </a:r>
                <a:r>
                  <a:rPr lang="en-US" sz="2800" dirty="0" err="1" smtClean="0">
                    <a:latin typeface="UTM Avo" pitchFamily="18" charset="0"/>
                  </a:rPr>
                  <a:t>chấm</a:t>
                </a:r>
                <a:r>
                  <a:rPr lang="en-US" sz="2800" dirty="0" smtClean="0">
                    <a:latin typeface="UTM Avo" pitchFamily="18" charset="0"/>
                  </a:rPr>
                  <a:t> </a:t>
                </a:r>
                <a:r>
                  <a:rPr lang="en-US" sz="2800" dirty="0" err="1" smtClean="0">
                    <a:latin typeface="UTM Avo" pitchFamily="18" charset="0"/>
                  </a:rPr>
                  <a:t>nhỏ</a:t>
                </a:r>
                <a:r>
                  <a:rPr lang="en-US" sz="2800" dirty="0" smtClean="0">
                    <a:latin typeface="UTM Avo" pitchFamily="18" charset="0"/>
                  </a:rPr>
                  <a:t> </a:t>
                </a:r>
                <a:r>
                  <a:rPr lang="en-US" sz="2800" dirty="0" err="1" smtClean="0">
                    <a:latin typeface="UTM Avo" pitchFamily="18" charset="0"/>
                  </a:rPr>
                  <a:t>trên</a:t>
                </a:r>
                <a:r>
                  <a:rPr lang="en-US" sz="2800" dirty="0" smtClean="0">
                    <a:latin typeface="UTM Avo" pitchFamily="18" charset="0"/>
                  </a:rPr>
                  <a:t> </a:t>
                </a:r>
                <a:r>
                  <a:rPr lang="en-US" sz="2800" dirty="0" err="1" smtClean="0">
                    <a:latin typeface="UTM Avo" pitchFamily="18" charset="0"/>
                  </a:rPr>
                  <a:t>bản</a:t>
                </a:r>
                <a:r>
                  <a:rPr lang="en-US" sz="2800" dirty="0" smtClean="0">
                    <a:latin typeface="UTM Avo" pitchFamily="18" charset="0"/>
                  </a:rPr>
                  <a:t> </a:t>
                </a:r>
                <a:r>
                  <a:rPr lang="en-US" sz="2800" dirty="0" err="1" smtClean="0">
                    <a:latin typeface="UTM Avo" pitchFamily="18" charset="0"/>
                  </a:rPr>
                  <a:t>đồ</a:t>
                </a:r>
                <a:r>
                  <a:rPr lang="en-US" sz="2800" dirty="0" smtClean="0">
                    <a:latin typeface="UTM Avo" pitchFamily="18" charset="0"/>
                  </a:rPr>
                  <a:t> </a:t>
                </a:r>
                <a:r>
                  <a:rPr lang="en-US" sz="2800" dirty="0" err="1" smtClean="0">
                    <a:latin typeface="UTM Avo" pitchFamily="18" charset="0"/>
                  </a:rPr>
                  <a:t>Việt</a:t>
                </a:r>
                <a:r>
                  <a:rPr lang="en-US" sz="2800" dirty="0" smtClean="0">
                    <a:latin typeface="UTM Avo" pitchFamily="18" charset="0"/>
                  </a:rPr>
                  <a:t> Nam.</a:t>
                </a:r>
                <a:endParaRPr lang="en-US" sz="2800" dirty="0">
                  <a:latin typeface="UTM Avo" pitchFamily="18" charset="0"/>
                </a:endParaRPr>
              </a:p>
            </p:txBody>
          </p:sp>
        </p:grpSp>
      </p:grpSp>
      <p:sp>
        <p:nvSpPr>
          <p:cNvPr id="9" name="TextBox 8"/>
          <p:cNvSpPr txBox="1"/>
          <p:nvPr/>
        </p:nvSpPr>
        <p:spPr>
          <a:xfrm>
            <a:off x="541295" y="3662856"/>
            <a:ext cx="12875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UTM Avo" pitchFamily="18" charset="0"/>
              </a:rPr>
              <a:t> </a:t>
            </a:r>
            <a:r>
              <a:rPr lang="en-US" sz="2800" dirty="0" err="1" smtClean="0">
                <a:latin typeface="UTM Avo" pitchFamily="18" charset="0"/>
              </a:rPr>
              <a:t>Ảnh</a:t>
            </a:r>
            <a:r>
              <a:rPr lang="en-US" sz="2800" dirty="0" smtClean="0">
                <a:latin typeface="UTM Avo" pitchFamily="18" charset="0"/>
              </a:rPr>
              <a:t> 2</a:t>
            </a:r>
            <a:endParaRPr lang="en-US" sz="2800" dirty="0">
              <a:latin typeface="UTM Avo" pitchFamily="18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835574" y="4713889"/>
            <a:ext cx="8487246" cy="1164352"/>
            <a:chOff x="951188" y="1707930"/>
            <a:chExt cx="8487246" cy="1164352"/>
          </a:xfrm>
        </p:grpSpPr>
        <p:sp>
          <p:nvSpPr>
            <p:cNvPr id="11" name="TextBox 10"/>
            <p:cNvSpPr txBox="1"/>
            <p:nvPr/>
          </p:nvSpPr>
          <p:spPr>
            <a:xfrm>
              <a:off x="951188" y="1707930"/>
              <a:ext cx="750878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rgbClr val="FF0000"/>
                  </a:solidFill>
                  <a:latin typeface="UTM Avo" pitchFamily="18" charset="0"/>
                </a:rPr>
                <a:t>a)  </a:t>
              </a:r>
              <a:r>
                <a:rPr lang="en-US" sz="2800" dirty="0" err="1" smtClean="0">
                  <a:latin typeface="UTM Avo" pitchFamily="18" charset="0"/>
                </a:rPr>
                <a:t>Từ</a:t>
              </a:r>
              <a:r>
                <a:rPr lang="en-US" sz="2800" dirty="0" smtClean="0">
                  <a:latin typeface="UTM Avo" pitchFamily="18" charset="0"/>
                </a:rPr>
                <a:t> </a:t>
              </a:r>
              <a:r>
                <a:rPr lang="en-US" sz="2800" dirty="0" err="1" smtClean="0">
                  <a:latin typeface="UTM Avo" pitchFamily="18" charset="0"/>
                </a:rPr>
                <a:t>xưa</a:t>
              </a:r>
              <a:r>
                <a:rPr lang="en-US" sz="2800" dirty="0" smtClean="0">
                  <a:latin typeface="UTM Avo" pitchFamily="18" charset="0"/>
                </a:rPr>
                <a:t>, </a:t>
              </a:r>
              <a:r>
                <a:rPr lang="en-US" sz="2800" dirty="0" err="1" smtClean="0">
                  <a:latin typeface="UTM Avo" pitchFamily="18" charset="0"/>
                </a:rPr>
                <a:t>Việt</a:t>
              </a:r>
              <a:r>
                <a:rPr lang="en-US" sz="2800" dirty="0" smtClean="0">
                  <a:latin typeface="UTM Avo" pitchFamily="18" charset="0"/>
                </a:rPr>
                <a:t> Nam </a:t>
              </a:r>
              <a:r>
                <a:rPr lang="en-US" sz="2800" dirty="0" err="1" smtClean="0">
                  <a:latin typeface="UTM Avo" pitchFamily="18" charset="0"/>
                </a:rPr>
                <a:t>đã</a:t>
              </a:r>
              <a:r>
                <a:rPr lang="en-US" sz="2800" dirty="0" smtClean="0">
                  <a:latin typeface="UTM Avo" pitchFamily="18" charset="0"/>
                </a:rPr>
                <a:t> </a:t>
              </a:r>
              <a:r>
                <a:rPr lang="en-US" sz="2800" dirty="0" err="1" smtClean="0">
                  <a:latin typeface="UTM Avo" pitchFamily="18" charset="0"/>
                </a:rPr>
                <a:t>làm</a:t>
              </a:r>
              <a:r>
                <a:rPr lang="en-US" sz="2800" dirty="0" smtClean="0">
                  <a:latin typeface="UTM Avo" pitchFamily="18" charset="0"/>
                </a:rPr>
                <a:t> </a:t>
              </a:r>
              <a:r>
                <a:rPr lang="en-US" sz="2800" dirty="0" err="1" smtClean="0">
                  <a:latin typeface="UTM Avo" pitchFamily="18" charset="0"/>
                </a:rPr>
                <a:t>chủ</a:t>
              </a:r>
              <a:r>
                <a:rPr lang="en-US" sz="2800" dirty="0" smtClean="0">
                  <a:latin typeface="UTM Avo" pitchFamily="18" charset="0"/>
                </a:rPr>
                <a:t> Nam </a:t>
              </a:r>
              <a:r>
                <a:rPr lang="en-US" sz="2800" dirty="0" err="1" smtClean="0">
                  <a:latin typeface="UTM Avo" pitchFamily="18" charset="0"/>
                </a:rPr>
                <a:t>Yết</a:t>
              </a:r>
              <a:r>
                <a:rPr lang="en-US" sz="2800" dirty="0" smtClean="0">
                  <a:latin typeface="UTM Avo" pitchFamily="18" charset="0"/>
                </a:rPr>
                <a:t>.</a:t>
              </a:r>
              <a:endParaRPr lang="en-US" sz="2800" dirty="0">
                <a:latin typeface="UTM Avo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77463" y="2349062"/>
              <a:ext cx="846097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rgbClr val="FF0000"/>
                  </a:solidFill>
                  <a:latin typeface="UTM Avo" pitchFamily="18" charset="0"/>
                </a:rPr>
                <a:t>b)  </a:t>
              </a:r>
              <a:r>
                <a:rPr lang="en-US" sz="2800" dirty="0" err="1" smtClean="0">
                  <a:latin typeface="UTM Avo" pitchFamily="18" charset="0"/>
                </a:rPr>
                <a:t>Ảnh</a:t>
              </a:r>
              <a:r>
                <a:rPr lang="en-US" sz="2800" dirty="0" smtClean="0">
                  <a:latin typeface="UTM Avo" pitchFamily="18" charset="0"/>
                </a:rPr>
                <a:t> </a:t>
              </a:r>
              <a:r>
                <a:rPr lang="en-US" sz="2800" dirty="0" err="1" smtClean="0">
                  <a:latin typeface="UTM Avo" pitchFamily="18" charset="0"/>
                </a:rPr>
                <a:t>cốt</a:t>
              </a:r>
              <a:r>
                <a:rPr lang="en-US" sz="2800" dirty="0" smtClean="0">
                  <a:latin typeface="UTM Avo" pitchFamily="18" charset="0"/>
                </a:rPr>
                <a:t> </a:t>
              </a:r>
              <a:r>
                <a:rPr lang="en-US" sz="2800" dirty="0" err="1" smtClean="0">
                  <a:latin typeface="UTM Avo" pitchFamily="18" charset="0"/>
                </a:rPr>
                <a:t>mốc</a:t>
              </a:r>
              <a:r>
                <a:rPr lang="en-US" sz="2800" dirty="0" smtClean="0">
                  <a:latin typeface="UTM Avo" pitchFamily="18" charset="0"/>
                </a:rPr>
                <a:t> </a:t>
              </a:r>
              <a:r>
                <a:rPr lang="en-US" sz="2800" dirty="0" err="1" smtClean="0">
                  <a:latin typeface="UTM Avo" pitchFamily="18" charset="0"/>
                </a:rPr>
                <a:t>chủ</a:t>
              </a:r>
              <a:r>
                <a:rPr lang="en-US" sz="2800" dirty="0" smtClean="0">
                  <a:latin typeface="UTM Avo" pitchFamily="18" charset="0"/>
                </a:rPr>
                <a:t> </a:t>
              </a:r>
              <a:r>
                <a:rPr lang="en-US" sz="2800" dirty="0" err="1" smtClean="0">
                  <a:latin typeface="UTM Avo" pitchFamily="18" charset="0"/>
                </a:rPr>
                <a:t>quyền</a:t>
              </a:r>
              <a:r>
                <a:rPr lang="en-US" sz="2800" dirty="0" smtClean="0">
                  <a:latin typeface="UTM Avo" pitchFamily="18" charset="0"/>
                </a:rPr>
                <a:t> </a:t>
              </a:r>
              <a:r>
                <a:rPr lang="en-US" sz="2800" dirty="0" err="1" smtClean="0">
                  <a:latin typeface="UTM Avo" pitchFamily="18" charset="0"/>
                </a:rPr>
                <a:t>trên</a:t>
              </a:r>
              <a:r>
                <a:rPr lang="en-US" sz="2800" dirty="0" smtClean="0">
                  <a:latin typeface="UTM Avo" pitchFamily="18" charset="0"/>
                </a:rPr>
                <a:t> </a:t>
              </a:r>
              <a:r>
                <a:rPr lang="en-US" sz="2800" dirty="0" err="1" smtClean="0">
                  <a:latin typeface="UTM Avo" pitchFamily="18" charset="0"/>
                </a:rPr>
                <a:t>đảo</a:t>
              </a:r>
              <a:r>
                <a:rPr lang="en-US" sz="2800" dirty="0" smtClean="0">
                  <a:latin typeface="UTM Avo" pitchFamily="18" charset="0"/>
                </a:rPr>
                <a:t> Nam </a:t>
              </a:r>
              <a:r>
                <a:rPr lang="en-US" sz="2800" dirty="0" err="1" smtClean="0">
                  <a:latin typeface="UTM Avo" pitchFamily="18" charset="0"/>
                </a:rPr>
                <a:t>Yết</a:t>
              </a:r>
              <a:r>
                <a:rPr lang="en-US" sz="2800" dirty="0" smtClean="0">
                  <a:latin typeface="UTM Avo" pitchFamily="18" charset="0"/>
                </a:rPr>
                <a:t>. </a:t>
              </a:r>
              <a:endParaRPr lang="en-US" sz="2800" dirty="0">
                <a:latin typeface="UTM Avo" pitchFamily="18" charset="0"/>
              </a:endParaRPr>
            </a:p>
          </p:txBody>
        </p:sp>
      </p:grpSp>
      <p:pic>
        <p:nvPicPr>
          <p:cNvPr id="13" name="图片 1">
            <a:extLst>
              <a:ext uri="{FF2B5EF4-FFF2-40B4-BE49-F238E27FC236}">
                <a16:creationId xmlns:a16="http://schemas.microsoft.com/office/drawing/2014/main" xmlns="" id="{F0BF4EF4-2E21-420B-8501-0411CF91718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69"/>
          <a:stretch/>
        </p:blipFill>
        <p:spPr>
          <a:xfrm>
            <a:off x="8639497" y="31532"/>
            <a:ext cx="3549315" cy="6823689"/>
          </a:xfrm>
          <a:prstGeom prst="rect">
            <a:avLst/>
          </a:prstGeom>
        </p:spPr>
      </p:pic>
    </p:spTree>
  </p:cSld>
  <p:clrMapOvr>
    <a:masterClrMapping/>
  </p:clrMapOvr>
  <p:transition spd="slow" advClick="0" advTm="3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3933" y="289034"/>
            <a:ext cx="11624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latin typeface="UTM Avo" pitchFamily="18" charset="0"/>
              </a:rPr>
              <a:t> </a:t>
            </a:r>
            <a:r>
              <a:rPr lang="en-US" sz="2800" err="1" smtClean="0">
                <a:latin typeface="UTM Avo" pitchFamily="18" charset="0"/>
              </a:rPr>
              <a:t>Ảnh</a:t>
            </a:r>
            <a:r>
              <a:rPr lang="en-US" sz="2800" smtClean="0">
                <a:latin typeface="UTM Avo" pitchFamily="18" charset="0"/>
              </a:rPr>
              <a:t> </a:t>
            </a:r>
            <a:r>
              <a:rPr lang="en-US" sz="2800" smtClean="0">
                <a:latin typeface="UTM Avo" pitchFamily="18" charset="0"/>
              </a:rPr>
              <a:t>3</a:t>
            </a:r>
            <a:endParaRPr lang="en-US" sz="2800" dirty="0">
              <a:latin typeface="UTM Avo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951188" y="812254"/>
            <a:ext cx="5540413" cy="1164352"/>
            <a:chOff x="951188" y="1707930"/>
            <a:chExt cx="5540413" cy="1164352"/>
          </a:xfrm>
        </p:grpSpPr>
        <p:sp>
          <p:nvSpPr>
            <p:cNvPr id="6" name="TextBox 5"/>
            <p:cNvSpPr txBox="1"/>
            <p:nvPr/>
          </p:nvSpPr>
          <p:spPr>
            <a:xfrm>
              <a:off x="951188" y="1707930"/>
              <a:ext cx="45635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rgbClr val="FF0000"/>
                  </a:solidFill>
                  <a:latin typeface="UTM Avo" pitchFamily="18" charset="0"/>
                </a:rPr>
                <a:t>a</a:t>
              </a:r>
              <a:r>
                <a:rPr lang="en-US" sz="2800" smtClean="0">
                  <a:solidFill>
                    <a:srgbClr val="FF0000"/>
                  </a:solidFill>
                  <a:latin typeface="UTM Avo" pitchFamily="18" charset="0"/>
                </a:rPr>
                <a:t>)  </a:t>
              </a:r>
              <a:r>
                <a:rPr lang="en-US" sz="2800" smtClean="0">
                  <a:latin typeface="UTM Avo" pitchFamily="18" charset="0"/>
                </a:rPr>
                <a:t>Đây là đèn biển ở Nam Yết</a:t>
              </a:r>
              <a:endParaRPr lang="en-US" sz="2800" dirty="0">
                <a:latin typeface="UTM Avo" pitchFamily="18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77463" y="2349062"/>
              <a:ext cx="551413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rgbClr val="FF0000"/>
                  </a:solidFill>
                  <a:latin typeface="UTM Avo" pitchFamily="18" charset="0"/>
                </a:rPr>
                <a:t>b)  </a:t>
              </a:r>
              <a:r>
                <a:rPr lang="en-US" sz="2800" dirty="0" smtClean="0">
                  <a:latin typeface="UTM Avo" pitchFamily="18" charset="0"/>
                </a:rPr>
                <a:t>Nam </a:t>
              </a:r>
              <a:r>
                <a:rPr lang="en-US" sz="2800" err="1" smtClean="0">
                  <a:latin typeface="UTM Avo" pitchFamily="18" charset="0"/>
                </a:rPr>
                <a:t>Yết</a:t>
              </a:r>
              <a:r>
                <a:rPr lang="en-US" sz="2800" smtClean="0">
                  <a:latin typeface="UTM Avo" pitchFamily="18" charset="0"/>
                </a:rPr>
                <a:t> </a:t>
              </a:r>
              <a:r>
                <a:rPr lang="en-US" sz="2800" smtClean="0">
                  <a:latin typeface="UTM Avo" pitchFamily="18" charset="0"/>
                </a:rPr>
                <a:t>có nhà cửa, có đèn biển.</a:t>
              </a:r>
              <a:endParaRPr lang="en-US" sz="2800" dirty="0">
                <a:latin typeface="UTM Avo" pitchFamily="18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83933" y="2230000"/>
            <a:ext cx="11624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latin typeface="UTM Avo" pitchFamily="18" charset="0"/>
              </a:rPr>
              <a:t> </a:t>
            </a:r>
            <a:r>
              <a:rPr lang="en-US" sz="2800" err="1" smtClean="0">
                <a:latin typeface="UTM Avo" pitchFamily="18" charset="0"/>
              </a:rPr>
              <a:t>Ảnh</a:t>
            </a:r>
            <a:r>
              <a:rPr lang="en-US" sz="2800" smtClean="0">
                <a:latin typeface="UTM Avo" pitchFamily="18" charset="0"/>
              </a:rPr>
              <a:t> </a:t>
            </a:r>
            <a:r>
              <a:rPr lang="en-US" sz="2800">
                <a:latin typeface="UTM Avo" pitchFamily="18" charset="0"/>
              </a:rPr>
              <a:t>4</a:t>
            </a:r>
            <a:endParaRPr lang="en-US" sz="2800" dirty="0">
              <a:latin typeface="UTM Avo" pitchFamily="18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951188" y="3062633"/>
            <a:ext cx="6886309" cy="1122303"/>
            <a:chOff x="966397" y="1749979"/>
            <a:chExt cx="6886309" cy="1122303"/>
          </a:xfrm>
        </p:grpSpPr>
        <p:sp>
          <p:nvSpPr>
            <p:cNvPr id="15" name="TextBox 14"/>
            <p:cNvSpPr txBox="1"/>
            <p:nvPr/>
          </p:nvSpPr>
          <p:spPr>
            <a:xfrm>
              <a:off x="976906" y="1749979"/>
              <a:ext cx="479438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rgbClr val="FF0000"/>
                  </a:solidFill>
                  <a:latin typeface="UTM Avo" pitchFamily="18" charset="0"/>
                </a:rPr>
                <a:t>a</a:t>
              </a:r>
              <a:r>
                <a:rPr lang="en-US" sz="2800" smtClean="0">
                  <a:solidFill>
                    <a:srgbClr val="FF0000"/>
                  </a:solidFill>
                  <a:latin typeface="UTM Avo" pitchFamily="18" charset="0"/>
                </a:rPr>
                <a:t>)  </a:t>
              </a:r>
              <a:r>
                <a:rPr lang="en-US" sz="2800" smtClean="0">
                  <a:latin typeface="UTM Avo" pitchFamily="18" charset="0"/>
                </a:rPr>
                <a:t>Chiến sĩ trồng ra ở Nam Yết.</a:t>
              </a:r>
              <a:endParaRPr lang="en-US" sz="2800" dirty="0">
                <a:latin typeface="UTM Avo" pitchFamily="18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66397" y="2349062"/>
              <a:ext cx="688630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rgbClr val="FF0000"/>
                  </a:solidFill>
                  <a:latin typeface="UTM Avo" pitchFamily="18" charset="0"/>
                </a:rPr>
                <a:t>b</a:t>
              </a:r>
              <a:r>
                <a:rPr lang="en-US" sz="2800" smtClean="0">
                  <a:solidFill>
                    <a:srgbClr val="FF0000"/>
                  </a:solidFill>
                  <a:latin typeface="UTM Avo" pitchFamily="18" charset="0"/>
                </a:rPr>
                <a:t>)  </a:t>
              </a:r>
              <a:r>
                <a:rPr lang="en-US" sz="2800" smtClean="0">
                  <a:latin typeface="UTM Avo" pitchFamily="18" charset="0"/>
                </a:rPr>
                <a:t>Các chứ bộ đội sống ở Nam Yết như ở nhà.</a:t>
              </a:r>
              <a:endParaRPr lang="en-US" sz="2800" dirty="0">
                <a:latin typeface="UTM Avo" pitchFamily="18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951188" y="5548326"/>
            <a:ext cx="8676151" cy="1553190"/>
            <a:chOff x="966397" y="1749979"/>
            <a:chExt cx="8676151" cy="1553190"/>
          </a:xfrm>
        </p:grpSpPr>
        <p:sp>
          <p:nvSpPr>
            <p:cNvPr id="18" name="TextBox 17"/>
            <p:cNvSpPr txBox="1"/>
            <p:nvPr/>
          </p:nvSpPr>
          <p:spPr>
            <a:xfrm>
              <a:off x="976906" y="1749979"/>
              <a:ext cx="86656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rgbClr val="FF0000"/>
                  </a:solidFill>
                  <a:latin typeface="UTM Avo" pitchFamily="18" charset="0"/>
                </a:rPr>
                <a:t>a</a:t>
              </a:r>
              <a:r>
                <a:rPr lang="en-US" sz="2800" smtClean="0">
                  <a:solidFill>
                    <a:srgbClr val="FF0000"/>
                  </a:solidFill>
                  <a:latin typeface="UTM Avo" pitchFamily="18" charset="0"/>
                </a:rPr>
                <a:t>)  </a:t>
              </a:r>
              <a:r>
                <a:rPr lang="en-US" sz="2800" smtClean="0">
                  <a:latin typeface="UTM Avo" pitchFamily="18" charset="0"/>
                </a:rPr>
                <a:t>Các chú bộ đội nắm chắc tay súng bảo vệ đảo Nam Yết.</a:t>
              </a:r>
              <a:endParaRPr lang="en-US" sz="2800" dirty="0">
                <a:latin typeface="UTM Avo" pitchFamily="18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66397" y="2349062"/>
              <a:ext cx="6861430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rgbClr val="FF0000"/>
                  </a:solidFill>
                  <a:latin typeface="UTM Avo" pitchFamily="18" charset="0"/>
                </a:rPr>
                <a:t>b</a:t>
              </a:r>
              <a:r>
                <a:rPr lang="en-US" sz="2800" smtClean="0">
                  <a:solidFill>
                    <a:srgbClr val="FF0000"/>
                  </a:solidFill>
                  <a:latin typeface="UTM Avo" pitchFamily="18" charset="0"/>
                </a:rPr>
                <a:t>) </a:t>
              </a:r>
              <a:r>
                <a:rPr lang="en-US" sz="2800" smtClean="0">
                  <a:latin typeface="UTM Avo" pitchFamily="18" charset="0"/>
                </a:rPr>
                <a:t>Nam </a:t>
              </a:r>
              <a:r>
                <a:rPr lang="en-US" sz="2800">
                  <a:latin typeface="UTM Avo" pitchFamily="18" charset="0"/>
                </a:rPr>
                <a:t>Yết là bộ phận của Tổ quốc Việt Nam.</a:t>
              </a:r>
            </a:p>
            <a:p>
              <a:endParaRPr lang="en-US" sz="2800" dirty="0">
                <a:latin typeface="UTM Avo" pitchFamily="18" charset="0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183933" y="4873858"/>
            <a:ext cx="11624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latin typeface="UTM Avo" pitchFamily="18" charset="0"/>
              </a:rPr>
              <a:t> </a:t>
            </a:r>
            <a:r>
              <a:rPr lang="en-US" sz="2800" err="1" smtClean="0">
                <a:latin typeface="UTM Avo" pitchFamily="18" charset="0"/>
              </a:rPr>
              <a:t>Ảnh</a:t>
            </a:r>
            <a:r>
              <a:rPr lang="en-US" sz="2800" smtClean="0">
                <a:latin typeface="UTM Avo" pitchFamily="18" charset="0"/>
              </a:rPr>
              <a:t> </a:t>
            </a:r>
            <a:r>
              <a:rPr lang="en-US" sz="2800" smtClean="0">
                <a:latin typeface="UTM Avo" pitchFamily="18" charset="0"/>
              </a:rPr>
              <a:t>5</a:t>
            </a:r>
            <a:endParaRPr lang="en-US" sz="2800" dirty="0">
              <a:latin typeface="UTM Avo" pitchFamily="18" charset="0"/>
            </a:endParaRPr>
          </a:p>
        </p:txBody>
      </p:sp>
      <p:pic>
        <p:nvPicPr>
          <p:cNvPr id="21" name="图片 1">
            <a:extLst>
              <a:ext uri="{FF2B5EF4-FFF2-40B4-BE49-F238E27FC236}">
                <a16:creationId xmlns:a16="http://schemas.microsoft.com/office/drawing/2014/main" xmlns="" id="{F0BF4EF4-2E21-420B-8501-0411CF91718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69"/>
          <a:stretch/>
        </p:blipFill>
        <p:spPr>
          <a:xfrm>
            <a:off x="9422381" y="32030"/>
            <a:ext cx="2797950" cy="682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36734"/>
      </p:ext>
    </p:extLst>
  </p:cSld>
  <p:clrMapOvr>
    <a:masterClrMapping/>
  </p:clrMapOvr>
  <p:transition spd="slow" advClick="0" advTm="3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2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演示文稿11"/>
</p:tagLst>
</file>

<file path=ppt/theme/theme1.xml><?xml version="1.0" encoding="utf-8"?>
<a:theme xmlns:a="http://schemas.openxmlformats.org/drawingml/2006/main" name="Office 主题">
  <a:themeElements>
    <a:clrScheme name="纸张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1405</TotalTime>
  <Words>398</Words>
  <Application>Microsoft Office PowerPoint</Application>
  <PresentationFormat>Custom</PresentationFormat>
  <Paragraphs>85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演示文稿11</dc:title>
  <dc:creator>Administrator</dc:creator>
  <cp:lastModifiedBy>TRAN MINH TUAN</cp:lastModifiedBy>
  <cp:revision>15</cp:revision>
  <dcterms:created xsi:type="dcterms:W3CDTF">2017-09-16T09:15:00Z</dcterms:created>
  <dcterms:modified xsi:type="dcterms:W3CDTF">2020-08-13T02:15:04Z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2052-10.1.0.6747</vt:lpwstr>
  </property>
</Properties>
</file>