
<file path=[Content_Types].xml><?xml version="1.0" encoding="utf-8"?>
<Types xmlns="http://schemas.openxmlformats.org/package/2006/content-types">
  <Default Extension="bin" ContentType="application/vnd.openxmlformats-officedocument.oleObject"/>
  <Default Extension="fntdata" ContentType="application/x-fontdata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58" r:id="rId1"/>
  </p:sldMasterIdLst>
  <p:notesMasterIdLst>
    <p:notesMasterId r:id="rId12"/>
  </p:notesMasterIdLst>
  <p:sldIdLst>
    <p:sldId id="303" r:id="rId2"/>
    <p:sldId id="360" r:id="rId3"/>
    <p:sldId id="356" r:id="rId4"/>
    <p:sldId id="388" r:id="rId5"/>
    <p:sldId id="389" r:id="rId6"/>
    <p:sldId id="390" r:id="rId7"/>
    <p:sldId id="328" r:id="rId8"/>
    <p:sldId id="315" r:id="rId9"/>
    <p:sldId id="338" r:id="rId10"/>
    <p:sldId id="387" r:id="rId11"/>
  </p:sldIdLst>
  <p:sldSz cx="9144000" cy="6858000" type="screen4x3"/>
  <p:notesSz cx="6858000" cy="9144000"/>
  <p:embeddedFontLst>
    <p:embeddedFont>
      <p:font typeface=".VnTimeH" panose="020B7200000000000000" pitchFamily="34" charset="0"/>
      <p:regular r:id="rId13"/>
      <p:bold r:id="rId14"/>
      <p:italic r:id="rId15"/>
      <p:boldItalic r:id="rId16"/>
    </p:embeddedFont>
  </p:embeddedFont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FF3300"/>
    <a:srgbClr val="FF0000"/>
    <a:srgbClr val="996633"/>
    <a:srgbClr val="0000FF"/>
    <a:srgbClr val="FF6600"/>
    <a:srgbClr val="669900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733" autoAdjust="0"/>
    <p:restoredTop sz="94660"/>
  </p:normalViewPr>
  <p:slideViewPr>
    <p:cSldViewPr>
      <p:cViewPr varScale="1">
        <p:scale>
          <a:sx n="67" d="100"/>
          <a:sy n="67" d="100"/>
        </p:scale>
        <p:origin x="1704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effectLst/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31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ffectLst/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31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931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ffectLst/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31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/>
              </a:defRPr>
            </a:lvl1pPr>
          </a:lstStyle>
          <a:p>
            <a:fld id="{EA832351-6B44-44A5-88E5-838F0A05A38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CE2D57-9A4D-4AC5-9E4B-632E15A8F20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315351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1A6C5CC-C0E2-4A5D-A644-D82F53B8C32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409246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80F5705-FE07-4B1F-9EDE-23C6BB5E7FC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840683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401DF35-36EF-4C42-9F0E-C6E58D75E47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499329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5954A00-7942-46C6-937A-AAB0DCA04C9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995134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265677F-FA0A-499C-8438-D8529AF6CFF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480247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86CFBE8-62DB-4121-A30F-E1B448D55F4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014094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F2FBB35-464B-43F2-8E3A-43C853A485B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717331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DC1609-895C-41F5-9461-A2E39F03966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979465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2885EE-E30C-42B5-AB8C-354E3E2FFD5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923301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D3A7554-18C7-4963-BC9A-535707F4E43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637012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49D3146-589F-4A03-8793-747DCEAA099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060819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2595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effectLst/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595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ffectLst/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595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effectLst/>
              </a:defRPr>
            </a:lvl1pPr>
          </a:lstStyle>
          <a:p>
            <a:fld id="{8AFEC9C4-F983-46FC-B87D-32ACD4643261}" type="slidenum">
              <a:rPr lang="en-US" altLang="en-US"/>
              <a:pPr/>
              <a:t>‹#›</a:t>
            </a:fld>
            <a:endParaRPr lang="en-US" alt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F7325A7-BC28-3BB5-FC56-6D977D6087D3}"/>
              </a:ext>
            </a:extLst>
          </p:cNvPr>
          <p:cNvGrpSpPr/>
          <p:nvPr userDrawn="1"/>
        </p:nvGrpSpPr>
        <p:grpSpPr>
          <a:xfrm>
            <a:off x="-3276600" y="1828800"/>
            <a:ext cx="4036162" cy="3665908"/>
            <a:chOff x="-2354730" y="1307098"/>
            <a:chExt cx="2889587" cy="2683353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06890320-F424-607D-A6A1-968DBCFBE2E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921326" y="1757668"/>
              <a:ext cx="1949831" cy="1936338"/>
            </a:xfrm>
            <a:prstGeom prst="rect">
              <a:avLst/>
            </a:prstGeom>
          </p:spPr>
        </p:pic>
        <p:sp>
          <p:nvSpPr>
            <p:cNvPr id="4" name="TextBox 6">
              <a:extLst>
                <a:ext uri="{FF2B5EF4-FFF2-40B4-BE49-F238E27FC236}">
                  <a16:creationId xmlns:a16="http://schemas.microsoft.com/office/drawing/2014/main" id="{482051EE-0263-4A53-4686-5F88D7A7E2FB}"/>
                </a:ext>
              </a:extLst>
            </p:cNvPr>
            <p:cNvSpPr txBox="1"/>
            <p:nvPr userDrawn="1"/>
          </p:nvSpPr>
          <p:spPr>
            <a:xfrm>
              <a:off x="-2000142" y="1307098"/>
              <a:ext cx="2180411" cy="382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202565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40513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607695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81026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1012825" algn="l" defTabSz="40513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1215390" algn="l" defTabSz="40513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1418590" algn="l" defTabSz="40513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1621155" algn="l" defTabSz="40513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r>
                <a:rPr lang="en-US" sz="2800" b="1" dirty="0">
                  <a:solidFill>
                    <a:srgbClr val="FF0000"/>
                  </a:solidFill>
                </a:rPr>
                <a:t>     </a:t>
              </a:r>
              <a:r>
                <a:rPr lang="en-US" sz="2800" b="1" dirty="0" err="1">
                  <a:solidFill>
                    <a:srgbClr val="FF0000"/>
                  </a:solidFill>
                </a:rPr>
                <a:t>Nhóm</a:t>
              </a:r>
              <a:r>
                <a:rPr lang="en-US" sz="2800" b="1" dirty="0">
                  <a:solidFill>
                    <a:srgbClr val="FF0000"/>
                  </a:solidFill>
                </a:rPr>
                <a:t> ZALO</a:t>
              </a:r>
            </a:p>
          </p:txBody>
        </p:sp>
        <p:sp>
          <p:nvSpPr>
            <p:cNvPr id="5" name="TextBox 7">
              <a:extLst>
                <a:ext uri="{FF2B5EF4-FFF2-40B4-BE49-F238E27FC236}">
                  <a16:creationId xmlns:a16="http://schemas.microsoft.com/office/drawing/2014/main" id="{FD3F4B56-F618-8C64-627E-C84F3D2DB40D}"/>
                </a:ext>
              </a:extLst>
            </p:cNvPr>
            <p:cNvSpPr txBox="1"/>
            <p:nvPr userDrawn="1"/>
          </p:nvSpPr>
          <p:spPr>
            <a:xfrm>
              <a:off x="-1604155" y="3495914"/>
              <a:ext cx="1949831" cy="3379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202565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40513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607695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81026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1012825" algn="l" defTabSz="40513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1215390" algn="l" defTabSz="40513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1418590" algn="l" defTabSz="40513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1621155" algn="l" defTabSz="40513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r>
                <a:rPr lang="en-US" sz="1200" b="1" dirty="0">
                  <a:solidFill>
                    <a:schemeClr val="accent1"/>
                  </a:solidFill>
                </a:rPr>
                <a:t>NGUỒN THẦY ĐÔNG VŨ</a:t>
              </a:r>
            </a:p>
            <a:p>
              <a:endParaRPr lang="en-US" sz="1200" b="1" dirty="0">
                <a:solidFill>
                  <a:srgbClr val="FF0000"/>
                </a:solidFill>
              </a:endParaRPr>
            </a:p>
          </p:txBody>
        </p:sp>
        <p:sp>
          <p:nvSpPr>
            <p:cNvPr id="6" name="TextBox 8">
              <a:extLst>
                <a:ext uri="{FF2B5EF4-FFF2-40B4-BE49-F238E27FC236}">
                  <a16:creationId xmlns:a16="http://schemas.microsoft.com/office/drawing/2014/main" id="{B4CEAE87-9FFF-F4FA-F686-4EF768346F25}"/>
                </a:ext>
              </a:extLst>
            </p:cNvPr>
            <p:cNvSpPr txBox="1"/>
            <p:nvPr userDrawn="1"/>
          </p:nvSpPr>
          <p:spPr>
            <a:xfrm>
              <a:off x="-2354730" y="3584938"/>
              <a:ext cx="2889587" cy="4055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202565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40513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607695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81026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1012825" algn="l" defTabSz="40513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1215390" algn="l" defTabSz="40513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1418590" algn="l" defTabSz="40513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1621155" algn="l" defTabSz="40513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r>
                <a:rPr lang="en-US" sz="1800" b="1" dirty="0">
                  <a:solidFill>
                    <a:srgbClr val="FF0000"/>
                  </a:solidFill>
                </a:rPr>
                <a:t>                 www.Hanhtranggiaovien.com</a:t>
              </a:r>
            </a:p>
            <a:p>
              <a:endParaRPr lang="en-US" sz="1200" b="1" dirty="0">
                <a:solidFill>
                  <a:srgbClr val="FF0000"/>
                </a:solidFill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gif"/><Relationship Id="rId3" Type="http://schemas.openxmlformats.org/officeDocument/2006/relationships/image" Target="../media/image3.gif"/><Relationship Id="rId7" Type="http://schemas.openxmlformats.org/officeDocument/2006/relationships/image" Target="../media/image7.gif"/><Relationship Id="rId12" Type="http://schemas.openxmlformats.org/officeDocument/2006/relationships/image" Target="../media/image12.gif"/><Relationship Id="rId2" Type="http://schemas.openxmlformats.org/officeDocument/2006/relationships/image" Target="../media/image2.gif"/><Relationship Id="rId16" Type="http://schemas.openxmlformats.org/officeDocument/2006/relationships/image" Target="../media/image15.wmf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gif"/><Relationship Id="rId11" Type="http://schemas.openxmlformats.org/officeDocument/2006/relationships/image" Target="../media/image11.gif"/><Relationship Id="rId5" Type="http://schemas.openxmlformats.org/officeDocument/2006/relationships/image" Target="../media/image5.gif"/><Relationship Id="rId15" Type="http://schemas.openxmlformats.org/officeDocument/2006/relationships/oleObject" Target="../embeddings/oleObject1.bin"/><Relationship Id="rId10" Type="http://schemas.openxmlformats.org/officeDocument/2006/relationships/image" Target="../media/image10.gif"/><Relationship Id="rId4" Type="http://schemas.openxmlformats.org/officeDocument/2006/relationships/image" Target="../media/image4.gif"/><Relationship Id="rId9" Type="http://schemas.openxmlformats.org/officeDocument/2006/relationships/image" Target="../media/image9.png"/><Relationship Id="rId14" Type="http://schemas.openxmlformats.org/officeDocument/2006/relationships/image" Target="../media/image14.gi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image" Target="../media/image16.png"/><Relationship Id="rId7" Type="http://schemas.openxmlformats.org/officeDocument/2006/relationships/image" Target="../media/image18.png"/><Relationship Id="rId2" Type="http://schemas.openxmlformats.org/officeDocument/2006/relationships/slide" Target="slide7.xml"/><Relationship Id="rId1" Type="http://schemas.openxmlformats.org/officeDocument/2006/relationships/slideLayout" Target="../slideLayouts/slideLayout2.xml"/><Relationship Id="rId6" Type="http://schemas.openxmlformats.org/officeDocument/2006/relationships/slide" Target="slide6.xml"/><Relationship Id="rId11" Type="http://schemas.openxmlformats.org/officeDocument/2006/relationships/image" Target="../media/image20.png"/><Relationship Id="rId5" Type="http://schemas.openxmlformats.org/officeDocument/2006/relationships/image" Target="../media/image17.png"/><Relationship Id="rId10" Type="http://schemas.openxmlformats.org/officeDocument/2006/relationships/slide" Target="slide4.xml"/><Relationship Id="rId4" Type="http://schemas.openxmlformats.org/officeDocument/2006/relationships/slide" Target="slide5.xml"/><Relationship Id="rId9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00FF"/>
            </a:gs>
            <a:gs pos="50000">
              <a:schemeClr val="bg1"/>
            </a:gs>
            <a:gs pos="100000">
              <a:srgbClr val="0000FF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6" name="Picture 4" descr="rosesrt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5162550"/>
            <a:ext cx="762000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7" name="Picture 5" descr="roseslt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5238750"/>
            <a:ext cx="762000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8" name="Picture 6" descr="flower1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5314950"/>
            <a:ext cx="1104900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9" name="Picture 7" descr="rose-y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5695950"/>
            <a:ext cx="4762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0" name="Picture 8" descr="rose-y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6229350"/>
            <a:ext cx="4762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1" name="Picture 9" descr="rose-w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6305550"/>
            <a:ext cx="4762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2" name="Picture 10" descr="flower1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5848350"/>
            <a:ext cx="1104900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5" name="Picture 13" descr="bug0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6897905">
            <a:off x="8008144" y="4480719"/>
            <a:ext cx="407987" cy="86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6" name="Picture 14" descr="BUTTER~1_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0" y="6229350"/>
            <a:ext cx="5238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51" name="Picture 19" descr="rose-w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5695950"/>
            <a:ext cx="4762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52" name="Picture 20" descr="rose-y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5924550"/>
            <a:ext cx="4762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53" name="Picture 21" descr="rose-w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6305550"/>
            <a:ext cx="4762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54" name="Picture 22" descr="butterfly11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6800" y="5772150"/>
            <a:ext cx="457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55" name="Picture 23" descr="bug1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200" y="5235575"/>
            <a:ext cx="542925" cy="40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57" name="Picture 25" descr="bug09"/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419873">
            <a:off x="5340350" y="5308600"/>
            <a:ext cx="600075" cy="45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58" name="Picture 26" descr="bug09"/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419873">
            <a:off x="6781800" y="4857750"/>
            <a:ext cx="600075" cy="45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59" name="Picture 27" descr="but2_anm"/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4210050"/>
            <a:ext cx="800100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60" name="Picture 28" descr="t162"/>
          <p:cNvPicPr>
            <a:picLocks noChangeAspect="1" noChangeArrowheads="1" noCrop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895350"/>
            <a:ext cx="1047750" cy="104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61" name="Picture 29" descr="t162"/>
          <p:cNvPicPr>
            <a:picLocks noChangeAspect="1" noChangeArrowheads="1" noCrop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590550"/>
            <a:ext cx="685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63" name="Picture 31" descr="t162"/>
          <p:cNvPicPr>
            <a:picLocks noChangeAspect="1" noChangeArrowheads="1" noCrop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1352550"/>
            <a:ext cx="5334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64" name="Picture 32" descr="t162"/>
          <p:cNvPicPr>
            <a:picLocks noChangeAspect="1" noChangeArrowheads="1" noCrop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361950"/>
            <a:ext cx="685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65" name="Picture 33" descr="t162"/>
          <p:cNvPicPr>
            <a:picLocks noChangeAspect="1" noChangeArrowheads="1" noCrop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1657350"/>
            <a:ext cx="5334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66" name="Picture 34" descr="rose-w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49200" y="9734550"/>
            <a:ext cx="4762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67" name="Picture 35" descr="t162"/>
          <p:cNvPicPr>
            <a:picLocks noChangeAspect="1" noChangeArrowheads="1" noCrop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4019550"/>
            <a:ext cx="685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68" name="Picture 36" descr="t162"/>
          <p:cNvPicPr>
            <a:picLocks noChangeAspect="1" noChangeArrowheads="1" noCrop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361950"/>
            <a:ext cx="685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56" name="Picture 24" descr="bug6"/>
          <p:cNvPicPr>
            <a:picLocks noChangeAspect="1" noChangeArrowheads="1" noCrop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9748466">
            <a:off x="4419600" y="6076950"/>
            <a:ext cx="18288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75" name="Rectangle 51"/>
          <p:cNvSpPr>
            <a:spLocks noChangeArrowheads="1"/>
          </p:cNvSpPr>
          <p:nvPr/>
        </p:nvSpPr>
        <p:spPr bwMode="auto">
          <a:xfrm>
            <a:off x="1219200" y="2286000"/>
            <a:ext cx="7620000" cy="1555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n-US" sz="4800" b="1" i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Kính chào quý thầy cô giáo và các em học sinh</a:t>
            </a:r>
          </a:p>
        </p:txBody>
      </p:sp>
      <p:graphicFrame>
        <p:nvGraphicFramePr>
          <p:cNvPr id="2077" name="Object 53"/>
          <p:cNvGraphicFramePr>
            <a:graphicFrameLocks noChangeAspect="1"/>
          </p:cNvGraphicFramePr>
          <p:nvPr/>
        </p:nvGraphicFramePr>
        <p:xfrm>
          <a:off x="0" y="0"/>
          <a:ext cx="2057400" cy="2051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lip" r:id="rId15" imgW="1278331" imgH="1273759" progId="MS_ClipArt_Gallery.2">
                  <p:embed/>
                </p:oleObj>
              </mc:Choice>
              <mc:Fallback>
                <p:oleObj name="Clip" r:id="rId15" imgW="1278331" imgH="1273759" progId="MS_ClipArt_Gallery.2">
                  <p:embed/>
                  <p:pic>
                    <p:nvPicPr>
                      <p:cNvPr id="0" name="Object 5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2057400" cy="2051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8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8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8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8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184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184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34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18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18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3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2000" fill="hold"/>
                                        <p:tgtEl>
                                          <p:spTgt spid="184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2000" fill="hold"/>
                                        <p:tgtEl>
                                          <p:spTgt spid="184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44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2000" fill="hold"/>
                                        <p:tgtEl>
                                          <p:spTgt spid="184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2000" fill="hold"/>
                                        <p:tgtEl>
                                          <p:spTgt spid="184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4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2000" fill="hold"/>
                                        <p:tgtEl>
                                          <p:spTgt spid="184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2000" fill="hold"/>
                                        <p:tgtEl>
                                          <p:spTgt spid="184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18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18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60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2000" fill="hold"/>
                                        <p:tgtEl>
                                          <p:spTgt spid="184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2000" fill="hold"/>
                                        <p:tgtEl>
                                          <p:spTgt spid="184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2000" fill="hold"/>
                                        <p:tgtEl>
                                          <p:spTgt spid="184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2000" fill="hold"/>
                                        <p:tgtEl>
                                          <p:spTgt spid="184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69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2000" fill="hold"/>
                                        <p:tgtEl>
                                          <p:spTgt spid="184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2000" fill="hold"/>
                                        <p:tgtEl>
                                          <p:spTgt spid="184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17000"/>
                            </p:stCondLst>
                            <p:childTnLst>
                              <p:par>
                                <p:cTn id="74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2000" fill="hold"/>
                                        <p:tgtEl>
                                          <p:spTgt spid="184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2000" fill="hold"/>
                                        <p:tgtEl>
                                          <p:spTgt spid="184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19000"/>
                            </p:stCondLst>
                            <p:childTnLst>
                              <p:par>
                                <p:cTn id="79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2000" fill="hold"/>
                                        <p:tgtEl>
                                          <p:spTgt spid="184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2000" fill="hold"/>
                                        <p:tgtEl>
                                          <p:spTgt spid="184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2000"/>
                                        <p:tgtEl>
                                          <p:spTgt spid="184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2000"/>
                                        <p:tgtEl>
                                          <p:spTgt spid="18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2000"/>
                                        <p:tgtEl>
                                          <p:spTgt spid="184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2000"/>
                                        <p:tgtEl>
                                          <p:spTgt spid="18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2000" fill="hold"/>
                                        <p:tgtEl>
                                          <p:spTgt spid="184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2000" fill="hold"/>
                                        <p:tgtEl>
                                          <p:spTgt spid="184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2000"/>
                                        <p:tgtEl>
                                          <p:spTgt spid="18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36059 0.01318 0.72136 0.02636 0.7349 0.07376 C 0.74844 0.12162 0.08872 0.20116 0.08108 0.28555 C 0.07344 0.36971 0.63177 0.60786 0.68889 0.57919 C 0.74601 0.55029 0.46372 0.18913 0.42379 0.11214 C 0.38368 0.03491 0.4165 0.07561 0.44931 0.1163 " pathEditMode="relative" ptsTypes="aaaaaA">
                                      <p:cBhvr>
                                        <p:cTn id="103" dur="2000" fill="hold"/>
                                        <p:tgtEl>
                                          <p:spTgt spid="184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 nodeType="afterGroup">
                            <p:stCondLst>
                              <p:cond delay="21000"/>
                            </p:stCondLst>
                            <p:childTnLst>
                              <p:par>
                                <p:cTn id="10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74584 -0.58266 C -0.37743 -0.56901 -0.00868 -0.55537 0.00521 -0.50635 C 0.01927 -0.45664 -0.65521 -0.37433 -0.6632 -0.2867 C -0.67084 -0.19953 -0.10018 0.0474 -0.04184 0.01758 C 0.01666 -0.01248 -0.27188 -0.38682 -0.31285 -0.46659 C -0.35382 -0.54659 -0.32014 -0.5045 -0.28664 -0.46219 " pathEditMode="relative" rAng="0" ptsTypes="aaaaaA">
                                      <p:cBhvr>
                                        <p:cTn id="106" dur="2000" fill="hold"/>
                                        <p:tgtEl>
                                          <p:spTgt spid="184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247" y="31491"/>
                                    </p:animMotion>
                                  </p:childTnLst>
                                </p:cTn>
                              </p:par>
                              <p:par>
                                <p:cTn id="107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2000" fill="hold"/>
                                        <p:tgtEl>
                                          <p:spTgt spid="184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2000" fill="hold"/>
                                        <p:tgtEl>
                                          <p:spTgt spid="184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2000" fill="hold"/>
                                        <p:tgtEl>
                                          <p:spTgt spid="184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2000" fill="hold"/>
                                        <p:tgtEl>
                                          <p:spTgt spid="184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 nodeType="afterGroup">
                            <p:stCondLst>
                              <p:cond delay="23000"/>
                            </p:stCondLst>
                            <p:childTnLst>
                              <p:par>
                                <p:cTn id="116" presetID="22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7" dur="500" fill="hold"/>
                                        <p:tgtEl>
                                          <p:spTgt spid="107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8" dur="500" fill="hold"/>
                                        <p:tgtEl>
                                          <p:spTgt spid="10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9" dur="500" fill="hold"/>
                                        <p:tgtEl>
                                          <p:spTgt spid="107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20" dur="500" fill="hold"/>
                                        <p:tgtEl>
                                          <p:spTgt spid="10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WordArt 10"/>
          <p:cNvSpPr>
            <a:spLocks noChangeArrowheads="1" noChangeShapeType="1" noTextEdit="1"/>
          </p:cNvSpPr>
          <p:nvPr/>
        </p:nvSpPr>
        <p:spPr bwMode="auto">
          <a:xfrm>
            <a:off x="2362200" y="304800"/>
            <a:ext cx="4114800" cy="838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i="1" kern="10">
                <a:ln w="9525">
                  <a:solidFill>
                    <a:srgbClr val="800080"/>
                  </a:solidFill>
                  <a:round/>
                  <a:headEnd/>
                  <a:tailEnd/>
                </a:ln>
                <a:solidFill>
                  <a:srgbClr val="CC3300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838200" y="1752600"/>
            <a:ext cx="7010400" cy="15700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800"/>
              <a:t>Cả lớp thực hành trồng cây lưỡi hổ theo nhóm</a:t>
            </a:r>
            <a:endParaRPr lang="vi-VN" sz="48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65" name="Text Box 9">
            <a:hlinkClick r:id="rId2" action="ppaction://hlinksldjump"/>
          </p:cNvPr>
          <p:cNvSpPr txBox="1">
            <a:spLocks noChangeArrowheads="1"/>
          </p:cNvSpPr>
          <p:nvPr/>
        </p:nvSpPr>
        <p:spPr bwMode="auto">
          <a:xfrm>
            <a:off x="152400" y="228600"/>
            <a:ext cx="8991600" cy="830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4800" b="1" i="1">
                <a:solidFill>
                  <a:srgbClr val="FF0000"/>
                </a:solidFill>
                <a:effectLst/>
              </a:rPr>
              <a:t>Trò chơi “Bí mật của hoa”</a:t>
            </a:r>
            <a:endParaRPr lang="vi-VN" altLang="en-US" sz="4800" b="1">
              <a:solidFill>
                <a:srgbClr val="FF0000"/>
              </a:solidFill>
              <a:effectLst/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62350" y="2838450"/>
            <a:ext cx="1924050" cy="2405063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6" name="Picture 12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304925" y="3981450"/>
            <a:ext cx="3219450" cy="2522538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7" name="Picture 13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524375" y="3981450"/>
            <a:ext cx="3073400" cy="2522538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0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303338" y="1854200"/>
            <a:ext cx="3221037" cy="2185988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1">
            <a:hlinkClick r:id="rId10" action="ppaction://hlinksldjump"/>
          </p:cNvPr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4532313" y="1785938"/>
            <a:ext cx="3074987" cy="2195512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50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7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0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 nodeType="clickPar">
                      <p:stCondLst>
                        <p:cond delay="0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6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 nodeType="clickPar">
                      <p:stCondLst>
                        <p:cond delay="0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 nodeType="clickPar">
                      <p:stCondLst>
                        <p:cond delay="0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ction Button: Home 1">
            <a:hlinkClick r:id="rId2" action="ppaction://hlinksldjump" highlightClick="1"/>
          </p:cNvPr>
          <p:cNvSpPr/>
          <p:nvPr/>
        </p:nvSpPr>
        <p:spPr>
          <a:xfrm>
            <a:off x="8382000" y="6096000"/>
            <a:ext cx="762000" cy="76200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vi-VN"/>
          </a:p>
        </p:txBody>
      </p:sp>
      <p:sp>
        <p:nvSpPr>
          <p:cNvPr id="3" name="TextBox 2"/>
          <p:cNvSpPr txBox="1"/>
          <p:nvPr/>
        </p:nvSpPr>
        <p:spPr>
          <a:xfrm>
            <a:off x="1066800" y="304800"/>
            <a:ext cx="7848600" cy="2308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>
              <a:defRPr/>
            </a:pPr>
            <a:r>
              <a:rPr lang="en-US" sz="3600" b="1">
                <a:solidFill>
                  <a:srgbClr val="FF0000"/>
                </a:solidFill>
                <a:effectLst/>
              </a:rPr>
              <a:t>Khi trồng hoa trong chậu em cho vật liệu nào vào dưới đáy chậu?</a:t>
            </a:r>
          </a:p>
          <a:p>
            <a:pPr marL="742950" indent="-742950" algn="just">
              <a:buFontTx/>
              <a:buAutoNum type="alphaUcPeriod"/>
              <a:defRPr/>
            </a:pPr>
            <a:r>
              <a:rPr lang="en-US" sz="3600" b="1">
                <a:solidFill>
                  <a:srgbClr val="0000CC"/>
                </a:solidFill>
                <a:effectLst/>
              </a:rPr>
              <a:t>Giá thể		B. Sỏi dăm</a:t>
            </a:r>
          </a:p>
          <a:p>
            <a:pPr algn="just">
              <a:defRPr/>
            </a:pPr>
            <a:r>
              <a:rPr lang="en-US" sz="3600" b="1">
                <a:solidFill>
                  <a:srgbClr val="0000CC"/>
                </a:solidFill>
                <a:effectLst/>
              </a:rPr>
              <a:t>C. Nước			D. Cây con</a:t>
            </a:r>
            <a:endParaRPr lang="vi-VN" sz="3600" b="1">
              <a:solidFill>
                <a:srgbClr val="0000CC"/>
              </a:solidFill>
              <a:effectLst/>
            </a:endParaRPr>
          </a:p>
        </p:txBody>
      </p:sp>
      <p:sp>
        <p:nvSpPr>
          <p:cNvPr id="32" name="TextBox 31"/>
          <p:cNvSpPr txBox="1">
            <a:spLocks noChangeArrowheads="1"/>
          </p:cNvSpPr>
          <p:nvPr/>
        </p:nvSpPr>
        <p:spPr bwMode="auto">
          <a:xfrm>
            <a:off x="533400" y="3224213"/>
            <a:ext cx="7848600" cy="1201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altLang="en-US" sz="3600" b="1">
                <a:solidFill>
                  <a:srgbClr val="0000CC"/>
                </a:solidFill>
                <a:effectLst/>
              </a:rPr>
              <a:t>		Đáp án: B. Sỏi dăm</a:t>
            </a:r>
          </a:p>
          <a:p>
            <a:pPr algn="just" eaLnBrk="1" hangingPunct="1"/>
            <a:r>
              <a:rPr lang="en-US" altLang="en-US" sz="3600" b="1">
                <a:solidFill>
                  <a:srgbClr val="0000CC"/>
                </a:solidFill>
                <a:effectLst/>
              </a:rPr>
              <a:t>		</a:t>
            </a:r>
            <a:endParaRPr lang="vi-VN" altLang="en-US" sz="3600" b="1">
              <a:solidFill>
                <a:srgbClr val="0000CC"/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ction Button: Home 1">
            <a:hlinkClick r:id="rId2" action="ppaction://hlinksldjump" highlightClick="1"/>
          </p:cNvPr>
          <p:cNvSpPr/>
          <p:nvPr/>
        </p:nvSpPr>
        <p:spPr>
          <a:xfrm>
            <a:off x="8382000" y="6096000"/>
            <a:ext cx="762000" cy="76200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vi-VN"/>
          </a:p>
        </p:txBody>
      </p:sp>
      <p:sp>
        <p:nvSpPr>
          <p:cNvPr id="3" name="TextBox 2"/>
          <p:cNvSpPr txBox="1"/>
          <p:nvPr/>
        </p:nvSpPr>
        <p:spPr>
          <a:xfrm>
            <a:off x="1066800" y="304800"/>
            <a:ext cx="7848600" cy="2308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>
              <a:defRPr/>
            </a:pPr>
            <a:r>
              <a:rPr lang="en-US" sz="3600" b="1">
                <a:solidFill>
                  <a:srgbClr val="FF0000"/>
                </a:solidFill>
                <a:effectLst/>
              </a:rPr>
              <a:t>Để cây hoa khỏe mạnh, ta cần:</a:t>
            </a:r>
          </a:p>
          <a:p>
            <a:pPr marL="742950" indent="-742950" algn="just">
              <a:buFontTx/>
              <a:buAutoNum type="alphaUcPeriod"/>
              <a:defRPr/>
            </a:pPr>
            <a:r>
              <a:rPr lang="en-US" sz="3600" b="1">
                <a:solidFill>
                  <a:srgbClr val="0000CC"/>
                </a:solidFill>
                <a:effectLst/>
              </a:rPr>
              <a:t>Cung cấp đủ ánh sáng cho cây.</a:t>
            </a:r>
          </a:p>
          <a:p>
            <a:pPr marL="742950" indent="-742950" algn="just">
              <a:buFontTx/>
              <a:buAutoNum type="alphaUcPeriod"/>
              <a:defRPr/>
            </a:pPr>
            <a:r>
              <a:rPr lang="en-US" sz="3600" b="1">
                <a:solidFill>
                  <a:srgbClr val="0000CC"/>
                </a:solidFill>
                <a:effectLst/>
              </a:rPr>
              <a:t>Bón phân hằng ngày cho cây.</a:t>
            </a:r>
          </a:p>
          <a:p>
            <a:pPr marL="742950" indent="-742950" algn="just">
              <a:buFontTx/>
              <a:buAutoNum type="alphaUcPeriod"/>
              <a:defRPr/>
            </a:pPr>
            <a:r>
              <a:rPr lang="en-US" sz="3600" b="1">
                <a:solidFill>
                  <a:srgbClr val="0000CC"/>
                </a:solidFill>
                <a:effectLst/>
              </a:rPr>
              <a:t>Bón phân sát gốc cho cây.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533400" y="3224213"/>
            <a:ext cx="7848600" cy="175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altLang="en-US" sz="3600" b="1">
                <a:solidFill>
                  <a:srgbClr val="0000CC"/>
                </a:solidFill>
                <a:effectLst/>
              </a:rPr>
              <a:t>		Đáp án: </a:t>
            </a:r>
          </a:p>
          <a:p>
            <a:pPr algn="just" eaLnBrk="1" hangingPunct="1"/>
            <a:r>
              <a:rPr lang="en-US" altLang="en-US" sz="3600" b="1">
                <a:solidFill>
                  <a:srgbClr val="0000CC"/>
                </a:solidFill>
                <a:effectLst/>
              </a:rPr>
              <a:t>A. Cung cấp đủ ánh sáng cho cây.</a:t>
            </a:r>
          </a:p>
          <a:p>
            <a:pPr algn="just" eaLnBrk="1" hangingPunct="1"/>
            <a:endParaRPr lang="vi-VN" altLang="en-US" sz="3600" b="1">
              <a:solidFill>
                <a:srgbClr val="0000CC"/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ction Button: Home 1">
            <a:hlinkClick r:id="rId2" action="ppaction://hlinksldjump" highlightClick="1"/>
          </p:cNvPr>
          <p:cNvSpPr/>
          <p:nvPr/>
        </p:nvSpPr>
        <p:spPr>
          <a:xfrm>
            <a:off x="8382000" y="6096000"/>
            <a:ext cx="762000" cy="76200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vi-VN"/>
          </a:p>
        </p:txBody>
      </p:sp>
      <p:sp>
        <p:nvSpPr>
          <p:cNvPr id="3" name="TextBox 2"/>
          <p:cNvSpPr txBox="1"/>
          <p:nvPr/>
        </p:nvSpPr>
        <p:spPr>
          <a:xfrm>
            <a:off x="1066800" y="304800"/>
            <a:ext cx="7848600" cy="2308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>
              <a:defRPr/>
            </a:pPr>
            <a:r>
              <a:rPr lang="en-US" sz="3600" b="1">
                <a:solidFill>
                  <a:srgbClr val="FF0000"/>
                </a:solidFill>
                <a:effectLst/>
              </a:rPr>
              <a:t>Cắt tỉa hoa có tác dụng:</a:t>
            </a:r>
          </a:p>
          <a:p>
            <a:pPr marL="742950" indent="-742950" algn="just">
              <a:buFontTx/>
              <a:buAutoNum type="alphaUcPeriod"/>
              <a:defRPr/>
            </a:pPr>
            <a:r>
              <a:rPr lang="en-US" sz="3600" b="1">
                <a:solidFill>
                  <a:srgbClr val="0000CC"/>
                </a:solidFill>
                <a:effectLst/>
              </a:rPr>
              <a:t>Loại bỏ những hoa, cành, lá đã tàn héo hoặc mọc chen chúc.</a:t>
            </a:r>
          </a:p>
          <a:p>
            <a:pPr marL="742950" indent="-742950" algn="just">
              <a:buFontTx/>
              <a:buAutoNum type="alphaUcPeriod"/>
              <a:defRPr/>
            </a:pPr>
            <a:r>
              <a:rPr lang="en-US" sz="3600" b="1">
                <a:solidFill>
                  <a:srgbClr val="0000CC"/>
                </a:solidFill>
                <a:effectLst/>
              </a:rPr>
              <a:t>Cây đẹp hơn.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533400" y="3224213"/>
            <a:ext cx="7848600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altLang="en-US" sz="3600" b="1">
                <a:solidFill>
                  <a:srgbClr val="0000CC"/>
                </a:solidFill>
                <a:effectLst/>
              </a:rPr>
              <a:t>		Đáp án: </a:t>
            </a:r>
          </a:p>
          <a:p>
            <a:pPr algn="just" eaLnBrk="1" hangingPunct="1"/>
            <a:r>
              <a:rPr lang="en-US" altLang="en-US" sz="3600" b="1">
                <a:solidFill>
                  <a:srgbClr val="0000CC"/>
                </a:solidFill>
                <a:effectLst/>
              </a:rPr>
              <a:t>A. Loại bỏ những hoa, cành, lá đã tàn héo hoặc mọc chen chúc.</a:t>
            </a:r>
          </a:p>
          <a:p>
            <a:pPr algn="just" eaLnBrk="1" hangingPunct="1"/>
            <a:endParaRPr lang="vi-VN" altLang="en-US" sz="3600" b="1">
              <a:solidFill>
                <a:srgbClr val="0000CC"/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ction Button: Home 1">
            <a:hlinkClick r:id="rId2" action="ppaction://hlinksldjump" highlightClick="1"/>
          </p:cNvPr>
          <p:cNvSpPr/>
          <p:nvPr/>
        </p:nvSpPr>
        <p:spPr>
          <a:xfrm>
            <a:off x="8382000" y="6096000"/>
            <a:ext cx="762000" cy="76200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vi-VN"/>
          </a:p>
        </p:txBody>
      </p:sp>
      <p:sp>
        <p:nvSpPr>
          <p:cNvPr id="3" name="TextBox 2"/>
          <p:cNvSpPr txBox="1"/>
          <p:nvPr/>
        </p:nvSpPr>
        <p:spPr>
          <a:xfrm>
            <a:off x="1066800" y="304800"/>
            <a:ext cx="7848600" cy="39703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>
              <a:defRPr/>
            </a:pPr>
            <a:r>
              <a:rPr lang="en-US" sz="3600" b="1">
                <a:solidFill>
                  <a:srgbClr val="FF0000"/>
                </a:solidFill>
                <a:effectLst/>
              </a:rPr>
              <a:t>Khi bón phân cho hoa, cần chú ý:</a:t>
            </a:r>
          </a:p>
          <a:p>
            <a:pPr marL="742950" indent="-742950" algn="just">
              <a:buFontTx/>
              <a:buAutoNum type="alphaUcPeriod"/>
              <a:defRPr/>
            </a:pPr>
            <a:r>
              <a:rPr lang="en-US" sz="3600" b="1">
                <a:solidFill>
                  <a:srgbClr val="0000CC"/>
                </a:solidFill>
                <a:effectLst/>
              </a:rPr>
              <a:t>Cách 10 ngày bón một lần.</a:t>
            </a:r>
          </a:p>
          <a:p>
            <a:pPr marL="742950" indent="-742950" algn="just">
              <a:buFontTx/>
              <a:buAutoNum type="alphaUcPeriod"/>
              <a:defRPr/>
            </a:pPr>
            <a:r>
              <a:rPr lang="en-US" sz="3600" b="1">
                <a:solidFill>
                  <a:srgbClr val="0000CC"/>
                </a:solidFill>
                <a:effectLst/>
              </a:rPr>
              <a:t>Không bón phân sát gốc cho cây.</a:t>
            </a:r>
          </a:p>
          <a:p>
            <a:pPr marL="742950" indent="-742950" algn="just">
              <a:buFontTx/>
              <a:buAutoNum type="alphaUcPeriod"/>
              <a:defRPr/>
            </a:pPr>
            <a:r>
              <a:rPr lang="en-US" sz="3600" b="1">
                <a:solidFill>
                  <a:srgbClr val="0000CC"/>
                </a:solidFill>
                <a:effectLst/>
              </a:rPr>
              <a:t>Khi cây ra nhiều hoa thì ngừng bón phân.</a:t>
            </a:r>
          </a:p>
          <a:p>
            <a:pPr marL="742950" indent="-742950" algn="just">
              <a:buFontTx/>
              <a:buAutoNum type="alphaUcPeriod"/>
              <a:defRPr/>
            </a:pPr>
            <a:r>
              <a:rPr lang="en-US" sz="3600" b="1">
                <a:solidFill>
                  <a:srgbClr val="0000CC"/>
                </a:solidFill>
                <a:effectLst/>
              </a:rPr>
              <a:t>Cả A, B và C đúng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533400" y="4799013"/>
            <a:ext cx="78486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3600" b="1">
                <a:solidFill>
                  <a:srgbClr val="0000CC"/>
                </a:solidFill>
                <a:effectLst/>
              </a:rPr>
              <a:t>Đáp án: </a:t>
            </a:r>
          </a:p>
          <a:p>
            <a:pPr algn="ctr" eaLnBrk="1" hangingPunct="1"/>
            <a:r>
              <a:rPr lang="en-US" altLang="en-US" sz="3600" b="1">
                <a:solidFill>
                  <a:srgbClr val="0000CC"/>
                </a:solidFill>
                <a:effectLst/>
              </a:rPr>
              <a:t>D. Cả A, B và C đúng</a:t>
            </a:r>
            <a:endParaRPr lang="vi-VN" altLang="en-US" sz="3600" b="1">
              <a:solidFill>
                <a:srgbClr val="0000CC"/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2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0" y="1981200"/>
            <a:ext cx="9144000" cy="48768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vi-VN" altLang="en-US" sz="2800">
              <a:effectLst/>
            </a:endParaRPr>
          </a:p>
        </p:txBody>
      </p:sp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228600" y="1524000"/>
            <a:ext cx="90678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200000"/>
              </a:lnSpc>
            </a:pPr>
            <a:r>
              <a:rPr lang="en-US" altLang="en-US" sz="3600" b="1">
                <a:solidFill>
                  <a:srgbClr val="0000CC"/>
                </a:solidFill>
                <a:effectLst/>
              </a:rPr>
              <a:t>CHỦ ĐỀ 1: CÔNG NGHỆ VÀ ĐỜI SỐNG</a:t>
            </a:r>
            <a:endParaRPr lang="en-US" altLang="en-US" sz="2400" b="1">
              <a:solidFill>
                <a:srgbClr val="0000CC"/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6149" name="WordArt 5"/>
          <p:cNvSpPr>
            <a:spLocks noChangeArrowheads="1" noChangeShapeType="1" noTextEdit="1"/>
          </p:cNvSpPr>
          <p:nvPr/>
        </p:nvSpPr>
        <p:spPr bwMode="auto">
          <a:xfrm>
            <a:off x="400318" y="2770478"/>
            <a:ext cx="8432800" cy="9906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49847"/>
              </a:avLst>
            </a:prstTxWarp>
          </a:bodyPr>
          <a:lstStyle/>
          <a:p>
            <a:pPr>
              <a:defRPr/>
            </a:pPr>
            <a:r>
              <a:rPr lang="en-US" sz="4800" b="1">
                <a:solidFill>
                  <a:srgbClr val="0000CC"/>
                </a:solidFill>
                <a:effectLst/>
              </a:rPr>
              <a:t>BÀI 7: TRỒNG VÀ CHĂM SÓC CÂY CẢNH TRONG CHẬU </a:t>
            </a:r>
          </a:p>
          <a:p>
            <a:pPr algn="ctr">
              <a:defRPr/>
            </a:pPr>
            <a:r>
              <a:rPr lang="en-US" sz="4800" b="1">
                <a:solidFill>
                  <a:srgbClr val="0000CC"/>
                </a:solidFill>
                <a:effectLst/>
              </a:rPr>
              <a:t>                                         (Tiết 1)</a:t>
            </a:r>
            <a:endParaRPr lang="vi-VN" sz="4800">
              <a:solidFill>
                <a:srgbClr val="0000CC"/>
              </a:solidFill>
              <a:effectLst/>
            </a:endParaRPr>
          </a:p>
        </p:txBody>
      </p:sp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4648200"/>
            <a:ext cx="3810000" cy="211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sp>
        <p:nvSpPr>
          <p:cNvPr id="8199" name="Rectangle 7"/>
          <p:cNvSpPr>
            <a:spLocks noChangeArrowheads="1"/>
          </p:cNvSpPr>
          <p:nvPr/>
        </p:nvSpPr>
        <p:spPr bwMode="auto">
          <a:xfrm>
            <a:off x="5232400" y="6049963"/>
            <a:ext cx="35814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kumimoji="1" lang="en-US" altLang="en-US" sz="1200" b="1">
                <a:effectLst/>
                <a:latin typeface=".VnTimeH" panose="020B7200000000000000" pitchFamily="34" charset="0"/>
              </a:rPr>
              <a:t>Gi¸o ¸n ®iÖn tö tin häc líp 4</a:t>
            </a:r>
          </a:p>
        </p:txBody>
      </p:sp>
      <p:sp>
        <p:nvSpPr>
          <p:cNvPr id="7176" name="Line 8"/>
          <p:cNvSpPr>
            <a:spLocks noChangeShapeType="1"/>
          </p:cNvSpPr>
          <p:nvPr/>
        </p:nvSpPr>
        <p:spPr bwMode="auto">
          <a:xfrm>
            <a:off x="4800600" y="5943600"/>
            <a:ext cx="4191000" cy="0"/>
          </a:xfrm>
          <a:prstGeom prst="line">
            <a:avLst/>
          </a:prstGeom>
          <a:noFill/>
          <a:ln w="12700" cap="sq">
            <a:solidFill>
              <a:schemeClr val="accent2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>
              <a:defRPr/>
            </a:pPr>
            <a:endParaRPr lang="vi-VN"/>
          </a:p>
        </p:txBody>
      </p:sp>
      <p:pic>
        <p:nvPicPr>
          <p:cNvPr id="8201" name="Picture 9" descr="4956445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4572000"/>
            <a:ext cx="1143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WordArt 14"/>
          <p:cNvSpPr>
            <a:spLocks noChangeArrowheads="1" noChangeShapeType="1" noTextEdit="1"/>
          </p:cNvSpPr>
          <p:nvPr/>
        </p:nvSpPr>
        <p:spPr bwMode="auto">
          <a:xfrm>
            <a:off x="173038" y="152400"/>
            <a:ext cx="8894762" cy="8382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solidFill>
                  <a:srgbClr val="C00000"/>
                </a:solidFill>
                <a:cs typeface="Arial" panose="020B0604020202020204" pitchFamily="34" charset="0"/>
              </a:rPr>
              <a:t>Nhận biết một số vật liệu, vật dụng và dụng cụ trồng cây cảnh trong chậu: </a:t>
            </a:r>
          </a:p>
        </p:txBody>
      </p:sp>
      <p:pic>
        <p:nvPicPr>
          <p:cNvPr id="7182" name="Picture 1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87438" y="1143000"/>
            <a:ext cx="7067550" cy="346710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3" name="Picture 1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60450" y="4637088"/>
            <a:ext cx="7016750" cy="180975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WordArt 44"/>
          <p:cNvSpPr>
            <a:spLocks noChangeArrowheads="1" noChangeShapeType="1" noTextEdit="1"/>
          </p:cNvSpPr>
          <p:nvPr/>
        </p:nvSpPr>
        <p:spPr bwMode="auto">
          <a:xfrm>
            <a:off x="1828800" y="0"/>
            <a:ext cx="5638800" cy="8382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600" b="1" kern="10">
                <a:cs typeface="Arial" panose="020B0604020202020204" pitchFamily="34" charset="0"/>
              </a:rPr>
              <a:t>Trồng cây lưỡi hổ trong chậu </a:t>
            </a:r>
            <a:endParaRPr lang="en-US" sz="3600" b="1" kern="10">
              <a:cs typeface="Arial" panose="020B0604020202020204" pitchFamily="34" charset="0"/>
            </a:endParaRPr>
          </a:p>
        </p:txBody>
      </p:sp>
      <p:pic>
        <p:nvPicPr>
          <p:cNvPr id="8205" name="Picture 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19175" y="874713"/>
            <a:ext cx="2200275" cy="211455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6" name="Picture 1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52500" y="2989263"/>
            <a:ext cx="2333625" cy="205740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7" name="Picture 1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95650" y="798513"/>
            <a:ext cx="2143125" cy="211455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8" name="Picture 1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300413" y="2946400"/>
            <a:ext cx="2238375" cy="2143125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9" name="Picture 1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416550" y="746125"/>
            <a:ext cx="2660650" cy="2166938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10" name="Picture 18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591175" y="3017838"/>
            <a:ext cx="2486025" cy="2047875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11" name="Picture 19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466975" y="5065713"/>
            <a:ext cx="4124325" cy="1792287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FBDF53"/>
      </a:accent1>
      <a:accent2>
        <a:srgbClr val="FF9966"/>
      </a:accent2>
      <a:accent3>
        <a:srgbClr val="FFFFFF"/>
      </a:accent3>
      <a:accent4>
        <a:srgbClr val="000000"/>
      </a:accent4>
      <a:accent5>
        <a:srgbClr val="FDECB3"/>
      </a:accent5>
      <a:accent6>
        <a:srgbClr val="E78A5C"/>
      </a:accent6>
      <a:hlink>
        <a:srgbClr val="CC3300"/>
      </a:hlink>
      <a:folHlink>
        <a:srgbClr val="9966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Fireworks</Template>
  <TotalTime>4549</TotalTime>
  <Words>286</Words>
  <Application>Microsoft Office PowerPoint</Application>
  <PresentationFormat>On-screen Show (4:3)</PresentationFormat>
  <Paragraphs>33</Paragraphs>
  <Slides>10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Times New Roman</vt:lpstr>
      <vt:lpstr>.VnTimeH</vt:lpstr>
      <vt:lpstr>Arial</vt:lpstr>
      <vt:lpstr>Default Design</vt:lpstr>
      <vt:lpstr>Clip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HangDuc</dc:creator>
  <cp:lastModifiedBy>Administrator</cp:lastModifiedBy>
  <cp:revision>493</cp:revision>
  <dcterms:created xsi:type="dcterms:W3CDTF">2005-07-10T17:04:07Z</dcterms:created>
  <dcterms:modified xsi:type="dcterms:W3CDTF">2023-09-16T09:20:15Z</dcterms:modified>
</cp:coreProperties>
</file>