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media/image3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5"/>
  </p:notesMasterIdLst>
  <p:sldIdLst>
    <p:sldId id="266" r:id="rId4"/>
    <p:sldId id="256" r:id="rId6"/>
    <p:sldId id="257" r:id="rId7"/>
    <p:sldId id="272" r:id="rId8"/>
    <p:sldId id="260" r:id="rId9"/>
    <p:sldId id="261" r:id="rId10"/>
    <p:sldId id="273" r:id="rId11"/>
    <p:sldId id="275" r:id="rId12"/>
    <p:sldId id="274" r:id="rId13"/>
    <p:sldId id="276" r:id="rId14"/>
    <p:sldId id="277" r:id="rId15"/>
    <p:sldId id="278" r:id="rId16"/>
    <p:sldId id="279" r:id="rId17"/>
    <p:sldId id="262" r:id="rId18"/>
    <p:sldId id="263" r:id="rId19"/>
    <p:sldId id="268" r:id="rId20"/>
  </p:sldIdLst>
  <p:sldSz cx="12192000" cy="6858000"/>
  <p:notesSz cx="6858000" cy="9144000"/>
  <p:embeddedFontLst>
    <p:embeddedFont>
      <p:font typeface="SimSun" panose="02010600030101010101" pitchFamily="2" charset="-122"/>
      <p:regular r:id="rId24"/>
    </p:embeddedFont>
    <p:embeddedFont>
      <p:font typeface="Calibri" panose="020F0502020204030204"/>
      <p:regular r:id="rId25"/>
      <p:bold r:id="rId26"/>
      <p:italic r:id="rId27"/>
      <p:boldItalic r:id="rId28"/>
    </p:embeddedFont>
    <p:embeddedFont>
      <p:font typeface="Fredoka One" panose="02000000000000000000"/>
      <p:regular r:id="rId29"/>
    </p:embeddedFont>
    <p:embeddedFont>
      <p:font typeface="Calibri Light" panose="020F0302020204030204" charset="0"/>
      <p:regular r:id="rId30"/>
      <p: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83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3348C-5437-482A-A3F0-1AB0EA65E42A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A7444-5083-4C6F-A16B-68B68B8A95DA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F8809-A423-4163-AE37-3BBFBD60E7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85F18-DA87-46F2-9D97-611BEF94D6B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2.png"/><Relationship Id="rId1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3/" TargetMode="External"/><Relationship Id="rId1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3/" TargetMode="Externa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5.png"/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microsoft.com/office/2007/relationships/hdphoto" Target="../media/image4.wdp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63/" TargetMode="External"/><Relationship Id="rId1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26.png"/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4.svg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10944" y="0"/>
            <a:ext cx="268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 panose="020B0604020202020204"/>
                <a:sym typeface="Arial" panose="020B0604020202020204"/>
              </a:rPr>
              <a:t>TOÁN 4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03076" y="589132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 panose="020B0604020202020204"/>
              </a:rPr>
              <a:t>Tập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en-US" sz="24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  <a:sym typeface="Arial" panose="020B0604020202020204"/>
              </a:rPr>
              <a:t>2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cs typeface="Arial" panose="020B0604020202020204" pitchFamily="34" charset="0"/>
              <a:sym typeface="Arial" panose="020B0604020202020204"/>
            </a:endParaRPr>
          </a:p>
        </p:txBody>
      </p:sp>
      <p:sp>
        <p:nvSpPr>
          <p:cNvPr id="4" name="Google Shape;54;p1"/>
          <p:cNvSpPr txBox="1"/>
          <p:nvPr/>
        </p:nvSpPr>
        <p:spPr>
          <a:xfrm>
            <a:off x="1650472" y="2114741"/>
            <a:ext cx="9842281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 panose="020B0604020202020204"/>
              <a:buNone/>
              <a:defRPr/>
            </a:pP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Calibri" panose="020F0502020204030204"/>
                <a:sym typeface="Calibri" panose="020F0502020204030204"/>
              </a:rPr>
              <a:t>Tuần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Calibri" panose="020F0502020204030204"/>
                <a:sym typeface="Calibri" panose="020F0502020204030204"/>
              </a:rPr>
              <a:t> 29</a:t>
            </a:r>
            <a:endParaRPr kumimoji="0" lang="en-US" sz="5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Calibri" panose="020F0502020204030204"/>
              <a:sym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 panose="020F0502020204030204"/>
              <a:buNone/>
              <a:defRPr/>
            </a:pP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Bài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81: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Luyện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kumimoji="0" lang="en-US" sz="52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tập</a:t>
            </a:r>
            <a:r>
              <a:rPr kumimoji="0" lang="en-US" sz="5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lang="en-US" sz="5200" b="1" kern="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- </a:t>
            </a:r>
            <a:r>
              <a:rPr lang="en-US" sz="5200" b="1" kern="0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5200" b="1" kern="0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kumimoji="0" lang="en-US" sz="5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859371" y="1648323"/>
            <a:ext cx="3403600" cy="755650"/>
            <a:chOff x="1123950" y="476250"/>
            <a:chExt cx="5105400" cy="1133475"/>
          </a:xfrm>
        </p:grpSpPr>
        <p:sp>
          <p:nvSpPr>
            <p:cNvPr id="22" name="Rounded Rectangle 21"/>
            <p:cNvSpPr/>
            <p:nvPr/>
          </p:nvSpPr>
          <p:spPr>
            <a:xfrm>
              <a:off x="1123950" y="485775"/>
              <a:ext cx="5105400" cy="1123950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9D94C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600">
                <a:buFont typeface="Arial" panose="020B0604020202020204"/>
                <a:buNone/>
                <a:defRPr/>
              </a:pPr>
              <a:endParaRPr lang="en-US" sz="1100" kern="0">
                <a:solidFill>
                  <a:srgbClr val="191919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752602" y="476250"/>
              <a:ext cx="4210050" cy="9882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09600">
                <a:lnSpc>
                  <a:spcPct val="150000"/>
                </a:lnSpc>
                <a:buFont typeface="Arial" panose="020B0604020202020204"/>
                <a:buNone/>
                <a:defRPr/>
              </a:pPr>
              <a:r>
                <a:rPr lang="en-US" sz="2800" b="1" kern="0" dirty="0" err="1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Bài</a:t>
              </a:r>
              <a:r>
                <a:rPr lang="en-US" sz="2800" b="1" kern="0" dirty="0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b="1" kern="0" dirty="0" err="1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tập</a:t>
              </a:r>
              <a:r>
                <a:rPr lang="en-US" sz="2800" b="1" kern="0" dirty="0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5: </a:t>
              </a:r>
              <a:endParaRPr lang="en-US" sz="28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586514" y="2554812"/>
                <a:ext cx="5123333" cy="15141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a)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Tính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chu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vi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và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diện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tích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hình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vuông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có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cạnh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dài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m.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14" y="2554812"/>
                <a:ext cx="5123333" cy="1514197"/>
              </a:xfrm>
              <a:prstGeom prst="rect">
                <a:avLst/>
              </a:prstGeom>
              <a:blipFill rotWithShape="1">
                <a:blip r:embed="rId2"/>
                <a:stretch>
                  <a:fillRect l="-8" t="-14" r="11" b="-256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8412760" y="1335835"/>
            <a:ext cx="1483938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Bài</a:t>
            </a:r>
            <a:r>
              <a:rPr lang="en-US" sz="2400" b="1" i="1" u="sng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giải</a:t>
            </a:r>
            <a:endParaRPr lang="en-US" sz="2400" b="1" i="1" u="sng" kern="0" dirty="0">
              <a:solidFill>
                <a:srgbClr val="C00000"/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6800815" y="1977740"/>
                <a:ext cx="4707828" cy="48373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a) Chu vi </a:t>
                </a: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của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hình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vuông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là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:</a:t>
                </a:r>
                <a:endParaRPr lang="en-US" sz="22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den>
                    </m:f>
                    <m:r>
                      <a:rPr lang="en-US" sz="22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r>
                      <m:rPr>
                        <m:nor/>
                      </m:rPr>
                      <a:rPr lang="en-US" sz="22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4</m:t>
                    </m:r>
                  </m:oMath>
                </a14:m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12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(m)</a:t>
                </a:r>
                <a:endParaRPr lang="en-US" sz="22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Diện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tích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của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hình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vuông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là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:</a:t>
                </a:r>
                <a:endParaRPr lang="en-US" sz="22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den>
                    </m:f>
                    <m:r>
                      <a:rPr lang="en-US" sz="22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f>
                      <m:fPr>
                        <m:ctrlPr>
                          <a:rPr lang="en-US" sz="2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25</m:t>
                        </m:r>
                      </m:den>
                    </m:f>
                    <m:r>
                      <m:rPr>
                        <m:nor/>
                      </m:rPr>
                      <a:rPr lang="en-US" sz="22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SimSun" panose="02010600030101010101" pitchFamily="2" charset="-122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</m:oMath>
                </a14:m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m</m:t>
                        </m:r>
                      </m:e>
                      <m:sup>
                        <m:r>
                          <a:rPr lang="en-US" sz="22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sup>
                    </m:sSup>
                    <m:r>
                      <a:rPr lang="en-US" sz="22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/>
                        <a:sym typeface="Arial" panose="020B0604020202020204"/>
                      </a:rPr>
                      <m:t>)</m:t>
                    </m:r>
                  </m:oMath>
                </a14:m>
                <a:endParaRPr lang="en-US" sz="22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Đáp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số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: Chu vi: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12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m .</a:t>
                </a:r>
                <a:endParaRPr lang="en-US" sz="22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                   </a:t>
                </a: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Diện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2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tích</a:t>
                </a:r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25</m:t>
                        </m:r>
                      </m:den>
                    </m:f>
                    <m:r>
                      <m:rPr>
                        <m:nor/>
                      </m:rPr>
                      <a:rPr lang="en-US" sz="22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SimSun" panose="02010600030101010101" pitchFamily="2" charset="-122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  <m:sSup>
                      <m:sSupPr>
                        <m:ctrlPr>
                          <a:rPr lang="en-US" sz="2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2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m</m:t>
                        </m:r>
                      </m:e>
                      <m:sup>
                        <m:r>
                          <a:rPr lang="en-US" sz="2200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2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.</a:t>
                </a:r>
                <a:endParaRPr lang="en-US" sz="22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0815" y="1977740"/>
                <a:ext cx="4707828" cy="4837350"/>
              </a:xfrm>
              <a:prstGeom prst="rect">
                <a:avLst/>
              </a:prstGeom>
              <a:blipFill rotWithShape="1">
                <a:blip r:embed="rId3"/>
                <a:stretch>
                  <a:fillRect l="-13" t="-7" r="11" b="-1640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/>
          <p:cNvCxnSpPr/>
          <p:nvPr/>
        </p:nvCxnSpPr>
        <p:spPr>
          <a:xfrm>
            <a:off x="6421864" y="1986535"/>
            <a:ext cx="0" cy="3854070"/>
          </a:xfrm>
          <a:prstGeom prst="line">
            <a:avLst/>
          </a:prstGeom>
          <a:noFill/>
          <a:ln w="38100" cap="flat" cmpd="sng" algn="ctr">
            <a:solidFill>
              <a:srgbClr val="6E3F6D">
                <a:shade val="95000"/>
                <a:satMod val="105000"/>
              </a:srgbClr>
            </a:solidFill>
            <a:prstDash val="lgDash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859371" y="1648323"/>
            <a:ext cx="3403600" cy="755650"/>
            <a:chOff x="1123950" y="476250"/>
            <a:chExt cx="5105400" cy="1133475"/>
          </a:xfrm>
        </p:grpSpPr>
        <p:sp>
          <p:nvSpPr>
            <p:cNvPr id="22" name="Rounded Rectangle 21"/>
            <p:cNvSpPr/>
            <p:nvPr/>
          </p:nvSpPr>
          <p:spPr>
            <a:xfrm>
              <a:off x="1123950" y="485775"/>
              <a:ext cx="5105400" cy="1123950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9D94C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600">
                <a:buFont typeface="Arial" panose="020B0604020202020204"/>
                <a:buNone/>
                <a:defRPr/>
              </a:pPr>
              <a:endParaRPr lang="en-US" sz="1100" kern="0">
                <a:solidFill>
                  <a:srgbClr val="191919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752602" y="476250"/>
              <a:ext cx="4210050" cy="9882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09600">
                <a:lnSpc>
                  <a:spcPct val="150000"/>
                </a:lnSpc>
                <a:buFont typeface="Arial" panose="020B0604020202020204"/>
                <a:buNone/>
                <a:defRPr/>
              </a:pPr>
              <a:r>
                <a:rPr lang="en-US" sz="2800" b="1" kern="0" dirty="0" err="1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Bài</a:t>
              </a:r>
              <a:r>
                <a:rPr lang="en-US" sz="2800" b="1" kern="0" dirty="0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b="1" kern="0" dirty="0" err="1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tập</a:t>
              </a:r>
              <a:r>
                <a:rPr lang="en-US" sz="2800" b="1" kern="0" dirty="0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5: </a:t>
              </a:r>
              <a:endParaRPr lang="en-US" sz="28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693336" y="2788155"/>
                <a:ext cx="4873863" cy="2062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b)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Một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hình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chữ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nhật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có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chiều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dài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m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và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chiều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rộng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m.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Tính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diện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tích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hình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chữ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nhật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đó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?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36" y="2788155"/>
                <a:ext cx="4873863" cy="2062039"/>
              </a:xfrm>
              <a:prstGeom prst="rect">
                <a:avLst/>
              </a:prstGeom>
              <a:blipFill rotWithShape="1">
                <a:blip r:embed="rId2"/>
                <a:stretch>
                  <a:fillRect l="-11" t="-24" r="3" b="-2829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8412760" y="1826123"/>
            <a:ext cx="1483938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Bài</a:t>
            </a:r>
            <a:r>
              <a:rPr lang="en-US" sz="2400" b="1" i="1" u="sng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giải</a:t>
            </a:r>
            <a:endParaRPr lang="en-US" sz="2400" b="1" i="1" u="sng" kern="0" dirty="0">
              <a:solidFill>
                <a:srgbClr val="C00000"/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/>
              <p:cNvSpPr/>
              <p:nvPr/>
            </p:nvSpPr>
            <p:spPr>
              <a:xfrm>
                <a:off x="6564240" y="2590556"/>
                <a:ext cx="5180978" cy="2721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b)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Diện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tích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của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hình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chữ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nhật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là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: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6</m:t>
                          </m:r>
                        </m:den>
                      </m:f>
                      <m:r>
                        <a:rPr lang="en-US" sz="240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9</m:t>
                          </m:r>
                        </m:den>
                      </m:f>
                      <m:r>
                        <a:rPr lang="en-US" sz="240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54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</a:rPr>
                        <m:t> 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sSupPr>
                        <m:e>
                          <m:r>
                            <a:rPr lang="en-US" sz="2400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m</m:t>
                          </m:r>
                        </m:e>
                        <m:sup>
                          <m:r>
                            <a:rPr lang="en-US" sz="2400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2</m:t>
                          </m:r>
                        </m:sup>
                      </m:sSup>
                      <m:r>
                        <a:rPr lang="en-US" sz="2400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)</m:t>
                      </m:r>
                    </m:oMath>
                  </m:oMathPara>
                </a14:m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 err="1">
                    <a:latin typeface="UTM Avo" panose="02040603050506020204" pitchFamily="18"/>
                    <a:ea typeface="SimSun" panose="02010600030101010101" pitchFamily="2" charset="-122"/>
                  </a:rPr>
                  <a:t>Đáp</a:t>
                </a:r>
                <a:r>
                  <a:rPr lang="en-US" sz="2400" dirty="0">
                    <a:latin typeface="UTM Avo" panose="02040603050506020204" pitchFamily="18"/>
                    <a:ea typeface="SimSun" panose="02010600030101010101" pitchFamily="2" charset="-122"/>
                  </a:rPr>
                  <a:t> </a:t>
                </a:r>
                <a:r>
                  <a:rPr lang="en-US" sz="2400" dirty="0" err="1">
                    <a:latin typeface="UTM Avo" panose="02040603050506020204" pitchFamily="18"/>
                    <a:ea typeface="SimSun" panose="02010600030101010101" pitchFamily="2" charset="-122"/>
                  </a:rPr>
                  <a:t>số</a:t>
                </a:r>
                <a:r>
                  <a:rPr lang="en-US" sz="2400" dirty="0">
                    <a:latin typeface="UTM Avo" panose="02040603050506020204" pitchFamily="18"/>
                    <a:ea typeface="SimSun" panose="02010600030101010101" pitchFamily="2" charset="-122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54</m:t>
                        </m:r>
                      </m:den>
                    </m:f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m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UTM Avo" panose="02040603050506020204" pitchFamily="18"/>
                  </a:rPr>
                  <a:t>.</a:t>
                </a:r>
                <a:endParaRPr lang="en-US" sz="2400" dirty="0">
                  <a:latin typeface="UTM Avo" panose="02040603050506020204" pitchFamily="18"/>
                </a:endParaRPr>
              </a:p>
            </p:txBody>
          </p:sp>
        </mc:Choice>
        <mc:Fallback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240" y="2590556"/>
                <a:ext cx="5180978" cy="2721964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5" b="-2036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/>
          <p:cNvCxnSpPr/>
          <p:nvPr/>
        </p:nvCxnSpPr>
        <p:spPr>
          <a:xfrm>
            <a:off x="6351526" y="2403973"/>
            <a:ext cx="0" cy="3854070"/>
          </a:xfrm>
          <a:prstGeom prst="line">
            <a:avLst/>
          </a:prstGeom>
          <a:noFill/>
          <a:ln w="38100" cap="flat" cmpd="sng" algn="ctr">
            <a:solidFill>
              <a:srgbClr val="6E3F6D">
                <a:shade val="95000"/>
                <a:satMod val="105000"/>
              </a:srgbClr>
            </a:solidFill>
            <a:prstDash val="lgDash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4769507" y="1681140"/>
            <a:ext cx="2652986" cy="631363"/>
            <a:chOff x="1123950" y="394731"/>
            <a:chExt cx="5105400" cy="1214994"/>
          </a:xfrm>
        </p:grpSpPr>
        <p:sp>
          <p:nvSpPr>
            <p:cNvPr id="11" name="Rounded Rectangle 10"/>
            <p:cNvSpPr/>
            <p:nvPr/>
          </p:nvSpPr>
          <p:spPr>
            <a:xfrm>
              <a:off x="1123950" y="485775"/>
              <a:ext cx="5105400" cy="1123950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9D94C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600">
                <a:buFont typeface="Arial" panose="020B0604020202020204"/>
                <a:buNone/>
                <a:defRPr/>
              </a:pPr>
              <a:endParaRPr lang="en-US" sz="1050" kern="0">
                <a:solidFill>
                  <a:srgbClr val="191919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640799" y="394731"/>
              <a:ext cx="4210051" cy="8598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09600">
                <a:lnSpc>
                  <a:spcPct val="150000"/>
                </a:lnSpc>
                <a:buFont typeface="Arial" panose="020B0604020202020204"/>
                <a:buNone/>
                <a:defRPr/>
              </a:pPr>
              <a:r>
                <a:rPr lang="en-US" sz="2400" b="1" kern="0" dirty="0" err="1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Bài</a:t>
              </a:r>
              <a:r>
                <a:rPr lang="en-US" sz="2400" b="1" kern="0" dirty="0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400" b="1" kern="0" dirty="0" err="1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tập</a:t>
              </a:r>
              <a:r>
                <a:rPr lang="en-US" sz="2400" b="1" kern="0" dirty="0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7: </a:t>
              </a:r>
              <a:endPara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578607" y="2301522"/>
                <a:ext cx="6095999" cy="2126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Một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cánh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cửa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sổ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hình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chữ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nhật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có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chiều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dài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m,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chiều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rộng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m. 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SimSun" panose="02010600030101010101" pitchFamily="2" charset="-122"/>
                  <a:cs typeface="Times New Roman" panose="02020603050405020304"/>
                  <a:sym typeface="Arial" panose="020B06040202020202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Tính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chu vi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và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diện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tích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cánh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cửa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đó</a:t>
                </a:r>
                <a:r>
                  <a:rPr lang="en-US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.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07" y="2301522"/>
                <a:ext cx="6095999" cy="2126608"/>
              </a:xfrm>
              <a:prstGeom prst="rect">
                <a:avLst/>
              </a:prstGeom>
              <a:blipFill rotWithShape="1">
                <a:blip r:embed="rId2"/>
                <a:stretch>
                  <a:fillRect l="-2" t="-13" r="2" b="1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7511219" y="2848746"/>
                <a:ext cx="3844167" cy="25715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nl-NL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Chiều dài cửa: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4</m:t>
                        </m:r>
                      </m:den>
                    </m:f>
                  </m:oMath>
                </a14:m>
                <a:r>
                  <a:rPr lang="nl-NL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nl-NL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m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nl-NL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Chiều rộng cửa: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2400" kern="0" dirty="0">
                    <a:solidFill>
                      <a:srgbClr val="000000"/>
                    </a:solidFill>
                    <a:latin typeface="UTM Avo" panose="02040603050506020204" pitchFamily="18" charset="0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nl-NL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m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nl-NL" sz="24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Hỏi: Chu vi? Diện tích?</a:t>
                </a:r>
                <a:endParaRPr lang="en-US" sz="2400" kern="0" dirty="0">
                  <a:solidFill>
                    <a:srgbClr val="000000"/>
                  </a:solidFill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1219" y="2848746"/>
                <a:ext cx="3844167" cy="2571538"/>
              </a:xfrm>
              <a:prstGeom prst="rect">
                <a:avLst/>
              </a:prstGeom>
              <a:blipFill rotWithShape="1">
                <a:blip r:embed="rId3"/>
                <a:stretch>
                  <a:fillRect l="-11" t="-5" r="8" b="-81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439" y="4585307"/>
            <a:ext cx="4521199" cy="217659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602607" y="2274358"/>
            <a:ext cx="1483938" cy="574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Tóm</a:t>
            </a:r>
            <a:r>
              <a:rPr lang="en-US" sz="2400" b="1" i="1" u="sng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tắt</a:t>
            </a:r>
            <a:endParaRPr lang="en-US" sz="2400" b="1" i="1" u="sng" kern="0" dirty="0">
              <a:solidFill>
                <a:srgbClr val="C00000"/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21595" y="1718109"/>
            <a:ext cx="1483938" cy="574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Bài</a:t>
            </a:r>
            <a:r>
              <a:rPr lang="en-US" sz="2400" b="1" i="1" u="sng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 </a:t>
            </a:r>
            <a:r>
              <a:rPr lang="en-US" sz="2400" b="1" i="1" u="sng" kern="0" dirty="0" err="1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rPr>
              <a:t>giải</a:t>
            </a:r>
            <a:endParaRPr lang="en-US" sz="2400" b="1" i="1" u="sng" kern="0" dirty="0">
              <a:solidFill>
                <a:srgbClr val="C00000"/>
              </a:solidFill>
              <a:latin typeface="UTM Avo" panose="02040603050506020204" pitchFamily="18"/>
              <a:cs typeface="Arial" panose="020B0604020202020204" pitchFamily="34" charset="0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ounded Rectangle 5"/>
              <p:cNvSpPr/>
              <p:nvPr/>
            </p:nvSpPr>
            <p:spPr>
              <a:xfrm>
                <a:off x="3546762" y="1511613"/>
                <a:ext cx="5627383" cy="5393533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E36267"/>
                </a:solidFill>
              </a:ln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nl-NL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Chu vi của cánh cửa sổ là:</a:t>
                </a:r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14:m>
                  <m:oMath xmlns:m="http://schemas.openxmlformats.org/officeDocument/2006/math">
                    <m:d>
                      <m:dPr>
                        <m:ctrlPr>
                          <a:rPr kumimoji="0" lang="en-US" sz="2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dPr>
                      <m:e>
                        <m:f>
                          <m:fPr>
                            <m:ctrlPr>
                              <a:rPr kumimoji="0" lang="en-US" sz="22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/>
                                <a:cs typeface="Times New Roman" panose="02020603050405020304"/>
                                <a:sym typeface="Arial" panose="020B0604020202020204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nl-NL" sz="2200" b="0" i="0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UTM Avo" panose="02040603050506020204" pitchFamily="18" charset="0"/>
                                <a:ea typeface="Calibri" panose="020F0502020204030204"/>
                                <a:cs typeface="Times New Roman" panose="02020603050405020304"/>
                                <a:sym typeface="Arial" panose="020B0604020202020204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nl-NL" sz="2200" b="0" i="0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UTM Avo" panose="02040603050506020204" pitchFamily="18" charset="0"/>
                                <a:ea typeface="Calibri" panose="020F0502020204030204"/>
                                <a:cs typeface="Times New Roman" panose="02020603050405020304"/>
                                <a:sym typeface="Arial" panose="020B0604020202020204"/>
                              </a:rPr>
                              <m:t>4</m:t>
                            </m:r>
                          </m:den>
                        </m:f>
                        <m:r>
                          <a:rPr kumimoji="0" lang="nl-NL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+</m:t>
                        </m:r>
                        <m:f>
                          <m:fPr>
                            <m:ctrlPr>
                              <a:rPr kumimoji="0" lang="en-US" sz="22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libri" panose="020F0502020204030204"/>
                                <a:cs typeface="Times New Roman" panose="02020603050405020304"/>
                                <a:sym typeface="Arial" panose="020B0604020202020204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nl-NL" sz="2200" b="0" i="0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UTM Avo" panose="02040603050506020204" pitchFamily="18" charset="0"/>
                                <a:ea typeface="Calibri" panose="020F0502020204030204"/>
                                <a:cs typeface="Times New Roman" panose="02020603050405020304"/>
                                <a:sym typeface="Arial" panose="020B0604020202020204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nl-NL" sz="2200" b="0" i="0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UTM Avo" panose="02040603050506020204" pitchFamily="18" charset="0"/>
                                <a:ea typeface="Calibri" panose="020F0502020204030204"/>
                                <a:cs typeface="Times New Roman" panose="02020603050405020304"/>
                                <a:sym typeface="Arial" panose="020B0604020202020204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kumimoji="0" lang="nl-NL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r>
                      <m:rPr>
                        <m:nor/>
                      </m:rPr>
                      <a:rPr kumimoji="0" lang="nl-NL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2</m:t>
                    </m:r>
                    <m:r>
                      <a:rPr kumimoji="0" lang="nl-NL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=</m:t>
                    </m:r>
                    <m:f>
                      <m:fPr>
                        <m:ctrlPr>
                          <a:rPr kumimoji="0" lang="en-US" sz="2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nl-NL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nl-NL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  <m:r>
                          <m:rPr>
                            <m:nor/>
                          </m:rPr>
                          <a:rPr kumimoji="0" lang="nl-NL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nl-NL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(m)</a:t>
                </a:r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nl-NL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Diện tích cửa sổ là:</a:t>
                </a:r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4</m:t>
                        </m:r>
                      </m:den>
                    </m:f>
                    <m: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 × </m:t>
                    </m:r>
                    <m:f>
                      <m:fPr>
                        <m:ctrlPr>
                          <a:rPr kumimoji="0" lang="en-US" sz="2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den>
                    </m:f>
                    <m: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=</m:t>
                    </m:r>
                    <m:f>
                      <m:fPr>
                        <m:ctrlPr>
                          <a:rPr kumimoji="0" lang="en-US" sz="2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8</m:t>
                        </m:r>
                      </m:den>
                    </m:f>
                  </m:oMath>
                </a14:m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m</m:t>
                        </m:r>
                      </m:e>
                      <m:sup>
                        <m: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sup>
                    </m:sSup>
                    <m:r>
                      <a:rPr kumimoji="0" lang="en-US" sz="22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/>
                        <a:sym typeface="Arial" panose="020B0604020202020204"/>
                      </a:rPr>
                      <m:t>)</m:t>
                    </m:r>
                  </m:oMath>
                </a14:m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Đáp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số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: Chu vi: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m.</a:t>
                </a:r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535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                 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Diện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tích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8</m:t>
                        </m:r>
                      </m:den>
                    </m:f>
                  </m:oMath>
                </a14:m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SimSun" panose="02010600030101010101" pitchFamily="2" charset="-122"/>
                    <a:cs typeface="Times New Roman" panose="02020603050405020304"/>
                    <a:sym typeface="Arial" panose="020B0604020202020204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22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UTM Avo" panose="0204060305050602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m</m:t>
                        </m:r>
                      </m:e>
                      <m:sup>
                        <m:r>
                          <a:rPr kumimoji="0" lang="en-US" sz="2200" b="0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SimSun" panose="02010600030101010101" pitchFamily="2" charset="-122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.</a:t>
                </a:r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6762" y="1511613"/>
                <a:ext cx="5627383" cy="5393533"/>
              </a:xfrm>
              <a:prstGeom prst="roundRect">
                <a:avLst/>
              </a:prstGeom>
              <a:blipFill rotWithShape="1">
                <a:blip r:embed="rId2"/>
                <a:stretch>
                  <a:fillRect l="-95" t="-100" r="-74" b="-80"/>
                </a:stretch>
              </a:blipFill>
              <a:ln>
                <a:solidFill>
                  <a:srgbClr val="E36267"/>
                </a:solidFill>
              </a:ln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24333" y="944207"/>
            <a:ext cx="3743333" cy="654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600">
              <a:lnSpc>
                <a:spcPct val="150000"/>
              </a:lnSpc>
              <a:buFont typeface="Arial" panose="020B0604020202020204"/>
              <a:buNone/>
              <a:defRPr/>
            </a:pPr>
            <a:r>
              <a:rPr lang="en-US" sz="2800" b="1" kern="0" dirty="0">
                <a:solidFill>
                  <a:srgbClr val="262624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CỦNG CỐ, DẶN DÒ</a:t>
            </a:r>
            <a:endParaRPr lang="en-US" sz="2800" b="1" kern="0" dirty="0">
              <a:solidFill>
                <a:srgbClr val="262624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913528" y="1913964"/>
            <a:ext cx="6364941" cy="1725707"/>
          </a:xfrm>
          <a:custGeom>
            <a:avLst/>
            <a:gdLst>
              <a:gd name="connsiteX0" fmla="*/ 0 w 6364941"/>
              <a:gd name="connsiteY0" fmla="*/ 287624 h 1725707"/>
              <a:gd name="connsiteX1" fmla="*/ 287624 w 6364941"/>
              <a:gd name="connsiteY1" fmla="*/ 0 h 1725707"/>
              <a:gd name="connsiteX2" fmla="*/ 6077317 w 6364941"/>
              <a:gd name="connsiteY2" fmla="*/ 0 h 1725707"/>
              <a:gd name="connsiteX3" fmla="*/ 6364941 w 6364941"/>
              <a:gd name="connsiteY3" fmla="*/ 287624 h 1725707"/>
              <a:gd name="connsiteX4" fmla="*/ 6364941 w 6364941"/>
              <a:gd name="connsiteY4" fmla="*/ 1438083 h 1725707"/>
              <a:gd name="connsiteX5" fmla="*/ 6077317 w 6364941"/>
              <a:gd name="connsiteY5" fmla="*/ 1725707 h 1725707"/>
              <a:gd name="connsiteX6" fmla="*/ 287624 w 6364941"/>
              <a:gd name="connsiteY6" fmla="*/ 1725707 h 1725707"/>
              <a:gd name="connsiteX7" fmla="*/ 0 w 6364941"/>
              <a:gd name="connsiteY7" fmla="*/ 1438083 h 1725707"/>
              <a:gd name="connsiteX8" fmla="*/ 0 w 6364941"/>
              <a:gd name="connsiteY8" fmla="*/ 287624 h 1725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64941" h="1725707" extrusionOk="0">
                <a:moveTo>
                  <a:pt x="0" y="287624"/>
                </a:moveTo>
                <a:cubicBezTo>
                  <a:pt x="-20921" y="115870"/>
                  <a:pt x="101719" y="10154"/>
                  <a:pt x="287624" y="0"/>
                </a:cubicBezTo>
                <a:cubicBezTo>
                  <a:pt x="2164292" y="132882"/>
                  <a:pt x="3502341" y="-84951"/>
                  <a:pt x="6077317" y="0"/>
                </a:cubicBezTo>
                <a:cubicBezTo>
                  <a:pt x="6214033" y="21615"/>
                  <a:pt x="6359907" y="156601"/>
                  <a:pt x="6364941" y="287624"/>
                </a:cubicBezTo>
                <a:cubicBezTo>
                  <a:pt x="6339883" y="769904"/>
                  <a:pt x="6422444" y="1169164"/>
                  <a:pt x="6364941" y="1438083"/>
                </a:cubicBezTo>
                <a:cubicBezTo>
                  <a:pt x="6386660" y="1599510"/>
                  <a:pt x="6239250" y="1719363"/>
                  <a:pt x="6077317" y="1725707"/>
                </a:cubicBezTo>
                <a:cubicBezTo>
                  <a:pt x="5124229" y="1813346"/>
                  <a:pt x="1705160" y="1653028"/>
                  <a:pt x="287624" y="1725707"/>
                </a:cubicBezTo>
                <a:cubicBezTo>
                  <a:pt x="128295" y="1721136"/>
                  <a:pt x="-2483" y="1600384"/>
                  <a:pt x="0" y="1438083"/>
                </a:cubicBezTo>
                <a:cubicBezTo>
                  <a:pt x="-102789" y="1275073"/>
                  <a:pt x="-31003" y="820070"/>
                  <a:pt x="0" y="287624"/>
                </a:cubicBezTo>
                <a:close/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400" dirty="0">
                <a:solidFill>
                  <a:srgbClr val="000000"/>
                </a:solidFill>
                <a:latin typeface="UTM Avo" panose="02040603050506020204" pitchFamily="18"/>
              </a:rPr>
              <a:t>Qua bài học hôm nay, em học được những gì?</a:t>
            </a:r>
            <a:endParaRPr lang="en-US" sz="2400" dirty="0">
              <a:latin typeface="UTM Avo" panose="02040603050506020204" pitchFamily="1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913527" y="3954696"/>
            <a:ext cx="6364941" cy="2256917"/>
          </a:xfrm>
          <a:custGeom>
            <a:avLst/>
            <a:gdLst>
              <a:gd name="connsiteX0" fmla="*/ 0 w 6364941"/>
              <a:gd name="connsiteY0" fmla="*/ 376160 h 2256917"/>
              <a:gd name="connsiteX1" fmla="*/ 376160 w 6364941"/>
              <a:gd name="connsiteY1" fmla="*/ 0 h 2256917"/>
              <a:gd name="connsiteX2" fmla="*/ 5988781 w 6364941"/>
              <a:gd name="connsiteY2" fmla="*/ 0 h 2256917"/>
              <a:gd name="connsiteX3" fmla="*/ 6364941 w 6364941"/>
              <a:gd name="connsiteY3" fmla="*/ 376160 h 2256917"/>
              <a:gd name="connsiteX4" fmla="*/ 6364941 w 6364941"/>
              <a:gd name="connsiteY4" fmla="*/ 1880757 h 2256917"/>
              <a:gd name="connsiteX5" fmla="*/ 5988781 w 6364941"/>
              <a:gd name="connsiteY5" fmla="*/ 2256917 h 2256917"/>
              <a:gd name="connsiteX6" fmla="*/ 376160 w 6364941"/>
              <a:gd name="connsiteY6" fmla="*/ 2256917 h 2256917"/>
              <a:gd name="connsiteX7" fmla="*/ 0 w 6364941"/>
              <a:gd name="connsiteY7" fmla="*/ 1880757 h 2256917"/>
              <a:gd name="connsiteX8" fmla="*/ 0 w 6364941"/>
              <a:gd name="connsiteY8" fmla="*/ 376160 h 2256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64941" h="2256917" extrusionOk="0">
                <a:moveTo>
                  <a:pt x="0" y="376160"/>
                </a:moveTo>
                <a:cubicBezTo>
                  <a:pt x="-10320" y="162048"/>
                  <a:pt x="165422" y="1123"/>
                  <a:pt x="376160" y="0"/>
                </a:cubicBezTo>
                <a:cubicBezTo>
                  <a:pt x="2937291" y="132882"/>
                  <a:pt x="4850619" y="-84951"/>
                  <a:pt x="5988781" y="0"/>
                </a:cubicBezTo>
                <a:cubicBezTo>
                  <a:pt x="6169397" y="26495"/>
                  <a:pt x="6361794" y="185808"/>
                  <a:pt x="6364941" y="376160"/>
                </a:cubicBezTo>
                <a:cubicBezTo>
                  <a:pt x="6372813" y="821698"/>
                  <a:pt x="6413186" y="1366040"/>
                  <a:pt x="6364941" y="1880757"/>
                </a:cubicBezTo>
                <a:cubicBezTo>
                  <a:pt x="6385095" y="2090895"/>
                  <a:pt x="6208299" y="2232693"/>
                  <a:pt x="5988781" y="2256917"/>
                </a:cubicBezTo>
                <a:cubicBezTo>
                  <a:pt x="4301873" y="2344556"/>
                  <a:pt x="1290776" y="2184238"/>
                  <a:pt x="376160" y="2256917"/>
                </a:cubicBezTo>
                <a:cubicBezTo>
                  <a:pt x="165979" y="2233701"/>
                  <a:pt x="-2441" y="2091896"/>
                  <a:pt x="0" y="1880757"/>
                </a:cubicBezTo>
                <a:cubicBezTo>
                  <a:pt x="22328" y="1728931"/>
                  <a:pt x="43234" y="1122926"/>
                  <a:pt x="0" y="376160"/>
                </a:cubicBezTo>
                <a:close/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vi-VN" sz="2200" dirty="0">
                <a:solidFill>
                  <a:schemeClr val="tx1"/>
                </a:solidFill>
                <a:latin typeface="UTM Avo" panose="02040603050506020204" pitchFamily="18"/>
              </a:rPr>
              <a:t>+ Ôn tập, củng cố kĩ năng nhân hai phân số. </a:t>
            </a:r>
            <a:endParaRPr lang="vi-VN" sz="2200" dirty="0">
              <a:solidFill>
                <a:schemeClr val="tx1"/>
              </a:solidFill>
              <a:latin typeface="UTM Avo" panose="02040603050506020204" pitchFamily="18"/>
            </a:endParaRPr>
          </a:p>
          <a:p>
            <a:pPr>
              <a:lnSpc>
                <a:spcPct val="150000"/>
              </a:lnSpc>
            </a:pPr>
            <a:r>
              <a:rPr lang="vi-VN" sz="2200" dirty="0">
                <a:solidFill>
                  <a:schemeClr val="tx1"/>
                </a:solidFill>
                <a:latin typeface="UTM Avo" panose="02040603050506020204" pitchFamily="18"/>
              </a:rPr>
              <a:t>+ Nhận biết tính chất giao hoán của phép nhân phân số và bước đầu vận dụng.</a:t>
            </a:r>
            <a:endParaRPr lang="en-US" sz="2200" dirty="0">
              <a:solidFill>
                <a:schemeClr val="tx1"/>
              </a:solidFill>
              <a:latin typeface="UTM Avo" panose="02040603050506020204" pitchFamily="1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6" name="Picture 5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401;p23"/>
          <p:cNvSpPr txBox="1"/>
          <p:nvPr/>
        </p:nvSpPr>
        <p:spPr>
          <a:xfrm>
            <a:off x="1803867" y="2030826"/>
            <a:ext cx="1219200" cy="7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5335" b="0" i="0" u="none" strike="noStrike" cap="none">
                <a:solidFill>
                  <a:schemeClr val="accen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F4A74"/>
              </a:buClr>
              <a:buSzPts val="3000"/>
              <a:buFont typeface="Fredoka One" panose="02000000000000000000"/>
              <a:buNone/>
              <a:defRPr/>
            </a:pPr>
            <a:r>
              <a:rPr kumimoji="0" lang="en-GB" sz="4800" b="0" i="0" u="none" strike="noStrike" kern="0" cap="none" spc="0" normalizeH="0" baseline="0" noProof="0" dirty="0">
                <a:ln>
                  <a:noFill/>
                </a:ln>
                <a:solidFill>
                  <a:srgbClr val="E36267"/>
                </a:solidFill>
                <a:effectLst/>
                <a:uLnTx/>
                <a:uFillTx/>
                <a:latin typeface="UTM Avo" panose="02040603050506020204" pitchFamily="18"/>
                <a:sym typeface="Fredoka One" panose="02000000000000000000"/>
              </a:rPr>
              <a:t>01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E36267"/>
              </a:solidFill>
              <a:effectLst/>
              <a:uLnTx/>
              <a:uFillTx/>
              <a:latin typeface="UTM Avo" panose="02040603050506020204" pitchFamily="18"/>
              <a:sym typeface="Fredoka One" panose="02000000000000000000"/>
            </a:endParaRPr>
          </a:p>
        </p:txBody>
      </p:sp>
      <p:sp>
        <p:nvSpPr>
          <p:cNvPr id="9" name="Google Shape;401;p23"/>
          <p:cNvSpPr txBox="1"/>
          <p:nvPr/>
        </p:nvSpPr>
        <p:spPr>
          <a:xfrm>
            <a:off x="1803867" y="3272267"/>
            <a:ext cx="1219200" cy="7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5335" b="0" i="0" u="none" strike="noStrike" cap="none">
                <a:solidFill>
                  <a:schemeClr val="accen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F4A74"/>
              </a:buClr>
              <a:buSzPts val="3000"/>
              <a:buFont typeface="Fredoka One" panose="02000000000000000000"/>
              <a:buNone/>
              <a:defRPr/>
            </a:pPr>
            <a:r>
              <a:rPr kumimoji="0" lang="en-GB" sz="4800" b="0" i="0" u="none" strike="noStrike" kern="0" cap="none" spc="0" normalizeH="0" baseline="0" noProof="0" dirty="0">
                <a:ln>
                  <a:noFill/>
                </a:ln>
                <a:solidFill>
                  <a:srgbClr val="E36267"/>
                </a:solidFill>
                <a:effectLst/>
                <a:uLnTx/>
                <a:uFillTx/>
                <a:latin typeface="UTM Avo" panose="02040603050506020204" pitchFamily="18"/>
                <a:sym typeface="Fredoka One" panose="02000000000000000000"/>
              </a:rPr>
              <a:t>02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E36267"/>
              </a:solidFill>
              <a:effectLst/>
              <a:uLnTx/>
              <a:uFillTx/>
              <a:latin typeface="UTM Avo" panose="02040603050506020204" pitchFamily="18"/>
              <a:sym typeface="Fredoka One" panose="02000000000000000000"/>
            </a:endParaRPr>
          </a:p>
        </p:txBody>
      </p:sp>
      <p:sp>
        <p:nvSpPr>
          <p:cNvPr id="10" name="Google Shape;401;p23"/>
          <p:cNvSpPr txBox="1"/>
          <p:nvPr/>
        </p:nvSpPr>
        <p:spPr>
          <a:xfrm>
            <a:off x="1803867" y="4513708"/>
            <a:ext cx="1219200" cy="7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5335" b="0" i="0" u="none" strike="noStrike" cap="none">
                <a:solidFill>
                  <a:schemeClr val="accen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Fredoka One" panose="02000000000000000000"/>
              <a:buNone/>
              <a:defRPr sz="4000" b="0" i="0" u="none" strike="noStrike" cap="none">
                <a:solidFill>
                  <a:schemeClr val="lt2"/>
                </a:solidFill>
                <a:latin typeface="Fredoka One" panose="02000000000000000000"/>
                <a:ea typeface="Fredoka One" panose="02000000000000000000"/>
                <a:cs typeface="Fredoka One" panose="02000000000000000000"/>
                <a:sym typeface="Fredoka One" panose="0200000000000000000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F4A74"/>
              </a:buClr>
              <a:buSzPts val="3000"/>
              <a:buFont typeface="Fredoka One" panose="02000000000000000000"/>
              <a:buNone/>
              <a:defRPr/>
            </a:pPr>
            <a:r>
              <a:rPr kumimoji="0" lang="en-GB" sz="4800" b="0" i="0" u="none" strike="noStrike" kern="0" cap="none" spc="0" normalizeH="0" baseline="0" noProof="0">
                <a:ln>
                  <a:noFill/>
                </a:ln>
                <a:solidFill>
                  <a:srgbClr val="E36267"/>
                </a:solidFill>
                <a:effectLst/>
                <a:uLnTx/>
                <a:uFillTx/>
                <a:latin typeface="UTM Avo" panose="02040603050506020204" pitchFamily="18"/>
                <a:sym typeface="Fredoka One" panose="02000000000000000000"/>
              </a:rPr>
              <a:t>03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E36267"/>
              </a:solidFill>
              <a:effectLst/>
              <a:uLnTx/>
              <a:uFillTx/>
              <a:latin typeface="UTM Avo" panose="02040603050506020204" pitchFamily="18"/>
              <a:sym typeface="Fredoka One" panose="0200000000000000000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7166" y="2195593"/>
            <a:ext cx="3877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buClr>
                <a:srgbClr val="000000"/>
              </a:buClr>
              <a:buFont typeface="Arial" panose="020B0604020202020204"/>
              <a:buNone/>
            </a:pP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Ôn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kiến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thức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học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7166" y="3437034"/>
            <a:ext cx="46185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buClr>
                <a:srgbClr val="000000"/>
              </a:buClr>
              <a:buFont typeface="Arial" panose="020B0604020202020204"/>
              <a:buNone/>
            </a:pP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Hoàn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thành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bài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trong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VBT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23067" y="4342871"/>
            <a:ext cx="8217924" cy="1132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Đọc và chuẩn bị trước </a:t>
            </a:r>
            <a:endParaRPr lang="vi-VN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vi-VN" sz="2400" b="1" i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Bài </a:t>
            </a:r>
            <a:r>
              <a:rPr lang="en-US" sz="2400" b="1" i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81: </a:t>
            </a:r>
            <a:r>
              <a:rPr lang="en-US" sz="2400" b="1" i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Luyện</a:t>
            </a:r>
            <a:r>
              <a:rPr lang="en-US" sz="2400" b="1" i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i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tập</a:t>
            </a:r>
            <a:r>
              <a:rPr lang="en-US" sz="2400" b="1" i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– </a:t>
            </a:r>
            <a:r>
              <a:rPr lang="en-US" sz="2400" b="1" i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Tiết</a:t>
            </a:r>
            <a:r>
              <a:rPr lang="en-US" sz="2400" b="1" i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2</a:t>
            </a:r>
            <a:endParaRPr lang="en-US" sz="2400" b="1" i="1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0" y="3438845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/>
          </a:p>
        </p:txBody>
      </p:sp>
      <p:grpSp>
        <p:nvGrpSpPr>
          <p:cNvPr id="25" name="Group 24"/>
          <p:cNvGrpSpPr/>
          <p:nvPr/>
        </p:nvGrpSpPr>
        <p:grpSpPr>
          <a:xfrm>
            <a:off x="4769638" y="1985775"/>
            <a:ext cx="2652723" cy="961305"/>
            <a:chOff x="1295400" y="509551"/>
            <a:chExt cx="3979085" cy="1441957"/>
          </a:xfrm>
        </p:grpSpPr>
        <p:sp>
          <p:nvSpPr>
            <p:cNvPr id="26" name="Rectangle 25"/>
            <p:cNvSpPr/>
            <p:nvPr/>
          </p:nvSpPr>
          <p:spPr>
            <a:xfrm>
              <a:off x="2928971" y="778868"/>
              <a:ext cx="2345514" cy="891783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pPr algn="just" defTabSz="609600">
                <a:lnSpc>
                  <a:spcPct val="150000"/>
                </a:lnSpc>
                <a:buFont typeface="Arial" panose="020B0604020202020204"/>
                <a:buNone/>
                <a:defRPr/>
              </a:pPr>
              <a:r>
                <a:rPr lang="en-US" sz="2500" b="1" kern="0" dirty="0" err="1">
                  <a:solidFill>
                    <a:srgbClr val="C00000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rPr>
                <a:t>Đố</a:t>
              </a:r>
              <a:r>
                <a:rPr lang="en-US" sz="2500" b="1" kern="0" dirty="0">
                  <a:solidFill>
                    <a:srgbClr val="C00000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rPr>
                <a:t> </a:t>
              </a:r>
              <a:r>
                <a:rPr lang="en-US" sz="2500" b="1" kern="0" dirty="0" err="1">
                  <a:solidFill>
                    <a:srgbClr val="C00000"/>
                  </a:solidFill>
                  <a:latin typeface="UTM Avo" panose="02040603050506020204" pitchFamily="18"/>
                  <a:cs typeface="Arial" panose="020B0604020202020204" pitchFamily="34" charset="0"/>
                  <a:sym typeface="Arial" panose="020B0604020202020204"/>
                </a:rPr>
                <a:t>bạn</a:t>
              </a:r>
              <a:endParaRPr lang="en-US" sz="25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 pitchFamily="34" charset="0"/>
                <a:sym typeface="Arial" panose="020B0604020202020204"/>
              </a:endParaRP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509551"/>
              <a:ext cx="1441957" cy="1441957"/>
            </a:xfrm>
            <a:prstGeom prst="rect">
              <a:avLst/>
            </a:prstGeom>
          </p:spPr>
        </p:pic>
      </p:grpSp>
      <p:sp>
        <p:nvSpPr>
          <p:cNvPr id="28" name="Rounded Rectangle 27"/>
          <p:cNvSpPr/>
          <p:nvPr/>
        </p:nvSpPr>
        <p:spPr>
          <a:xfrm>
            <a:off x="1551256" y="3662754"/>
            <a:ext cx="1964552" cy="635000"/>
          </a:xfrm>
          <a:prstGeom prst="roundRect">
            <a:avLst/>
          </a:prstGeom>
          <a:solidFill>
            <a:srgbClr val="E86C5E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b"/>
          <a:lstStyle/>
          <a:p>
            <a:pPr algn="ctr" defTabSz="609600">
              <a:lnSpc>
                <a:spcPct val="150000"/>
              </a:lnSpc>
              <a:buFont typeface="Arial" panose="020B0604020202020204"/>
              <a:buNone/>
              <a:defRPr/>
            </a:pPr>
            <a:r>
              <a:rPr lang="en-US" sz="2500" b="1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Lượt</a:t>
            </a:r>
            <a:r>
              <a:rPr lang="en-US" sz="2500" b="1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1</a:t>
            </a:r>
            <a:endParaRPr lang="en-US" sz="2500" b="1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551256" y="5350239"/>
            <a:ext cx="1964552" cy="635000"/>
          </a:xfrm>
          <a:prstGeom prst="roundRect">
            <a:avLst/>
          </a:prstGeom>
          <a:solidFill>
            <a:srgbClr val="008D7B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b"/>
          <a:lstStyle/>
          <a:p>
            <a:pPr marL="0" marR="0" lvl="0" indent="0" algn="ctr" defTabSz="6096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/>
              <a:buNone/>
              <a:defRPr/>
            </a:pPr>
            <a:r>
              <a:rPr kumimoji="0" lang="en-US" sz="25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Lượt</a:t>
            </a: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2</a:t>
            </a:r>
            <a:endParaRPr kumimoji="0" lang="en-US" sz="2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4105281" y="3438845"/>
                <a:ext cx="2770117" cy="1002069"/>
              </a:xfrm>
              <a:prstGeom prst="rect">
                <a:avLst/>
              </a:prstGeom>
            </p:spPr>
            <p:txBody>
              <a:bodyPr wrap="none" anchor="b">
                <a:spAutoFit/>
              </a:bodyPr>
              <a:lstStyle/>
              <a:p>
                <a:pPr algn="just">
                  <a:lnSpc>
                    <a:spcPct val="150000"/>
                  </a:lnSpc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/>
                    <a:sym typeface="Arial" panose="020B0604020202020204"/>
                  </a:rPr>
                  <a:t>Tính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/>
                    <a:sym typeface="Arial" panose="020B0604020202020204"/>
                  </a:rPr>
                  <a:t>nhanh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Arial" panose="020B0604020202020204"/>
                    <a:sym typeface="Arial" panose="020B06040202020202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  <m:r>
                      <a:rPr lang="en-US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r>
                      <m:rPr>
                        <m:nor/>
                      </m:rPr>
                      <a:rPr lang="en-US" sz="2500" i="0" kern="0">
                        <a:solidFill>
                          <a:srgbClr val="000000"/>
                        </a:solidFill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3</m:t>
                    </m:r>
                  </m:oMath>
                </a14:m>
                <a:endParaRPr lang="en-US" sz="2500" kern="0" dirty="0">
                  <a:solidFill>
                    <a:srgbClr val="000000"/>
                  </a:solidFill>
                  <a:latin typeface="UTM Avo" panose="02040603050506020204" pitchFamily="18" charset="0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281" y="3438845"/>
                <a:ext cx="2770117" cy="1002069"/>
              </a:xfrm>
              <a:prstGeom prst="rect">
                <a:avLst/>
              </a:prstGeom>
              <a:blipFill rotWithShape="1">
                <a:blip r:embed="rId3"/>
                <a:stretch>
                  <a:fillRect t="-4404" r="-8885" b="3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/>
              <p:cNvSpPr/>
              <p:nvPr/>
            </p:nvSpPr>
            <p:spPr>
              <a:xfrm>
                <a:off x="4102427" y="5151252"/>
                <a:ext cx="2584875" cy="990784"/>
              </a:xfrm>
              <a:prstGeom prst="rect">
                <a:avLst/>
              </a:prstGeom>
            </p:spPr>
            <p:txBody>
              <a:bodyPr wrap="none" anchor="b">
                <a:spAutoFit/>
              </a:bodyPr>
              <a:lstStyle/>
              <a:p>
                <a:pPr algn="just">
                  <a:lnSpc>
                    <a:spcPct val="150000"/>
                  </a:lnSpc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?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den>
                    </m:f>
                    <m:r>
                      <a:rPr lang="en-US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9</m:t>
                        </m:r>
                      </m:den>
                    </m:f>
                    <m:r>
                      <a:rPr lang="en-US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=</m:t>
                    </m:r>
                    <m:f>
                      <m:fPr>
                        <m:ctrlPr>
                          <a:rPr lang="en-US" sz="25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500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5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等线"/>
                        <a:cs typeface="Times New Roman" panose="02020603050405020304"/>
                        <a:sym typeface="Arial" panose="020B0604020202020204"/>
                      </a:rPr>
                      <m:t>"?"</m:t>
                    </m:r>
                  </m:oMath>
                </a14:m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2500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là</a:t>
                </a:r>
                <a:r>
                  <a:rPr lang="en-US" sz="2500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Arial" panose="020B0604020202020204"/>
                    <a:sym typeface="Arial" panose="020B0604020202020204"/>
                  </a:rPr>
                  <a:t>:</a:t>
                </a:r>
                <a:endParaRPr lang="en-US" sz="25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427" y="5151252"/>
                <a:ext cx="2584875" cy="990784"/>
              </a:xfrm>
              <a:prstGeom prst="rect">
                <a:avLst/>
              </a:prstGeom>
              <a:blipFill rotWithShape="1">
                <a:blip r:embed="rId4"/>
                <a:stretch>
                  <a:fillRect l="-13" t="-13" r="-13212" b="3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ight Arrow 31"/>
          <p:cNvSpPr/>
          <p:nvPr/>
        </p:nvSpPr>
        <p:spPr>
          <a:xfrm>
            <a:off x="7447122" y="3882841"/>
            <a:ext cx="582592" cy="470920"/>
          </a:xfrm>
          <a:prstGeom prst="rightArrow">
            <a:avLst/>
          </a:prstGeom>
          <a:solidFill>
            <a:srgbClr val="C0504D"/>
          </a:solidFill>
          <a:ln w="25400" cap="flat" cmpd="sng" algn="ctr">
            <a:noFill/>
            <a:prstDash val="solid"/>
          </a:ln>
          <a:effectLst/>
        </p:spPr>
        <p:txBody>
          <a:bodyPr rtlCol="0" anchor="b"/>
          <a:lstStyle/>
          <a:p>
            <a:pPr algn="ctr" defTabSz="609600">
              <a:buFont typeface="Arial" panose="020B0604020202020204"/>
              <a:buNone/>
              <a:defRPr/>
            </a:pPr>
            <a:endParaRPr lang="en-US" sz="2500" kern="0">
              <a:solidFill>
                <a:sysClr val="window" lastClr="FFFFFF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33" name="Right Arrow 32"/>
          <p:cNvSpPr/>
          <p:nvPr/>
        </p:nvSpPr>
        <p:spPr>
          <a:xfrm>
            <a:off x="7447122" y="5570326"/>
            <a:ext cx="582592" cy="470920"/>
          </a:xfrm>
          <a:prstGeom prst="rightArrow">
            <a:avLst/>
          </a:prstGeom>
          <a:solidFill>
            <a:srgbClr val="C0504D"/>
          </a:solidFill>
          <a:ln w="25400" cap="flat" cmpd="sng" algn="ctr">
            <a:noFill/>
            <a:prstDash val="solid"/>
          </a:ln>
          <a:effectLst/>
        </p:spPr>
        <p:txBody>
          <a:bodyPr rtlCol="0" anchor="b"/>
          <a:lstStyle/>
          <a:p>
            <a:pPr algn="ctr" defTabSz="609600">
              <a:buFont typeface="Arial" panose="020B0604020202020204"/>
              <a:buNone/>
              <a:defRPr/>
            </a:pPr>
            <a:endParaRPr lang="en-US" sz="2500" kern="0">
              <a:solidFill>
                <a:sysClr val="window" lastClr="FFFFFF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444000" y="3813345"/>
            <a:ext cx="1752403" cy="594522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500" b="1" i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Đáp</a:t>
            </a:r>
            <a:r>
              <a:rPr lang="en-US" sz="2500" b="1" i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500" b="1" i="1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số</a:t>
            </a:r>
            <a:r>
              <a:rPr lang="en-US" sz="2500" b="1" i="1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: 2</a:t>
            </a:r>
            <a:endParaRPr lang="en-US" sz="2500" b="1" i="1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444000" y="5521885"/>
            <a:ext cx="1752403" cy="594522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just">
              <a:lnSpc>
                <a:spcPct val="150000"/>
              </a:lnSpc>
              <a:spcAft>
                <a:spcPts val="535"/>
              </a:spcAft>
              <a:buClr>
                <a:srgbClr val="000000"/>
              </a:buClr>
              <a:buFont typeface="Arial" panose="020B0604020202020204"/>
              <a:buNone/>
            </a:pPr>
            <a:r>
              <a:rPr lang="en-US" sz="2500" b="1" i="1" kern="0" dirty="0" err="1">
                <a:solidFill>
                  <a:srgbClr val="000000"/>
                </a:solidFill>
                <a:latin typeface="UTM Avo" panose="02040603050506020204" pitchFamily="18"/>
                <a:ea typeface="等线"/>
                <a:cs typeface="Times New Roman" panose="02020603050405020304"/>
                <a:sym typeface="Arial" panose="020B0604020202020204"/>
              </a:rPr>
              <a:t>Đáp</a:t>
            </a:r>
            <a:r>
              <a:rPr lang="en-US" sz="2500" b="1" i="1" kern="0" dirty="0">
                <a:solidFill>
                  <a:srgbClr val="000000"/>
                </a:solidFill>
                <a:latin typeface="UTM Avo" panose="02040603050506020204" pitchFamily="18"/>
                <a:ea typeface="等线"/>
                <a:cs typeface="Times New Roman" panose="02020603050405020304"/>
                <a:sym typeface="Arial" panose="020B0604020202020204"/>
              </a:rPr>
              <a:t> </a:t>
            </a:r>
            <a:r>
              <a:rPr lang="en-US" sz="2500" b="1" i="1" kern="0" dirty="0" err="1">
                <a:solidFill>
                  <a:srgbClr val="000000"/>
                </a:solidFill>
                <a:latin typeface="UTM Avo" panose="02040603050506020204" pitchFamily="18"/>
                <a:ea typeface="等线"/>
                <a:cs typeface="Times New Roman" panose="02020603050405020304"/>
                <a:sym typeface="Arial" panose="020B0604020202020204"/>
              </a:rPr>
              <a:t>số</a:t>
            </a:r>
            <a:r>
              <a:rPr lang="en-US" sz="2500" b="1" i="1" kern="0" dirty="0">
                <a:solidFill>
                  <a:srgbClr val="000000"/>
                </a:solidFill>
                <a:latin typeface="UTM Avo" panose="02040603050506020204" pitchFamily="18"/>
                <a:ea typeface="等线"/>
                <a:cs typeface="Times New Roman" panose="02020603050405020304"/>
                <a:sym typeface="Arial" panose="020B0604020202020204"/>
              </a:rPr>
              <a:t>: 4</a:t>
            </a:r>
            <a:endParaRPr lang="en-US" sz="2500" b="1" i="1" kern="0" dirty="0">
              <a:solidFill>
                <a:srgbClr val="000000"/>
              </a:solidFill>
              <a:latin typeface="UTM Avo" panose="02040603050506020204" pitchFamily="18"/>
              <a:ea typeface="Calibri" panose="020F0502020204030204"/>
              <a:cs typeface="Times New Roman" panose="020206030504050203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/>
      <p:bldP spid="31" grpId="0"/>
      <p:bldP spid="32" grpId="0" animBg="1"/>
      <p:bldP spid="33" grpId="0" animBg="1"/>
      <p:bldP spid="34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</a:t>
            </a:r>
            <a:endParaRPr lang="en-US" sz="2400" dirty="0"/>
          </a:p>
        </p:txBody>
      </p:sp>
      <p:sp>
        <p:nvSpPr>
          <p:cNvPr id="23" name="Rounded Rectangle 22"/>
          <p:cNvSpPr/>
          <p:nvPr/>
        </p:nvSpPr>
        <p:spPr>
          <a:xfrm>
            <a:off x="1111589" y="1824112"/>
            <a:ext cx="1964552" cy="635000"/>
          </a:xfrm>
          <a:prstGeom prst="roundRect">
            <a:avLst/>
          </a:prstGeom>
          <a:solidFill>
            <a:srgbClr val="FBF2B3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b"/>
          <a:lstStyle/>
          <a:p>
            <a:pPr algn="ctr" defTabSz="609600">
              <a:buFont typeface="Arial" panose="020B0604020202020204"/>
              <a:buNone/>
              <a:defRPr/>
            </a:pPr>
            <a:r>
              <a:rPr lang="en-US" sz="2400" b="1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Lượt</a:t>
            </a:r>
            <a:r>
              <a:rPr lang="en-US" sz="2400" b="1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3</a:t>
            </a:r>
            <a:endParaRPr lang="en-US" sz="2400" b="1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6513" y="2681360"/>
            <a:ext cx="3134704" cy="112184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Diện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tích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tấm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nhôm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hình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chữ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nhật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là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: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119990" y="1837568"/>
            <a:ext cx="1964552" cy="635000"/>
          </a:xfrm>
          <a:prstGeom prst="roundRect">
            <a:avLst/>
          </a:prstGeom>
          <a:solidFill>
            <a:srgbClr val="062338">
              <a:lumMod val="25000"/>
              <a:lumOff val="75000"/>
            </a:srgbClr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b"/>
          <a:lstStyle/>
          <a:p>
            <a:pPr marL="0" marR="0" lvl="0" indent="0" algn="ctr" defTabSz="6096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Lượt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4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082050" y="1824112"/>
            <a:ext cx="1964552" cy="635000"/>
          </a:xfrm>
          <a:prstGeom prst="roundRect">
            <a:avLst/>
          </a:prstGeom>
          <a:solidFill>
            <a:srgbClr val="D8F5B1"/>
          </a:solidFill>
          <a:ln w="25400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b"/>
          <a:lstStyle/>
          <a:p>
            <a:pPr algn="ctr" defTabSz="609600">
              <a:buFont typeface="Arial" panose="020B0604020202020204"/>
              <a:buNone/>
              <a:defRPr/>
            </a:pPr>
            <a:r>
              <a:rPr lang="en-US" sz="2400" b="1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Lượt</a:t>
            </a:r>
            <a:r>
              <a:rPr lang="en-US" sz="2400" b="1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5</a:t>
            </a:r>
            <a:endParaRPr lang="en-US" sz="2400" b="1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440824" y="3615947"/>
            <a:ext cx="2657330" cy="2148690"/>
            <a:chOff x="110013" y="4441049"/>
            <a:chExt cx="4741815" cy="3834181"/>
          </a:xfrm>
        </p:grpSpPr>
        <p:sp>
          <p:nvSpPr>
            <p:cNvPr id="39" name="Rectangle 38"/>
            <p:cNvSpPr/>
            <p:nvPr/>
          </p:nvSpPr>
          <p:spPr>
            <a:xfrm>
              <a:off x="1905000" y="6522630"/>
              <a:ext cx="2946828" cy="1752600"/>
            </a:xfrm>
            <a:prstGeom prst="rect">
              <a:avLst/>
            </a:prstGeom>
            <a:noFill/>
            <a:ln w="38100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CFCB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1905000" y="6146800"/>
              <a:ext cx="2946828" cy="0"/>
            </a:xfrm>
            <a:prstGeom prst="lin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headEnd type="triangle" w="med" len="med"/>
              <a:tailEnd type="triangle" w="med" len="me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>
            <a:xfrm>
              <a:off x="1600200" y="6449298"/>
              <a:ext cx="0" cy="1825932"/>
            </a:xfrm>
            <a:prstGeom prst="lin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headEnd type="triangle" w="med" len="med"/>
              <a:tailEnd type="triangle" w="med" len="med"/>
            </a:ln>
            <a:effectLst/>
          </p:spPr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2728806" y="4441049"/>
                  <a:ext cx="1299214" cy="1692695"/>
                </a:xfrm>
                <a:prstGeom prst="rect">
                  <a:avLst/>
                </a:prstGeom>
                <a:noFill/>
              </p:spPr>
              <p:txBody>
                <a:bodyPr wrap="none" rtlCol="0" anchor="b">
                  <a:spAutoFit/>
                </a:bodyPr>
                <a:lstStyle/>
                <a:p>
                  <a:pPr marL="0" marR="0" lvl="0" indent="0" algn="just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 panose="020B0604020202020204"/>
                    <a:buNone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sym typeface="Arial" panose="020B0604020202020204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sym typeface="Arial" panose="020B0604020202020204"/>
                            </a:rPr>
                            <m:t>7</m:t>
                          </m:r>
                        </m:den>
                      </m:f>
                    </m:oMath>
                  </a14:m>
                  <a:r>
                    <a:rPr kumimoji="0" lang="en-US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cs typeface="Arial" panose="020B0604020202020204"/>
                      <a:sym typeface="Arial" panose="020B0604020202020204"/>
                    </a:rPr>
                    <a:t> </a:t>
                  </a:r>
                  <a:r>
                    <a:rPr kumimoji="0" lang="en-US" sz="2400" b="0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UTM Avo" panose="02040603050506020204" pitchFamily="18"/>
                      <a:cs typeface="Arial" panose="020B0604020202020204"/>
                      <a:sym typeface="Arial" panose="020B0604020202020204"/>
                    </a:rPr>
                    <a:t>m</a:t>
                  </a:r>
                  <a:endParaRPr kumimoji="0" lang="en-US" sz="24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cs typeface="Arial" panose="020B0604020202020204"/>
                    <a:sym typeface="Arial" panose="020B0604020202020204"/>
                  </a:endParaRPr>
                </a:p>
              </p:txBody>
            </p:sp>
          </mc:Choice>
          <mc:Fallback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28806" y="4441049"/>
                  <a:ext cx="1299214" cy="1692695"/>
                </a:xfrm>
                <a:prstGeom prst="rect">
                  <a:avLst/>
                </a:prstGeom>
                <a:blipFill rotWithShape="1">
                  <a:blip r:embed="rId2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110013" y="6329189"/>
                  <a:ext cx="1299214" cy="1713405"/>
                </a:xfrm>
                <a:prstGeom prst="rect">
                  <a:avLst/>
                </a:prstGeom>
                <a:noFill/>
              </p:spPr>
              <p:txBody>
                <a:bodyPr wrap="none" rtlCol="0" anchor="b">
                  <a:spAutoFit/>
                </a:bodyPr>
                <a:lstStyle/>
                <a:p>
                  <a:pPr marL="0" marR="0" lvl="0" indent="0" algn="just" defTabSz="91440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 panose="020B0604020202020204"/>
                    <a:buNone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sym typeface="Arial" panose="020B06040202020202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sym typeface="Arial" panose="020B0604020202020204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kumimoji="0" lang="en-US" sz="2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cs typeface="Arial" panose="020B0604020202020204"/>
                      <a:sym typeface="Arial" panose="020B0604020202020204"/>
                    </a:rPr>
                    <a:t> </a:t>
                  </a:r>
                  <a:r>
                    <a:rPr kumimoji="0" lang="en-US" sz="2400" b="0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UTM Avo" panose="02040603050506020204" pitchFamily="18"/>
                      <a:cs typeface="Arial" panose="020B0604020202020204"/>
                      <a:sym typeface="Arial" panose="020B0604020202020204"/>
                    </a:rPr>
                    <a:t>m</a:t>
                  </a:r>
                  <a:endParaRPr kumimoji="0" lang="en-US" sz="24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/>
                    <a:cs typeface="Arial" panose="020B0604020202020204"/>
                    <a:sym typeface="Arial" panose="020B0604020202020204"/>
                  </a:endParaRPr>
                </a:p>
              </p:txBody>
            </p:sp>
          </mc:Choice>
          <mc:Fallback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013" y="6329189"/>
                  <a:ext cx="1299214" cy="1713405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Group 43"/>
          <p:cNvGrpSpPr/>
          <p:nvPr/>
        </p:nvGrpSpPr>
        <p:grpSpPr>
          <a:xfrm>
            <a:off x="4451266" y="4191035"/>
            <a:ext cx="3195334" cy="1573604"/>
            <a:chOff x="6284759" y="3067775"/>
            <a:chExt cx="6098062" cy="300310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5" name="Cloud 44"/>
                <p:cNvSpPr/>
                <p:nvPr/>
              </p:nvSpPr>
              <p:spPr>
                <a:xfrm>
                  <a:off x="6284759" y="3956080"/>
                  <a:ext cx="2541847" cy="1905662"/>
                </a:xfrm>
                <a:prstGeom prst="cloud">
                  <a:avLst/>
                </a:prstGeom>
                <a:solidFill>
                  <a:srgbClr val="FFFFFF"/>
                </a:solidFill>
                <a:ln w="38100" cap="flat" cmpd="sng" algn="ctr">
                  <a:solidFill>
                    <a:srgbClr val="00B050"/>
                  </a:solidFill>
                  <a:prstDash val="solid"/>
                </a:ln>
                <a:effectLst/>
              </p:spPr>
              <p:txBody>
                <a:bodyPr rtlCol="0" anchor="b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 panose="020B0604020202020204"/>
                    <a:buNone/>
                    <a:defRPr/>
                  </a:pPr>
                  <a:r>
                    <a:rPr lang="en-US" sz="2400" kern="0" dirty="0">
                      <a:solidFill>
                        <a:srgbClr val="000000"/>
                      </a:solidFill>
                      <a:sym typeface="Arial" panose="020B0604020202020204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4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sym typeface="Arial" panose="020B06040202020202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kumimoji="0" lang="en-US" sz="2400" b="0" i="0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UTM Avo" panose="02040603050506020204" pitchFamily="18" charset="0"/>
                              <a:sym typeface="Arial" panose="020B0604020202020204"/>
                            </a:rPr>
                            <m:t>3</m:t>
                          </m:r>
                        </m:den>
                      </m:f>
                    </m:oMath>
                  </a14:m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sym typeface="Arial" panose="020B0604020202020204"/>
                  </a:endParaRPr>
                </a:p>
              </p:txBody>
            </p:sp>
          </mc:Choice>
          <mc:Fallback>
            <p:sp>
              <p:nvSpPr>
                <p:cNvPr id="45" name="Cloud 4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84759" y="3956080"/>
                  <a:ext cx="2541847" cy="1905662"/>
                </a:xfrm>
                <a:prstGeom prst="cloud">
                  <a:avLst/>
                </a:prstGeom>
                <a:blipFill rotWithShape="1">
                  <a:blip r:embed="rId4"/>
                </a:blipFill>
                <a:ln w="38100" cap="flat" cmpd="sng" algn="ctr">
                  <a:solidFill>
                    <a:srgbClr val="00B050"/>
                  </a:solidFill>
                  <a:prstDash val="solid"/>
                </a:ln>
                <a:effectLst/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6" name="Straight Connector 45"/>
            <p:cNvCxnSpPr/>
            <p:nvPr/>
          </p:nvCxnSpPr>
          <p:spPr>
            <a:xfrm>
              <a:off x="8826607" y="4908910"/>
              <a:ext cx="1473414" cy="0"/>
            </a:xfrm>
            <a:prstGeom prst="lin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sp>
          <p:nvSpPr>
            <p:cNvPr id="47" name="6-Point Star 46"/>
            <p:cNvSpPr/>
            <p:nvPr/>
          </p:nvSpPr>
          <p:spPr>
            <a:xfrm>
              <a:off x="9970035" y="3746937"/>
              <a:ext cx="2412786" cy="2323946"/>
            </a:xfrm>
            <a:prstGeom prst="star6">
              <a:avLst/>
            </a:prstGeom>
            <a:solidFill>
              <a:srgbClr val="FFFFFF"/>
            </a:solidFill>
            <a:ln w="38100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b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rPr>
                <a:t>?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/>
                <a:sym typeface="Arial" panose="020B0604020202020204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8674306" y="3067775"/>
                  <a:ext cx="1388516" cy="1534501"/>
                </a:xfrm>
                <a:prstGeom prst="rect">
                  <a:avLst/>
                </a:prstGeom>
                <a:noFill/>
              </p:spPr>
              <p:txBody>
                <a:bodyPr wrap="none" rtlCol="0" anchor="b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 panose="020B0604020202020204"/>
                    <a:buNone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sz="2400" b="0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/>
                            <a:sym typeface="Arial" panose="020B0604020202020204"/>
                          </a:rPr>
                          <m:t>×</m:t>
                        </m:r>
                        <m:f>
                          <m:fPr>
                            <m:ctrlPr>
                              <a:rPr kumimoji="0" lang="en-US" sz="2400" b="0" i="1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sym typeface="Arial" panose="020B0604020202020204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kumimoji="0" lang="en-US" sz="2400" b="0" i="0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UTM Avo" panose="02040603050506020204" pitchFamily="18" charset="0"/>
                                <a:sym typeface="Arial" panose="020B0604020202020204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kumimoji="0" lang="en-US" sz="2400" b="0" i="0" u="none" strike="noStrike" kern="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UTM Avo" panose="02040603050506020204" pitchFamily="18" charset="0"/>
                                <a:sym typeface="Arial" panose="020B0604020202020204"/>
                              </a:rPr>
                              <m:t>7</m:t>
                            </m:r>
                          </m:den>
                        </m:f>
                      </m:oMath>
                    </m:oMathPara>
                  </a14:m>
                  <a:endParaRPr kumimoji="0" 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 panose="02040603050506020204" pitchFamily="18" charset="0"/>
                    <a:cs typeface="Arial" panose="020B0604020202020204"/>
                    <a:sym typeface="Arial" panose="020B0604020202020204"/>
                  </a:endParaRPr>
                </a:p>
              </p:txBody>
            </p:sp>
          </mc:Choice>
          <mc:Fallback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74306" y="3067775"/>
                  <a:ext cx="1388516" cy="1534501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Rectangle 48"/>
              <p:cNvSpPr/>
              <p:nvPr/>
            </p:nvSpPr>
            <p:spPr>
              <a:xfrm>
                <a:off x="1332926" y="5704429"/>
                <a:ext cx="1879041" cy="967316"/>
              </a:xfrm>
              <a:prstGeom prst="rect">
                <a:avLst/>
              </a:prstGeom>
            </p:spPr>
            <p:txBody>
              <a:bodyPr wrap="none" anchor="b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400" b="1" i="1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Đáp</a:t>
                </a:r>
                <a:r>
                  <a:rPr lang="en-US" sz="2400" b="1" i="1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b="1" i="1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số</a:t>
                </a:r>
                <a:r>
                  <a:rPr lang="en-US" sz="2400" b="1" i="1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1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18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1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35</m:t>
                        </m:r>
                      </m:den>
                    </m:f>
                  </m:oMath>
                </a14:m>
                <a:endParaRPr lang="en-US" sz="2400" b="1" i="1" kern="0" dirty="0">
                  <a:solidFill>
                    <a:srgbClr val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926" y="5704429"/>
                <a:ext cx="1879041" cy="967316"/>
              </a:xfrm>
              <a:prstGeom prst="rect">
                <a:avLst/>
              </a:prstGeom>
              <a:blipFill rotWithShape="1">
                <a:blip r:embed="rId6"/>
                <a:stretch>
                  <a:fillRect l="-3" t="-23" r="-500" b="4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Rectangle 49"/>
              <p:cNvSpPr/>
              <p:nvPr/>
            </p:nvSpPr>
            <p:spPr>
              <a:xfrm>
                <a:off x="5167208" y="5704907"/>
                <a:ext cx="1879041" cy="960904"/>
              </a:xfrm>
              <a:prstGeom prst="rect">
                <a:avLst/>
              </a:prstGeom>
            </p:spPr>
            <p:txBody>
              <a:bodyPr wrap="none" anchor="b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400" b="1" i="1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Đáp</a:t>
                </a:r>
                <a:r>
                  <a:rPr lang="en-US" sz="2400" b="1" i="1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b="1" i="1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số</a:t>
                </a:r>
                <a:r>
                  <a:rPr lang="en-US" sz="2400" b="1" i="1" kern="0" dirty="0">
                    <a:solidFill>
                      <a:srgbClr val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  <a:sym typeface="Arial" panose="020B06040202020202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1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1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21</m:t>
                        </m:r>
                      </m:den>
                    </m:f>
                  </m:oMath>
                </a14:m>
                <a:endParaRPr lang="en-US" sz="2400" b="1" i="1" kern="0" dirty="0">
                  <a:solidFill>
                    <a:srgbClr val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7208" y="5704907"/>
                <a:ext cx="1879041" cy="960904"/>
              </a:xfrm>
              <a:prstGeom prst="rect">
                <a:avLst/>
              </a:prstGeom>
              <a:blipFill rotWithShape="1">
                <a:blip r:embed="rId7"/>
                <a:stretch>
                  <a:fillRect l="-11" t="-7" r="-492" b="2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Rectangle 50"/>
          <p:cNvSpPr/>
          <p:nvPr/>
        </p:nvSpPr>
        <p:spPr>
          <a:xfrm>
            <a:off x="8543315" y="2682419"/>
            <a:ext cx="3042022" cy="1675843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vi-VN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Hãy viết số 4 thành một phân số, trong đó tử số là 8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Rectangle 51"/>
              <p:cNvSpPr/>
              <p:nvPr/>
            </p:nvSpPr>
            <p:spPr>
              <a:xfrm>
                <a:off x="9200262" y="5704907"/>
                <a:ext cx="2252540" cy="960904"/>
              </a:xfrm>
              <a:prstGeom prst="rect">
                <a:avLst/>
              </a:prstGeom>
            </p:spPr>
            <p:txBody>
              <a:bodyPr wrap="none" anchor="b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:r>
                  <a:rPr lang="en-US" sz="2400" b="1" i="1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Đáp</a:t>
                </a:r>
                <a:r>
                  <a:rPr lang="en-US" sz="2400" b="1" i="1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 </a:t>
                </a:r>
                <a:r>
                  <a:rPr lang="en-US" sz="2400" b="1" i="1" kern="0" dirty="0" err="1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số</a:t>
                </a:r>
                <a:r>
                  <a:rPr lang="en-US" sz="2400" b="1" i="1" kern="0" dirty="0">
                    <a:solidFill>
                      <a:srgbClr val="000000"/>
                    </a:solidFill>
                    <a:latin typeface="UTM Avo" panose="02040603050506020204" pitchFamily="18"/>
                    <a:ea typeface="等线"/>
                    <a:cs typeface="Times New Roman" panose="02020603050405020304"/>
                    <a:sym typeface="Arial" panose="020B0604020202020204"/>
                  </a:rPr>
                  <a:t>: 4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1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1" i="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等线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den>
                    </m:f>
                  </m:oMath>
                </a14:m>
                <a:endParaRPr lang="en-US" sz="2400" b="1" i="1" kern="0" dirty="0">
                  <a:solidFill>
                    <a:srgbClr val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0262" y="5704907"/>
                <a:ext cx="2252540" cy="960904"/>
              </a:xfrm>
              <a:prstGeom prst="rect">
                <a:avLst/>
              </a:prstGeom>
              <a:blipFill rotWithShape="1">
                <a:blip r:embed="rId8"/>
                <a:stretch>
                  <a:fillRect l="-17" t="-6417" r="-3104" b="2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/>
          <p:cNvSpPr/>
          <p:nvPr/>
        </p:nvSpPr>
        <p:spPr>
          <a:xfrm>
            <a:off x="4451266" y="2694001"/>
            <a:ext cx="3301999" cy="112184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Điền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số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thích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hợp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dấu</a:t>
            </a:r>
            <a:r>
              <a: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“?”</a:t>
            </a:r>
            <a:endParaRPr lang="en-US" sz="2400" kern="0" dirty="0">
              <a:solidFill>
                <a:srgbClr val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36" grpId="0" animBg="1"/>
      <p:bldP spid="37" grpId="0" animBg="1"/>
      <p:bldP spid="49" grpId="0"/>
      <p:bldP spid="50" grpId="0"/>
      <p:bldP spid="51" grpId="0"/>
      <p:bldP spid="52" grpId="0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727728" y="3010718"/>
            <a:ext cx="2736543" cy="1674349"/>
            <a:chOff x="309542" y="967667"/>
            <a:chExt cx="2878585" cy="1674349"/>
          </a:xfrm>
        </p:grpSpPr>
        <p:pic>
          <p:nvPicPr>
            <p:cNvPr id="3" name="Picture 2">
              <a:hlinkClick r:id="rId2"/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>
              <a:fillRect/>
            </a:stretch>
          </p:blipFill>
          <p:spPr>
            <a:xfrm>
              <a:off x="1029743" y="133699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Ấn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để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đến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trang</a:t>
              </a:r>
              <a:r>
                <a:rPr lang="en-US" sz="18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18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sách</a:t>
              </a:r>
              <a:endParaRPr lang="en-US" sz="18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86616" y="352539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en-US" dirty="0"/>
          </a:p>
        </p:txBody>
      </p:sp>
      <p:grpSp>
        <p:nvGrpSpPr>
          <p:cNvPr id="75" name="Group 74"/>
          <p:cNvGrpSpPr/>
          <p:nvPr/>
        </p:nvGrpSpPr>
        <p:grpSpPr>
          <a:xfrm>
            <a:off x="4700528" y="1790304"/>
            <a:ext cx="3403600" cy="755650"/>
            <a:chOff x="1123950" y="476250"/>
            <a:chExt cx="5105400" cy="1133475"/>
          </a:xfrm>
        </p:grpSpPr>
        <p:sp>
          <p:nvSpPr>
            <p:cNvPr id="76" name="Rounded Rectangle 75"/>
            <p:cNvSpPr/>
            <p:nvPr/>
          </p:nvSpPr>
          <p:spPr>
            <a:xfrm>
              <a:off x="1123950" y="485775"/>
              <a:ext cx="5105400" cy="1123950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9D94C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600">
                <a:buFont typeface="Arial" panose="020B0604020202020204"/>
                <a:buNone/>
                <a:defRPr/>
              </a:pPr>
              <a:endParaRPr lang="en-US" sz="1100" kern="0">
                <a:solidFill>
                  <a:srgbClr val="191919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752602" y="476250"/>
              <a:ext cx="4210050" cy="9800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609600">
                <a:lnSpc>
                  <a:spcPct val="150000"/>
                </a:lnSpc>
                <a:buFont typeface="Arial" panose="020B0604020202020204"/>
                <a:buNone/>
                <a:defRPr/>
              </a:pPr>
              <a:r>
                <a:rPr lang="en-US" sz="2800" b="1" kern="0" dirty="0" err="1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Bài</a:t>
              </a:r>
              <a:r>
                <a:rPr lang="en-US" sz="2800" b="1" kern="0" dirty="0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b="1" kern="0" dirty="0" err="1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tập</a:t>
              </a:r>
              <a:r>
                <a:rPr lang="en-US" sz="2800" b="1" kern="0" dirty="0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1: </a:t>
              </a:r>
              <a:r>
                <a:rPr lang="en-US" sz="2800" kern="0" dirty="0" err="1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Số</a:t>
              </a:r>
              <a:r>
                <a:rPr lang="en-US" sz="28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?</a:t>
              </a:r>
              <a:r>
                <a:rPr lang="en-US" sz="2800" kern="0" dirty="0">
                  <a:solidFill>
                    <a:sysClr val="windowText" lastClr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</a:t>
              </a:r>
              <a:endParaRPr lang="en-US" sz="28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8" name="Rectangle 77"/>
          <p:cNvSpPr/>
          <p:nvPr/>
        </p:nvSpPr>
        <p:spPr>
          <a:xfrm>
            <a:off x="1133384" y="2906577"/>
            <a:ext cx="1320800" cy="914400"/>
          </a:xfrm>
          <a:prstGeom prst="rect">
            <a:avLst/>
          </a:prstGeom>
          <a:solidFill>
            <a:srgbClr val="97D5A1"/>
          </a:solidFill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245" b="0" i="0" u="none" strike="noStrike" kern="0" cap="none" spc="0" normalizeH="0" baseline="0" noProof="0" dirty="0">
              <a:ln>
                <a:noFill/>
              </a:ln>
              <a:solidFill>
                <a:srgbClr val="FFCFCB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2454184" y="2906577"/>
            <a:ext cx="1320800" cy="9144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245" b="0" i="0" u="none" strike="noStrike" kern="0" cap="none" spc="0" normalizeH="0" baseline="0" noProof="0" dirty="0">
              <a:ln>
                <a:noFill/>
              </a:ln>
              <a:solidFill>
                <a:srgbClr val="FFCFCB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1133384" y="3820977"/>
            <a:ext cx="1320800" cy="9144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245" b="0" i="0" u="none" strike="noStrike" kern="0" cap="none" spc="0" normalizeH="0" baseline="0" noProof="0" dirty="0">
              <a:ln>
                <a:noFill/>
              </a:ln>
              <a:solidFill>
                <a:srgbClr val="FFCFCB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2454184" y="3820977"/>
            <a:ext cx="1320800" cy="9144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245" b="0" i="0" u="none" strike="noStrike" kern="0" cap="none" spc="0" normalizeH="0" baseline="0" noProof="0" dirty="0">
              <a:ln>
                <a:noFill/>
              </a:ln>
              <a:solidFill>
                <a:srgbClr val="FFCFCB"/>
              </a:solidFill>
              <a:effectLst/>
              <a:uLnTx/>
              <a:uFillTx/>
              <a:latin typeface="UTM Avo" panose="02040603050506020204" pitchFamily="18"/>
              <a:sym typeface="Arial" panose="020B0604020202020204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5130704" y="2915043"/>
            <a:ext cx="2437775" cy="1805515"/>
            <a:chOff x="6481751" y="5292729"/>
            <a:chExt cx="3656662" cy="2708274"/>
          </a:xfrm>
        </p:grpSpPr>
        <p:grpSp>
          <p:nvGrpSpPr>
            <p:cNvPr id="83" name="Group 82"/>
            <p:cNvGrpSpPr/>
            <p:nvPr/>
          </p:nvGrpSpPr>
          <p:grpSpPr>
            <a:xfrm>
              <a:off x="6481751" y="5295899"/>
              <a:ext cx="737598" cy="2705103"/>
              <a:chOff x="7018328" y="2400299"/>
              <a:chExt cx="737598" cy="2705103"/>
            </a:xfrm>
          </p:grpSpPr>
          <p:sp>
            <p:nvSpPr>
              <p:cNvPr id="100" name="Rectangle 99"/>
              <p:cNvSpPr/>
              <p:nvPr/>
            </p:nvSpPr>
            <p:spPr>
              <a:xfrm>
                <a:off x="7024406" y="2400299"/>
                <a:ext cx="731520" cy="914401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7018328" y="4191002"/>
                <a:ext cx="731520" cy="914400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7020228" y="3302602"/>
                <a:ext cx="731520" cy="9144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7208520" y="5295899"/>
              <a:ext cx="741411" cy="2705104"/>
              <a:chOff x="7013577" y="2406649"/>
              <a:chExt cx="741411" cy="2705104"/>
            </a:xfrm>
          </p:grpSpPr>
          <p:sp>
            <p:nvSpPr>
              <p:cNvPr id="97" name="Rectangle 96"/>
              <p:cNvSpPr/>
              <p:nvPr/>
            </p:nvSpPr>
            <p:spPr>
              <a:xfrm>
                <a:off x="7023468" y="2406649"/>
                <a:ext cx="731520" cy="914401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7013577" y="4197353"/>
                <a:ext cx="731520" cy="914400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7013577" y="3302000"/>
                <a:ext cx="731520" cy="9144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</p:grpSp>
        <p:grpSp>
          <p:nvGrpSpPr>
            <p:cNvPr id="85" name="Group 84"/>
            <p:cNvGrpSpPr/>
            <p:nvPr/>
          </p:nvGrpSpPr>
          <p:grpSpPr>
            <a:xfrm>
              <a:off x="7940040" y="5292729"/>
              <a:ext cx="731520" cy="2708273"/>
              <a:chOff x="7013577" y="2403479"/>
              <a:chExt cx="731520" cy="2708273"/>
            </a:xfrm>
          </p:grpSpPr>
          <p:sp>
            <p:nvSpPr>
              <p:cNvPr id="94" name="Rectangle 93"/>
              <p:cNvSpPr/>
              <p:nvPr/>
            </p:nvSpPr>
            <p:spPr>
              <a:xfrm>
                <a:off x="7013577" y="2403479"/>
                <a:ext cx="731520" cy="9144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7013577" y="4197352"/>
                <a:ext cx="731520" cy="914400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7013577" y="3302000"/>
                <a:ext cx="731520" cy="9144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</p:grpSp>
        <p:grpSp>
          <p:nvGrpSpPr>
            <p:cNvPr id="86" name="Group 85"/>
            <p:cNvGrpSpPr/>
            <p:nvPr/>
          </p:nvGrpSpPr>
          <p:grpSpPr>
            <a:xfrm>
              <a:off x="8676310" y="5295901"/>
              <a:ext cx="731520" cy="2701928"/>
              <a:chOff x="7013577" y="2400301"/>
              <a:chExt cx="731520" cy="2701928"/>
            </a:xfrm>
          </p:grpSpPr>
          <p:sp>
            <p:nvSpPr>
              <p:cNvPr id="91" name="Rectangle 90"/>
              <p:cNvSpPr/>
              <p:nvPr/>
            </p:nvSpPr>
            <p:spPr>
              <a:xfrm>
                <a:off x="7013577" y="2400301"/>
                <a:ext cx="731520" cy="9144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7013577" y="4187829"/>
                <a:ext cx="731520" cy="914400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7013577" y="3302000"/>
                <a:ext cx="731520" cy="9144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</p:grpSp>
        <p:grpSp>
          <p:nvGrpSpPr>
            <p:cNvPr id="87" name="Group 86"/>
            <p:cNvGrpSpPr/>
            <p:nvPr/>
          </p:nvGrpSpPr>
          <p:grpSpPr>
            <a:xfrm>
              <a:off x="9406893" y="5295900"/>
              <a:ext cx="731520" cy="2701926"/>
              <a:chOff x="7013577" y="2400300"/>
              <a:chExt cx="731520" cy="2701926"/>
            </a:xfrm>
          </p:grpSpPr>
          <p:sp>
            <p:nvSpPr>
              <p:cNvPr id="88" name="Rectangle 87"/>
              <p:cNvSpPr/>
              <p:nvPr/>
            </p:nvSpPr>
            <p:spPr>
              <a:xfrm>
                <a:off x="7013577" y="2400300"/>
                <a:ext cx="731520" cy="914402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7013577" y="4187826"/>
                <a:ext cx="731520" cy="914400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7013577" y="3302000"/>
                <a:ext cx="731520" cy="914400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</p:grpSp>
      </p:grpSp>
      <p:grpSp>
        <p:nvGrpSpPr>
          <p:cNvPr id="103" name="Group 102"/>
          <p:cNvGrpSpPr/>
          <p:nvPr/>
        </p:nvGrpSpPr>
        <p:grpSpPr>
          <a:xfrm>
            <a:off x="8651784" y="2910810"/>
            <a:ext cx="2432225" cy="1816100"/>
            <a:chOff x="12954000" y="2406650"/>
            <a:chExt cx="3648338" cy="2724150"/>
          </a:xfrm>
        </p:grpSpPr>
        <p:grpSp>
          <p:nvGrpSpPr>
            <p:cNvPr id="104" name="Group 103"/>
            <p:cNvGrpSpPr/>
            <p:nvPr/>
          </p:nvGrpSpPr>
          <p:grpSpPr>
            <a:xfrm>
              <a:off x="12954000" y="2406650"/>
              <a:ext cx="914400" cy="2724150"/>
              <a:chOff x="12954000" y="2406650"/>
              <a:chExt cx="914400" cy="2724150"/>
            </a:xfrm>
          </p:grpSpPr>
          <p:sp>
            <p:nvSpPr>
              <p:cNvPr id="120" name="Rectangle 119"/>
              <p:cNvSpPr/>
              <p:nvPr/>
            </p:nvSpPr>
            <p:spPr>
              <a:xfrm>
                <a:off x="12954000" y="2406650"/>
                <a:ext cx="914400" cy="6858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12954000" y="3092450"/>
                <a:ext cx="914400" cy="6858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12954000" y="3759200"/>
                <a:ext cx="914400" cy="6858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12954000" y="4445000"/>
                <a:ext cx="914400" cy="685800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13868400" y="2406650"/>
              <a:ext cx="914400" cy="2724150"/>
              <a:chOff x="12954000" y="2406650"/>
              <a:chExt cx="914400" cy="2724150"/>
            </a:xfrm>
          </p:grpSpPr>
          <p:sp>
            <p:nvSpPr>
              <p:cNvPr id="116" name="Rectangle 115"/>
              <p:cNvSpPr/>
              <p:nvPr/>
            </p:nvSpPr>
            <p:spPr>
              <a:xfrm>
                <a:off x="12954000" y="2406650"/>
                <a:ext cx="914400" cy="6858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12954000" y="3092450"/>
                <a:ext cx="914400" cy="6858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12954000" y="3759200"/>
                <a:ext cx="914400" cy="6858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12954000" y="4445000"/>
                <a:ext cx="914400" cy="685800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</p:grpSp>
        <p:grpSp>
          <p:nvGrpSpPr>
            <p:cNvPr id="106" name="Group 105"/>
            <p:cNvGrpSpPr/>
            <p:nvPr/>
          </p:nvGrpSpPr>
          <p:grpSpPr>
            <a:xfrm>
              <a:off x="14773538" y="2406650"/>
              <a:ext cx="914400" cy="2724150"/>
              <a:chOff x="12954000" y="2406650"/>
              <a:chExt cx="914400" cy="2724150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12954000" y="2406650"/>
                <a:ext cx="914400" cy="6858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12954000" y="3092450"/>
                <a:ext cx="914400" cy="6858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12954000" y="3759200"/>
                <a:ext cx="914400" cy="685800"/>
              </a:xfrm>
              <a:prstGeom prst="rect">
                <a:avLst/>
              </a:prstGeom>
              <a:solidFill>
                <a:srgbClr val="97D5A1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12954000" y="4445000"/>
                <a:ext cx="914400" cy="685800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</p:grpSp>
        <p:grpSp>
          <p:nvGrpSpPr>
            <p:cNvPr id="107" name="Group 106"/>
            <p:cNvGrpSpPr/>
            <p:nvPr/>
          </p:nvGrpSpPr>
          <p:grpSpPr>
            <a:xfrm>
              <a:off x="15687938" y="2406650"/>
              <a:ext cx="914400" cy="2724150"/>
              <a:chOff x="12954000" y="2406650"/>
              <a:chExt cx="914400" cy="2724150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12954000" y="2406650"/>
                <a:ext cx="914400" cy="685800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12954000" y="3092450"/>
                <a:ext cx="914400" cy="685800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12954000" y="3759200"/>
                <a:ext cx="914400" cy="685800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12954000" y="4445000"/>
                <a:ext cx="914400" cy="685800"/>
              </a:xfrm>
              <a:prstGeom prst="rect">
                <a:avLst/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lang="en-US" sz="1245" b="0" i="0" u="none" strike="noStrike" kern="0" cap="none" spc="0" normalizeH="0" baseline="0" noProof="0" dirty="0">
                  <a:ln>
                    <a:noFill/>
                  </a:ln>
                  <a:solidFill>
                    <a:srgbClr val="FFCFCB"/>
                  </a:solidFill>
                  <a:effectLst/>
                  <a:uLnTx/>
                  <a:uFillTx/>
                  <a:latin typeface="UTM Avo" panose="02040603050506020204" pitchFamily="18"/>
                  <a:sym typeface="Arial" panose="020B0604020202020204"/>
                </a:endParaRPr>
              </a:p>
            </p:txBody>
          </p:sp>
        </p:grpSp>
      </p:grpSp>
      <p:grpSp>
        <p:nvGrpSpPr>
          <p:cNvPr id="124" name="Group 123"/>
          <p:cNvGrpSpPr/>
          <p:nvPr/>
        </p:nvGrpSpPr>
        <p:grpSpPr>
          <a:xfrm>
            <a:off x="2657384" y="5076959"/>
            <a:ext cx="914400" cy="1644227"/>
            <a:chOff x="2649220" y="3225800"/>
            <a:chExt cx="1371600" cy="2466340"/>
          </a:xfrm>
        </p:grpSpPr>
        <p:sp>
          <p:nvSpPr>
            <p:cNvPr id="125" name="Rounded Rectangle 124"/>
            <p:cNvSpPr/>
            <p:nvPr/>
          </p:nvSpPr>
          <p:spPr>
            <a:xfrm>
              <a:off x="2806700" y="3225800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FF767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600">
                <a:buFont typeface="Arial" panose="020B0604020202020204"/>
                <a:buNone/>
                <a:defRPr/>
              </a:pPr>
              <a:endPara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cxnSp>
          <p:nvCxnSpPr>
            <p:cNvPr id="126" name="Straight Connector 125"/>
            <p:cNvCxnSpPr/>
            <p:nvPr/>
          </p:nvCxnSpPr>
          <p:spPr>
            <a:xfrm>
              <a:off x="2649220" y="4457700"/>
              <a:ext cx="1371600" cy="0"/>
            </a:xfrm>
            <a:prstGeom prst="lin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</a:ln>
            <a:effectLst/>
          </p:spPr>
        </p:cxnSp>
        <p:sp>
          <p:nvSpPr>
            <p:cNvPr id="127" name="Rounded Rectangle 126"/>
            <p:cNvSpPr/>
            <p:nvPr/>
          </p:nvSpPr>
          <p:spPr>
            <a:xfrm>
              <a:off x="2832100" y="4686300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FF767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600">
                <a:buFont typeface="Arial" panose="020B0604020202020204"/>
                <a:buNone/>
                <a:defRPr/>
              </a:pPr>
              <a:endPara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8" name="Rectangle 127"/>
              <p:cNvSpPr/>
              <p:nvPr/>
            </p:nvSpPr>
            <p:spPr>
              <a:xfrm>
                <a:off x="8717030" y="5410410"/>
                <a:ext cx="1465081" cy="927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4</m:t>
                          </m:r>
                        </m:den>
                      </m:f>
                      <m:r>
                        <a:rPr lang="en-US" sz="2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8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4</m:t>
                          </m:r>
                        </m:den>
                      </m:f>
                      <m:r>
                        <a:rPr lang="en-US" sz="2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=</m:t>
                      </m:r>
                    </m:oMath>
                  </m:oMathPara>
                </a14:m>
                <a:endParaRPr lang="en-US" sz="28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28" name="Rectangle 1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7030" y="5410410"/>
                <a:ext cx="1465081" cy="927177"/>
              </a:xfrm>
              <a:prstGeom prst="rect">
                <a:avLst/>
              </a:prstGeom>
              <a:blipFill rotWithShape="1">
                <a:blip r:embed="rId2"/>
                <a:stretch>
                  <a:fillRect l="-26" t="-23" r="36" b="3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9" name="Rectangle 128"/>
              <p:cNvSpPr/>
              <p:nvPr/>
            </p:nvSpPr>
            <p:spPr>
              <a:xfrm>
                <a:off x="5218362" y="5381660"/>
                <a:ext cx="1465081" cy="9319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den>
                      </m:f>
                      <m:r>
                        <a:rPr lang="en-US" sz="2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8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5</m:t>
                          </m:r>
                        </m:den>
                      </m:f>
                      <m:r>
                        <a:rPr lang="en-US" sz="2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=</m:t>
                      </m:r>
                    </m:oMath>
                  </m:oMathPara>
                </a14:m>
                <a:endParaRPr lang="en-US" sz="28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29" name="Rectangle 1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362" y="5381660"/>
                <a:ext cx="1465081" cy="931922"/>
              </a:xfrm>
              <a:prstGeom prst="rect">
                <a:avLst/>
              </a:prstGeom>
              <a:blipFill rotWithShape="1">
                <a:blip r:embed="rId3"/>
                <a:stretch>
                  <a:fillRect l="-39" t="-4" r="5" b="4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0" name="Rectangle 129"/>
              <p:cNvSpPr/>
              <p:nvPr/>
            </p:nvSpPr>
            <p:spPr>
              <a:xfrm>
                <a:off x="1115927" y="5388956"/>
                <a:ext cx="1465081" cy="9226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2</m:t>
                          </m:r>
                        </m:den>
                      </m:f>
                      <m:r>
                        <a:rPr lang="en-US" sz="2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8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2</m:t>
                          </m:r>
                        </m:den>
                      </m:f>
                      <m:r>
                        <a:rPr lang="en-US" sz="28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=</m:t>
                      </m:r>
                    </m:oMath>
                  </m:oMathPara>
                </a14:m>
                <a:endParaRPr lang="en-US" sz="2800" kern="0" dirty="0">
                  <a:solidFill>
                    <a:srgbClr val="0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130" name="Rectangle 1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927" y="5388956"/>
                <a:ext cx="1465081" cy="922625"/>
              </a:xfrm>
              <a:prstGeom prst="rect">
                <a:avLst/>
              </a:prstGeom>
              <a:blipFill rotWithShape="1">
                <a:blip r:embed="rId4"/>
                <a:stretch>
                  <a:fillRect l="-16" t="-38" r="25" b="3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1" name="Group 130"/>
          <p:cNvGrpSpPr/>
          <p:nvPr/>
        </p:nvGrpSpPr>
        <p:grpSpPr>
          <a:xfrm>
            <a:off x="6755773" y="5089973"/>
            <a:ext cx="914400" cy="1644227"/>
            <a:chOff x="2649220" y="3225800"/>
            <a:chExt cx="1371600" cy="2466340"/>
          </a:xfrm>
        </p:grpSpPr>
        <p:sp>
          <p:nvSpPr>
            <p:cNvPr id="132" name="Rounded Rectangle 131"/>
            <p:cNvSpPr/>
            <p:nvPr/>
          </p:nvSpPr>
          <p:spPr>
            <a:xfrm>
              <a:off x="2806700" y="3225800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FF767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600">
                <a:buFont typeface="Arial" panose="020B0604020202020204"/>
                <a:buNone/>
                <a:defRPr/>
              </a:pPr>
              <a:endPara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cxnSp>
          <p:nvCxnSpPr>
            <p:cNvPr id="133" name="Straight Connector 132"/>
            <p:cNvCxnSpPr/>
            <p:nvPr/>
          </p:nvCxnSpPr>
          <p:spPr>
            <a:xfrm>
              <a:off x="2649220" y="4457700"/>
              <a:ext cx="1371600" cy="0"/>
            </a:xfrm>
            <a:prstGeom prst="lin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</a:ln>
            <a:effectLst/>
          </p:spPr>
        </p:cxnSp>
        <p:sp>
          <p:nvSpPr>
            <p:cNvPr id="134" name="Rounded Rectangle 133"/>
            <p:cNvSpPr/>
            <p:nvPr/>
          </p:nvSpPr>
          <p:spPr>
            <a:xfrm>
              <a:off x="2832100" y="4686300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FF767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600">
                <a:buFont typeface="Arial" panose="020B0604020202020204"/>
                <a:buNone/>
                <a:defRPr/>
              </a:pPr>
              <a:endPara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10283803" y="5089973"/>
            <a:ext cx="914400" cy="1644227"/>
            <a:chOff x="2649220" y="3225800"/>
            <a:chExt cx="1371600" cy="2466340"/>
          </a:xfrm>
        </p:grpSpPr>
        <p:sp>
          <p:nvSpPr>
            <p:cNvPr id="136" name="Rounded Rectangle 135"/>
            <p:cNvSpPr/>
            <p:nvPr/>
          </p:nvSpPr>
          <p:spPr>
            <a:xfrm>
              <a:off x="2806700" y="3225800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FF767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600">
                <a:buFont typeface="Arial" panose="020B0604020202020204"/>
                <a:buNone/>
                <a:defRPr/>
              </a:pPr>
              <a:endPara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cxnSp>
          <p:nvCxnSpPr>
            <p:cNvPr id="137" name="Straight Connector 136"/>
            <p:cNvCxnSpPr/>
            <p:nvPr/>
          </p:nvCxnSpPr>
          <p:spPr>
            <a:xfrm>
              <a:off x="2649220" y="4457700"/>
              <a:ext cx="1371600" cy="0"/>
            </a:xfrm>
            <a:prstGeom prst="line">
              <a:avLst/>
            </a:prstGeom>
            <a:noFill/>
            <a:ln w="38100" cap="flat" cmpd="sng" algn="ctr">
              <a:solidFill>
                <a:srgbClr val="000000"/>
              </a:solidFill>
              <a:prstDash val="solid"/>
            </a:ln>
            <a:effectLst/>
          </p:spPr>
        </p:cxnSp>
        <p:sp>
          <p:nvSpPr>
            <p:cNvPr id="138" name="Rounded Rectangle 137"/>
            <p:cNvSpPr/>
            <p:nvPr/>
          </p:nvSpPr>
          <p:spPr>
            <a:xfrm>
              <a:off x="2832100" y="4686300"/>
              <a:ext cx="1005840" cy="1005840"/>
            </a:xfrm>
            <a:prstGeom prst="roundRect">
              <a:avLst/>
            </a:prstGeom>
            <a:solidFill>
              <a:srgbClr val="FFFFFF"/>
            </a:solidFill>
            <a:ln w="38100" cap="flat" cmpd="sng" algn="ctr">
              <a:solidFill>
                <a:srgbClr val="FF767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600">
                <a:buFont typeface="Arial" panose="020B0604020202020204"/>
                <a:buNone/>
                <a:defRPr/>
              </a:pPr>
              <a:endParaRPr lang="en-US" sz="2400" kern="0" dirty="0">
                <a:solidFill>
                  <a:srgbClr val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39" name="Rectangle 138"/>
          <p:cNvSpPr/>
          <p:nvPr/>
        </p:nvSpPr>
        <p:spPr>
          <a:xfrm>
            <a:off x="2894711" y="5076959"/>
            <a:ext cx="405880" cy="654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8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1</a:t>
            </a:r>
            <a:endParaRPr lang="en-US" sz="2800" b="1" kern="0" dirty="0">
              <a:solidFill>
                <a:srgbClr val="C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2911645" y="5999307"/>
            <a:ext cx="405880" cy="654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8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4</a:t>
            </a:r>
            <a:endParaRPr lang="en-US" sz="2800" b="1" kern="0" dirty="0">
              <a:solidFill>
                <a:srgbClr val="C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6993100" y="5006481"/>
            <a:ext cx="405880" cy="654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8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8</a:t>
            </a:r>
            <a:endParaRPr lang="en-US" sz="2800" b="1" kern="0" dirty="0">
              <a:solidFill>
                <a:srgbClr val="C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6887732" y="6009049"/>
            <a:ext cx="627095" cy="654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8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15</a:t>
            </a:r>
            <a:endParaRPr lang="en-US" sz="2800" b="1" kern="0" dirty="0">
              <a:solidFill>
                <a:srgbClr val="C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143" name="Rectangle 142"/>
          <p:cNvSpPr/>
          <p:nvPr/>
        </p:nvSpPr>
        <p:spPr>
          <a:xfrm>
            <a:off x="10538064" y="4993467"/>
            <a:ext cx="405880" cy="654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8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9</a:t>
            </a:r>
            <a:endParaRPr lang="en-US" sz="2800" b="1" kern="0" dirty="0">
              <a:solidFill>
                <a:srgbClr val="C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10410523" y="6005646"/>
            <a:ext cx="627095" cy="654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 panose="020B0604020202020204"/>
              <a:buNone/>
            </a:pPr>
            <a:r>
              <a:rPr lang="en-US" sz="2800" b="1" kern="0" dirty="0">
                <a:solidFill>
                  <a:srgbClr val="C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16</a:t>
            </a:r>
            <a:endParaRPr lang="en-US" sz="2800" b="1" kern="0" dirty="0">
              <a:solidFill>
                <a:srgbClr val="C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9" grpId="0" animBg="1"/>
      <p:bldP spid="80" grpId="0" animBg="1"/>
      <p:bldP spid="81" grpId="0" animBg="1"/>
      <p:bldP spid="128" grpId="0"/>
      <p:bldP spid="129" grpId="0"/>
      <p:bldP spid="130" grpId="0"/>
      <p:bldP spid="139" grpId="0"/>
      <p:bldP spid="140" grpId="0"/>
      <p:bldP spid="141" grpId="0"/>
      <p:bldP spid="142" grpId="0"/>
      <p:bldP spid="143" grpId="0"/>
      <p:bldP spid="1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4394200" y="1715029"/>
            <a:ext cx="3403600" cy="755650"/>
            <a:chOff x="1123950" y="476250"/>
            <a:chExt cx="5105400" cy="1133475"/>
          </a:xfrm>
        </p:grpSpPr>
        <p:sp>
          <p:nvSpPr>
            <p:cNvPr id="16" name="Rounded Rectangle 15"/>
            <p:cNvSpPr/>
            <p:nvPr/>
          </p:nvSpPr>
          <p:spPr>
            <a:xfrm>
              <a:off x="1123950" y="485775"/>
              <a:ext cx="5105400" cy="1123950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solidFill>
                <a:srgbClr val="F9D94C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600">
                <a:buFont typeface="Arial" panose="020B0604020202020204"/>
                <a:buNone/>
                <a:defRPr/>
              </a:pPr>
              <a:endParaRPr lang="en-US" sz="1100" kern="0">
                <a:solidFill>
                  <a:srgbClr val="191919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752602" y="476250"/>
              <a:ext cx="4210050" cy="9800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609600">
                <a:lnSpc>
                  <a:spcPct val="150000"/>
                </a:lnSpc>
                <a:buFont typeface="Arial" panose="020B0604020202020204"/>
                <a:buNone/>
                <a:defRPr/>
              </a:pPr>
              <a:r>
                <a:rPr lang="en-US" sz="2800" b="1" kern="0" dirty="0" err="1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Bài</a:t>
              </a:r>
              <a:r>
                <a:rPr lang="en-US" sz="2800" b="1" kern="0" dirty="0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</a:t>
              </a:r>
              <a:r>
                <a:rPr lang="en-US" sz="2800" b="1" kern="0" dirty="0" err="1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tập</a:t>
              </a:r>
              <a:r>
                <a:rPr lang="en-US" sz="2800" b="1" kern="0" dirty="0">
                  <a:solidFill>
                    <a:srgbClr val="C00000"/>
                  </a:solidFill>
                  <a:latin typeface="UTM Avo" panose="02040603050506020204" pitchFamily="18"/>
                  <a:cs typeface="Arial" panose="020B0604020202020204"/>
                  <a:sym typeface="Arial" panose="020B0604020202020204"/>
                </a:rPr>
                <a:t> 3: </a:t>
              </a:r>
              <a:endParaRPr lang="en-US" sz="28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839390" y="2596550"/>
            <a:ext cx="2880917" cy="567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609600">
              <a:lnSpc>
                <a:spcPct val="150000"/>
              </a:lnSpc>
              <a:buFont typeface="Arial" panose="020B0604020202020204"/>
              <a:buNone/>
              <a:defRPr/>
            </a:pP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a)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Tính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rồi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so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sánh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:</a:t>
            </a:r>
            <a:endParaRPr lang="en-US" sz="2400" kern="0" dirty="0">
              <a:solidFill>
                <a:sysClr val="windowText" lastClr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96910" y="6077328"/>
            <a:ext cx="7435049" cy="567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609600">
              <a:lnSpc>
                <a:spcPct val="150000"/>
              </a:lnSpc>
              <a:buFont typeface="Arial" panose="020B0604020202020204"/>
              <a:buNone/>
              <a:defRPr/>
            </a:pP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b)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Lấy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ví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dụ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tương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tự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câu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a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rồi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đố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bạn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thực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hiện</a:t>
            </a:r>
            <a:r>
              <a:rPr lang="en-US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.</a:t>
            </a:r>
            <a:endParaRPr lang="en-US" sz="2400" kern="0" dirty="0">
              <a:solidFill>
                <a:sysClr val="windowText" lastClr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52877" y="4742658"/>
            <a:ext cx="10527548" cy="1121846"/>
          </a:xfrm>
          <a:prstGeom prst="rect">
            <a:avLst/>
          </a:prstGeom>
          <a:solidFill>
            <a:srgbClr val="28BBB1">
              <a:lumMod val="20000"/>
              <a:lumOff val="80000"/>
            </a:srgb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anose="020B0604020202020204"/>
              <a:buNone/>
            </a:pPr>
            <a:r>
              <a:rPr lang="en-US" sz="2400" b="1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Nhận</a:t>
            </a:r>
            <a:r>
              <a:rPr lang="en-US" sz="2400" b="1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 </a:t>
            </a:r>
            <a:r>
              <a:rPr lang="en-US" sz="2400" b="1" kern="0" dirty="0" err="1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xét</a:t>
            </a:r>
            <a:r>
              <a:rPr lang="en-US" sz="2400" b="1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: </a:t>
            </a:r>
            <a:r>
              <a:rPr lang="vi-VN" sz="2400" kern="0" dirty="0">
                <a:solidFill>
                  <a:sysClr val="windowText" lastClr="000000"/>
                </a:solidFill>
                <a:latin typeface="UTM Avo" panose="02040603050506020204" pitchFamily="18"/>
                <a:cs typeface="Arial" panose="020B0604020202020204"/>
                <a:sym typeface="Arial" panose="020B0604020202020204"/>
              </a:rPr>
              <a:t>Khi thực hiện phép nhân hai phân số, ta có thể đổi chỗ các phân số trong cùng một tích mà tích của chúng không thay đổi</a:t>
            </a:r>
            <a:endParaRPr lang="en-US" sz="2400" kern="0" dirty="0">
              <a:solidFill>
                <a:sysClr val="windowText" lastClr="000000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2101685" y="3254794"/>
                <a:ext cx="1102160" cy="12301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2</m:t>
                          </m:r>
                        </m:den>
                      </m:f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i="0" kern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 </m:t>
                      </m:r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685" y="3254794"/>
                <a:ext cx="1102160" cy="1230145"/>
              </a:xfrm>
              <a:prstGeom prst="rect">
                <a:avLst/>
              </a:prstGeom>
              <a:blipFill rotWithShape="1">
                <a:blip r:embed="rId2"/>
                <a:stretch>
                  <a:fillRect l="-43" t="-34" r="24" b="4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4274405" y="3481736"/>
                <a:ext cx="965905" cy="8081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609600">
                  <a:buFont typeface="Arial" panose="020B0604020202020204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ker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den>
                      </m:f>
                      <m:r>
                        <a:rPr lang="en-US" sz="2400" i="1" ker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400" i="1" ker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kern="0" dirty="0">
                  <a:solidFill>
                    <a:sysClr val="windowText" lastClr="000000"/>
                  </a:solidFill>
                  <a:latin typeface="UTM Avo" panose="02040603050506020204" pitchFamily="18" charset="0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405" y="3481736"/>
                <a:ext cx="965905" cy="808106"/>
              </a:xfrm>
              <a:prstGeom prst="rect">
                <a:avLst/>
              </a:prstGeom>
              <a:blipFill rotWithShape="1">
                <a:blip r:embed="rId3"/>
                <a:stretch>
                  <a:fillRect l="-23" t="-4" r="30" b="5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6619054" y="3254795"/>
                <a:ext cx="1102160" cy="12359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  <a:buClr>
                    <a:srgbClr val="000000"/>
                  </a:buClr>
                  <a:buFont typeface="Arial" panose="020B0604020202020204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5</m:t>
                          </m:r>
                        </m:den>
                      </m:f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6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i="0" kern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 </m:t>
                      </m:r>
                    </m:oMath>
                  </m:oMathPara>
                </a14:m>
                <a:endParaRPr lang="en-US" sz="2400" kern="0" dirty="0">
                  <a:solidFill>
                    <a:srgbClr val="000000"/>
                  </a:solidFill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054" y="3254795"/>
                <a:ext cx="1102160" cy="1235979"/>
              </a:xfrm>
              <a:prstGeom prst="rect">
                <a:avLst/>
              </a:prstGeom>
              <a:blipFill rotWithShape="1">
                <a:blip r:embed="rId4"/>
                <a:stretch>
                  <a:fillRect l="-41" t="-34" r="23" b="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23"/>
              <p:cNvSpPr/>
              <p:nvPr/>
            </p:nvSpPr>
            <p:spPr>
              <a:xfrm>
                <a:off x="9023684" y="3481736"/>
                <a:ext cx="965905" cy="8081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609600">
                  <a:buFont typeface="Arial" panose="020B0604020202020204"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ker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6</m:t>
                          </m:r>
                        </m:den>
                      </m:f>
                      <m:r>
                        <a:rPr lang="en-US" sz="2400" i="1" ker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400" i="1" ker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400" kern="0" dirty="0">
                  <a:solidFill>
                    <a:sysClr val="windowText" lastClr="000000"/>
                  </a:solidFill>
                  <a:latin typeface="UTM Avo" panose="02040603050506020204" pitchFamily="18" charset="0"/>
                  <a:cs typeface="Arial" panose="020B0604020202020204"/>
                  <a:sym typeface="Arial" panose="020B0604020202020204"/>
                </a:endParaRPr>
              </a:p>
            </p:txBody>
          </p:sp>
        </mc:Choice>
        <mc:Fallback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3684" y="3481736"/>
                <a:ext cx="965905" cy="808106"/>
              </a:xfrm>
              <a:prstGeom prst="rect">
                <a:avLst/>
              </a:prstGeom>
              <a:blipFill rotWithShape="1">
                <a:blip r:embed="rId5"/>
                <a:stretch>
                  <a:fillRect l="-35" t="-4" r="42" b="5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24"/>
          <p:cNvSpPr/>
          <p:nvPr/>
        </p:nvSpPr>
        <p:spPr>
          <a:xfrm>
            <a:off x="3320940" y="3617535"/>
            <a:ext cx="731520" cy="731520"/>
          </a:xfrm>
          <a:prstGeom prst="ellipse">
            <a:avLst/>
          </a:prstGeom>
          <a:noFill/>
          <a:ln w="38100" cap="flat" cmpd="sng" algn="ctr">
            <a:solidFill>
              <a:srgbClr val="28BBB1"/>
            </a:solidFill>
            <a:prstDash val="solid"/>
          </a:ln>
          <a:effectLst/>
        </p:spPr>
        <p:txBody>
          <a:bodyPr rtlCol="0" anchor="ctr"/>
          <a:lstStyle/>
          <a:p>
            <a:pPr algn="ctr" defTabSz="609600">
              <a:buFont typeface="Arial" panose="020B0604020202020204"/>
              <a:buNone/>
              <a:defRPr/>
            </a:pPr>
            <a:endParaRPr lang="en-US" sz="1100" kern="0">
              <a:solidFill>
                <a:srgbClr val="FFFFFF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045340" y="3617535"/>
            <a:ext cx="731520" cy="731520"/>
          </a:xfrm>
          <a:prstGeom prst="ellipse">
            <a:avLst/>
          </a:prstGeom>
          <a:noFill/>
          <a:ln w="38100" cap="flat" cmpd="sng" algn="ctr">
            <a:solidFill>
              <a:srgbClr val="28BBB1"/>
            </a:solidFill>
            <a:prstDash val="solid"/>
          </a:ln>
          <a:effectLst/>
        </p:spPr>
        <p:txBody>
          <a:bodyPr rtlCol="0" anchor="ctr"/>
          <a:lstStyle/>
          <a:p>
            <a:pPr algn="ctr" defTabSz="609600">
              <a:buFont typeface="Arial" panose="020B0604020202020204"/>
              <a:buNone/>
              <a:defRPr/>
            </a:pPr>
            <a:endParaRPr lang="en-US" sz="1100" kern="0">
              <a:solidFill>
                <a:srgbClr val="FFFFFF"/>
              </a:solidFill>
              <a:latin typeface="UTM Avo" panose="02040603050506020204" pitchFamily="18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 animBg="1"/>
      <p:bldP spid="21" grpId="0"/>
      <p:bldP spid="22" grpId="0"/>
      <p:bldP spid="23" grpId="0"/>
      <p:bldP spid="24" grpId="0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06729" y="3429000"/>
            <a:ext cx="6096000" cy="3429000"/>
          </a:xfrm>
          <a:prstGeom prst="rect">
            <a:avLst/>
          </a:prstGeom>
          <a:solidFill>
            <a:srgbClr val="FFFAF7"/>
          </a:solidFill>
          <a:ln>
            <a:solidFill>
              <a:srgbClr val="FFFAF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1026992" y="1640691"/>
            <a:ext cx="593432" cy="567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609600">
              <a:lnSpc>
                <a:spcPct val="150000"/>
              </a:lnSpc>
              <a:buClrTx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UTM Avo" panose="02040603050506020204" pitchFamily="18"/>
              </a:rPr>
              <a:t>a) </a:t>
            </a:r>
            <a:endParaRPr lang="en-US" sz="2400" dirty="0">
              <a:solidFill>
                <a:sysClr val="windowText" lastClr="000000"/>
              </a:solidFill>
              <a:latin typeface="UTM Avo" panose="02040603050506020204" pitchFamily="1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981578" y="2369522"/>
                <a:ext cx="965905" cy="12301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2</m:t>
                          </m:r>
                        </m:den>
                      </m:f>
                      <m:r>
                        <a:rPr lang="en-US" sz="240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400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rgbClr val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578" y="2369522"/>
                <a:ext cx="965905" cy="1230145"/>
              </a:xfrm>
              <a:prstGeom prst="rect">
                <a:avLst/>
              </a:prstGeom>
              <a:blipFill rotWithShape="1">
                <a:blip r:embed="rId2"/>
                <a:stretch>
                  <a:fillRect l="-39" t="-27" r="46" b="4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4086170" y="2596464"/>
                <a:ext cx="965905" cy="8081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ker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den>
                      </m:f>
                      <m:r>
                        <a:rPr lang="en-US" sz="2400" i="1" ker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400" i="1" ker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ysClr val="windowText" lastClr="000000"/>
                  </a:solidFill>
                  <a:latin typeface="UTM Avo" panose="02040603050506020204" pitchFamily="18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170" y="2596464"/>
                <a:ext cx="965905" cy="808106"/>
              </a:xfrm>
              <a:prstGeom prst="rect">
                <a:avLst/>
              </a:prstGeom>
              <a:blipFill rotWithShape="1">
                <a:blip r:embed="rId3"/>
                <a:stretch>
                  <a:fillRect l="-60" t="-72" r="2" b="4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7507286" y="2349022"/>
                <a:ext cx="965905" cy="12359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286" y="2349022"/>
                <a:ext cx="965905" cy="1235979"/>
              </a:xfrm>
              <a:prstGeom prst="rect">
                <a:avLst/>
              </a:prstGeom>
              <a:blipFill rotWithShape="1">
                <a:blip r:embed="rId4"/>
                <a:stretch>
                  <a:fillRect l="-33" t="-13" r="40" b="3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9762151" y="2571683"/>
                <a:ext cx="965905" cy="8081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6</m:t>
                          </m:r>
                        </m:den>
                      </m:f>
                      <m:r>
                        <a:rPr lang="en-US" sz="2400" i="1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ysClr val="windowText" lastClr="000000"/>
                  </a:solidFill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2151" y="2571683"/>
                <a:ext cx="965905" cy="808106"/>
              </a:xfrm>
              <a:prstGeom prst="rect">
                <a:avLst/>
              </a:prstGeom>
              <a:blipFill rotWithShape="1">
                <a:blip r:embed="rId5"/>
                <a:stretch>
                  <a:fillRect l="-31" t="-70" r="38" b="3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/>
          <p:cNvSpPr/>
          <p:nvPr/>
        </p:nvSpPr>
        <p:spPr>
          <a:xfrm>
            <a:off x="3132706" y="2732263"/>
            <a:ext cx="731520" cy="731520"/>
          </a:xfrm>
          <a:prstGeom prst="ellipse">
            <a:avLst/>
          </a:prstGeom>
          <a:noFill/>
          <a:ln w="38100" cap="flat" cmpd="sng" algn="ctr">
            <a:solidFill>
              <a:srgbClr val="28BBB1"/>
            </a:solidFill>
            <a:prstDash val="solid"/>
          </a:ln>
          <a:effectLst/>
        </p:spPr>
        <p:txBody>
          <a:bodyPr rtlCol="0" anchor="ctr"/>
          <a:lstStyle/>
          <a:p>
            <a:pPr algn="ctr" defTabSz="609600">
              <a:buClrTx/>
              <a:defRPr/>
            </a:pPr>
            <a:endParaRPr lang="en-US" sz="2400">
              <a:solidFill>
                <a:srgbClr val="FFFFFF"/>
              </a:solidFill>
              <a:latin typeface="UTM Avo" panose="02040603050506020204" pitchFamily="18"/>
            </a:endParaRPr>
          </a:p>
        </p:txBody>
      </p:sp>
      <p:sp>
        <p:nvSpPr>
          <p:cNvPr id="9" name="Oval 8"/>
          <p:cNvSpPr/>
          <p:nvPr/>
        </p:nvSpPr>
        <p:spPr>
          <a:xfrm>
            <a:off x="8849377" y="2659877"/>
            <a:ext cx="731520" cy="731520"/>
          </a:xfrm>
          <a:prstGeom prst="ellipse">
            <a:avLst/>
          </a:prstGeom>
          <a:noFill/>
          <a:ln w="38100" cap="flat" cmpd="sng" algn="ctr">
            <a:solidFill>
              <a:srgbClr val="28BBB1"/>
            </a:solidFill>
            <a:prstDash val="solid"/>
          </a:ln>
          <a:effectLst/>
        </p:spPr>
        <p:txBody>
          <a:bodyPr rtlCol="0" anchor="ctr"/>
          <a:lstStyle/>
          <a:p>
            <a:pPr algn="ctr" defTabSz="609600">
              <a:buClrTx/>
              <a:defRPr/>
            </a:pPr>
            <a:endParaRPr lang="en-US" sz="2400">
              <a:solidFill>
                <a:srgbClr val="FFFFFF"/>
              </a:solidFill>
              <a:latin typeface="UTM Avo" panose="02040603050506020204" pitchFamily="18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6291236" y="2343183"/>
            <a:ext cx="0" cy="4250488"/>
          </a:xfrm>
          <a:prstGeom prst="line">
            <a:avLst/>
          </a:prstGeom>
          <a:noFill/>
          <a:ln w="38100" cap="flat" cmpd="sng" algn="ctr">
            <a:solidFill>
              <a:srgbClr val="6E3F6D">
                <a:shade val="95000"/>
                <a:satMod val="105000"/>
              </a:srgbClr>
            </a:solidFill>
            <a:prstDash val="lgDash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1955563" y="3534275"/>
                <a:ext cx="3318933" cy="31088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Ta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den>
                    </m:f>
                    <m:r>
                      <a:rPr lang="en-US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6</m:t>
                        </m:r>
                      </m:den>
                    </m:f>
                  </m:oMath>
                </a14:m>
                <a:endParaRPr lang="en-US" sz="2400" i="1" dirty="0">
                  <a:latin typeface="UTM Avo" panose="02040603050506020204" pitchFamily="18" charset="0"/>
                  <a:ea typeface="SimSun" panose="02010600030101010101" pitchFamily="2" charset="-122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ker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3</m:t>
                          </m:r>
                        </m:den>
                      </m:f>
                      <m:r>
                        <a:rPr lang="en-US" sz="2400" i="1" kern="0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  <a:sym typeface="Arial" panose="020B0604020202020204"/>
                        </a:rPr>
                        <m:t>×</m:t>
                      </m:r>
                      <m:f>
                        <m:fPr>
                          <m:ctrlPr>
                            <a:rPr lang="en-US" sz="2400" i="1" kern="0">
                              <a:solidFill>
                                <a:sysClr val="windowText" lastClr="000000"/>
                              </a:solidFill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kern="0">
                              <a:solidFill>
                                <a:sysClr val="windowText" lastClr="000000"/>
                              </a:solidFill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  <a:sym typeface="Arial" panose="020B0604020202020204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V</a:t>
                </a:r>
                <a:r>
                  <a:rPr lang="en-US" sz="2400" dirty="0">
                    <a:latin typeface="UTM Avo" panose="02040603050506020204" pitchFamily="18"/>
                    <a:ea typeface="等线"/>
                    <a:cs typeface="Times New Roman" panose="02020603050405020304"/>
                  </a:rPr>
                  <a:t>ậy: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den>
                    </m:f>
                    <m:r>
                      <a:rPr lang="en-US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f>
                      <m:fPr>
                        <m:ctrlPr>
                          <a:rPr lang="en-US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rgbClr val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  <m:r>
                      <a:rPr lang="en-US" sz="24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 ker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ysClr val="windowText" lastClr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ysClr val="windowText" lastClr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3</m:t>
                        </m:r>
                      </m:den>
                    </m:f>
                    <m:r>
                      <a:rPr lang="en-US" sz="2400" i="1" ker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  <a:sym typeface="Arial" panose="020B0604020202020204"/>
                      </a:rPr>
                      <m:t>×</m:t>
                    </m:r>
                    <m:f>
                      <m:fPr>
                        <m:ctrlPr>
                          <a:rPr lang="en-US" sz="2400" i="1" ker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ysClr val="windowText" lastClr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kern="0">
                            <a:solidFill>
                              <a:sysClr val="windowText" lastClr="000000"/>
                            </a:solidFill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  <a:sym typeface="Arial" panose="020B0604020202020204"/>
                          </a:rPr>
                          <m:t>2</m:t>
                        </m:r>
                      </m:den>
                    </m:f>
                  </m:oMath>
                </a14:m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563" y="3534275"/>
                <a:ext cx="3318933" cy="3108864"/>
              </a:xfrm>
              <a:prstGeom prst="rect">
                <a:avLst/>
              </a:prstGeom>
              <a:blipFill rotWithShape="1">
                <a:blip r:embed="rId6"/>
                <a:stretch>
                  <a:fillRect l="-12" t="-16" r="6" b="1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7687036" y="3429000"/>
                <a:ext cx="3088338" cy="29935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Ta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10</m:t>
                        </m:r>
                      </m:den>
                    </m:f>
                  </m:oMath>
                </a14:m>
                <a:endParaRPr lang="en-US" sz="2400" i="1" dirty="0">
                  <a:latin typeface="UTM Avo" panose="02040603050506020204" pitchFamily="18" charset="0"/>
                  <a:ea typeface="SimSun" panose="02010600030101010101" pitchFamily="2" charset="-122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i="1" dirty="0"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</a:rPr>
                  <a:t>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10</m:t>
                        </m:r>
                      </m:den>
                    </m:f>
                  </m:oMath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Vậy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</m:oMath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7036" y="3429000"/>
                <a:ext cx="3088338" cy="2993576"/>
              </a:xfrm>
              <a:prstGeom prst="rect">
                <a:avLst/>
              </a:prstGeom>
              <a:blipFill rotWithShape="1">
                <a:blip r:embed="rId7"/>
                <a:stretch>
                  <a:fillRect l="-12" r="2" b="-2230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3313961" y="2862061"/>
            <a:ext cx="3690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600">
              <a:buClrTx/>
              <a:defRPr/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  <a:ea typeface="Calibri" panose="020F0502020204030204"/>
                <a:cs typeface="Times New Roman" panose="02020603050405020304"/>
              </a:rPr>
              <a:t>=</a:t>
            </a:r>
            <a:endParaRPr lang="en-US" sz="2400" b="1" dirty="0">
              <a:solidFill>
                <a:srgbClr val="C00000"/>
              </a:solidFill>
              <a:latin typeface="UTM Avo" panose="02040603050506020204" pitchFamily="1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030631" y="2752397"/>
            <a:ext cx="3690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600">
              <a:buClrTx/>
              <a:defRPr/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  <a:ea typeface="Calibri" panose="020F0502020204030204"/>
                <a:cs typeface="Times New Roman" panose="02020603050405020304"/>
              </a:rPr>
              <a:t>=</a:t>
            </a:r>
            <a:endParaRPr lang="en-US" sz="2400" b="1" dirty="0">
              <a:solidFill>
                <a:srgbClr val="C00000"/>
              </a:solidFill>
              <a:latin typeface="UTM Avo" panose="02040603050506020204" pitchFamily="1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 animBg="1"/>
      <p:bldP spid="9" grpId="0" animBg="1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974879" y="1728983"/>
            <a:ext cx="508473" cy="567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defTabSz="609600">
              <a:lnSpc>
                <a:spcPct val="150000"/>
              </a:lnSpc>
              <a:buClrTx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UTM Avo" panose="02040603050506020204" pitchFamily="18"/>
              </a:rPr>
              <a:t>b)</a:t>
            </a:r>
            <a:endParaRPr lang="en-US" sz="2400" dirty="0">
              <a:solidFill>
                <a:sysClr val="windowText" lastClr="000000"/>
              </a:solidFill>
              <a:latin typeface="UTM Avo" panose="02040603050506020204" pitchFamily="1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1605551" y="2307838"/>
                <a:ext cx="965905" cy="12301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551" y="2307838"/>
                <a:ext cx="965905" cy="1230145"/>
              </a:xfrm>
              <a:prstGeom prst="rect">
                <a:avLst/>
              </a:prstGeom>
              <a:blipFill rotWithShape="1">
                <a:blip r:embed="rId2"/>
                <a:stretch>
                  <a:fillRect l="-28" t="-20" r="35" b="3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/>
              <p:cNvSpPr/>
              <p:nvPr/>
            </p:nvSpPr>
            <p:spPr>
              <a:xfrm>
                <a:off x="3858378" y="2566007"/>
                <a:ext cx="965905" cy="8103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libri" panose="020F0502020204030204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libri" panose="020F0502020204030204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ysClr val="windowText" lastClr="000000"/>
                  </a:solidFill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8378" y="2566007"/>
                <a:ext cx="965905" cy="810350"/>
              </a:xfrm>
              <a:prstGeom prst="rect">
                <a:avLst/>
              </a:prstGeom>
              <a:blipFill rotWithShape="1">
                <a:blip r:embed="rId3"/>
                <a:stretch>
                  <a:fillRect l="-12" t="-75" r="19" b="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Oval 29"/>
          <p:cNvSpPr/>
          <p:nvPr/>
        </p:nvSpPr>
        <p:spPr>
          <a:xfrm>
            <a:off x="2817944" y="2591550"/>
            <a:ext cx="731520" cy="731520"/>
          </a:xfrm>
          <a:prstGeom prst="ellipse">
            <a:avLst/>
          </a:prstGeom>
          <a:noFill/>
          <a:ln w="38100" cap="flat" cmpd="sng" algn="ctr">
            <a:solidFill>
              <a:srgbClr val="28BBB1"/>
            </a:solidFill>
            <a:prstDash val="solid"/>
          </a:ln>
          <a:effectLst/>
        </p:spPr>
        <p:txBody>
          <a:bodyPr rtlCol="0" anchor="ctr"/>
          <a:lstStyle/>
          <a:p>
            <a:pPr algn="ctr" defTabSz="609600">
              <a:buClrTx/>
              <a:defRPr/>
            </a:pPr>
            <a:endParaRPr lang="en-US" sz="2400">
              <a:solidFill>
                <a:srgbClr val="FFFFFF"/>
              </a:solidFill>
              <a:latin typeface="UTM Avo" panose="02040603050506020204" pitchFamily="18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999199" y="2721349"/>
            <a:ext cx="3690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09600">
              <a:buClrTx/>
              <a:defRPr/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/>
                <a:ea typeface="Calibri" panose="020F0502020204030204"/>
                <a:cs typeface="Times New Roman" panose="02020603050405020304"/>
              </a:rPr>
              <a:t>=</a:t>
            </a:r>
            <a:endParaRPr lang="en-US" sz="2400" b="1" dirty="0">
              <a:solidFill>
                <a:srgbClr val="C00000"/>
              </a:solidFill>
              <a:latin typeface="UTM Avo" panose="02040603050506020204" pitchFamily="1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Rectangle 31"/>
              <p:cNvSpPr/>
              <p:nvPr/>
            </p:nvSpPr>
            <p:spPr>
              <a:xfrm>
                <a:off x="3710371" y="3634888"/>
                <a:ext cx="4113707" cy="19822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Ta </a:t>
                </a:r>
                <a:r>
                  <a:rPr lang="en-US" sz="2400" dirty="0" err="1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có</a:t>
                </a:r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20</m:t>
                        </m:r>
                      </m:den>
                    </m:f>
                  </m:oMath>
                </a14:m>
                <a:endParaRPr lang="en-US" sz="2400" i="1" dirty="0">
                  <a:latin typeface="UTM Avo" panose="02040603050506020204" pitchFamily="18" charset="0"/>
                  <a:ea typeface="SimSun" panose="02010600030101010101" pitchFamily="2" charset="-122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i="1" dirty="0">
                    <a:latin typeface="UTM Avo" panose="02040603050506020204" pitchFamily="18"/>
                    <a:ea typeface="SimSun" panose="02010600030101010101" pitchFamily="2" charset="-122"/>
                    <a:cs typeface="Times New Roman" panose="02020603050405020304"/>
                  </a:rPr>
                  <a:t>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 </a:t>
                </a:r>
                <a:endParaRPr lang="en-US" sz="2400" dirty="0">
                  <a:latin typeface="UTM Avo" panose="02040603050506020204" pitchFamily="18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371" y="3634888"/>
                <a:ext cx="4113707" cy="1982209"/>
              </a:xfrm>
              <a:prstGeom prst="rect">
                <a:avLst/>
              </a:prstGeom>
              <a:blipFill rotWithShape="1">
                <a:blip r:embed="rId4"/>
                <a:stretch>
                  <a:fillRect l="-2" t="-7" r="6" b="2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3710371" y="5758313"/>
                <a:ext cx="3278772" cy="7234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buClrTx/>
                </a:pPr>
                <a:r>
                  <a:rPr lang="en-US" sz="2400" dirty="0">
                    <a:solidFill>
                      <a:sysClr val="windowText" lastClr="000000"/>
                    </a:solidFill>
                    <a:latin typeface="UTM Avo" panose="02040603050506020204" pitchFamily="18"/>
                    <a:ea typeface="Calibri" panose="020F0502020204030204"/>
                    <a:cs typeface="Times New Roman" panose="02020603050405020304"/>
                  </a:rPr>
                  <a:t>→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×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</m:oMath>
                </a14:m>
                <a:endParaRPr lang="en-US" sz="2400" dirty="0">
                  <a:solidFill>
                    <a:sysClr val="windowText" lastClr="000000"/>
                  </a:solidFill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371" y="5758313"/>
                <a:ext cx="3278772" cy="723468"/>
              </a:xfrm>
              <a:prstGeom prst="rect">
                <a:avLst/>
              </a:prstGeom>
              <a:blipFill rotWithShape="1">
                <a:blip r:embed="rId5"/>
                <a:stretch>
                  <a:fillRect l="-2" t="-18" r="10" b="4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67024" flipV="1">
            <a:off x="2159986" y="3715226"/>
            <a:ext cx="1223884" cy="551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 animBg="1"/>
      <p:bldP spid="31" grpId="0"/>
      <p:bldP spid="32" grpId="0"/>
      <p:bldP spid="3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mẫu Toán 4</Template>
  <TotalTime>0</TotalTime>
  <Words>2128</Words>
  <Application>WPS Presentation</Application>
  <PresentationFormat>Widescreen</PresentationFormat>
  <Paragraphs>203</Paragraphs>
  <Slides>16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4" baseType="lpstr">
      <vt:lpstr>Arial</vt:lpstr>
      <vt:lpstr>SimSun</vt:lpstr>
      <vt:lpstr>Wingdings</vt:lpstr>
      <vt:lpstr>Calibri</vt:lpstr>
      <vt:lpstr>Arial</vt:lpstr>
      <vt:lpstr>UTM Avo</vt:lpstr>
      <vt:lpstr>Segoe Print</vt:lpstr>
      <vt:lpstr>UTM Avo</vt:lpstr>
      <vt:lpstr>Cambria Math</vt:lpstr>
      <vt:lpstr>Times New Roman</vt:lpstr>
      <vt:lpstr>等线</vt:lpstr>
      <vt:lpstr>Cambria Math</vt:lpstr>
      <vt:lpstr>Fredoka One</vt:lpstr>
      <vt:lpstr>Microsoft YaHei</vt:lpstr>
      <vt:lpstr>Arial Unicode MS</vt:lpstr>
      <vt:lpstr>Calibri Light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 hai</cp:lastModifiedBy>
  <cp:revision>28</cp:revision>
  <dcterms:created xsi:type="dcterms:W3CDTF">2023-10-24T04:45:00Z</dcterms:created>
  <dcterms:modified xsi:type="dcterms:W3CDTF">2024-03-22T09:56:16Z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2FF2396E4B034DFEB61CCF2E9581B56D_12</vt:lpwstr>
  </property>
  <property fmtid="{D5CDD505-2E9C-101B-9397-08002B2CF9AE}" pid="3" name="KSOProductBuildVer">
    <vt:lpwstr>1033-12.2.0.13489</vt:lpwstr>
  </property>
</Properties>
</file>