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26.svg" ContentType="image/svg+xml"/>
  <Override PartName="/ppt/media/image3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  <p:sldMasterId id="2147483672" r:id="rId4"/>
    <p:sldMasterId id="2147483683" r:id="rId5"/>
  </p:sldMasterIdLst>
  <p:notesMasterIdLst>
    <p:notesMasterId r:id="rId7"/>
  </p:notesMasterIdLst>
  <p:sldIdLst>
    <p:sldId id="266" r:id="rId6"/>
    <p:sldId id="256" r:id="rId8"/>
    <p:sldId id="320" r:id="rId9"/>
    <p:sldId id="321" r:id="rId10"/>
    <p:sldId id="258" r:id="rId11"/>
    <p:sldId id="259" r:id="rId12"/>
    <p:sldId id="322" r:id="rId13"/>
    <p:sldId id="260" r:id="rId14"/>
    <p:sldId id="261" r:id="rId15"/>
    <p:sldId id="323" r:id="rId16"/>
    <p:sldId id="324" r:id="rId17"/>
    <p:sldId id="325" r:id="rId18"/>
    <p:sldId id="269" r:id="rId19"/>
    <p:sldId id="270" r:id="rId20"/>
    <p:sldId id="326" r:id="rId21"/>
    <p:sldId id="327" r:id="rId22"/>
    <p:sldId id="328" r:id="rId23"/>
    <p:sldId id="329" r:id="rId24"/>
    <p:sldId id="262" r:id="rId25"/>
    <p:sldId id="263" r:id="rId26"/>
    <p:sldId id="268" r:id="rId27"/>
  </p:sldIdLst>
  <p:sldSz cx="12192000" cy="6858000"/>
  <p:notesSz cx="6858000" cy="9144000"/>
  <p:embeddedFontLst>
    <p:embeddedFont>
      <p:font typeface="Calibri" panose="020F0502020204030204"/>
      <p:regular r:id="rId31"/>
      <p:bold r:id="rId32"/>
      <p:italic r:id="rId33"/>
      <p:boldItalic r:id="rId34"/>
    </p:embeddedFont>
    <p:embeddedFont>
      <p:font typeface="Calibri Light" panose="020F0302020204030204" charset="0"/>
      <p:regular r:id="rId35"/>
      <p: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81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3348C-5437-482A-A3F0-1AB0EA65E42A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1" name="Google Shape;41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6172201" y="182562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4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1" name="Google Shape;41;p14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0.xml"/><Relationship Id="rId7" Type="http://schemas.openxmlformats.org/officeDocument/2006/relationships/slideLayout" Target="../slideLayouts/slideLayout39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ransition>
    <p:cover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vi-VN" smtClean="0"/>
            </a:fld>
            <a:endParaRPr lang="vi-V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transition>
    <p:cover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6.sv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hyperlink" Target="https://hoc10.vn/doc-sach/toan-4-tap-2/1/391/67/" TargetMode="External"/><Relationship Id="rId1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33.xml"/><Relationship Id="rId4" Type="http://schemas.openxmlformats.org/officeDocument/2006/relationships/audio" Target="../media/audio2.wav"/><Relationship Id="rId3" Type="http://schemas.openxmlformats.org/officeDocument/2006/relationships/audio" Target="../media/audio1.wav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3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image" Target="../media/image44.png"/><Relationship Id="rId3" Type="http://schemas.openxmlformats.org/officeDocument/2006/relationships/image" Target="../media/image7.png"/><Relationship Id="rId2" Type="http://schemas.openxmlformats.org/officeDocument/2006/relationships/image" Target="../media/image43.png"/><Relationship Id="rId1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3.xml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3" Type="http://schemas.openxmlformats.org/officeDocument/2006/relationships/image" Target="../media/image7.png"/><Relationship Id="rId2" Type="http://schemas.openxmlformats.org/officeDocument/2006/relationships/image" Target="../media/image45.png"/><Relationship Id="rId1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hyperlink" Target="https://hoc10.vn/doc-sach/toan-4-tap-2/1/391/66/" TargetMode="Externa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hyperlink" Target="https://hoc10.vn/doc-sach/toan-4-tap-2/1/391/66/" TargetMode="External"/><Relationship Id="rId1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3.xml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audio" Target="../media/audio2.wav"/><Relationship Id="rId7" Type="http://schemas.openxmlformats.org/officeDocument/2006/relationships/audio" Target="../media/audio1.wav"/><Relationship Id="rId6" Type="http://schemas.openxmlformats.org/officeDocument/2006/relationships/image" Target="../media/image8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hyperlink" Target="https://hoc10.vn/doc-sach/toan-4-tap-2/1/391/66/" TargetMode="External"/><Relationship Id="rId1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hyperlink" Target="https://hoc10.vn/doc-sach/toan-4-tap-2/1/391/67/" TargetMode="External"/><Relationship Id="rId1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/>
                <a:sym typeface="Arial" panose="020B0604020202020204"/>
              </a:rPr>
              <a:t>TOÁN 4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03076" y="58913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Tập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4" name="Google Shape;54;p1"/>
          <p:cNvSpPr txBox="1"/>
          <p:nvPr/>
        </p:nvSpPr>
        <p:spPr>
          <a:xfrm>
            <a:off x="484577" y="3203602"/>
            <a:ext cx="11222846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 panose="020B0604020202020204"/>
              <a:buNone/>
              <a:defRPr/>
            </a:pP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Calibri" panose="020F0502020204030204"/>
                <a:sym typeface="Calibri" panose="020F0502020204030204"/>
              </a:rPr>
              <a:t>Tuần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Calibri" panose="020F0502020204030204"/>
                <a:sym typeface="Calibri" panose="020F0502020204030204"/>
              </a:rPr>
              <a:t> 29</a:t>
            </a:r>
            <a:endParaRPr kumimoji="0" lang="en-US" sz="5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Calibri" panose="020F0502020204030204"/>
              <a:sym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  <a:defRPr/>
            </a:pP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Bài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82: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Tìm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phân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số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của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một</a:t>
            </a:r>
            <a:r>
              <a:rPr lang="en-US" sz="5200" b="1" kern="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số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lang="en-US" sz="52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5200" b="1" kern="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endParaRPr kumimoji="0" lang="en-US" sz="5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650260" y="1720850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Bài</a:t>
            </a:r>
            <a:r>
              <a:rPr lang="en-US" sz="2400" b="1" i="1" u="sng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giải</a:t>
            </a:r>
            <a:endParaRPr lang="en-US" sz="2400" b="1" i="1" u="sng" kern="0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ounded Rectangle 11"/>
              <p:cNvSpPr/>
              <p:nvPr/>
            </p:nvSpPr>
            <p:spPr>
              <a:xfrm>
                <a:off x="937829" y="2869109"/>
                <a:ext cx="6908800" cy="3073400"/>
              </a:xfrm>
              <a:prstGeom prst="roundRect">
                <a:avLst/>
              </a:prstGeom>
              <a:solidFill>
                <a:srgbClr val="FADE84">
                  <a:lumMod val="20000"/>
                  <a:lumOff val="80000"/>
                </a:srgbClr>
              </a:solidFill>
              <a:ln w="25400" cap="flat" cmpd="sng" algn="ctr">
                <a:solidFill>
                  <a:srgbClr val="EB6464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Số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quả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dâu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tây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mà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Khôi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đã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ăn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: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8</m:t>
                        </m:r>
                      </m:den>
                    </m:f>
                    <m: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48</m:t>
                    </m:r>
                    <m: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r>
                      <m:rPr>
                        <m:nor/>
                      </m:rP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18</m:t>
                    </m:r>
                  </m:oMath>
                </a14:m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(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quả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)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Đáp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: 18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quả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dâu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tây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.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2" name="Rounded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29" y="2869109"/>
                <a:ext cx="6908800" cy="3073400"/>
              </a:xfrm>
              <a:prstGeom prst="roundRect">
                <a:avLst/>
              </a:prstGeom>
              <a:blipFill rotWithShape="1">
                <a:blip r:embed="rId2"/>
                <a:stretch>
                  <a:fillRect l="-192" t="-419" r="-176" b="-407"/>
                </a:stretch>
              </a:blipFill>
              <a:ln w="25400" cap="flat" cmpd="sng" algn="ctr">
                <a:solidFill>
                  <a:srgbClr val="EB6464">
                    <a:shade val="5000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575" y="4599581"/>
            <a:ext cx="1778508" cy="2182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96886" y="1635484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4: </a:t>
            </a:r>
            <a:endParaRPr lang="en-US" sz="2400" dirty="0">
              <a:latin typeface="UTM Avo" panose="02040603050506020204" pitchFamily="1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56930" y="2208718"/>
                <a:ext cx="8077200" cy="1903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Bạn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Ngọc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mua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16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tờ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giấy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thủ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công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các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màu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khác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nhau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,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trong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đó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tờ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màu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vàng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.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bạn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Ngọc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mua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được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tờ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thủ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công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màu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vàng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?</a:t>
                </a:r>
                <a:endParaRPr lang="en-US" sz="22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30" y="2208718"/>
                <a:ext cx="8077200" cy="1903983"/>
              </a:xfrm>
              <a:prstGeom prst="rect">
                <a:avLst/>
              </a:prstGeom>
              <a:blipFill rotWithShape="1">
                <a:blip r:embed="rId2"/>
                <a:stretch>
                  <a:fillRect l="-4" t="-10" r="4" b="-2345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729" y="2241082"/>
            <a:ext cx="2542676" cy="17242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27513" y="4028165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Bài</a:t>
            </a:r>
            <a:r>
              <a:rPr lang="en-US" sz="2400" b="1" i="1" u="sng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 </a:t>
            </a:r>
            <a:r>
              <a:rPr lang="en-US" sz="24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giải</a:t>
            </a:r>
            <a:endParaRPr lang="en-US" sz="2400" b="1" i="1" u="sng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377348" y="4570877"/>
                <a:ext cx="9584267" cy="2032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Bạn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Ngọc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mua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được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số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giấy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thủ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công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màu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vàng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2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den>
                    </m:f>
                    <m:r>
                      <a:rPr lang="en-US" sz="220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16</m:t>
                    </m:r>
                    <m:r>
                      <a:rPr lang="en-US" sz="220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</m:oMath>
                </a14:m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2 (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tờ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)</a:t>
                </a:r>
                <a:endParaRPr lang="en-US" sz="22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Đáp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: 2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tờ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màu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vàng</a:t>
                </a:r>
                <a:r>
                  <a:rPr lang="en-US" sz="22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.</a:t>
                </a:r>
                <a:endParaRPr lang="en-US" sz="22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348" y="4570877"/>
                <a:ext cx="9584267" cy="2032223"/>
              </a:xfrm>
              <a:prstGeom prst="rect">
                <a:avLst/>
              </a:prstGeom>
              <a:blipFill rotWithShape="1">
                <a:blip r:embed="rId4"/>
                <a:stretch>
                  <a:fillRect t="-7" r="3" b="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112197" y="1609475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5: </a:t>
            </a:r>
            <a:endParaRPr lang="en-US" sz="2400" dirty="0">
              <a:latin typeface="UTM Avo" panose="02040603050506020204" pitchFamily="1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58560" y="2235200"/>
                <a:ext cx="4357511" cy="31704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Quyển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sách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328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trang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.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Chị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Huyền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đã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đọc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được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trang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sách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.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còn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trang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sách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chị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Huyền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chưa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đọc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560" y="2235200"/>
                <a:ext cx="4357511" cy="3170483"/>
              </a:xfrm>
              <a:prstGeom prst="rect">
                <a:avLst/>
              </a:prstGeom>
              <a:blipFill rotWithShape="1">
                <a:blip r:embed="rId2"/>
                <a:stretch>
                  <a:fillRect l="-8" r="11" b="-136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908752" y="2235200"/>
                <a:ext cx="6231467" cy="3426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trang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sách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chị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Huyền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đã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đọc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328</m:t>
                    </m:r>
                    <m:r>
                      <a:rPr lang="en-US" sz="240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246</m:t>
                    </m:r>
                  </m:oMath>
                </a14:m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(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trang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)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trang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sách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chị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Huyền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chưa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đọc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328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– 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246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= 82 (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trang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)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Đáp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: 82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trang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sách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752" y="2235200"/>
                <a:ext cx="6231467" cy="3426964"/>
              </a:xfrm>
              <a:prstGeom prst="rect">
                <a:avLst/>
              </a:prstGeom>
              <a:blipFill rotWithShape="1">
                <a:blip r:embed="rId3"/>
                <a:stretch>
                  <a:fillRect l="-1" r="5" b="-170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282517" y="1609475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Bài</a:t>
            </a:r>
            <a:r>
              <a:rPr lang="en-US" sz="2400" b="1" i="1" u="sng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 </a:t>
            </a:r>
            <a:r>
              <a:rPr lang="en-US" sz="24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giải</a:t>
            </a:r>
            <a:endParaRPr lang="en-US" sz="2400" b="1" i="1" u="sng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219788" y="5469353"/>
            <a:ext cx="1582107" cy="1202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30156" y="1536945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</a:t>
            </a: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6: 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32190" y="2025719"/>
                <a:ext cx="7924800" cy="2628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thứ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nhất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được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18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hàng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.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thứ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hai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được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hàng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bằng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hàng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thứ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nhất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.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Hỏi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cả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hai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được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bao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nhiêu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hàng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?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90" y="2025719"/>
                <a:ext cx="7924800" cy="2628412"/>
              </a:xfrm>
              <a:prstGeom prst="rect">
                <a:avLst/>
              </a:prstGeom>
              <a:blipFill rotWithShape="1">
                <a:blip r:embed="rId2"/>
                <a:stretch>
                  <a:fillRect l="-5" t="-3" r="5" b="-95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805024" y="4501497"/>
                <a:ext cx="8386976" cy="22026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thứ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nhất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: 18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thùng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thứ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hai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  <a:sym typeface="Arial" panose="020B0604020202020204"/>
                  </a:rPr>
                  <a:t> 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thứ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nhất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Hỏi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: “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Cả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hai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được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bao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nhiêu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hàng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?”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024" y="4501497"/>
                <a:ext cx="8386976" cy="2202654"/>
              </a:xfrm>
              <a:prstGeom prst="rect">
                <a:avLst/>
              </a:prstGeom>
              <a:blipFill rotWithShape="1">
                <a:blip r:embed="rId3"/>
                <a:stretch>
                  <a:fillRect l="-1" t="-28" b="-170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390" y="2166165"/>
            <a:ext cx="3151916" cy="172302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294501" y="4825405"/>
            <a:ext cx="1964552" cy="635000"/>
          </a:xfrm>
          <a:prstGeom prst="roundRect">
            <a:avLst/>
          </a:prstGeom>
          <a:solidFill>
            <a:srgbClr val="FADE84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6096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Tóm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tắt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92591" y="1523387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Bài</a:t>
            </a:r>
            <a:r>
              <a:rPr lang="en-US" sz="2400" b="1" i="1" u="sng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giải</a:t>
            </a:r>
            <a:endParaRPr lang="en-US" sz="2400" b="1" i="1" u="sng" kern="0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ounded Rectangle 12"/>
              <p:cNvSpPr/>
              <p:nvPr/>
            </p:nvSpPr>
            <p:spPr>
              <a:xfrm>
                <a:off x="1280160" y="2241622"/>
                <a:ext cx="6908800" cy="3733800"/>
              </a:xfrm>
              <a:prstGeom prst="roundRect">
                <a:avLst/>
              </a:prstGeom>
              <a:solidFill>
                <a:srgbClr val="FADE84">
                  <a:lumMod val="20000"/>
                  <a:lumOff val="80000"/>
                </a:srgbClr>
              </a:solidFill>
              <a:ln w="25400" cap="flat" cmpd="sng" algn="ctr">
                <a:solidFill>
                  <a:srgbClr val="EB6464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Xe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thứ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hai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được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hàng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: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18</m:t>
                    </m:r>
                    <m: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r>
                      <m:rPr>
                        <m:nor/>
                      </m:rP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12</m:t>
                    </m:r>
                  </m:oMath>
                </a14:m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(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)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Cả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hai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xe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chở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được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hàng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: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18 + 12 = 30 (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thùng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)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sym typeface="Arial" panose="020B0604020202020204"/>
                  </a:rPr>
                  <a:t>Đáp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sym typeface="Arial" panose="020B0604020202020204"/>
                  </a:rPr>
                  <a:t>số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sym typeface="Arial" panose="020B0604020202020204"/>
                  </a:rPr>
                  <a:t>: 30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sym typeface="Arial" panose="020B0604020202020204"/>
                  </a:rPr>
                  <a:t>thùng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sym typeface="Arial" panose="020B0604020202020204"/>
                  </a:rPr>
                  <a:t> 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sym typeface="Arial" panose="020B0604020202020204"/>
                  </a:rPr>
                  <a:t>à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sym typeface="Arial" panose="020B0604020202020204"/>
                  </a:rPr>
                  <a:t>ng.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3" name="Rounded 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160" y="2241622"/>
                <a:ext cx="6908800" cy="3733800"/>
              </a:xfrm>
              <a:prstGeom prst="roundRect">
                <a:avLst/>
              </a:prstGeom>
              <a:blipFill rotWithShape="1">
                <a:blip r:embed="rId2"/>
                <a:stretch>
                  <a:fillRect l="-184" t="-342" r="-184" b="-338"/>
                </a:stretch>
              </a:blipFill>
              <a:ln w="25400" cap="flat" cmpd="sng" algn="ctr">
                <a:solidFill>
                  <a:srgbClr val="EB6464">
                    <a:shade val="5000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2845"/>
            <a:ext cx="2560320" cy="1765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3" name="Google Shape;123;p5"/>
              <p:cNvSpPr/>
              <p:nvPr/>
            </p:nvSpPr>
            <p:spPr>
              <a:xfrm>
                <a:off x="768626" y="693158"/>
                <a:ext cx="11046855" cy="1977832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04" tIns="45689" rIns="91404" bIns="45689" anchor="ctr" anchorCtr="0">
                <a:noAutofit/>
              </a:bodyPr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800" b="1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Câu</a:t>
                </a:r>
                <a:r>
                  <a:rPr lang="en-US" sz="2800" b="1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1: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Một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lớp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học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có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35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học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sinh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,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trong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đó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 charset="0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học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sinh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nữ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.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Tính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số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học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sinh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nữ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8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lớp</a:t>
                </a:r>
                <a:r>
                  <a:rPr lang="en-US" sz="28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.</a:t>
                </a:r>
                <a:endParaRPr lang="en-US" sz="28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23" name="Google Shape;123;p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26" y="693158"/>
                <a:ext cx="11046855" cy="1977832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2"/>
                <a:stretch>
                  <a:fillRect l="-60" t="-340" r="-57" b="-312"/>
                </a:stretch>
              </a:blip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Đáp án đúng"/>
          <p:cNvSpPr/>
          <p:nvPr/>
        </p:nvSpPr>
        <p:spPr>
          <a:xfrm>
            <a:off x="6405445" y="298775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B. 25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học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sinh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nữ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8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Đáp án sai 1"/>
          <p:cNvSpPr/>
          <p:nvPr/>
        </p:nvSpPr>
        <p:spPr>
          <a:xfrm>
            <a:off x="1216153" y="298775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A. 20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học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sinh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nữ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8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Đáp án sai 2"/>
          <p:cNvSpPr/>
          <p:nvPr/>
        </p:nvSpPr>
        <p:spPr>
          <a:xfrm>
            <a:off x="1195501" y="463420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C. 30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học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sinh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nữ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8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Đáp án sai 3"/>
          <p:cNvSpPr/>
          <p:nvPr/>
        </p:nvSpPr>
        <p:spPr>
          <a:xfrm>
            <a:off x="6387695" y="463420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D. 35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học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sinh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nữ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8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4" name="Google Shape;134;p6"/>
              <p:cNvSpPr/>
              <p:nvPr/>
            </p:nvSpPr>
            <p:spPr>
              <a:xfrm>
                <a:off x="876202" y="851539"/>
                <a:ext cx="10439596" cy="1977832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04" tIns="45689" rIns="91404" bIns="45689" anchor="ctr" anchorCtr="0">
                <a:noAutofit/>
              </a:bodyPr>
              <a:lstStyle/>
              <a:p>
                <a:pPr algn="just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b="1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Câu</a:t>
                </a:r>
                <a:r>
                  <a:rPr lang="en-US" sz="2500" b="1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2: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Trên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cây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điện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có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20 con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chim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đang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đậu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. </a:t>
                </a:r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  <a:p>
                <a:pPr algn="just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Trong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đó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 charset="0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số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chim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đang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đậu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chim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sẻ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. </a:t>
                </a:r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  <a:p>
                <a:pPr algn="just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Hỏi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có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bao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nhiêu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con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chim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sẻ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đang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đậu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trên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dây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điện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?</a:t>
                </a:r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34" name="Google Shape;134;p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202" y="851539"/>
                <a:ext cx="10439596" cy="1977832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2"/>
                <a:stretch>
                  <a:fillRect l="-66" t="-4110" r="-60" b="-4119"/>
                </a:stretch>
              </a:blip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9" name="Google Shape;139;p6">
            <a:hlinkClick r:id="" action="ppaction://noaction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256234" y="5868640"/>
            <a:ext cx="934975" cy="988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9230286" y="974818"/>
            <a:ext cx="1943100" cy="1289162"/>
          </a:xfrm>
          <a:prstGeom prst="rect">
            <a:avLst/>
          </a:prstGeom>
        </p:spPr>
      </p:pic>
      <p:sp>
        <p:nvSpPr>
          <p:cNvPr id="3" name="Đáp án đúng"/>
          <p:cNvSpPr/>
          <p:nvPr/>
        </p:nvSpPr>
        <p:spPr>
          <a:xfrm>
            <a:off x="1269657" y="2999792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A. 11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con </a:t>
            </a:r>
            <a:r>
              <a:rPr lang="en-US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chim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sẻ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5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Đáp án sai 1"/>
          <p:cNvSpPr/>
          <p:nvPr/>
        </p:nvSpPr>
        <p:spPr>
          <a:xfrm>
            <a:off x="6494554" y="298775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B. 12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con </a:t>
            </a:r>
            <a:r>
              <a:rPr lang="en-US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chim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sẻ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5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Đáp án sai 2"/>
          <p:cNvSpPr/>
          <p:nvPr/>
        </p:nvSpPr>
        <p:spPr>
          <a:xfrm>
            <a:off x="1269656" y="463420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C. 13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con </a:t>
            </a:r>
            <a:r>
              <a:rPr lang="en-US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chim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sẻ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5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Đáp án sai 3"/>
          <p:cNvSpPr/>
          <p:nvPr/>
        </p:nvSpPr>
        <p:spPr>
          <a:xfrm>
            <a:off x="6496076" y="463420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D. 14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con </a:t>
            </a:r>
            <a:r>
              <a:rPr lang="en-US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chim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sẻ</a:t>
            </a:r>
            <a:r>
              <a:rPr lang="en-US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5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4" grpId="0" animBg="1"/>
      <p:bldP spid="3" grpId="0" animBg="1"/>
      <p:bldP spid="4" grpId="0" animBg="1"/>
      <p:bldP spid="4" grpId="1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5" name="Google Shape;145;p7"/>
              <p:cNvSpPr/>
              <p:nvPr/>
            </p:nvSpPr>
            <p:spPr>
              <a:xfrm>
                <a:off x="684631" y="851539"/>
                <a:ext cx="10822737" cy="1977832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04" tIns="45689" rIns="91404" bIns="45689" anchor="ctr" anchorCtr="0">
                <a:noAutofit/>
              </a:bodyPr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400" b="1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Câu</a:t>
                </a:r>
                <a:r>
                  <a:rPr lang="en-US" sz="2400" b="1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3: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Một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công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ty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sản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xuất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giày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,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tháng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đầu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tiên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sản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xuất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được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4 500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đôi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giày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,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tháng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thứ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hai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sản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xuất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bằng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tháng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thứ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nhất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.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Hỏi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hai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tháng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công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ty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đó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sản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xuất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được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bao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nhiêu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đôi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giày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?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45" name="Google Shape;145;p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631" y="851539"/>
                <a:ext cx="10822737" cy="1977832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2"/>
                <a:stretch>
                  <a:fillRect l="-60" t="-1959" r="-54" b="-2000"/>
                </a:stretch>
              </a:blip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0" name="Google Shape;150;p7">
            <a:hlinkClick r:id="" action="ppaction://noaction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256234" y="5868640"/>
            <a:ext cx="934975" cy="9889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Đáp án đúng"/>
          <p:cNvSpPr/>
          <p:nvPr/>
        </p:nvSpPr>
        <p:spPr>
          <a:xfrm>
            <a:off x="6405445" y="298775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B. 7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250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đôi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giày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 </a:t>
            </a:r>
            <a:endParaRPr lang="vi-VN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Đáp án sai 1"/>
          <p:cNvSpPr/>
          <p:nvPr/>
        </p:nvSpPr>
        <p:spPr>
          <a:xfrm>
            <a:off x="1216153" y="298775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A. 7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200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đôi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giày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Đáp án sai 2"/>
          <p:cNvSpPr/>
          <p:nvPr/>
        </p:nvSpPr>
        <p:spPr>
          <a:xfrm>
            <a:off x="1195501" y="463420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C. 7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300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đôi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giày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Đáp án sai 3"/>
          <p:cNvSpPr/>
          <p:nvPr/>
        </p:nvSpPr>
        <p:spPr>
          <a:xfrm>
            <a:off x="6387695" y="4634201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D. 7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350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đôi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giày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vi-VN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4333" y="944207"/>
            <a:ext cx="3743333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800" b="1" kern="0" dirty="0">
                <a:solidFill>
                  <a:srgbClr val="262624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CỦNG CỐ, DẶN DÒ</a:t>
            </a:r>
            <a:endParaRPr lang="en-US" sz="2800" b="1" kern="0" dirty="0">
              <a:solidFill>
                <a:srgbClr val="262624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913528" y="1913964"/>
            <a:ext cx="6364941" cy="1725707"/>
          </a:xfrm>
          <a:custGeom>
            <a:avLst/>
            <a:gdLst>
              <a:gd name="connsiteX0" fmla="*/ 0 w 6364941"/>
              <a:gd name="connsiteY0" fmla="*/ 287624 h 1725707"/>
              <a:gd name="connsiteX1" fmla="*/ 287624 w 6364941"/>
              <a:gd name="connsiteY1" fmla="*/ 0 h 1725707"/>
              <a:gd name="connsiteX2" fmla="*/ 6077317 w 6364941"/>
              <a:gd name="connsiteY2" fmla="*/ 0 h 1725707"/>
              <a:gd name="connsiteX3" fmla="*/ 6364941 w 6364941"/>
              <a:gd name="connsiteY3" fmla="*/ 287624 h 1725707"/>
              <a:gd name="connsiteX4" fmla="*/ 6364941 w 6364941"/>
              <a:gd name="connsiteY4" fmla="*/ 1438083 h 1725707"/>
              <a:gd name="connsiteX5" fmla="*/ 6077317 w 6364941"/>
              <a:gd name="connsiteY5" fmla="*/ 1725707 h 1725707"/>
              <a:gd name="connsiteX6" fmla="*/ 287624 w 6364941"/>
              <a:gd name="connsiteY6" fmla="*/ 1725707 h 1725707"/>
              <a:gd name="connsiteX7" fmla="*/ 0 w 6364941"/>
              <a:gd name="connsiteY7" fmla="*/ 1438083 h 1725707"/>
              <a:gd name="connsiteX8" fmla="*/ 0 w 6364941"/>
              <a:gd name="connsiteY8" fmla="*/ 287624 h 172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4941" h="1725707" extrusionOk="0">
                <a:moveTo>
                  <a:pt x="0" y="287624"/>
                </a:moveTo>
                <a:cubicBezTo>
                  <a:pt x="-20921" y="115870"/>
                  <a:pt x="101719" y="10154"/>
                  <a:pt x="287624" y="0"/>
                </a:cubicBezTo>
                <a:cubicBezTo>
                  <a:pt x="2164292" y="132882"/>
                  <a:pt x="3502341" y="-84951"/>
                  <a:pt x="6077317" y="0"/>
                </a:cubicBezTo>
                <a:cubicBezTo>
                  <a:pt x="6214033" y="21615"/>
                  <a:pt x="6359907" y="156601"/>
                  <a:pt x="6364941" y="287624"/>
                </a:cubicBezTo>
                <a:cubicBezTo>
                  <a:pt x="6339883" y="769904"/>
                  <a:pt x="6422444" y="1169164"/>
                  <a:pt x="6364941" y="1438083"/>
                </a:cubicBezTo>
                <a:cubicBezTo>
                  <a:pt x="6386660" y="1599510"/>
                  <a:pt x="6239250" y="1719363"/>
                  <a:pt x="6077317" y="1725707"/>
                </a:cubicBezTo>
                <a:cubicBezTo>
                  <a:pt x="5124229" y="1813346"/>
                  <a:pt x="1705160" y="1653028"/>
                  <a:pt x="287624" y="1725707"/>
                </a:cubicBezTo>
                <a:cubicBezTo>
                  <a:pt x="128295" y="1721136"/>
                  <a:pt x="-2483" y="1600384"/>
                  <a:pt x="0" y="1438083"/>
                </a:cubicBezTo>
                <a:cubicBezTo>
                  <a:pt x="-102789" y="1275073"/>
                  <a:pt x="-31003" y="820070"/>
                  <a:pt x="0" y="287624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UTM Avo" panose="02040603050506020204" pitchFamily="18"/>
              </a:rPr>
              <a:t>Qua bài học hôm nay, em học được những gì?</a:t>
            </a:r>
            <a:endParaRPr lang="en-US" sz="2400" dirty="0">
              <a:latin typeface="UTM Avo" panose="02040603050506020204" pitchFamily="1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13527" y="3954697"/>
            <a:ext cx="6364941" cy="1959096"/>
          </a:xfrm>
          <a:custGeom>
            <a:avLst/>
            <a:gdLst>
              <a:gd name="connsiteX0" fmla="*/ 0 w 6364941"/>
              <a:gd name="connsiteY0" fmla="*/ 326523 h 1959096"/>
              <a:gd name="connsiteX1" fmla="*/ 326523 w 6364941"/>
              <a:gd name="connsiteY1" fmla="*/ 0 h 1959096"/>
              <a:gd name="connsiteX2" fmla="*/ 6038418 w 6364941"/>
              <a:gd name="connsiteY2" fmla="*/ 0 h 1959096"/>
              <a:gd name="connsiteX3" fmla="*/ 6364941 w 6364941"/>
              <a:gd name="connsiteY3" fmla="*/ 326523 h 1959096"/>
              <a:gd name="connsiteX4" fmla="*/ 6364941 w 6364941"/>
              <a:gd name="connsiteY4" fmla="*/ 1632573 h 1959096"/>
              <a:gd name="connsiteX5" fmla="*/ 6038418 w 6364941"/>
              <a:gd name="connsiteY5" fmla="*/ 1959096 h 1959096"/>
              <a:gd name="connsiteX6" fmla="*/ 326523 w 6364941"/>
              <a:gd name="connsiteY6" fmla="*/ 1959096 h 1959096"/>
              <a:gd name="connsiteX7" fmla="*/ 0 w 6364941"/>
              <a:gd name="connsiteY7" fmla="*/ 1632573 h 1959096"/>
              <a:gd name="connsiteX8" fmla="*/ 0 w 6364941"/>
              <a:gd name="connsiteY8" fmla="*/ 326523 h 1959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4941" h="1959096" extrusionOk="0">
                <a:moveTo>
                  <a:pt x="0" y="326523"/>
                </a:moveTo>
                <a:cubicBezTo>
                  <a:pt x="-20788" y="133366"/>
                  <a:pt x="123284" y="8597"/>
                  <a:pt x="326523" y="0"/>
                </a:cubicBezTo>
                <a:cubicBezTo>
                  <a:pt x="1457467" y="132882"/>
                  <a:pt x="5383414" y="-84951"/>
                  <a:pt x="6038418" y="0"/>
                </a:cubicBezTo>
                <a:cubicBezTo>
                  <a:pt x="6200920" y="17414"/>
                  <a:pt x="6362737" y="158372"/>
                  <a:pt x="6364941" y="326523"/>
                </a:cubicBezTo>
                <a:cubicBezTo>
                  <a:pt x="6371678" y="527221"/>
                  <a:pt x="6331582" y="1447306"/>
                  <a:pt x="6364941" y="1632573"/>
                </a:cubicBezTo>
                <a:cubicBezTo>
                  <a:pt x="6396951" y="1816704"/>
                  <a:pt x="6221902" y="1952613"/>
                  <a:pt x="6038418" y="1959096"/>
                </a:cubicBezTo>
                <a:cubicBezTo>
                  <a:pt x="4510991" y="2046735"/>
                  <a:pt x="1734324" y="1886417"/>
                  <a:pt x="326523" y="1959096"/>
                </a:cubicBezTo>
                <a:cubicBezTo>
                  <a:pt x="143505" y="1933498"/>
                  <a:pt x="-10237" y="1827133"/>
                  <a:pt x="0" y="1632573"/>
                </a:cubicBezTo>
                <a:cubicBezTo>
                  <a:pt x="83471" y="996830"/>
                  <a:pt x="70281" y="887206"/>
                  <a:pt x="0" y="326523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Muốn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tìm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phân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?</a:t>
            </a:r>
            <a:endParaRPr lang="en-US" sz="2400" dirty="0">
              <a:solidFill>
                <a:schemeClr val="tx1"/>
              </a:solidFill>
              <a:latin typeface="UTM Avo" panose="02040603050506020204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6" name="Picture 5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83;p45"/>
          <p:cNvGrpSpPr/>
          <p:nvPr/>
        </p:nvGrpSpPr>
        <p:grpSpPr>
          <a:xfrm>
            <a:off x="7932473" y="2357229"/>
            <a:ext cx="612880" cy="546907"/>
            <a:chOff x="-42996150" y="3612600"/>
            <a:chExt cx="323750" cy="288900"/>
          </a:xfrm>
        </p:grpSpPr>
        <p:sp>
          <p:nvSpPr>
            <p:cNvPr id="3" name="Google Shape;3484;p45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Google Shape;3485;p45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Google Shape;3486;p45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" name="Google Shape;3487;p45"/>
          <p:cNvGrpSpPr/>
          <p:nvPr/>
        </p:nvGrpSpPr>
        <p:grpSpPr>
          <a:xfrm>
            <a:off x="4165437" y="2357229"/>
            <a:ext cx="612884" cy="558184"/>
            <a:chOff x="-40378075" y="3267450"/>
            <a:chExt cx="317425" cy="289075"/>
          </a:xfrm>
        </p:grpSpPr>
        <p:sp>
          <p:nvSpPr>
            <p:cNvPr id="7" name="Google Shape;3488;p45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" name="Google Shape;3489;p45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3490;p45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3491;p45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" name="Google Shape;3492;p45"/>
          <p:cNvGrpSpPr/>
          <p:nvPr/>
        </p:nvGrpSpPr>
        <p:grpSpPr>
          <a:xfrm>
            <a:off x="928854" y="2357229"/>
            <a:ext cx="612879" cy="606876"/>
            <a:chOff x="-37385100" y="3949908"/>
            <a:chExt cx="321350" cy="318225"/>
          </a:xfrm>
        </p:grpSpPr>
        <p:sp>
          <p:nvSpPr>
            <p:cNvPr id="12" name="Google Shape;3493;p45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494;p45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92341" y="3256805"/>
            <a:ext cx="2387600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Ôn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kiến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thức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học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39888" y="3256805"/>
            <a:ext cx="2590800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Hoàn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thành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VBT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90635" y="3256805"/>
            <a:ext cx="3643478" cy="11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Đọc và chuẩn bị trước </a:t>
            </a:r>
            <a:r>
              <a:rPr lang="vi-VN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 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83: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Luyện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endParaRPr lang="en-US" sz="2400" b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Google Shape;101;p3"/>
              <p:cNvSpPr/>
              <p:nvPr/>
            </p:nvSpPr>
            <p:spPr>
              <a:xfrm>
                <a:off x="875524" y="475862"/>
                <a:ext cx="10440955" cy="197809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16" tIns="45695" rIns="91416" bIns="45695" anchor="ctr" anchorCtr="0">
                <a:noAutofit/>
              </a:bodyPr>
              <a:lstStyle/>
              <a:p>
                <a:pPr algn="ctr" defTabSz="6096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3000" b="1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Câu</a:t>
                </a:r>
                <a:r>
                  <a:rPr lang="en-US" sz="3000" b="1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1: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30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Kết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30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quả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30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30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phép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30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tính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0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0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6</m:t>
                        </m:r>
                      </m:den>
                    </m:f>
                    <m:r>
                      <a:rPr lang="en-US" sz="3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30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18</m:t>
                    </m:r>
                  </m:oMath>
                </a14:m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3000" kern="0" dirty="0" err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:</a:t>
                </a:r>
                <a:endParaRPr lang="en-US" sz="30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01" name="Google Shape;101;p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524" y="475862"/>
                <a:ext cx="10440955" cy="1978090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1"/>
                <a:stretch>
                  <a:fillRect l="-66" t="-334" r="-59" b="-305"/>
                </a:stretch>
              </a:blip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6" name="Google Shape;106;p3">
            <a:hlinkClick r:id="" action="ppaction://noaction"/>
          </p:cNvPr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256905" y="5868957"/>
            <a:ext cx="935097" cy="9890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Đáp án đúng"/>
          <p:cNvSpPr/>
          <p:nvPr/>
        </p:nvSpPr>
        <p:spPr>
          <a:xfrm>
            <a:off x="1198076" y="3076554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609600">
              <a:lnSpc>
                <a:spcPct val="150000"/>
              </a:lnSpc>
              <a:buClr>
                <a:srgbClr val="000000"/>
              </a:buClr>
            </a:pPr>
            <a:r>
              <a:rPr lang="vi-VN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A. 1</a:t>
            </a:r>
            <a:endParaRPr lang="vi-VN" sz="30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Đáp án sai 1"/>
          <p:cNvSpPr/>
          <p:nvPr/>
        </p:nvSpPr>
        <p:spPr>
          <a:xfrm>
            <a:off x="1198076" y="4710963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609600">
              <a:lnSpc>
                <a:spcPct val="150000"/>
              </a:lnSpc>
              <a:buClr>
                <a:srgbClr val="000000"/>
              </a:buClr>
            </a:pPr>
            <a:r>
              <a:rPr lang="vi-VN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C. 3</a:t>
            </a:r>
            <a:endParaRPr lang="vi-VN" sz="30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Đáp án sai 2"/>
          <p:cNvSpPr/>
          <p:nvPr/>
        </p:nvSpPr>
        <p:spPr>
          <a:xfrm>
            <a:off x="6424496" y="3076554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609600">
              <a:lnSpc>
                <a:spcPct val="150000"/>
              </a:lnSpc>
              <a:buClr>
                <a:srgbClr val="000000"/>
              </a:buClr>
            </a:pPr>
            <a:r>
              <a:rPr lang="vi-VN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B. 2</a:t>
            </a:r>
            <a:endParaRPr lang="vi-VN" sz="30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Đáp án sai 3"/>
          <p:cNvSpPr/>
          <p:nvPr/>
        </p:nvSpPr>
        <p:spPr>
          <a:xfrm>
            <a:off x="6424495" y="4710963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609600">
              <a:lnSpc>
                <a:spcPct val="150000"/>
              </a:lnSpc>
              <a:buClr>
                <a:srgbClr val="000000"/>
              </a:buClr>
            </a:pPr>
            <a:r>
              <a:rPr lang="vi-VN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D. 4</a:t>
            </a:r>
            <a:endParaRPr lang="vi-VN" sz="30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7" y="0"/>
            <a:ext cx="699638" cy="781050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/>
          <p:nvPr/>
        </p:nvSpPr>
        <p:spPr>
          <a:xfrm>
            <a:off x="875524" y="475862"/>
            <a:ext cx="10440955" cy="197809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6" tIns="45695" rIns="91416" bIns="45695" anchor="ctr" anchorCtr="0">
            <a:noAutofit/>
          </a:bodyPr>
          <a:lstStyle/>
          <a:p>
            <a:pPr algn="ctr" defTabSz="609600">
              <a:lnSpc>
                <a:spcPct val="150000"/>
              </a:lnSpc>
              <a:buClr>
                <a:srgbClr val="000000"/>
              </a:buClr>
            </a:pPr>
            <a:r>
              <a:rPr lang="en-US" sz="30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Câu</a:t>
            </a:r>
            <a:r>
              <a:rPr lang="en-US" sz="30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2: </a:t>
            </a:r>
            <a:r>
              <a:rPr lang="en-US" sz="30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Phép</a:t>
            </a:r>
            <a:r>
              <a:rPr lang="en-US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30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tính</a:t>
            </a:r>
            <a:r>
              <a:rPr lang="en-US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30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nào</a:t>
            </a:r>
            <a:r>
              <a:rPr lang="en-US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30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dưới</a:t>
            </a:r>
            <a:r>
              <a:rPr lang="en-US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30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đây</a:t>
            </a:r>
            <a:r>
              <a:rPr lang="en-US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30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sai</a:t>
            </a:r>
            <a:r>
              <a:rPr lang="en-US" sz="30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?</a:t>
            </a:r>
            <a:endParaRPr lang="en-US" sz="30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17" name="Google Shape;117;p4">
            <a:hlinkClick r:id="" action="ppaction://noaction"/>
          </p:cNvPr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256905" y="5868957"/>
            <a:ext cx="935097" cy="9890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Đáp án đúng"/>
              <p:cNvSpPr/>
              <p:nvPr/>
            </p:nvSpPr>
            <p:spPr>
              <a:xfrm>
                <a:off x="1179025" y="3089212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6096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vi-VN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0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0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den>
                    </m:f>
                    <m:r>
                      <a:rPr lang="en-US" sz="3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30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15</m:t>
                    </m:r>
                    <m:r>
                      <m:rPr>
                        <m:nor/>
                      </m:rPr>
                      <a:rPr lang="en-US" sz="3000" b="0" i="0" kern="0" smtClea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30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=</m:t>
                    </m:r>
                    <m:r>
                      <m:rPr>
                        <m:nor/>
                      </m:rPr>
                      <a:rPr lang="en-US" sz="3000" b="0" i="0" kern="0" smtClea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30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3</m:t>
                    </m:r>
                  </m:oMath>
                </a14:m>
                <a:endParaRPr lang="en-US" sz="30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" name="Đáp án đúng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025" y="3089212"/>
                <a:ext cx="4533875" cy="1329689"/>
              </a:xfrm>
              <a:prstGeom prst="roundRect">
                <a:avLst/>
              </a:prstGeom>
              <a:blipFill rotWithShape="1">
                <a:blip r:embed="rId2"/>
                <a:stretch>
                  <a:fillRect l="-10" t="-43" r="10" b="43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Đáp án sai 1"/>
              <p:cNvSpPr/>
              <p:nvPr/>
            </p:nvSpPr>
            <p:spPr>
              <a:xfrm>
                <a:off x="6405444" y="4723620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6096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vi-VN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D.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0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0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4</m:t>
                        </m:r>
                      </m:den>
                    </m:f>
                    <m:r>
                      <a:rPr lang="en-US" sz="3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300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1</m:t>
                    </m:r>
                    <m:r>
                      <m:rPr>
                        <m:nor/>
                      </m:rPr>
                      <a:rPr lang="en-US" sz="3000" b="0" i="0" kern="0" smtClea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6</m:t>
                    </m:r>
                    <m:r>
                      <m:rPr>
                        <m:nor/>
                      </m:rPr>
                      <a:rPr lang="en-US" sz="300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300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= </m:t>
                    </m:r>
                    <m:r>
                      <m:rPr>
                        <m:nor/>
                      </m:rPr>
                      <a:rPr lang="en-US" sz="3000" b="0" i="0" kern="0" smtClea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5</m:t>
                    </m:r>
                  </m:oMath>
                </a14:m>
                <a:endParaRPr lang="ar-AE" sz="30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" name="Đáp án sai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444" y="4723620"/>
                <a:ext cx="4533875" cy="1329689"/>
              </a:xfrm>
              <a:prstGeom prst="roundRect">
                <a:avLst/>
              </a:prstGeom>
              <a:blipFill rotWithShape="1">
                <a:blip r:embed="rId3"/>
                <a:stretch>
                  <a:fillRect l="-4" t="-37" r="4" b="3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Đáp án sai 2"/>
              <p:cNvSpPr/>
              <p:nvPr/>
            </p:nvSpPr>
            <p:spPr>
              <a:xfrm>
                <a:off x="6405445" y="3089212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609600">
                  <a:lnSpc>
                    <a:spcPct val="150000"/>
                  </a:lnSpc>
                  <a:spcAft>
                    <a:spcPts val="665"/>
                  </a:spcAft>
                  <a:buClr>
                    <a:srgbClr val="000000"/>
                  </a:buClr>
                </a:pPr>
                <a:r>
                  <a:rPr lang="vi-VN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0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0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  <m:r>
                      <a:rPr lang="en-US" sz="3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30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18</m:t>
                    </m:r>
                    <m:r>
                      <m:rPr>
                        <m:nor/>
                      </m:rPr>
                      <a:rPr lang="en-US" sz="3000" b="0" i="0" kern="0" smtClea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30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r>
                      <m:rPr>
                        <m:nor/>
                      </m:rPr>
                      <a:rPr lang="en-US" sz="3000" b="0" i="0" kern="0" smtClea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30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9</m:t>
                    </m:r>
                  </m:oMath>
                </a14:m>
                <a:endParaRPr lang="en-US" sz="3000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4" name="Đáp án sai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445" y="3089212"/>
                <a:ext cx="4533875" cy="1329689"/>
              </a:xfrm>
              <a:prstGeom prst="roundRect">
                <a:avLst/>
              </a:prstGeom>
              <a:blipFill rotWithShape="1">
                <a:blip r:embed="rId4"/>
                <a:stretch>
                  <a:fillRect l="-4" t="-43" r="4" b="43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Đáp án sai 3"/>
              <p:cNvSpPr/>
              <p:nvPr/>
            </p:nvSpPr>
            <p:spPr>
              <a:xfrm>
                <a:off x="1179024" y="4723620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6096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vi-VN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C.</a:t>
                </a:r>
                <a:r>
                  <a:rPr lang="en-US" sz="30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0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0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lang="en-US" sz="3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300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1</m:t>
                    </m:r>
                    <m:r>
                      <m:rPr>
                        <m:nor/>
                      </m:rPr>
                      <a:rPr lang="en-US" sz="3000" b="0" i="0" kern="0" smtClea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8</m:t>
                    </m:r>
                    <m:r>
                      <m:rPr>
                        <m:nor/>
                      </m:rPr>
                      <a:rPr lang="en-US" sz="300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300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= </m:t>
                    </m:r>
                    <m:r>
                      <m:rPr>
                        <m:nor/>
                      </m:rPr>
                      <a:rPr lang="en-US" sz="3000" b="0" i="0" kern="0" smtClea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6</m:t>
                    </m:r>
                  </m:oMath>
                </a14:m>
                <a:endParaRPr lang="ar-AE" sz="30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5" name="Đáp án sai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024" y="4723620"/>
                <a:ext cx="4533875" cy="1329689"/>
              </a:xfrm>
              <a:prstGeom prst="roundRect">
                <a:avLst/>
              </a:prstGeom>
              <a:blipFill rotWithShape="1">
                <a:blip r:embed="rId5"/>
                <a:stretch>
                  <a:fillRect l="-10" t="-37" r="10" b="3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7" y="0"/>
            <a:ext cx="699638" cy="781050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6" name="Picture 5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0691" y="1522237"/>
            <a:ext cx="7630615" cy="574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400" b="1" kern="0" dirty="0">
                <a:solidFill>
                  <a:srgbClr val="262624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B. GIẢI BÀI TOÁN VỀ TÌM PHÂN SỐ CỦA MỘT SỐ</a:t>
            </a:r>
            <a:endParaRPr lang="en-US" sz="2400" b="1" kern="0" dirty="0">
              <a:solidFill>
                <a:srgbClr val="262624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045" y="3504841"/>
            <a:ext cx="5669756" cy="15689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045" y="5143500"/>
            <a:ext cx="5669756" cy="16595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117599" y="1879101"/>
                <a:ext cx="9956800" cy="15084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b="1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Bài</a:t>
                </a:r>
                <a:r>
                  <a:rPr lang="en-US" sz="2400" b="1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b="1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toán</a:t>
                </a:r>
                <a:r>
                  <a:rPr lang="en-US" sz="2400" b="1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Một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hộp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12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quả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bóng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bán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.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Hỏi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bóng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bàn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trong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hộp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quả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bóng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9" y="1879101"/>
                <a:ext cx="9956800" cy="1508490"/>
              </a:xfrm>
              <a:prstGeom prst="rect">
                <a:avLst/>
              </a:prstGeom>
              <a:blipFill rotWithShape="1">
                <a:blip r:embed="rId4"/>
                <a:stretch>
                  <a:fillRect l="-6" t="-9" r="6" b="-392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/>
          <p:cNvSpPr/>
          <p:nvPr/>
        </p:nvSpPr>
        <p:spPr>
          <a:xfrm>
            <a:off x="2156059" y="3924725"/>
            <a:ext cx="1964552" cy="635000"/>
          </a:xfrm>
          <a:prstGeom prst="roundRect">
            <a:avLst/>
          </a:prstGeom>
          <a:solidFill>
            <a:srgbClr val="E86C5E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 defTabSz="609600">
              <a:lnSpc>
                <a:spcPct val="150000"/>
              </a:lnSpc>
              <a:buClrTx/>
              <a:defRPr/>
            </a:pPr>
            <a:r>
              <a:rPr lang="en-US" sz="2400" b="1" dirty="0" err="1">
                <a:latin typeface="UTM Avo" panose="02040603050506020204" pitchFamily="18"/>
              </a:rPr>
              <a:t>Em</a:t>
            </a:r>
            <a:r>
              <a:rPr lang="en-US" sz="2400" b="1" dirty="0">
                <a:latin typeface="UTM Avo" panose="02040603050506020204" pitchFamily="18"/>
              </a:rPr>
              <a:t> </a:t>
            </a:r>
            <a:r>
              <a:rPr lang="en-US" sz="2400" b="1" dirty="0" err="1">
                <a:latin typeface="UTM Avo" panose="02040603050506020204" pitchFamily="18"/>
              </a:rPr>
              <a:t>hiểu</a:t>
            </a:r>
            <a:endParaRPr lang="en-US" sz="2400" b="1" dirty="0">
              <a:latin typeface="UTM Avo" panose="02040603050506020204" pitchFamily="1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156059" y="5655776"/>
            <a:ext cx="1964552" cy="635000"/>
          </a:xfrm>
          <a:prstGeom prst="roundRect">
            <a:avLst/>
          </a:prstGeom>
          <a:solidFill>
            <a:srgbClr val="E86C5E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 defTabSz="609600">
              <a:lnSpc>
                <a:spcPct val="150000"/>
              </a:lnSpc>
              <a:buClrTx/>
              <a:defRPr/>
            </a:pPr>
            <a:r>
              <a:rPr lang="en-US" sz="2400" b="1" dirty="0" err="1">
                <a:latin typeface="UTM Avo" panose="02040603050506020204" pitchFamily="18"/>
              </a:rPr>
              <a:t>Em</a:t>
            </a:r>
            <a:r>
              <a:rPr lang="en-US" sz="2400" b="1" dirty="0">
                <a:latin typeface="UTM Avo" panose="02040603050506020204" pitchFamily="18"/>
              </a:rPr>
              <a:t> </a:t>
            </a:r>
            <a:r>
              <a:rPr lang="en-US" sz="2400" b="1" dirty="0" err="1">
                <a:latin typeface="UTM Avo" panose="02040603050506020204" pitchFamily="18"/>
              </a:rPr>
              <a:t>nghĩ</a:t>
            </a:r>
            <a:endParaRPr lang="en-US" sz="2400" b="1" dirty="0">
              <a:latin typeface="UTM Avo" panose="02040603050506020204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524457" y="1815353"/>
            <a:ext cx="1964552" cy="635000"/>
          </a:xfrm>
          <a:prstGeom prst="roundRect">
            <a:avLst/>
          </a:prstGeom>
          <a:solidFill>
            <a:srgbClr val="E86C5E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Em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trả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lời</a:t>
            </a:r>
            <a:endParaRPr lang="en-US" sz="2400" b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19070" y="1843928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Bài</a:t>
            </a:r>
            <a:r>
              <a:rPr lang="en-US" sz="2400" b="1" i="1" u="sng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giải</a:t>
            </a:r>
            <a:endParaRPr lang="en-US" sz="2400" b="1" i="1" u="sng" kern="0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524457" y="2731248"/>
                <a:ext cx="6096000" cy="257737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quả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bóng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bàn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trong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hộp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: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den>
                    </m:f>
                    <m:r>
                      <a:rPr lang="en-US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24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12</m:t>
                    </m:r>
                    <m:r>
                      <a:rPr lang="en-US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r>
                      <m:rPr>
                        <m:nor/>
                      </m:rPr>
                      <a:rPr lang="en-US" sz="24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9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(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quả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)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ctr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Đáp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số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: 9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quả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bóng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bàn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.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457" y="2731248"/>
                <a:ext cx="6096000" cy="2577372"/>
              </a:xfrm>
              <a:prstGeom prst="rect">
                <a:avLst/>
              </a:prstGeom>
              <a:blipFill rotWithShape="1">
                <a:blip r:embed="rId2"/>
                <a:stretch>
                  <a:fillRect l="-7" t="-4" r="7" b="-386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148332" y="1728058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3: </a:t>
            </a:r>
            <a:endParaRPr lang="en-US" sz="2400" dirty="0">
              <a:latin typeface="UTM Avo" panose="02040603050506020204" pitchFamily="1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77823" y="2199143"/>
                <a:ext cx="6738305" cy="21385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Khôi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hái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được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48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quả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dâu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tây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,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Khôi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ăn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quả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dâu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tây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hái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được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.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Khôi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ăn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hết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bao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quả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dâu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tây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23" y="2199143"/>
                <a:ext cx="6738305" cy="2138534"/>
              </a:xfrm>
              <a:prstGeom prst="rect">
                <a:avLst/>
              </a:prstGeom>
              <a:blipFill rotWithShape="1">
                <a:blip r:embed="rId2"/>
                <a:stretch>
                  <a:fillRect l="-4" t="-6" r="9" b="2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11" y="4379229"/>
            <a:ext cx="6263565" cy="21998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61122" y="2497729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Tóm</a:t>
            </a:r>
            <a:r>
              <a:rPr lang="en-US" sz="2400" b="1" i="1" u="sng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 </a:t>
            </a:r>
            <a:r>
              <a:rPr lang="en-US" sz="24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tắt</a:t>
            </a:r>
            <a:endParaRPr lang="en-US" sz="2400" b="1" i="1" u="sng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7653499" y="3268410"/>
                <a:ext cx="4459583" cy="3310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Khôi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hái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được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 48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quả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dâu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tây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Khôi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ăn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quả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dâu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tây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: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Khôi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ăn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hết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quả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dâu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tây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499" y="3268410"/>
                <a:ext cx="4459583" cy="3310650"/>
              </a:xfrm>
              <a:prstGeom prst="rect">
                <a:avLst/>
              </a:prstGeom>
              <a:blipFill rotWithShape="1">
                <a:blip r:embed="rId4"/>
                <a:stretch>
                  <a:fillRect l="-11" t="-2" r="10" b="-1730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mẫu Toán 4</Template>
  <TotalTime>0</TotalTime>
  <Words>2628</Words>
  <Application>WPS Presentation</Application>
  <PresentationFormat>Widescreen</PresentationFormat>
  <Paragraphs>154</Paragraphs>
  <Slides>21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21</vt:i4>
      </vt:variant>
    </vt:vector>
  </HeadingPairs>
  <TitlesOfParts>
    <vt:vector size="40" baseType="lpstr">
      <vt:lpstr>Arial</vt:lpstr>
      <vt:lpstr>SimSun</vt:lpstr>
      <vt:lpstr>Wingdings</vt:lpstr>
      <vt:lpstr>Calibri</vt:lpstr>
      <vt:lpstr>Arial</vt:lpstr>
      <vt:lpstr>UTM Avo</vt:lpstr>
      <vt:lpstr>Segoe Print</vt:lpstr>
      <vt:lpstr>UTM Avo</vt:lpstr>
      <vt:lpstr>Cambria Math</vt:lpstr>
      <vt:lpstr>Times New Roman</vt:lpstr>
      <vt:lpstr>等线</vt:lpstr>
      <vt:lpstr>Microsoft YaHei</vt:lpstr>
      <vt:lpstr>Arial Unicode MS</vt:lpstr>
      <vt:lpstr>Calibri Light</vt:lpstr>
      <vt:lpstr>Adobe Arabic</vt:lpstr>
      <vt:lpstr>Office Theme</vt:lpstr>
      <vt:lpstr>1_Office Theme</vt:lpstr>
      <vt:lpstr>2_Office Theme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 hai</cp:lastModifiedBy>
  <cp:revision>29</cp:revision>
  <dcterms:created xsi:type="dcterms:W3CDTF">2023-10-24T04:45:00Z</dcterms:created>
  <dcterms:modified xsi:type="dcterms:W3CDTF">2024-03-22T09:56:49Z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1584EF6ABCB74C5190B6F1E7CC2F8DFD_12</vt:lpwstr>
  </property>
  <property fmtid="{D5CDD505-2E9C-101B-9397-08002B2CF9AE}" pid="3" name="KSOProductBuildVer">
    <vt:lpwstr>1033-12.2.0.13489</vt:lpwstr>
  </property>
</Properties>
</file>