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  <p:sldMasterId id="2147483659" r:id="rId3"/>
  </p:sldMasterIdLst>
  <p:notesMasterIdLst>
    <p:notesMasterId r:id="rId5"/>
  </p:notesMasterIdLst>
  <p:sldIdLst>
    <p:sldId id="256" r:id="rId4"/>
    <p:sldId id="257" r:id="rId6"/>
    <p:sldId id="258" r:id="rId7"/>
    <p:sldId id="261" r:id="rId8"/>
    <p:sldId id="378" r:id="rId9"/>
    <p:sldId id="379" r:id="rId10"/>
    <p:sldId id="381" r:id="rId11"/>
    <p:sldId id="380" r:id="rId12"/>
    <p:sldId id="382" r:id="rId13"/>
    <p:sldId id="383" r:id="rId14"/>
    <p:sldId id="263" r:id="rId15"/>
    <p:sldId id="264" r:id="rId16"/>
    <p:sldId id="265" r:id="rId17"/>
  </p:sldIdLst>
  <p:sldSz cx="12192000" cy="6858000"/>
  <p:notesSz cx="6858000" cy="9144000"/>
  <p:embeddedFontLst>
    <p:embeddedFont>
      <p:font typeface="Calibri" panose="020F0502020204030204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F7"/>
    <a:srgbClr val="FFFFFF"/>
    <a:srgbClr val="F5EC91"/>
    <a:srgbClr val="F7F5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8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6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6" Type="http://schemas.openxmlformats.org/officeDocument/2006/relationships/font" Target="fonts/font5.fntdata"/><Relationship Id="rId25" Type="http://schemas.openxmlformats.org/officeDocument/2006/relationships/font" Target="fonts/font4.fntdata"/><Relationship Id="rId24" Type="http://schemas.openxmlformats.org/officeDocument/2006/relationships/font" Target="fonts/font3.fntdata"/><Relationship Id="rId23" Type="http://schemas.openxmlformats.org/officeDocument/2006/relationships/font" Target="fonts/font2.fntdata"/><Relationship Id="rId22" Type="http://schemas.openxmlformats.org/officeDocument/2006/relationships/font" Target="fonts/font1.fntdata"/><Relationship Id="rId21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 panose="020F0502020204030204"/>
              <a:buNone/>
            </a:pPr>
            <a:endParaRPr dirty="0"/>
          </a:p>
        </p:txBody>
      </p:sp>
      <p:sp>
        <p:nvSpPr>
          <p:cNvPr id="161" name="Google Shape;1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9" name="Google Shape;1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3" name="Google Shape;20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10" name="Google Shape;21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8" name="Google Shape;1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5" name="Google Shape;1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0" name="Google Shape;1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19" name="Google Shape;1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20" name="Google Shape;2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82" name="Google Shape;82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83" name="Google Shape;83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3" name="Google Shape;9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5" name="Google Shape;10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118" name="Google Shape;118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120" name="Google Shape;120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" name="Google Shape;12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6" name="Google Shape;136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7" name="Google Shape;13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4" name="Google Shape;14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29" name="Google Shape;2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30" name="Google Shape;30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" name="Google Shape;15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35" name="Google Shape;35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36" name="Google Shape;36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3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42" name="Google Shape;4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43" name="Google Shape;4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7" name="Google Shape;47;p3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3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9" name="Google Shape;49;p3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51" name="Google Shape;51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52" name="Google Shape;52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56" name="Google Shape;56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57" name="Google Shape;57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63" name="Google Shape;63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64" name="Google Shape;64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70" name="Google Shape;70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71" name="Google Shape;71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76" name="Google Shape;7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77" name="Google Shape;7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6" name="Google Shape;86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7" name="Google Shape;8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8" name="Google Shape;8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9" name="Google Shape;8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68/" TargetMode="External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68/" TargetMode="Externa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11.xml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68/" TargetMode="External"/><Relationship Id="rId1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1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17.pn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18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"/>
          <p:cNvSpPr txBox="1"/>
          <p:nvPr/>
        </p:nvSpPr>
        <p:spPr>
          <a:xfrm>
            <a:off x="9510944" y="81280"/>
            <a:ext cx="268105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 panose="020B0604020202020204"/>
              <a:buNone/>
            </a:pPr>
            <a:r>
              <a:rPr lang="en-US" sz="3600" b="0" i="0" u="none" strike="noStrike" cap="none" dirty="0">
                <a:solidFill>
                  <a:srgbClr val="FFFFFF"/>
                </a:solidFill>
                <a:latin typeface="UTM Avo" panose="02040603050506020204" pitchFamily="18" charset="0"/>
                <a:sym typeface="Arial" panose="020B0604020202020204"/>
              </a:rPr>
              <a:t>TOÁN 4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164" name="Google Shape;164;p1"/>
          <p:cNvSpPr/>
          <p:nvPr/>
        </p:nvSpPr>
        <p:spPr>
          <a:xfrm>
            <a:off x="10807051" y="670412"/>
            <a:ext cx="99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en-US" sz="2400" b="0" i="0" u="none" strike="noStrike" cap="none" dirty="0" err="1">
                <a:solidFill>
                  <a:srgbClr val="FFFFFF"/>
                </a:solidFill>
                <a:latin typeface="UTM Avo" panose="02040603050506020204" pitchFamily="18" charset="0"/>
                <a:sym typeface="Arial" panose="020B0604020202020204"/>
              </a:rPr>
              <a:t>Tập</a:t>
            </a:r>
            <a:r>
              <a:rPr lang="en-US" sz="2400" b="0" i="0" u="none" strike="noStrike" cap="none" dirty="0">
                <a:solidFill>
                  <a:srgbClr val="FFFFFF"/>
                </a:solidFill>
                <a:latin typeface="UTM Avo" panose="02040603050506020204" pitchFamily="18" charset="0"/>
                <a:sym typeface="Arial" panose="020B0604020202020204"/>
              </a:rPr>
              <a:t> 2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165" name="Google Shape;165;p1"/>
          <p:cNvSpPr txBox="1"/>
          <p:nvPr/>
        </p:nvSpPr>
        <p:spPr>
          <a:xfrm>
            <a:off x="647674" y="806335"/>
            <a:ext cx="10737785" cy="3910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 panose="020B0604020202020204"/>
              <a:buNone/>
            </a:pPr>
            <a:r>
              <a:rPr lang="en-US" sz="5400" b="1" i="0" u="none" strike="noStrike" cap="none" dirty="0">
                <a:solidFill>
                  <a:srgbClr val="002060"/>
                </a:solidFill>
                <a:latin typeface="UTM Avo" panose="02040603050506020204" pitchFamily="18" charset="0"/>
                <a:sym typeface="Arial" panose="020B0604020202020204"/>
              </a:rPr>
              <a:t>Tuần 30</a:t>
            </a:r>
            <a:endParaRPr sz="1600" dirty="0">
              <a:latin typeface="UTM Avo" panose="02040603050506020204" pitchFamily="18" charset="0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 panose="020F0502020204030204"/>
              <a:buNone/>
            </a:pPr>
            <a:r>
              <a:rPr lang="it-IT" sz="5400" b="1" i="0" u="none" strike="noStrike" cap="none" dirty="0">
                <a:solidFill>
                  <a:srgbClr val="FF0000"/>
                </a:solidFill>
                <a:latin typeface="UTM Avo" panose="02040603050506020204" pitchFamily="18" charset="0"/>
                <a:sym typeface="Arial" panose="020B0604020202020204"/>
              </a:rPr>
              <a:t>Bài 83: Luyện tập - Tiết 1</a:t>
            </a:r>
            <a:endParaRPr sz="1600" dirty="0"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1070722" y="1763023"/>
            <a:ext cx="632493" cy="37592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02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55775" y="1709957"/>
            <a:ext cx="1727200" cy="4820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 err="1">
                <a:solidFill>
                  <a:srgbClr val="0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2400" b="1" u="sng" dirty="0">
                <a:solidFill>
                  <a:srgbClr val="0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u="sng" dirty="0" err="1">
                <a:solidFill>
                  <a:srgbClr val="0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giải</a:t>
            </a:r>
            <a:endParaRPr lang="en-US" sz="2400" b="1" u="sng" dirty="0">
              <a:solidFill>
                <a:srgbClr val="00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480844" y="2568028"/>
                <a:ext cx="6096000" cy="34388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Số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cà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phê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chú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Toàn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đã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bán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được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là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: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den>
                    </m:f>
                    <m:r>
                      <a:rPr lang="en-US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660</m:t>
                    </m:r>
                    <m:r>
                      <m:rPr>
                        <m:nor/>
                      </m:rPr>
                      <a:rPr lang="en-US" sz="2400" b="0" i="0" smtClean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r>
                      <m:rPr>
                        <m:nor/>
                      </m:rPr>
                      <a:rPr lang="en-US" sz="2400" b="0" i="0" smtClean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440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(kg)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Chú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Toàn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còn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lại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cà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phê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là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: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660 – 440 = 220 (kg)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Đáp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: 220 kg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cà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phê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.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44" y="2568028"/>
                <a:ext cx="6096000" cy="3438890"/>
              </a:xfrm>
              <a:prstGeom prst="rect">
                <a:avLst/>
              </a:prstGeom>
              <a:blipFill rotWithShape="1">
                <a:blip r:embed="rId2"/>
                <a:stretch>
                  <a:fillRect l="-2" t="-3" r="2" b="-102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1650" y="1763023"/>
            <a:ext cx="5629149" cy="24321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9747" y="1098218"/>
            <a:ext cx="10352506" cy="2196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1000"/>
              </a:spcAft>
              <a:defRPr/>
            </a:pPr>
            <a:r>
              <a:rPr lang="vi-VN" sz="28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 bài học hôm nay em học được những gì</a:t>
            </a:r>
            <a:r>
              <a:rPr lang="en-US" sz="28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vi-VN" sz="2800" b="1" dirty="0"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defRPr/>
            </a:pPr>
            <a:r>
              <a:rPr lang="vi-VN" sz="2800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Luyện tập, củng cố kĩ năng tìm phân số của một số.</a:t>
            </a:r>
            <a:endParaRPr lang="vi-VN" sz="2800" dirty="0"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defRPr/>
            </a:pPr>
            <a:r>
              <a:rPr lang="vi-VN" sz="2800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Vận dụng để giải bài toán về tìm phân số của một số.</a:t>
            </a:r>
            <a:endParaRPr kumimoji="0" lang="vi-VN" sz="2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92;p6">
            <a:hlinkClick r:id="rId2"/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662693" y="2657109"/>
            <a:ext cx="2866614" cy="1879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813;p56"/>
          <p:cNvGrpSpPr/>
          <p:nvPr/>
        </p:nvGrpSpPr>
        <p:grpSpPr>
          <a:xfrm>
            <a:off x="2180402" y="2162361"/>
            <a:ext cx="3142799" cy="1746026"/>
            <a:chOff x="2475929" y="1409100"/>
            <a:chExt cx="4192200" cy="2329036"/>
          </a:xfrm>
          <a:solidFill>
            <a:schemeClr val="accent2"/>
          </a:solidFill>
        </p:grpSpPr>
        <p:grpSp>
          <p:nvGrpSpPr>
            <p:cNvPr id="3" name="Google Shape;2814;p56"/>
            <p:cNvGrpSpPr/>
            <p:nvPr/>
          </p:nvGrpSpPr>
          <p:grpSpPr>
            <a:xfrm>
              <a:off x="2475929" y="1409100"/>
              <a:ext cx="4192200" cy="2329036"/>
              <a:chOff x="2475929" y="1409100"/>
              <a:chExt cx="4192200" cy="2329036"/>
            </a:xfrm>
            <a:grpFill/>
          </p:grpSpPr>
          <p:sp>
            <p:nvSpPr>
              <p:cNvPr id="5" name="Google Shape;2815;p56"/>
              <p:cNvSpPr/>
              <p:nvPr/>
            </p:nvSpPr>
            <p:spPr>
              <a:xfrm>
                <a:off x="2475929" y="3556636"/>
                <a:ext cx="4192200" cy="181500"/>
              </a:xfrm>
              <a:prstGeom prst="roundRect">
                <a:avLst>
                  <a:gd name="adj" fmla="val 24076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" name="Google Shape;2816;p56"/>
              <p:cNvSpPr/>
              <p:nvPr/>
            </p:nvSpPr>
            <p:spPr>
              <a:xfrm>
                <a:off x="2769475" y="1409100"/>
                <a:ext cx="3605100" cy="2147700"/>
              </a:xfrm>
              <a:prstGeom prst="roundRect">
                <a:avLst>
                  <a:gd name="adj" fmla="val 6101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" name="Google Shape;2817;p56"/>
              <p:cNvSpPr/>
              <p:nvPr/>
            </p:nvSpPr>
            <p:spPr>
              <a:xfrm>
                <a:off x="4208075" y="3556625"/>
                <a:ext cx="727800" cy="80100"/>
              </a:xfrm>
              <a:prstGeom prst="roundRect">
                <a:avLst>
                  <a:gd name="adj" fmla="val 50000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4" name="Google Shape;2818;p56"/>
            <p:cNvSpPr/>
            <p:nvPr/>
          </p:nvSpPr>
          <p:spPr>
            <a:xfrm>
              <a:off x="4540627" y="1472528"/>
              <a:ext cx="62700" cy="62700"/>
            </a:xfrm>
            <a:prstGeom prst="ellipse">
              <a:avLst/>
            </a:prstGeom>
            <a:grp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8" name="Google Shape;2813;p56"/>
          <p:cNvGrpSpPr/>
          <p:nvPr/>
        </p:nvGrpSpPr>
        <p:grpSpPr>
          <a:xfrm>
            <a:off x="6407598" y="2162361"/>
            <a:ext cx="3142799" cy="1746026"/>
            <a:chOff x="2475929" y="1409100"/>
            <a:chExt cx="4192200" cy="2329036"/>
          </a:xfrm>
          <a:solidFill>
            <a:schemeClr val="accent2"/>
          </a:solidFill>
        </p:grpSpPr>
        <p:grpSp>
          <p:nvGrpSpPr>
            <p:cNvPr id="9" name="Google Shape;2814;p56"/>
            <p:cNvGrpSpPr/>
            <p:nvPr/>
          </p:nvGrpSpPr>
          <p:grpSpPr>
            <a:xfrm>
              <a:off x="2475929" y="1409100"/>
              <a:ext cx="4192200" cy="2329036"/>
              <a:chOff x="2475929" y="1409100"/>
              <a:chExt cx="4192200" cy="2329036"/>
            </a:xfrm>
            <a:grpFill/>
          </p:grpSpPr>
          <p:sp>
            <p:nvSpPr>
              <p:cNvPr id="11" name="Google Shape;2815;p56"/>
              <p:cNvSpPr/>
              <p:nvPr/>
            </p:nvSpPr>
            <p:spPr>
              <a:xfrm>
                <a:off x="2475929" y="3556636"/>
                <a:ext cx="4192200" cy="181500"/>
              </a:xfrm>
              <a:prstGeom prst="roundRect">
                <a:avLst>
                  <a:gd name="adj" fmla="val 24076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2" name="Google Shape;2816;p56"/>
              <p:cNvSpPr/>
              <p:nvPr/>
            </p:nvSpPr>
            <p:spPr>
              <a:xfrm>
                <a:off x="2769475" y="1409100"/>
                <a:ext cx="3605100" cy="2147700"/>
              </a:xfrm>
              <a:prstGeom prst="roundRect">
                <a:avLst>
                  <a:gd name="adj" fmla="val 6101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3" name="Google Shape;2817;p56"/>
              <p:cNvSpPr/>
              <p:nvPr/>
            </p:nvSpPr>
            <p:spPr>
              <a:xfrm>
                <a:off x="4208075" y="3556625"/>
                <a:ext cx="727800" cy="80100"/>
              </a:xfrm>
              <a:prstGeom prst="roundRect">
                <a:avLst>
                  <a:gd name="adj" fmla="val 50000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10" name="Google Shape;2818;p56"/>
            <p:cNvSpPr/>
            <p:nvPr/>
          </p:nvSpPr>
          <p:spPr>
            <a:xfrm>
              <a:off x="4540627" y="1472528"/>
              <a:ext cx="62700" cy="62700"/>
            </a:xfrm>
            <a:prstGeom prst="ellipse">
              <a:avLst/>
            </a:prstGeom>
            <a:grp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603790" y="2659452"/>
            <a:ext cx="2295940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Ôn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tập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kiến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thức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đã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học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4491" y="2633889"/>
            <a:ext cx="2295940" cy="958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Hoàn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thành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bài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tập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trong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 VBT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650" y="1767029"/>
            <a:ext cx="932769" cy="93276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8119" y="1657802"/>
            <a:ext cx="932769" cy="932769"/>
          </a:xfrm>
          <a:prstGeom prst="rect">
            <a:avLst/>
          </a:prstGeom>
        </p:spPr>
      </p:pic>
      <p:grpSp>
        <p:nvGrpSpPr>
          <p:cNvPr id="18" name="Google Shape;2813;p56"/>
          <p:cNvGrpSpPr/>
          <p:nvPr/>
        </p:nvGrpSpPr>
        <p:grpSpPr>
          <a:xfrm>
            <a:off x="3649052" y="4319773"/>
            <a:ext cx="4377347" cy="1746026"/>
            <a:chOff x="2475929" y="1409100"/>
            <a:chExt cx="4192200" cy="2329036"/>
          </a:xfrm>
          <a:solidFill>
            <a:schemeClr val="accent2"/>
          </a:solidFill>
        </p:grpSpPr>
        <p:grpSp>
          <p:nvGrpSpPr>
            <p:cNvPr id="19" name="Google Shape;2814;p56"/>
            <p:cNvGrpSpPr/>
            <p:nvPr/>
          </p:nvGrpSpPr>
          <p:grpSpPr>
            <a:xfrm>
              <a:off x="2475929" y="1409100"/>
              <a:ext cx="4192200" cy="2329036"/>
              <a:chOff x="2475929" y="1409100"/>
              <a:chExt cx="4192200" cy="2329036"/>
            </a:xfrm>
            <a:grpFill/>
          </p:grpSpPr>
          <p:sp>
            <p:nvSpPr>
              <p:cNvPr id="21" name="Google Shape;2815;p56"/>
              <p:cNvSpPr/>
              <p:nvPr/>
            </p:nvSpPr>
            <p:spPr>
              <a:xfrm>
                <a:off x="2475929" y="3556636"/>
                <a:ext cx="4192200" cy="181500"/>
              </a:xfrm>
              <a:prstGeom prst="roundRect">
                <a:avLst>
                  <a:gd name="adj" fmla="val 24076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" name="Google Shape;2816;p56"/>
              <p:cNvSpPr/>
              <p:nvPr/>
            </p:nvSpPr>
            <p:spPr>
              <a:xfrm>
                <a:off x="2769475" y="1409100"/>
                <a:ext cx="3605100" cy="2147700"/>
              </a:xfrm>
              <a:prstGeom prst="roundRect">
                <a:avLst>
                  <a:gd name="adj" fmla="val 6101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" name="Google Shape;2817;p56"/>
              <p:cNvSpPr/>
              <p:nvPr/>
            </p:nvSpPr>
            <p:spPr>
              <a:xfrm>
                <a:off x="4208075" y="3556625"/>
                <a:ext cx="727800" cy="80100"/>
              </a:xfrm>
              <a:prstGeom prst="roundRect">
                <a:avLst>
                  <a:gd name="adj" fmla="val 50000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20" name="Google Shape;2818;p56"/>
            <p:cNvSpPr/>
            <p:nvPr/>
          </p:nvSpPr>
          <p:spPr>
            <a:xfrm>
              <a:off x="4540627" y="1472528"/>
              <a:ext cx="62700" cy="62700"/>
            </a:xfrm>
            <a:prstGeom prst="ellipse">
              <a:avLst/>
            </a:prstGeom>
            <a:grp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109174" y="4434114"/>
            <a:ext cx="3479566" cy="95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vi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Đọc và chuẩn bị trước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  <a:p>
            <a:pPr lvl="0" algn="ctr">
              <a:lnSpc>
                <a:spcPct val="150000"/>
              </a:lnSpc>
              <a:defRPr/>
            </a:pPr>
            <a:r>
              <a:rPr lang="en-US" sz="2000" b="1" dirty="0">
                <a:latin typeface="UTM Avo" panose="02040603050506020204" pitchFamily="18" charset="0"/>
                <a:cs typeface="Arial" panose="020B0604020202020204" pitchFamily="34" charset="0"/>
              </a:rPr>
              <a:t>Bài 83: </a:t>
            </a:r>
            <a:r>
              <a:rPr lang="en-US" sz="2000" b="1" dirty="0" err="1">
                <a:latin typeface="UTM Avo" panose="02040603050506020204" pitchFamily="18" charset="0"/>
                <a:cs typeface="Arial" panose="020B0604020202020204" pitchFamily="34" charset="0"/>
              </a:rPr>
              <a:t>Luyện</a:t>
            </a:r>
            <a:r>
              <a:rPr lang="en-US" sz="20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000" b="1" dirty="0">
                <a:latin typeface="UTM Avo" panose="02040603050506020204" pitchFamily="18" charset="0"/>
                <a:cs typeface="Arial" panose="020B0604020202020204" pitchFamily="34" charset="0"/>
              </a:rPr>
              <a:t> – </a:t>
            </a:r>
            <a:r>
              <a:rPr lang="en-US" sz="2000" b="1" dirty="0" err="1">
                <a:latin typeface="UTM Avo" panose="02040603050506020204" pitchFamily="18" charset="0"/>
                <a:cs typeface="Arial" panose="020B0604020202020204" pitchFamily="34" charset="0"/>
              </a:rPr>
              <a:t>Tiết</a:t>
            </a:r>
            <a:r>
              <a:rPr lang="en-US" sz="2000" b="1" dirty="0"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  <a:endParaRPr kumimoji="0" lang="vi-VN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145" y="3600900"/>
            <a:ext cx="932769" cy="9327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92;p6">
            <a:hlinkClick r:id="rId2"/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662693" y="2657109"/>
            <a:ext cx="2866614" cy="1879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4"/>
          <p:cNvSpPr/>
          <p:nvPr/>
        </p:nvSpPr>
        <p:spPr>
          <a:xfrm>
            <a:off x="2661920" y="2667001"/>
            <a:ext cx="6858000" cy="276365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5" dirty="0">
              <a:latin typeface="UTM Avo" panose="02040603050506020204" pitchFamily="18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3523535" y="1716145"/>
            <a:ext cx="5055785" cy="961305"/>
            <a:chOff x="1295400" y="509551"/>
            <a:chExt cx="7583678" cy="1441957"/>
          </a:xfrm>
        </p:grpSpPr>
        <p:sp>
          <p:nvSpPr>
            <p:cNvPr id="20" name="Rectangle 19"/>
            <p:cNvSpPr/>
            <p:nvPr/>
          </p:nvSpPr>
          <p:spPr>
            <a:xfrm>
              <a:off x="2928970" y="722699"/>
              <a:ext cx="4691030" cy="9421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609600">
                <a:lnSpc>
                  <a:spcPct val="150000"/>
                </a:lnSpc>
                <a:buClrTx/>
                <a:defRPr/>
              </a:pPr>
              <a:r>
                <a:rPr lang="en-US" sz="2665" b="1" cap="all" dirty="0">
                  <a:solidFill>
                    <a:srgbClr val="C0000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Ai </a:t>
              </a:r>
              <a:r>
                <a:rPr lang="en-US" sz="2665" b="1" cap="all" dirty="0" err="1">
                  <a:solidFill>
                    <a:srgbClr val="C0000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nhanh</a:t>
              </a:r>
              <a:r>
                <a:rPr lang="en-US" sz="2665" b="1" cap="all" dirty="0">
                  <a:solidFill>
                    <a:srgbClr val="C0000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665" b="1" cap="all" dirty="0" err="1">
                  <a:solidFill>
                    <a:srgbClr val="C0000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hơn</a:t>
              </a:r>
              <a:endParaRPr lang="en-US" sz="2665" b="1" cap="all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509551"/>
              <a:ext cx="1441957" cy="1441957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7120" y="509551"/>
              <a:ext cx="1441958" cy="1441957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1815736" y="2859000"/>
                <a:ext cx="4093458" cy="24771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65" i="1" smtClean="0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665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665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  <m:r>
                        <a:rPr lang="en-US" sz="2665" b="0" i="1" smtClean="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 </m:t>
                      </m:r>
                      <m:r>
                        <a:rPr lang="en-US" sz="2665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r>
                        <a:rPr lang="en-US" sz="2665" b="0" i="1" smtClean="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665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25</m:t>
                      </m:r>
                    </m:oMath>
                  </m:oMathPara>
                </a14:m>
                <a:endParaRPr lang="en-US" sz="2665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65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665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665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9</m:t>
                          </m:r>
                        </m:den>
                      </m:f>
                      <m:r>
                        <a:rPr lang="en-US" sz="2665" b="0" i="1" smtClean="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 </m:t>
                      </m:r>
                      <m:r>
                        <a:rPr lang="en-US" sz="2665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2665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18</m:t>
                      </m:r>
                    </m:oMath>
                  </m:oMathPara>
                </a14:m>
                <a:endParaRPr lang="en-US" sz="2665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5736" y="2859000"/>
                <a:ext cx="4093458" cy="2477153"/>
              </a:xfrm>
              <a:prstGeom prst="rect">
                <a:avLst/>
              </a:prstGeom>
              <a:blipFill rotWithShape="1">
                <a:blip r:embed="rId3"/>
                <a:stretch>
                  <a:fillRect l="-7" t="-9" r="13" b="1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5707580" y="2838536"/>
                <a:ext cx="3454400" cy="25600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65" i="1" smtClean="0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665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665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4</m:t>
                          </m:r>
                        </m:den>
                      </m:f>
                      <m:r>
                        <a:rPr lang="en-US" sz="2665" b="0" i="1" smtClean="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 </m:t>
                      </m:r>
                      <m:r>
                        <a:rPr lang="en-US" sz="2665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2665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100</m:t>
                      </m:r>
                    </m:oMath>
                  </m:oMathPara>
                </a14:m>
                <a:endParaRPr lang="en-US" sz="2665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65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65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665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665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7</m:t>
                          </m:r>
                        </m:den>
                      </m:f>
                      <m:r>
                        <a:rPr lang="en-US" sz="2665" b="0" i="1" smtClean="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 </m:t>
                      </m:r>
                      <m:r>
                        <a:rPr lang="en-US" sz="2665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2665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7</m:t>
                      </m:r>
                    </m:oMath>
                  </m:oMathPara>
                </a14:m>
                <a:endParaRPr lang="en-US" sz="2665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7580" y="2838536"/>
                <a:ext cx="3454400" cy="2560060"/>
              </a:xfrm>
              <a:prstGeom prst="rect">
                <a:avLst/>
              </a:prstGeom>
              <a:blipFill rotWithShape="1">
                <a:blip r:embed="rId4"/>
                <a:stretch>
                  <a:fillRect l="-6" t="-3" r="6" b="1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7996553" y="4415881"/>
                <a:ext cx="845488" cy="7080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65" b="1">
                          <a:solidFill>
                            <a:srgbClr val="C00000"/>
                          </a:solidFill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665" b="1" i="0">
                          <a:solidFill>
                            <a:srgbClr val="C00000"/>
                          </a:solidFill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4</m:t>
                      </m:r>
                    </m:oMath>
                  </m:oMathPara>
                </a14:m>
                <a:endParaRPr lang="en-US" sz="2665" b="1" dirty="0">
                  <a:solidFill>
                    <a:srgbClr val="C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6553" y="4415881"/>
                <a:ext cx="845488" cy="708014"/>
              </a:xfrm>
              <a:prstGeom prst="rect">
                <a:avLst/>
              </a:prstGeom>
              <a:blipFill rotWithShape="1">
                <a:blip r:embed="rId5"/>
                <a:stretch>
                  <a:fillRect l="-75" t="-13" r="36" b="1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/>
              <p:cNvSpPr/>
              <p:nvPr/>
            </p:nvSpPr>
            <p:spPr>
              <a:xfrm>
                <a:off x="8072732" y="3175301"/>
                <a:ext cx="1063496" cy="7080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65" b="1">
                          <a:solidFill>
                            <a:srgbClr val="C00000"/>
                          </a:solidFill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665" b="1" i="0">
                          <a:solidFill>
                            <a:srgbClr val="C00000"/>
                          </a:solidFill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75</m:t>
                      </m:r>
                    </m:oMath>
                  </m:oMathPara>
                </a14:m>
                <a:endParaRPr lang="en-US" sz="2665" b="1" dirty="0">
                  <a:solidFill>
                    <a:srgbClr val="C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732" y="3175301"/>
                <a:ext cx="1063496" cy="708014"/>
              </a:xfrm>
              <a:prstGeom prst="rect">
                <a:avLst/>
              </a:prstGeom>
              <a:blipFill rotWithShape="1">
                <a:blip r:embed="rId6"/>
                <a:stretch>
                  <a:fillRect l="-58" t="-43" r="45" b="4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/>
              <p:cNvSpPr/>
              <p:nvPr/>
            </p:nvSpPr>
            <p:spPr>
              <a:xfrm>
                <a:off x="4439000" y="4415881"/>
                <a:ext cx="845488" cy="7080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65" b="1">
                          <a:solidFill>
                            <a:srgbClr val="C00000"/>
                          </a:solidFill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665" b="1" i="0">
                          <a:solidFill>
                            <a:srgbClr val="C00000"/>
                          </a:solidFill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4</m:t>
                      </m:r>
                    </m:oMath>
                  </m:oMathPara>
                </a14:m>
                <a:endParaRPr lang="en-US" sz="2665" b="1" dirty="0">
                  <a:solidFill>
                    <a:srgbClr val="C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000" y="4415881"/>
                <a:ext cx="845488" cy="708014"/>
              </a:xfrm>
              <a:prstGeom prst="rect">
                <a:avLst/>
              </a:prstGeom>
              <a:blipFill rotWithShape="1">
                <a:blip r:embed="rId5"/>
                <a:stretch>
                  <a:fillRect l="-41" t="-13" r="2" b="1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/>
              <p:cNvSpPr/>
              <p:nvPr/>
            </p:nvSpPr>
            <p:spPr>
              <a:xfrm>
                <a:off x="4439000" y="3205375"/>
                <a:ext cx="845488" cy="7080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65" b="1">
                          <a:solidFill>
                            <a:srgbClr val="C00000"/>
                          </a:solidFill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665" b="1" i="0">
                          <a:solidFill>
                            <a:srgbClr val="C00000"/>
                          </a:solidFill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5</m:t>
                      </m:r>
                    </m:oMath>
                  </m:oMathPara>
                </a14:m>
                <a:endParaRPr lang="en-US" sz="2665" b="1" dirty="0">
                  <a:solidFill>
                    <a:srgbClr val="C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000" y="3205375"/>
                <a:ext cx="845488" cy="708014"/>
              </a:xfrm>
              <a:prstGeom prst="rect">
                <a:avLst/>
              </a:prstGeom>
              <a:blipFill rotWithShape="1">
                <a:blip r:embed="rId7"/>
                <a:stretch>
                  <a:fillRect l="-41" t="-75" r="2" b="7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/>
      <p:bldP spid="23" grpId="0"/>
      <p:bldP spid="24" grpId="0"/>
      <p:bldP spid="25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92;p6">
            <a:hlinkClick r:id="rId2"/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662693" y="2657109"/>
            <a:ext cx="2866614" cy="1879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713706" y="1673012"/>
            <a:ext cx="632493" cy="37592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01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5064" y="1640490"/>
            <a:ext cx="9102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Số? 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96239" y="2106401"/>
            <a:ext cx="11795761" cy="4751599"/>
            <a:chOff x="396239" y="2106401"/>
            <a:chExt cx="11795761" cy="4751599"/>
          </a:xfrm>
        </p:grpSpPr>
        <p:sp>
          <p:nvSpPr>
            <p:cNvPr id="6" name="Rectangle 5"/>
            <p:cNvSpPr/>
            <p:nvPr/>
          </p:nvSpPr>
          <p:spPr>
            <a:xfrm>
              <a:off x="6878320" y="3566160"/>
              <a:ext cx="5313680" cy="3291840"/>
            </a:xfrm>
            <a:prstGeom prst="rect">
              <a:avLst/>
            </a:prstGeom>
            <a:solidFill>
              <a:srgbClr val="FFFAF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l="7048" r="5438"/>
            <a:stretch>
              <a:fillRect/>
            </a:stretch>
          </p:blipFill>
          <p:spPr>
            <a:xfrm>
              <a:off x="396239" y="2106401"/>
              <a:ext cx="10975213" cy="4253759"/>
            </a:xfrm>
            <a:prstGeom prst="rect">
              <a:avLst/>
            </a:prstGeom>
            <a:solidFill>
              <a:srgbClr val="FFFAF7"/>
            </a:solidFill>
          </p:spPr>
        </p:pic>
      </p:grpSp>
      <p:grpSp>
        <p:nvGrpSpPr>
          <p:cNvPr id="11" name="Group 10"/>
          <p:cNvGrpSpPr/>
          <p:nvPr/>
        </p:nvGrpSpPr>
        <p:grpSpPr>
          <a:xfrm>
            <a:off x="3952240" y="3671860"/>
            <a:ext cx="289560" cy="461665"/>
            <a:chOff x="3957320" y="3661700"/>
            <a:chExt cx="289560" cy="461665"/>
          </a:xfrm>
        </p:grpSpPr>
        <p:sp>
          <p:nvSpPr>
            <p:cNvPr id="10" name="Rectangle 9"/>
            <p:cNvSpPr/>
            <p:nvPr/>
          </p:nvSpPr>
          <p:spPr>
            <a:xfrm>
              <a:off x="4018280" y="3799840"/>
              <a:ext cx="177800" cy="264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957320" y="3661700"/>
              <a:ext cx="28956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UTM Avo" panose="02040603050506020204" pitchFamily="18" charset="0"/>
                  <a:ea typeface="等线"/>
                </a:rPr>
                <a:t>6</a:t>
              </a:r>
              <a:endParaRPr lang="en-US" sz="1200" b="1" dirty="0">
                <a:solidFill>
                  <a:srgbClr val="C0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9023350" y="3676940"/>
            <a:ext cx="627380" cy="461665"/>
            <a:chOff x="3746500" y="3651540"/>
            <a:chExt cx="627380" cy="461665"/>
          </a:xfrm>
        </p:grpSpPr>
        <p:sp>
          <p:nvSpPr>
            <p:cNvPr id="13" name="Rectangle 12"/>
            <p:cNvSpPr/>
            <p:nvPr/>
          </p:nvSpPr>
          <p:spPr>
            <a:xfrm>
              <a:off x="4018280" y="3774440"/>
              <a:ext cx="177800" cy="264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746500" y="3651540"/>
              <a:ext cx="62738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spc="-300" dirty="0">
                  <a:solidFill>
                    <a:srgbClr val="C00000"/>
                  </a:solidFill>
                  <a:latin typeface="UTM Avo" panose="02040603050506020204" pitchFamily="18" charset="0"/>
                  <a:ea typeface="等线"/>
                </a:rPr>
                <a:t>15</a:t>
              </a:r>
              <a:endParaRPr lang="en-US" sz="1200" b="1" spc="-300" dirty="0">
                <a:solidFill>
                  <a:srgbClr val="C0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489325" y="4697173"/>
            <a:ext cx="627380" cy="461665"/>
            <a:chOff x="3746500" y="3651540"/>
            <a:chExt cx="627380" cy="461665"/>
          </a:xfrm>
        </p:grpSpPr>
        <p:sp>
          <p:nvSpPr>
            <p:cNvPr id="16" name="Rectangle 15"/>
            <p:cNvSpPr/>
            <p:nvPr/>
          </p:nvSpPr>
          <p:spPr>
            <a:xfrm>
              <a:off x="4018280" y="3774440"/>
              <a:ext cx="177800" cy="264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746500" y="3651540"/>
              <a:ext cx="62738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spc="-300" dirty="0">
                  <a:solidFill>
                    <a:srgbClr val="C00000"/>
                  </a:solidFill>
                  <a:latin typeface="UTM Avo" panose="02040603050506020204" pitchFamily="18" charset="0"/>
                  <a:ea typeface="等线"/>
                </a:rPr>
                <a:t>6</a:t>
              </a:r>
              <a:endParaRPr lang="en-US" sz="1200" b="1" spc="-300" dirty="0">
                <a:solidFill>
                  <a:srgbClr val="C0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489325" y="5548073"/>
            <a:ext cx="627380" cy="461665"/>
            <a:chOff x="3746500" y="3651540"/>
            <a:chExt cx="627380" cy="461665"/>
          </a:xfrm>
        </p:grpSpPr>
        <p:sp>
          <p:nvSpPr>
            <p:cNvPr id="19" name="Rectangle 18"/>
            <p:cNvSpPr/>
            <p:nvPr/>
          </p:nvSpPr>
          <p:spPr>
            <a:xfrm>
              <a:off x="4018280" y="3774440"/>
              <a:ext cx="177800" cy="264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746500" y="3651540"/>
              <a:ext cx="62738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spc="-300" dirty="0">
                  <a:solidFill>
                    <a:srgbClr val="C00000"/>
                  </a:solidFill>
                  <a:latin typeface="UTM Avo" panose="02040603050506020204" pitchFamily="18" charset="0"/>
                  <a:ea typeface="等线"/>
                </a:rPr>
                <a:t>8</a:t>
              </a:r>
              <a:endParaRPr lang="en-US" sz="1200" b="1" spc="-300" dirty="0">
                <a:solidFill>
                  <a:srgbClr val="C0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705600" y="4697173"/>
            <a:ext cx="627380" cy="461665"/>
            <a:chOff x="3746500" y="3651540"/>
            <a:chExt cx="627380" cy="461665"/>
          </a:xfrm>
        </p:grpSpPr>
        <p:sp>
          <p:nvSpPr>
            <p:cNvPr id="22" name="Rectangle 21"/>
            <p:cNvSpPr/>
            <p:nvPr/>
          </p:nvSpPr>
          <p:spPr>
            <a:xfrm>
              <a:off x="4018280" y="3774440"/>
              <a:ext cx="177800" cy="264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746500" y="3651540"/>
              <a:ext cx="62738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spc="-300" dirty="0">
                  <a:solidFill>
                    <a:srgbClr val="C00000"/>
                  </a:solidFill>
                  <a:latin typeface="UTM Avo" panose="02040603050506020204" pitchFamily="18" charset="0"/>
                  <a:ea typeface="等线"/>
                </a:rPr>
                <a:t>12</a:t>
              </a:r>
              <a:endParaRPr lang="en-US" sz="1200" b="1" spc="-300" dirty="0">
                <a:solidFill>
                  <a:srgbClr val="C0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721475" y="5548073"/>
            <a:ext cx="627380" cy="461665"/>
            <a:chOff x="3746500" y="3651540"/>
            <a:chExt cx="627380" cy="461665"/>
          </a:xfrm>
        </p:grpSpPr>
        <p:sp>
          <p:nvSpPr>
            <p:cNvPr id="39" name="Rectangle 38"/>
            <p:cNvSpPr/>
            <p:nvPr/>
          </p:nvSpPr>
          <p:spPr>
            <a:xfrm>
              <a:off x="4018280" y="3774440"/>
              <a:ext cx="177800" cy="264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746500" y="3651540"/>
              <a:ext cx="62738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spc="-300" dirty="0">
                  <a:solidFill>
                    <a:srgbClr val="C00000"/>
                  </a:solidFill>
                  <a:latin typeface="UTM Avo" panose="02040603050506020204" pitchFamily="18" charset="0"/>
                  <a:ea typeface="等线"/>
                </a:rPr>
                <a:t>12</a:t>
              </a:r>
              <a:endParaRPr lang="en-US" sz="1200" b="1" spc="-300" dirty="0">
                <a:solidFill>
                  <a:srgbClr val="C0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0089515" y="4697173"/>
            <a:ext cx="627380" cy="461665"/>
            <a:chOff x="3761740" y="3651540"/>
            <a:chExt cx="627380" cy="461665"/>
          </a:xfrm>
        </p:grpSpPr>
        <p:sp>
          <p:nvSpPr>
            <p:cNvPr id="48" name="Rectangle 47"/>
            <p:cNvSpPr/>
            <p:nvPr/>
          </p:nvSpPr>
          <p:spPr>
            <a:xfrm>
              <a:off x="4018280" y="3774440"/>
              <a:ext cx="177800" cy="264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spc="-150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761740" y="3651540"/>
              <a:ext cx="62738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spc="-150" dirty="0">
                  <a:solidFill>
                    <a:srgbClr val="C00000"/>
                  </a:solidFill>
                  <a:latin typeface="UTM Avo" panose="02040603050506020204" pitchFamily="18" charset="0"/>
                  <a:ea typeface="等线"/>
                </a:rPr>
                <a:t>48</a:t>
              </a:r>
              <a:endParaRPr lang="en-US" sz="1200" b="1" spc="-150" dirty="0">
                <a:solidFill>
                  <a:srgbClr val="C0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0105390" y="5548073"/>
            <a:ext cx="627380" cy="461665"/>
            <a:chOff x="3761740" y="3651540"/>
            <a:chExt cx="627380" cy="461665"/>
          </a:xfrm>
        </p:grpSpPr>
        <p:sp>
          <p:nvSpPr>
            <p:cNvPr id="51" name="Rectangle 50"/>
            <p:cNvSpPr/>
            <p:nvPr/>
          </p:nvSpPr>
          <p:spPr>
            <a:xfrm>
              <a:off x="4018280" y="3774440"/>
              <a:ext cx="177800" cy="264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spc="-15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3761740" y="3651540"/>
              <a:ext cx="62738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spc="-150" dirty="0">
                  <a:solidFill>
                    <a:srgbClr val="C00000"/>
                  </a:solidFill>
                  <a:latin typeface="UTM Avo" panose="02040603050506020204" pitchFamily="18" charset="0"/>
                  <a:ea typeface="等线"/>
                </a:rPr>
                <a:t>60</a:t>
              </a:r>
              <a:endParaRPr lang="en-US" sz="1200" b="1" spc="-150" dirty="0">
                <a:solidFill>
                  <a:srgbClr val="C00000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713706" y="1673012"/>
            <a:ext cx="632493" cy="37592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02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5064" y="1640490"/>
            <a:ext cx="31369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1000"/>
              </a:spcAft>
              <a:defRPr/>
            </a:pPr>
            <a:r>
              <a:rPr lang="vi-VN" sz="24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 (theo mẫu)</a:t>
            </a:r>
            <a:r>
              <a:rPr lang="en-US" sz="24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92" y="2048933"/>
            <a:ext cx="8801015" cy="196201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/>
              <p:cNvSpPr/>
              <p:nvPr/>
            </p:nvSpPr>
            <p:spPr>
              <a:xfrm>
                <a:off x="603353" y="3791238"/>
                <a:ext cx="2794000" cy="28490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3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3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3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3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20 km.  </a:t>
                </a:r>
                <a:endParaRPr lang="en-US" sz="23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3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3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3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3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7</m:t>
                        </m:r>
                      </m:den>
                    </m:f>
                    <m:r>
                      <a:rPr lang="en-US" sz="23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</m:oMath>
                </a14:m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28 g.</a:t>
                </a:r>
                <a:endParaRPr lang="en-US" sz="23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3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3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3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3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100 ml. </a:t>
                </a:r>
                <a:endParaRPr lang="en-US" sz="23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353" y="3791238"/>
                <a:ext cx="2794000" cy="2849050"/>
              </a:xfrm>
              <a:prstGeom prst="rect">
                <a:avLst/>
              </a:prstGeom>
              <a:blipFill rotWithShape="1">
                <a:blip r:embed="rId3"/>
                <a:stretch>
                  <a:fillRect l="-4" t="-10" r="4" b="-1597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4289388" y="3782002"/>
                <a:ext cx="3048000" cy="28661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3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3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3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3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sz="23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</m:oMath>
                </a14:m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640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tấn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.</a:t>
                </a:r>
                <a:endParaRPr lang="en-US" sz="23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e)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3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3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3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40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3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m</m:t>
                        </m:r>
                      </m:e>
                      <m:sup>
                        <m:r>
                          <a:rPr lang="en-US" sz="2300">
                            <a:latin typeface="Cambria Math" panose="02040503050406030204"/>
                            <a:ea typeface="等线"/>
                            <a:cs typeface="Times New Roman" panose="02020603050405020304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3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.</a:t>
                </a:r>
                <a:endParaRPr lang="en-US" sz="23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g)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3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3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3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en-US" sz="23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 </m:t>
                    </m:r>
                  </m:oMath>
                </a14:m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1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giờ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.</a:t>
                </a:r>
                <a:endParaRPr lang="en-US" sz="23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9388" y="3782002"/>
                <a:ext cx="3048000" cy="2866106"/>
              </a:xfrm>
              <a:prstGeom prst="rect">
                <a:avLst/>
              </a:prstGeom>
              <a:blipFill rotWithShape="1">
                <a:blip r:embed="rId4"/>
                <a:stretch>
                  <a:fillRect l="-20" t="-20" r="20" b="-311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713706" y="1673012"/>
            <a:ext cx="632493" cy="37592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02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5064" y="1640490"/>
            <a:ext cx="31369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1000"/>
              </a:spcAft>
              <a:defRPr/>
            </a:pPr>
            <a:r>
              <a:rPr lang="vi-VN" sz="24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 (theo mẫu)</a:t>
            </a:r>
            <a:r>
              <a:rPr lang="en-US" sz="24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4" name="Pentagon 1"/>
          <p:cNvSpPr/>
          <p:nvPr/>
        </p:nvSpPr>
        <p:spPr>
          <a:xfrm>
            <a:off x="716015" y="2247766"/>
            <a:ext cx="1459296" cy="543560"/>
          </a:xfrm>
          <a:prstGeom prst="homePlate">
            <a:avLst/>
          </a:prstGeom>
          <a:solidFill>
            <a:srgbClr val="C1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Trả</a:t>
            </a:r>
            <a:r>
              <a:rPr 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lời</a:t>
            </a:r>
            <a:endParaRPr lang="en-US" sz="22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589497" y="2699249"/>
                <a:ext cx="9117921" cy="27348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a) Ta </a:t>
                </a:r>
                <a:r>
                  <a:rPr lang="en-US" sz="22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có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20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là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a:rPr lang="en-US" sz="2200">
                        <a:latin typeface="Cambria Math" panose="02040503050406030204"/>
                        <a:ea typeface="等线"/>
                        <a:cs typeface="Times New Roman" panose="02020603050405020304"/>
                      </a:rPr>
                      <m:t>×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20</m:t>
                    </m:r>
                    <m:r>
                      <m:rPr>
                        <m:nor/>
                      </m:rPr>
                      <a:rPr lang="en-US" sz="2200" b="0" i="0" smtClean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 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=</m:t>
                    </m:r>
                    <m:r>
                      <m:rPr>
                        <m:nor/>
                      </m:rPr>
                      <a:rPr lang="en-US" sz="2200" b="0" i="0" smtClean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 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5</m:t>
                    </m:r>
                    <m:r>
                      <m:rPr>
                        <m:nor/>
                      </m:rPr>
                      <a:rPr lang="en-US" sz="2200" b="0" i="0" smtClean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. </m:t>
                    </m:r>
                  </m:oMath>
                </a14:m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Vậy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20 km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là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5</m:t>
                    </m:r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km.</a:t>
                </a:r>
                <a:endParaRPr lang="en-US" sz="22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b) Ta </a:t>
                </a:r>
                <a:r>
                  <a:rPr lang="en-US" sz="22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có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28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là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7</m:t>
                        </m:r>
                      </m:den>
                    </m:f>
                    <m:r>
                      <a:rPr lang="en-US" sz="2200">
                        <a:latin typeface="Cambria Math" panose="02040503050406030204"/>
                        <a:ea typeface="等线"/>
                        <a:cs typeface="Times New Roman" panose="02020603050405020304"/>
                      </a:rPr>
                      <m:t>×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28</m:t>
                    </m:r>
                    <m:r>
                      <a:rPr lang="en-US" sz="2200">
                        <a:latin typeface="Cambria Math" panose="02040503050406030204"/>
                        <a:ea typeface="等线"/>
                        <a:cs typeface="Times New Roman" panose="02020603050405020304"/>
                      </a:rPr>
                      <m:t>=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4</m:t>
                    </m:r>
                    <m:r>
                      <m:rPr>
                        <m:nor/>
                      </m:rPr>
                      <a:rPr lang="en-US" sz="2200" b="0" i="0" smtClean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. </m:t>
                    </m:r>
                  </m:oMath>
                </a14:m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Vậy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28 g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là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4</m:t>
                    </m:r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g.</a:t>
                </a:r>
                <a:endParaRPr lang="en-US" sz="22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c) Ta </a:t>
                </a:r>
                <a:r>
                  <a:rPr lang="en-US" sz="22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có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100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là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10</m:t>
                        </m:r>
                      </m:den>
                    </m:f>
                    <m:r>
                      <a:rPr lang="en-US" sz="2200">
                        <a:latin typeface="Cambria Math" panose="02040503050406030204"/>
                        <a:ea typeface="等线"/>
                        <a:cs typeface="Times New Roman" panose="02020603050405020304"/>
                      </a:rPr>
                      <m:t>×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100</m:t>
                    </m:r>
                    <m:r>
                      <m:rPr>
                        <m:nor/>
                      </m:rPr>
                      <a:rPr lang="en-US" sz="2200" b="0" i="0" smtClean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 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=</m:t>
                    </m:r>
                    <m:r>
                      <m:rPr>
                        <m:nor/>
                      </m:rPr>
                      <a:rPr lang="en-US" sz="2200" b="0" i="0" smtClean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 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30</m:t>
                    </m:r>
                    <m:r>
                      <m:rPr>
                        <m:nor/>
                      </m:rPr>
                      <a:rPr lang="en-US" sz="2200" b="0" i="0" smtClean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. </m:t>
                    </m:r>
                  </m:oMath>
                </a14:m>
                <a:r>
                  <a:rPr lang="en-US" sz="2200" dirty="0" err="1">
                    <a:latin typeface="UTM Avo" panose="02040603050506020204" pitchFamily="18" charset="0"/>
                    <a:ea typeface="等线"/>
                  </a:rPr>
                  <a:t>Vậy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</a:rPr>
                  <a:t>của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</a:rPr>
                  <a:t> 100 ml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</a:rPr>
                  <a:t>là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30</m:t>
                    </m:r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</a:rPr>
                  <a:t> ml.</a:t>
                </a:r>
                <a:endParaRPr lang="en-US" sz="22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497" y="2699249"/>
                <a:ext cx="9117921" cy="2734851"/>
              </a:xfrm>
              <a:prstGeom prst="rect">
                <a:avLst/>
              </a:prstGeom>
              <a:blipFill rotWithShape="1">
                <a:blip r:embed="rId2"/>
                <a:stretch>
                  <a:fillRect l="-2" t="-18" r="2" b="-2954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713706" y="1673012"/>
            <a:ext cx="632493" cy="37592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02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5064" y="1640490"/>
            <a:ext cx="31369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1000"/>
              </a:spcAft>
              <a:defRPr/>
            </a:pPr>
            <a:r>
              <a:rPr lang="vi-VN" sz="24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 (theo mẫu)</a:t>
            </a:r>
            <a:r>
              <a:rPr lang="en-US" sz="24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599439" y="2519546"/>
                <a:ext cx="10650452" cy="27512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d) Ta </a:t>
                </a:r>
                <a:r>
                  <a:rPr lang="en-US" sz="22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có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640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là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a:rPr lang="en-US" sz="2200">
                        <a:latin typeface="Cambria Math" panose="02040503050406030204"/>
                        <a:ea typeface="等线"/>
                        <a:cs typeface="Times New Roman" panose="02020603050405020304"/>
                      </a:rPr>
                      <m:t>×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640</m:t>
                    </m:r>
                    <m:r>
                      <m:rPr>
                        <m:nor/>
                      </m:rPr>
                      <a:rPr lang="en-US" sz="2200" b="0" i="0" smtClean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 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=</m:t>
                    </m:r>
                    <m:r>
                      <m:rPr>
                        <m:nor/>
                      </m:rPr>
                      <a:rPr lang="en-US" sz="2200" b="0" i="0" smtClean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 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480</m:t>
                    </m:r>
                    <m:r>
                      <m:rPr>
                        <m:nor/>
                      </m:rPr>
                      <a:rPr lang="en-US" sz="2200" b="0" i="0" smtClean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. </m:t>
                    </m:r>
                  </m:oMath>
                </a14:m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Vậy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640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tấn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là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480</m:t>
                    </m:r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tấn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.</a:t>
                </a:r>
                <a:endParaRPr lang="en-US" sz="22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e) 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Ta </a:t>
                </a:r>
                <a:r>
                  <a:rPr lang="en-US" sz="22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có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40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là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8</m:t>
                        </m:r>
                      </m:den>
                    </m:f>
                    <m:r>
                      <a:rPr lang="en-US" sz="2200">
                        <a:latin typeface="Cambria Math" panose="02040503050406030204"/>
                        <a:ea typeface="等线"/>
                        <a:cs typeface="Times New Roman" panose="02020603050405020304"/>
                      </a:rPr>
                      <m:t>×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40</m:t>
                    </m:r>
                    <m:r>
                      <m:rPr>
                        <m:nor/>
                      </m:rPr>
                      <a:rPr lang="en-US" sz="2200" b="0" i="0" smtClean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 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=</m:t>
                    </m:r>
                    <m:r>
                      <m:rPr>
                        <m:nor/>
                      </m:rPr>
                      <a:rPr lang="en-US" sz="2200" b="0" i="0" smtClean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 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25</m:t>
                    </m:r>
                    <m:r>
                      <m:rPr>
                        <m:nor/>
                      </m:rPr>
                      <a:rPr lang="en-US" sz="2200" b="0" i="0" smtClean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. </m:t>
                    </m:r>
                  </m:oMath>
                </a14:m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Vậy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40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20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m</m:t>
                        </m:r>
                      </m:e>
                      <m:sup>
                        <m:r>
                          <a:rPr lang="en-US" sz="2200">
                            <a:latin typeface="Cambria Math" panose="02040503050406030204"/>
                            <a:ea typeface="等线"/>
                            <a:cs typeface="Times New Roman" panose="02020603050405020304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là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25</m:t>
                    </m:r>
                    <m:r>
                      <a:rPr lang="en-US" sz="2200">
                        <a:latin typeface="Cambria Math" panose="02040503050406030204"/>
                        <a:ea typeface="等线"/>
                        <a:cs typeface="Times New Roman" panose="02020603050405020304"/>
                      </a:rPr>
                      <m:t> 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m</m:t>
                        </m:r>
                      </m:e>
                      <m:sup>
                        <m:r>
                          <a:rPr lang="en-US" sz="2200">
                            <a:latin typeface="Cambria Math" panose="02040503050406030204"/>
                            <a:ea typeface="等线"/>
                            <a:cs typeface="Times New Roman" panose="02020603050405020304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.</a:t>
                </a:r>
                <a:endParaRPr lang="en-US" sz="22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g) 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Ta </a:t>
                </a:r>
                <a:r>
                  <a:rPr lang="en-US" sz="22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có</a:t>
                </a:r>
                <a:r>
                  <a:rPr lang="en-US" sz="22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60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là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3</m:t>
                        </m:r>
                      </m:den>
                    </m:f>
                    <m:r>
                      <a:rPr lang="en-US" sz="2200">
                        <a:latin typeface="Cambria Math" panose="02040503050406030204"/>
                        <a:ea typeface="等线"/>
                        <a:cs typeface="Times New Roman" panose="02020603050405020304"/>
                      </a:rPr>
                      <m:t>×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60</m:t>
                    </m:r>
                    <m:r>
                      <m:rPr>
                        <m:nor/>
                      </m:rPr>
                      <a:rPr lang="en-US" sz="2200" b="0" i="0" smtClean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 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=</m:t>
                    </m:r>
                    <m:r>
                      <m:rPr>
                        <m:nor/>
                      </m:rPr>
                      <a:rPr lang="en-US" sz="2200" b="0" i="0" smtClean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 </m:t>
                    </m:r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40</m:t>
                    </m:r>
                    <m:r>
                      <m:rPr>
                        <m:nor/>
                      </m:rPr>
                      <a:rPr lang="en-US" sz="2200" b="0" i="0" smtClean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. </m:t>
                    </m:r>
                  </m:oMath>
                </a14:m>
                <a:r>
                  <a:rPr lang="en-US" sz="2200" dirty="0" err="1">
                    <a:latin typeface="UTM Avo" panose="02040603050506020204" pitchFamily="18" charset="0"/>
                    <a:ea typeface="等线"/>
                  </a:rPr>
                  <a:t>Vậy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</a:rPr>
                  <a:t>của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</a:rPr>
                  <a:t> 60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</a:rPr>
                  <a:t>phút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等线"/>
                  </a:rPr>
                  <a:t>là</a:t>
                </a:r>
                <a:r>
                  <a:rPr lang="en-US" sz="2200" dirty="0">
                    <a:latin typeface="UTM Avo" panose="02040603050506020204" pitchFamily="18" charset="0"/>
                    <a:ea typeface="等线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2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40</m:t>
                    </m:r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等线"/>
                  </a:rPr>
                  <a:t> phút.</a:t>
                </a:r>
                <a:endParaRPr lang="en-US" sz="22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439" y="2519546"/>
                <a:ext cx="10650452" cy="2751202"/>
              </a:xfrm>
              <a:prstGeom prst="rect">
                <a:avLst/>
              </a:prstGeom>
              <a:blipFill rotWithShape="1">
                <a:blip r:embed="rId2"/>
                <a:stretch>
                  <a:fillRect l="-6" t="-18" r="2" b="-301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entagon 1"/>
          <p:cNvSpPr/>
          <p:nvPr/>
        </p:nvSpPr>
        <p:spPr>
          <a:xfrm>
            <a:off x="705416" y="2194544"/>
            <a:ext cx="1459296" cy="543560"/>
          </a:xfrm>
          <a:prstGeom prst="homePlate">
            <a:avLst/>
          </a:prstGeom>
          <a:solidFill>
            <a:srgbClr val="C1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Trả</a:t>
            </a:r>
            <a:r>
              <a:rPr 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lời</a:t>
            </a:r>
            <a:endParaRPr lang="en-US" sz="22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713706" y="1673012"/>
            <a:ext cx="632493" cy="37592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04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447799" y="1308570"/>
                <a:ext cx="10500262" cy="14807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Nhà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chú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Toàn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thu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hoạch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được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660 kg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cà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phê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.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Chú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Toàn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đã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bán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được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3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300" i="0" smtClean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3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cà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phê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đó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.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Hỏi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nhà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chú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Toàn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còn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lại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bao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nhiêu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ki-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lô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-gam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cà</a:t>
                </a:r>
                <a:r>
                  <a:rPr lang="en-US" sz="23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3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phê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?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799" y="1308570"/>
                <a:ext cx="10500262" cy="1480726"/>
              </a:xfrm>
              <a:prstGeom prst="rect">
                <a:avLst/>
              </a:prstGeom>
              <a:blipFill rotWithShape="1">
                <a:blip r:embed="rId2"/>
                <a:stretch>
                  <a:fillRect l="-6" t="-32" r="5" b="-3788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404" y="3067584"/>
            <a:ext cx="7290175" cy="3149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1272</Words>
  <Application>WPS Presentation</Application>
  <PresentationFormat>Widescreen</PresentationFormat>
  <Paragraphs>100</Paragraphs>
  <Slides>13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31" baseType="lpstr">
      <vt:lpstr>Arial</vt:lpstr>
      <vt:lpstr>SimSun</vt:lpstr>
      <vt:lpstr>Wingdings</vt:lpstr>
      <vt:lpstr>Arial</vt:lpstr>
      <vt:lpstr>Calibri</vt:lpstr>
      <vt:lpstr>UTM Avo</vt:lpstr>
      <vt:lpstr>Segoe Print</vt:lpstr>
      <vt:lpstr>Cambria Math</vt:lpstr>
      <vt:lpstr>Times New Roman</vt:lpstr>
      <vt:lpstr>Cambria Math</vt:lpstr>
      <vt:lpstr>Calibri</vt:lpstr>
      <vt:lpstr>Times New Roman</vt:lpstr>
      <vt:lpstr>等线</vt:lpstr>
      <vt:lpstr>Microsoft YaHei</vt:lpstr>
      <vt:lpstr>Arial Unicode MS</vt:lpstr>
      <vt:lpstr>Calibri Light</vt:lpstr>
      <vt:lpstr>1_Office Theme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28</cp:revision>
  <dcterms:created xsi:type="dcterms:W3CDTF">2023-10-24T04:45:00Z</dcterms:created>
  <dcterms:modified xsi:type="dcterms:W3CDTF">2024-03-30T02:19:27Z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8BC80EF746CF45DE92501B026B3DF026_12</vt:lpwstr>
  </property>
  <property fmtid="{D5CDD505-2E9C-101B-9397-08002B2CF9AE}" pid="3" name="KSOProductBuildVer">
    <vt:lpwstr>1033-12.2.0.13489</vt:lpwstr>
  </property>
</Properties>
</file>