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59" r:id="rId3"/>
    <p:sldMasterId id="2147483671" r:id="rId4"/>
    <p:sldMasterId id="2147483683" r:id="rId5"/>
    <p:sldMasterId id="2147483695" r:id="rId6"/>
  </p:sldMasterIdLst>
  <p:notesMasterIdLst>
    <p:notesMasterId r:id="rId8"/>
  </p:notesMasterIdLst>
  <p:sldIdLst>
    <p:sldId id="256" r:id="rId7"/>
    <p:sldId id="257" r:id="rId9"/>
    <p:sldId id="306" r:id="rId10"/>
    <p:sldId id="307" r:id="rId11"/>
    <p:sldId id="308" r:id="rId12"/>
    <p:sldId id="309" r:id="rId13"/>
    <p:sldId id="310" r:id="rId14"/>
    <p:sldId id="311" r:id="rId15"/>
    <p:sldId id="261" r:id="rId16"/>
    <p:sldId id="382" r:id="rId17"/>
    <p:sldId id="384" r:id="rId18"/>
    <p:sldId id="385" r:id="rId19"/>
    <p:sldId id="351" r:id="rId20"/>
    <p:sldId id="353" r:id="rId21"/>
    <p:sldId id="386" r:id="rId22"/>
    <p:sldId id="263" r:id="rId23"/>
    <p:sldId id="264" r:id="rId24"/>
    <p:sldId id="265" r:id="rId25"/>
  </p:sldIdLst>
  <p:sldSz cx="12192000" cy="6858000"/>
  <p:notesSz cx="6858000" cy="9144000"/>
  <p:embeddedFontLst>
    <p:embeddedFont>
      <p:font typeface="Calibri" panose="020F0502020204030204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charset="0"/>
      <p:regular r:id="rId35"/>
      <p: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7"/>
    <a:srgbClr val="FFFFFF"/>
    <a:srgbClr val="F5EC91"/>
    <a:srgbClr val="F7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6" Type="http://schemas.openxmlformats.org/officeDocument/2006/relationships/font" Target="fonts/font7.fntdata"/><Relationship Id="rId35" Type="http://schemas.openxmlformats.org/officeDocument/2006/relationships/font" Target="fonts/font6.fntdata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  <a:endParaRPr dirty="0"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20" name="Google Shape;120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9" name="Google Shape;2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20" name="Google Shape;120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20" name="Google Shape;120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7" name="Google Shape;47;p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9" name="Google Shape;49;p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1" name="Google Shape;5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0.xml"/><Relationship Id="rId7" Type="http://schemas.openxmlformats.org/officeDocument/2006/relationships/slideLayout" Target="../slideLayouts/slideLayout39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0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buClrTx/>
            </a:pPr>
            <a:fld id="{2BFA6248-9075-44F6-BABA-ACCDFFA54742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</a:fld>
            <a:endParaRPr lang="en-US" kern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buClrTx/>
            </a:pPr>
            <a:endParaRPr lang="en-US" kern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buClrTx/>
            </a:pPr>
            <a:fld id="{AFD0A7C2-3364-4B6C-B187-A7ABF31AEE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</a:fld>
            <a:endParaRPr lang="en-US" kern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/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/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9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9/" TargetMode="External"/><Relationship Id="rId1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0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9/" TargetMode="External"/><Relationship Id="rId1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8/" TargetMode="Externa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audio" Target="../media/audio1.wav"/><Relationship Id="rId4" Type="http://schemas.openxmlformats.org/officeDocument/2006/relationships/image" Target="../media/image7.png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audio" Target="../media/audio3.wav"/><Relationship Id="rId7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10.png"/><Relationship Id="rId3" Type="http://schemas.openxmlformats.org/officeDocument/2006/relationships/image" Target="../media/image5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audio" Target="../media/audio2.wav"/><Relationship Id="rId7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11.png"/><Relationship Id="rId3" Type="http://schemas.openxmlformats.org/officeDocument/2006/relationships/image" Target="../media/image5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audio" Target="../media/audio2.wav"/><Relationship Id="rId7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12.png"/><Relationship Id="rId3" Type="http://schemas.openxmlformats.org/officeDocument/2006/relationships/image" Target="../media/image5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audio" Target="../media/audio2.wav"/><Relationship Id="rId7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13.png"/><Relationship Id="rId3" Type="http://schemas.openxmlformats.org/officeDocument/2006/relationships/image" Target="../media/image5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audio" Target="../media/audio2.wav"/><Relationship Id="rId7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14.png"/><Relationship Id="rId3" Type="http://schemas.openxmlformats.org/officeDocument/2006/relationships/image" Target="../media/image5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8/" TargetMode="Externa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9510944" y="81280"/>
            <a:ext cx="2681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 panose="020B0604020202020204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TOÁN 4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0807051" y="670412"/>
            <a:ext cx="99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 dirty="0" err="1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Tập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 2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727107" y="727611"/>
            <a:ext cx="10737785" cy="391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</a:pPr>
            <a:r>
              <a:rPr lang="en-US" sz="5400" b="1" i="0" u="none" strike="noStrike" cap="none" dirty="0">
                <a:solidFill>
                  <a:srgbClr val="002060"/>
                </a:solidFill>
                <a:latin typeface="UTM Avo" panose="02040603050506020204" pitchFamily="18" charset="0"/>
                <a:sym typeface="Arial" panose="020B0604020202020204"/>
              </a:rPr>
              <a:t>Tuần 30</a:t>
            </a:r>
            <a:endParaRPr sz="1600" dirty="0">
              <a:latin typeface="UTM Avo" panose="02040603050506020204" pitchFamily="18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</a:pPr>
            <a:r>
              <a:rPr lang="it-IT" sz="5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 panose="020B0604020202020204"/>
              </a:rPr>
              <a:t>Bài 83: Luyện tập - Tiết 2</a:t>
            </a:r>
            <a:endParaRPr sz="16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03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99734" y="1241916"/>
                <a:ext cx="10474370" cy="14553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Mai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tiết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kiệm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đc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980 000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đồng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 Mai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đã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dùng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tiền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để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mua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sách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vở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và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đồ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dùng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chuẩn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bị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cho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năm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học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mới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Mai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lại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tiền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734" y="1241916"/>
                <a:ext cx="10474370" cy="1455398"/>
              </a:xfrm>
              <a:prstGeom prst="rect">
                <a:avLst/>
              </a:prstGeom>
              <a:blipFill rotWithShape="1">
                <a:blip r:embed="rId2"/>
                <a:stretch>
                  <a:fillRect l="-2" t="-34" r="2" b="-3897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684" y="3037546"/>
            <a:ext cx="3060857" cy="2190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8553" y="2697314"/>
            <a:ext cx="1727200" cy="482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 err="1">
                <a:solidFill>
                  <a:srgbClr val="0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solidFill>
                  <a:srgbClr val="0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en-US" sz="2400" b="1" u="sng" dirty="0">
              <a:solidFill>
                <a:srgbClr val="0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174995" y="3179618"/>
                <a:ext cx="6096000" cy="3433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Số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tiền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Mai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dùng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mua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vở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980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000</m:t>
                    </m:r>
                    <m:r>
                      <m:rPr>
                        <m:nor/>
                      </m:rPr>
                      <a:rPr lang="en-US" sz="2400" b="0" i="0" smtClean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400" b="0" i="0" smtClean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392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000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(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)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Mai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lại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tiền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980 000 – 392 000 = 588 000 (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)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Đáp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: 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588 000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đồng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.</a:t>
                </a:r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95" y="3179618"/>
                <a:ext cx="6096000" cy="3433056"/>
              </a:xfrm>
              <a:prstGeom prst="rect">
                <a:avLst/>
              </a:prstGeom>
              <a:blipFill rotWithShape="1">
                <a:blip r:embed="rId4"/>
                <a:stretch>
                  <a:fillRect l="-4" t="-5" r="4" b="-1728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765376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05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45759" y="1623378"/>
                <a:ext cx="10289041" cy="3679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Một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vườn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rau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sạch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tổng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360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Trong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đó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rốt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chiếm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tổng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,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dưa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chuột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chiếm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tổng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a)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Tính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rốt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b)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Tính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dưa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chuột</a:t>
                </a:r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59" y="1623378"/>
                <a:ext cx="10289041" cy="3679533"/>
              </a:xfrm>
              <a:prstGeom prst="rect">
                <a:avLst/>
              </a:prstGeom>
              <a:blipFill rotWithShape="1">
                <a:blip r:embed="rId2"/>
                <a:stretch>
                  <a:fillRect l="-5" t="-9" b="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891" y="3429000"/>
            <a:ext cx="4874032" cy="21763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136640" y="3423920"/>
            <a:ext cx="6055360" cy="3434080"/>
          </a:xfrm>
          <a:prstGeom prst="rect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05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735487" y="2194560"/>
            <a:ext cx="0" cy="366573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267520" y="1620172"/>
            <a:ext cx="1483938" cy="57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u="sng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Tóm</a:t>
            </a:r>
            <a:r>
              <a:rPr lang="en-US" sz="2400" b="1" u="sng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tắt</a:t>
            </a:r>
            <a:endParaRPr lang="en-US" sz="2400" b="1" u="sng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05791" y="1572084"/>
            <a:ext cx="1483938" cy="57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en-US" sz="2400" b="1" u="sng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73218" y="2346005"/>
                <a:ext cx="4872541" cy="33628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vườn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rau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360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dưa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chuột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tổng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a)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rốt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b)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dưa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chuột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18" y="2346005"/>
                <a:ext cx="4872541" cy="3362844"/>
              </a:xfrm>
              <a:prstGeom prst="rect">
                <a:avLst/>
              </a:prstGeom>
              <a:blipFill rotWithShape="1">
                <a:blip r:embed="rId2"/>
                <a:stretch>
                  <a:fillRect l="-9" t="-9" r="13" b="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699760" y="2146472"/>
                <a:ext cx="6096000" cy="412561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6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a)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rốt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360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90</m:t>
                      </m:r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 (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m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sup>
                      </m:sSup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66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b)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trồng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dưa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chuột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den>
                      </m:f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360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180</m:t>
                      </m:r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 (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m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sup>
                      </m:sSup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Đáp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90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 </m:t>
                    </m:r>
                  </m:oMath>
                </a14:m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180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760" y="2146472"/>
                <a:ext cx="6096000" cy="4125617"/>
              </a:xfrm>
              <a:prstGeom prst="rect">
                <a:avLst/>
              </a:prstGeom>
              <a:blipFill rotWithShape="1">
                <a:blip r:embed="rId3"/>
                <a:stretch>
                  <a:fillRect t="-4" b="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01903" y="1719808"/>
            <a:ext cx="640080" cy="45720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06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241983" y="1319525"/>
                <a:ext cx="10232317" cy="15084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Quãng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đường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84 km, ô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tô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đã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</m:oMath>
                </a14:m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quãng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đường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ô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tô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phải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km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nữa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thì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hết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quãng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đường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983" y="1319525"/>
                <a:ext cx="10232317" cy="1508490"/>
              </a:xfrm>
              <a:prstGeom prst="rect">
                <a:avLst/>
              </a:prstGeom>
              <a:blipFill rotWithShape="1">
                <a:blip r:embed="rId2"/>
                <a:stretch>
                  <a:fillRect l="-5" t="-42" r="5" b="-389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931" y="3024345"/>
            <a:ext cx="3995462" cy="27337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01903" y="1719808"/>
            <a:ext cx="640080" cy="45720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06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144" y="4124263"/>
            <a:ext cx="3995462" cy="27337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78057" y="1287783"/>
            <a:ext cx="1483938" cy="534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 </a:t>
            </a:r>
            <a:r>
              <a:rPr lang="en-US" sz="22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en-US" sz="22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161219" y="1735721"/>
                <a:ext cx="6030781" cy="3170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Ô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tô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đã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đi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quãng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đường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84</m:t>
                    </m:r>
                    <m:r>
                      <a:rPr lang="en-US" sz="22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63 (km)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Ô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tô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phải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đi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thêm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84 – 63 </a:t>
                </a:r>
                <a14:m>
                  <m:oMath xmlns:m="http://schemas.openxmlformats.org/officeDocument/2006/math">
                    <m:r>
                      <a:rPr lang="en-US" sz="22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21 (km)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Đáp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số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: 21 km.</a:t>
                </a:r>
                <a:endParaRPr lang="en-US" sz="22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219" y="1735721"/>
                <a:ext cx="6030781" cy="3170548"/>
              </a:xfrm>
              <a:prstGeom prst="rect">
                <a:avLst/>
              </a:prstGeom>
              <a:blipFill rotWithShape="1">
                <a:blip r:embed="rId3"/>
                <a:stretch>
                  <a:fillRect l="-7" t="-8" b="-159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382502" y="1628016"/>
            <a:ext cx="1483938" cy="534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Tóm </a:t>
            </a:r>
            <a:r>
              <a:rPr lang="en-US" sz="22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tắt</a:t>
            </a:r>
            <a:endParaRPr lang="en-US" sz="22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80507" y="2191567"/>
                <a:ext cx="6030781" cy="2026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Quãng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đường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84 km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Ô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tô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đi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đi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quãng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đường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Quãng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đường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lại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ô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tô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phải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đi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07" y="2191567"/>
                <a:ext cx="6030781" cy="2026645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10" b="-260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6621606" y="1620662"/>
            <a:ext cx="0" cy="366573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7039" y="941200"/>
            <a:ext cx="10352506" cy="2196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bài học hôm nay em học được những gì.</a:t>
            </a:r>
            <a:endParaRPr lang="vi-VN" sz="2800" b="1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Luyện tập, củng cố kĩ năng tìm phân số của một số.</a:t>
            </a:r>
            <a:endParaRPr lang="vi-VN" sz="2800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Vận dụng để giải bài toán về tìm phân số của một số.</a:t>
            </a:r>
            <a:endParaRPr kumimoji="0" lang="vi-VN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813;p56"/>
          <p:cNvGrpSpPr/>
          <p:nvPr/>
        </p:nvGrpSpPr>
        <p:grpSpPr>
          <a:xfrm>
            <a:off x="2180402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3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5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" name="Google Shape;2813;p56"/>
          <p:cNvGrpSpPr/>
          <p:nvPr/>
        </p:nvGrpSpPr>
        <p:grpSpPr>
          <a:xfrm>
            <a:off x="6407598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1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1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03790" y="2659452"/>
            <a:ext cx="229594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Ôn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kiến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thức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học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/>
                <a:sym typeface="Arial" panose="020B0604020202020204"/>
              </a:rPr>
              <a:t>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4491" y="2633889"/>
            <a:ext cx="2295940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Hoàn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thành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bài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VBT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1767029"/>
            <a:ext cx="932769" cy="9327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119" y="1657802"/>
            <a:ext cx="932769" cy="932769"/>
          </a:xfrm>
          <a:prstGeom prst="rect">
            <a:avLst/>
          </a:prstGeom>
        </p:spPr>
      </p:pic>
      <p:grpSp>
        <p:nvGrpSpPr>
          <p:cNvPr id="18" name="Google Shape;2813;p56"/>
          <p:cNvGrpSpPr/>
          <p:nvPr/>
        </p:nvGrpSpPr>
        <p:grpSpPr>
          <a:xfrm>
            <a:off x="3649052" y="4319773"/>
            <a:ext cx="4377347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1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2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2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325074" y="4434114"/>
            <a:ext cx="3002826" cy="1417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Đọc và chuẩn bị trước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Bài 84: Phép chia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phân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145" y="3600900"/>
            <a:ext cx="932769" cy="9327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solidFill>
            <a:srgbClr val="FFC62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en-US" sz="5865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Ong</a:t>
            </a:r>
            <a:endParaRPr lang="en-US" sz="5865" kern="1200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2471928" y="198120"/>
            <a:ext cx="2740154" cy="2362201"/>
          </a:xfrm>
          <a:prstGeom prst="hexagon">
            <a:avLst/>
          </a:prstGeom>
          <a:solidFill>
            <a:srgbClr val="FFC62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en-US" sz="5865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non</a:t>
            </a:r>
            <a:endParaRPr lang="en-US" sz="5865" kern="1200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6784082" y="2560320"/>
            <a:ext cx="2740154" cy="2362201"/>
          </a:xfrm>
          <a:prstGeom prst="hexagon">
            <a:avLst/>
          </a:prstGeom>
          <a:solidFill>
            <a:srgbClr val="FFC62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en-US" sz="5865" b="1" kern="120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endParaRPr lang="en-US" sz="5865" b="1" kern="120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solidFill>
            <a:srgbClr val="FFC62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en-US" sz="5865" b="1" kern="120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endParaRPr lang="en-US" sz="5865" kern="1200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4" y="3436624"/>
            <a:ext cx="2650039" cy="26618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3362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peech Bubble: Rectangle with Corners Rounded 7"/>
              <p:cNvSpPr/>
              <p:nvPr/>
            </p:nvSpPr>
            <p:spPr>
              <a:xfrm>
                <a:off x="1265382" y="381000"/>
                <a:ext cx="8182147" cy="236220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5" rIns="91431" bIns="45715" rtlCol="0" anchor="ctr"/>
              <a:lstStyle/>
              <a:p>
                <a:pPr algn="ctr" defTabSz="914400">
                  <a:buClrTx/>
                </a:pPr>
                <a:r>
                  <a:rPr lang="vi-VN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Câu hỏi 1</a:t>
                </a:r>
                <a:r>
                  <a:rPr lang="en-US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: </a:t>
                </a:r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Một cửa hàng nhập về </a:t>
                </a:r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500</a:t>
                </a:r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kg</a:t>
                </a:r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gạo, cửa hàng đã bán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kern="1200" noProof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số gạo đó. Hỏi cửa hàng đó </a:t>
                </a:r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đã bán ba</a:t>
                </a:r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o nhiêu </a:t>
                </a:r>
                <a:endParaRPr lang="en-US" sz="2800" kern="1200" noProof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  <a:p>
                <a:pPr algn="ctr" defTabSz="914400">
                  <a:buClrTx/>
                </a:pPr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ki-lô-gam gạo?</a:t>
                </a:r>
                <a:endParaRPr lang="vi-VN" sz="2800" kern="1200" noProof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Speech Bubble: Rectangle with Corners Rounded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382" y="381000"/>
                <a:ext cx="8182147" cy="236220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 rotWithShape="1">
                <a:blip r:embed="rId4"/>
                <a:stretch>
                  <a:fillRect l="-6" r="-1278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5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300 kg</a:t>
            </a:r>
            <a:endParaRPr lang="vi-VN" sz="28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400 kg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4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250 kg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350 kg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83362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peech Bubble: Rectangle with Corners Rounded 7"/>
              <p:cNvSpPr/>
              <p:nvPr/>
            </p:nvSpPr>
            <p:spPr>
              <a:xfrm>
                <a:off x="1494157" y="484144"/>
                <a:ext cx="7840345" cy="1916155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5" rIns="91431" bIns="45715" rtlCol="0" anchor="ctr"/>
              <a:lstStyle/>
              <a:p>
                <a:pPr algn="ctr" defTabSz="914400">
                  <a:buClrTx/>
                  <a:defRPr/>
                </a:pPr>
                <a:r>
                  <a:rPr lang="en-US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Câu hỏi 2: </a:t>
                </a:r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Biết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kern="1200" noProof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số học sinh giỏi của lớp 6A là 12 học sinh. Hỏi lớp 6A có bao nhiêu học sinh giỏi?</a:t>
                </a:r>
                <a:endParaRPr lang="vi-VN" sz="2800" kern="1200" noProof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Speech Bubble: Rectangle with Corners Rounded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7" y="484144"/>
                <a:ext cx="7840345" cy="1916155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 rotWithShape="1">
                <a:blip r:embed="rId4"/>
                <a:stretch>
                  <a:fillRect t="-14" r="-12780" b="3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5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12 học sinh</a:t>
            </a:r>
            <a:endParaRPr lang="vi-VN" sz="2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20 học sinh</a:t>
            </a:r>
            <a:endParaRPr lang="vi-VN" sz="2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4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15 học sinh</a:t>
            </a:r>
            <a:endParaRPr lang="vi-VN" sz="2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10 học sinh</a:t>
            </a:r>
            <a:endParaRPr lang="vi-VN" sz="2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83362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peech Bubble: Rectangle with Corners Rounded 7"/>
              <p:cNvSpPr/>
              <p:nvPr/>
            </p:nvSpPr>
            <p:spPr>
              <a:xfrm>
                <a:off x="1494157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5" rIns="91431" bIns="45715" rtlCol="0" anchor="ctr"/>
              <a:lstStyle/>
              <a:p>
                <a:pPr algn="ctr" defTabSz="914400">
                  <a:buClrTx/>
                  <a:defRPr/>
                </a:pPr>
                <a:r>
                  <a:rPr lang="vi-VN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Câu hỏi 3</a:t>
                </a:r>
                <a:r>
                  <a:rPr lang="en-US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kern="1200" noProof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của 52 bằng?</a:t>
                </a:r>
                <a:endParaRPr lang="vi-VN" sz="2800" kern="1200" noProof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Speech Bubble: Rectangle with Corners Rounded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7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 rotWithShape="1">
                <a:blip r:embed="rId4"/>
                <a:stretch>
                  <a:fillRect t="-17" r="-12780" b="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5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38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29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4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39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50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83362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peech Bubble: Rectangle with Corners Rounded 7"/>
              <p:cNvSpPr/>
              <p:nvPr/>
            </p:nvSpPr>
            <p:spPr>
              <a:xfrm>
                <a:off x="1494157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5" rIns="91431" bIns="45715" rtlCol="0" anchor="ctr"/>
              <a:lstStyle/>
              <a:p>
                <a:pPr algn="ctr" defTabSz="914400">
                  <a:buClrTx/>
                  <a:defRPr/>
                </a:pPr>
                <a:r>
                  <a:rPr lang="vi-VN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Câu hỏi 4</a:t>
                </a:r>
                <a:r>
                  <a:rPr lang="en-US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kern="1200" noProof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của 114 bằng?</a:t>
                </a:r>
                <a:endParaRPr lang="vi-VN" sz="2800" kern="1200" noProof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Speech Bubble: Rectangle with Corners Rounded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7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 rotWithShape="1">
                <a:blip r:embed="rId4"/>
                <a:stretch>
                  <a:fillRect t="-17" r="-12780" b="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5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79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78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4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77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76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83362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peech Bubble: Rectangle with Corners Rounded 7"/>
              <p:cNvSpPr/>
              <p:nvPr/>
            </p:nvSpPr>
            <p:spPr>
              <a:xfrm>
                <a:off x="1494157" y="484144"/>
                <a:ext cx="7840345" cy="1878055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5" rIns="91431" bIns="45715" rtlCol="0" anchor="ctr"/>
              <a:lstStyle/>
              <a:p>
                <a:pPr algn="ctr" defTabSz="914400">
                  <a:buClrTx/>
                  <a:defRPr/>
                </a:pPr>
                <a:r>
                  <a:rPr lang="vi-VN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Câu hỏi </a:t>
                </a:r>
                <a:r>
                  <a:rPr lang="en-US" sz="2800" b="1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5: </a:t>
                </a:r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Năm nay mẹ 36 tuổi. Tuổi con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kern="1200" noProof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kern="1200" noProof="1">
                            <a:solidFill>
                              <a:schemeClr val="bg1"/>
                            </a:solidFill>
                            <a:latin typeface="UTM Avo" panose="0204060305050602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2800" kern="1200" noProof="1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tuổi mẹ. Hỏi năm nay con bao nhiêu tuổi?</a:t>
                </a:r>
                <a:endParaRPr lang="vi-VN" sz="2800" kern="1200" noProof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Speech Bubble: Rectangle with Corners Rounded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7" y="484144"/>
                <a:ext cx="7840345" cy="1878055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 rotWithShape="1">
                <a:blip r:embed="rId4"/>
                <a:stretch>
                  <a:fillRect t="-319" r="-12780" b="3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5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10 tuổi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  <a:defRPr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 tuổi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40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9 tuổi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5" y="5724065"/>
            <a:ext cx="2774179" cy="8418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defTabSz="914400">
              <a:buClrTx/>
            </a:pPr>
            <a:r>
              <a:rPr lang="vi-VN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2800" kern="1200" noProof="1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8 tuổi</a:t>
            </a:r>
            <a:endParaRPr lang="vi-VN" sz="2800" kern="1200" noProof="1">
              <a:solidFill>
                <a:prstClr val="black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83362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2000</Words>
  <Application>WPS Presentation</Application>
  <PresentationFormat>Widescreen</PresentationFormat>
  <Paragraphs>132</Paragraphs>
  <Slides>18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18</vt:i4>
      </vt:variant>
    </vt:vector>
  </HeadingPairs>
  <TitlesOfParts>
    <vt:vector size="39" baseType="lpstr">
      <vt:lpstr>Arial</vt:lpstr>
      <vt:lpstr>SimSun</vt:lpstr>
      <vt:lpstr>Wingdings</vt:lpstr>
      <vt:lpstr>Arial</vt:lpstr>
      <vt:lpstr>Calibri</vt:lpstr>
      <vt:lpstr>UTM Avo</vt:lpstr>
      <vt:lpstr>Segoe Print</vt:lpstr>
      <vt:lpstr>Cambria Math</vt:lpstr>
      <vt:lpstr>等线</vt:lpstr>
      <vt:lpstr>Times New Roman</vt:lpstr>
      <vt:lpstr>Cambria Math</vt:lpstr>
      <vt:lpstr>Microsoft YaHei</vt:lpstr>
      <vt:lpstr>Arial Unicode MS</vt:lpstr>
      <vt:lpstr>Calibri</vt:lpstr>
      <vt:lpstr>Times New Roman</vt:lpstr>
      <vt:lpstr>Calibri Light</vt:lpstr>
      <vt:lpstr>1_Office Theme</vt:lpstr>
      <vt:lpstr>Office Theme</vt:lpstr>
      <vt:lpstr>2_Office Theme</vt:lpstr>
      <vt:lpstr>6_Office Theme</vt:lpstr>
      <vt:lpstr>7_Office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30</cp:revision>
  <dcterms:created xsi:type="dcterms:W3CDTF">2023-10-24T04:45:00Z</dcterms:created>
  <dcterms:modified xsi:type="dcterms:W3CDTF">2024-03-30T02:19:57Z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9F02F75D5004406B93C71C9C25098023_12</vt:lpwstr>
  </property>
  <property fmtid="{D5CDD505-2E9C-101B-9397-08002B2CF9AE}" pid="3" name="KSOProductBuildVer">
    <vt:lpwstr>1033-12.2.0.13489</vt:lpwstr>
  </property>
</Properties>
</file>