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265" r:id="rId2"/>
    <p:sldId id="266" r:id="rId3"/>
    <p:sldId id="267" r:id="rId4"/>
    <p:sldId id="298" r:id="rId5"/>
    <p:sldId id="269" r:id="rId6"/>
    <p:sldId id="299" r:id="rId7"/>
    <p:sldId id="300" r:id="rId8"/>
    <p:sldId id="288" r:id="rId9"/>
    <p:sldId id="294" r:id="rId10"/>
    <p:sldId id="289" r:id="rId11"/>
    <p:sldId id="275" r:id="rId12"/>
    <p:sldId id="302" r:id="rId13"/>
    <p:sldId id="291" r:id="rId14"/>
    <p:sldId id="292" r:id="rId15"/>
  </p:sldIdLst>
  <p:sldSz cx="12192000" cy="6858000"/>
  <p:notesSz cx="6858000" cy="9144000"/>
  <p:embeddedFontLst>
    <p:embeddedFont>
      <p:font typeface="Calibri" pitchFamily="34" charset="0"/>
      <p:regular r:id="rId17"/>
      <p:bold r:id="rId18"/>
      <p:italic r:id="rId19"/>
      <p:boldItalic r:id="rId20"/>
    </p:embeddedFont>
    <p:embeddedFont>
      <p:font typeface="宋体" pitchFamily="2" charset="-122"/>
      <p:regular r:id="rId21"/>
    </p:embeddedFont>
    <p:embeddedFont>
      <p:font typeface="Calibri Light" charset="0"/>
      <p:regular r:id="rId22"/>
      <p:italic r:id="rId23"/>
    </p:embeddedFont>
    <p:embeddedFont>
      <p:font typeface="UTM Avo" pitchFamily="18" charset="0"/>
      <p:regular r:id="rId24"/>
      <p:bold r:id="rId25"/>
      <p:italic r:id="rId26"/>
      <p:boldItalic r:id="rId27"/>
    </p:embeddedFont>
    <p:embeddedFont>
      <p:font typeface="Microsoft YaHei UI" charset="-122"/>
      <p:regular r:id="rId28"/>
      <p:bold r:id="rId29"/>
    </p:embeddedFont>
    <p:embeddedFont>
      <p:font typeface="等线" charset="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FFFF"/>
    <a:srgbClr val="7D4C18"/>
    <a:srgbClr val="6E3D0C"/>
    <a:srgbClr val="FF00FF"/>
    <a:srgbClr val="FF99FF"/>
    <a:srgbClr val="FF66FF"/>
    <a:srgbClr val="FFFF66"/>
    <a:srgbClr val="FF6699"/>
    <a:srgbClr val="8DC9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-540" y="-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24ADB0-0FB2-4A73-9EE5-BB630A219B71}" type="datetimeFigureOut">
              <a:rPr lang="en-US" smtClean="0"/>
              <a:pPr/>
              <a:t>13/08/2020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92CEC1-7226-4CF5-91A4-CF330FB793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962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9072AD-0445-448F-92C2-02F2DEDACEE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1887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25CEC-2ABC-4E79-BB53-CF7F3C7D9C4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6860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D31E1A7-BE2A-4821-8BD1-246388A16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79BA4416-CAFA-4893-A486-5942232A5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F49F51B-A2F2-482D-9C06-A092524DF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13/08/2020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CA563D0-A6AD-47AD-BF54-151C9EB59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7BA4C79-2347-4B61-AC85-31D06AB46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167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47945B-4394-405E-9CD0-93E3B0C41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FB160DC9-EA05-465D-A8C7-6032F8FBEA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8FB7ABC-73FC-4185-9238-2377C477B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13/08/2020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522FF99-8EC3-423D-B8B9-100DD7E6B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CA971E0-E9CC-44ED-8D84-2EBC525AE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455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DDA0DD7F-B25C-4A41-AF41-DCBE3153C9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752D5DC-F4B9-491F-B696-ED598291C7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8FAE70A-32DE-4FD3-BF12-0372F9844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13/08/2020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0F44A2A-8EE7-41E5-91CF-1166C5C19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3A8FD15-11B8-45D1-A628-3957418EC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251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F90B6A4-6B21-43B1-BEC1-315431077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FF20D95-5629-4D8C-BAAF-9C808BC44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F7F2A3B-F856-46AF-94E2-4D9A62074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13/08/2020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0190A9B-2595-499B-A0D8-015AEB7A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768A7F1-8976-494B-AF2C-A110BC165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130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48018C9-42EB-4190-AF3F-B1CA323CB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1ECB7CF-63CF-41EB-8063-D363E1D0B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21A4C4E-EACE-42A6-8D5F-EE4A117A0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13/08/2020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55A4612-D2C0-4707-8C7A-6377D8974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26AA644-A205-4BDE-BEC2-0F0B129B6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06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658286E-2FC8-474D-9605-C724463B2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49E7086-50CB-4FDB-8059-6EBDA117B1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8E87264-D1FA-40C4-8D2F-1E422BD9B7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BE37009-E083-4E6D-8B1F-1D7B5BA48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13/08/2020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F07C21B-6526-4860-A19F-17AC4F5D3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2F21CA5-3FDC-4143-87D4-D130F08B7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218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56EC685-EFF1-498C-9766-A24371084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9556CF2-235F-4889-9ACE-A55CCAFE1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9773D81-1446-48F4-BE86-1AB02C72D2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20CC5920-D0CD-4A65-A44B-519785950B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313939DF-0A36-4D0A-9FE2-389AA2C886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A382C1C1-98A9-4164-98F9-5F3CFFBD0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13/08/2020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6BEA244E-3674-471E-944C-2EA16748B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C6CBB536-390B-4FB0-856D-8C7184548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863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A272E28-AB03-471A-B91A-A50E133A7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958A5676-A4BE-45B3-B9B8-61CF14A54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13/08/2020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D59EDE9-B984-4C49-B666-5223BBA92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221E185-B971-4F2E-B2D9-C86B0DB06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740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37704910-9590-4BC3-BB88-5C62276C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13/08/2020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59C27E7A-16D0-4841-A2F9-2BC249F37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CF72985B-4DB1-4323-9E57-FAA7D82E1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009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1849D84-29D6-417F-81F2-20BBB5B6B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B40E798-AE75-466C-858F-2BE3F5248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4807AA0-5EF6-4F80-AFB0-9DC09B09FC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5A87F80-ECA2-4385-AC5B-BA85DBD61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13/08/2020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00B74E1-5124-4579-8F9C-6F6251947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C9EBF02-625D-48A4-9A48-C10170B20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888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365FCC-6926-4633-A72C-7319DFC70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F5A419E-1C5B-4A4C-9806-2540F72440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4ED372A-0E41-4E8C-9CFF-FA8B0D17A3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9070A92-E8EB-4772-8E24-FA577A655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pPr/>
              <a:t>13/08/2020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DC8457D-0CA3-4938-B534-82A4C887A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26B34EF-44E3-4BEF-BCBF-BD257F3CE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630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F6ABC6C3-2A12-45DD-86FC-47F1E55C3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DE2E244-42DE-4113-A621-C6B64C166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AB5AE31-8DBF-4DF5-A633-62C9050E43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7057A-3CB6-4482-95B3-991E6705BD35}" type="datetimeFigureOut">
              <a:rPr lang="en-US" smtClean="0"/>
              <a:pPr/>
              <a:t>13/08/2020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38DB619-CB95-4139-8402-B1294AA199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C2F0A53-ACCF-488C-AAD4-9DEAB8181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58438-8E98-4F0D-B134-7A50166EB2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26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D6A33623-67DC-4C4C-8992-44E81253F8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80" b="3395"/>
          <a:stretch/>
        </p:blipFill>
        <p:spPr>
          <a:xfrm>
            <a:off x="21" y="10"/>
            <a:ext cx="12191980" cy="6857991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="" xmlns:a16="http://schemas.microsoft.com/office/drawing/2014/main" id="{D9F6043E-054B-4D42-97D3-3BD1A76CB540}"/>
              </a:ext>
            </a:extLst>
          </p:cNvPr>
          <p:cNvSpPr/>
          <p:nvPr/>
        </p:nvSpPr>
        <p:spPr>
          <a:xfrm>
            <a:off x="2761207" y="2156043"/>
            <a:ext cx="6629400" cy="27965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2">
                <a:lumMod val="1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="" xmlns:a16="http://schemas.microsoft.com/office/drawing/2014/main" id="{440A822A-D0F4-4093-8C63-471E63177747}"/>
              </a:ext>
            </a:extLst>
          </p:cNvPr>
          <p:cNvSpPr txBox="1"/>
          <p:nvPr/>
        </p:nvSpPr>
        <p:spPr>
          <a:xfrm>
            <a:off x="3510306" y="2386865"/>
            <a:ext cx="6388388" cy="280076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altLang="zh-CN" sz="8800" b="1" dirty="0" smtClean="0">
                <a:blipFill>
                  <a:blip r:embed="rId4"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YaHei UI" panose="020B0503020204020204" pitchFamily="34" charset="-122"/>
              </a:rPr>
              <a:t>HỌC VẦN</a:t>
            </a:r>
          </a:p>
          <a:p>
            <a:r>
              <a:rPr lang="en-US" altLang="zh-CN" sz="8800" b="1" smtClean="0">
                <a:blipFill>
                  <a:blip r:embed="rId4"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YaHei UI" panose="020B0503020204020204" pitchFamily="34" charset="-122"/>
              </a:rPr>
              <a:t>      </a:t>
            </a:r>
            <a:endParaRPr lang="zh-CN" altLang="en-US" sz="4800" b="1" dirty="0">
              <a:blipFill>
                <a:blip r:embed="rId4"/>
                <a:stretch>
                  <a:fillRect/>
                </a:stretch>
              </a:blip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icrosoft YaHei UI" panose="020B0503020204020204" pitchFamily="34" charset="-122"/>
            </a:endParaRPr>
          </a:p>
        </p:txBody>
      </p:sp>
      <p:cxnSp>
        <p:nvCxnSpPr>
          <p:cNvPr id="18" name="直接连接符 17">
            <a:extLst>
              <a:ext uri="{FF2B5EF4-FFF2-40B4-BE49-F238E27FC236}">
                <a16:creationId xmlns="" xmlns:a16="http://schemas.microsoft.com/office/drawing/2014/main" id="{B21B7B01-2100-4B56-983C-1280582DC796}"/>
              </a:ext>
            </a:extLst>
          </p:cNvPr>
          <p:cNvCxnSpPr/>
          <p:nvPr/>
        </p:nvCxnSpPr>
        <p:spPr>
          <a:xfrm>
            <a:off x="3585432" y="2391165"/>
            <a:ext cx="4586151" cy="23169"/>
          </a:xfrm>
          <a:prstGeom prst="line">
            <a:avLst/>
          </a:prstGeom>
          <a:ln w="57150">
            <a:solidFill>
              <a:srgbClr val="CBBA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="" xmlns:a16="http://schemas.microsoft.com/office/drawing/2014/main" id="{B4755448-0171-4FFA-9C07-239A14E73CB8}"/>
              </a:ext>
            </a:extLst>
          </p:cNvPr>
          <p:cNvCxnSpPr/>
          <p:nvPr/>
        </p:nvCxnSpPr>
        <p:spPr>
          <a:xfrm>
            <a:off x="3624197" y="3726842"/>
            <a:ext cx="4586151" cy="23169"/>
          </a:xfrm>
          <a:prstGeom prst="line">
            <a:avLst/>
          </a:prstGeom>
          <a:ln w="57150">
            <a:solidFill>
              <a:srgbClr val="CBBA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12">
            <a:extLst>
              <a:ext uri="{FF2B5EF4-FFF2-40B4-BE49-F238E27FC236}">
                <a16:creationId xmlns="" xmlns:a16="http://schemas.microsoft.com/office/drawing/2014/main" id="{B7253739-DE0B-4AAD-A589-F23B637BFD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258" y="2361936"/>
            <a:ext cx="1867143" cy="193548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55001B71-C80C-496C-9849-006A29C2DB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" y="-7884"/>
            <a:ext cx="12192000" cy="473964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="" xmlns:a16="http://schemas.microsoft.com/office/drawing/2014/main" id="{FAF693CA-B846-45FE-80E5-127C72CC144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1" y="2118360"/>
            <a:ext cx="12192000" cy="4739640"/>
          </a:xfrm>
          <a:prstGeom prst="rect">
            <a:avLst/>
          </a:prstGeom>
        </p:spPr>
      </p:pic>
      <p:pic>
        <p:nvPicPr>
          <p:cNvPr id="10" name="Picture 9" descr="unname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554" y="750265"/>
            <a:ext cx="1625600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11864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91"/>
          <p:cNvGrpSpPr/>
          <p:nvPr/>
        </p:nvGrpSpPr>
        <p:grpSpPr>
          <a:xfrm>
            <a:off x="2" y="0"/>
            <a:ext cx="3911022" cy="866924"/>
            <a:chOff x="994820" y="254650"/>
            <a:chExt cx="5886671" cy="866925"/>
          </a:xfrm>
        </p:grpSpPr>
        <p:grpSp>
          <p:nvGrpSpPr>
            <p:cNvPr id="5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7" name="Freeform 6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8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38100" cap="flat" cmpd="sng" algn="ctr">
                <a:solidFill>
                  <a:srgbClr val="00206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</p:grpSp>
        <p:sp>
          <p:nvSpPr>
            <p:cNvPr id="6" name="文本框 93"/>
            <p:cNvSpPr txBox="1"/>
            <p:nvPr/>
          </p:nvSpPr>
          <p:spPr>
            <a:xfrm>
              <a:off x="1611913" y="254650"/>
              <a:ext cx="2988319" cy="707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7"/>
              <a:r>
                <a:rPr lang="en-US" altLang="zh-CN" sz="4000" b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3</a:t>
              </a:r>
              <a:r>
                <a:rPr lang="en-US" altLang="zh-CN" sz="4000" b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. Tập đọc</a:t>
              </a:r>
              <a:endParaRPr lang="zh-CN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汉仪喵魂体W" panose="00020600040101010101" pitchFamily="18" charset="-122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066592" y="134545"/>
            <a:ext cx="57166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smtClean="0">
                <a:solidFill>
                  <a:srgbClr val="FF0000"/>
                </a:solidFill>
                <a:latin typeface="UTM Avo" pitchFamily="18" charset="0"/>
              </a:rPr>
              <a:t>Cô xẻng siêng năng</a:t>
            </a:r>
            <a:endParaRPr lang="en-US" sz="4400" dirty="0">
              <a:solidFill>
                <a:srgbClr val="FF0000"/>
              </a:solidFill>
              <a:latin typeface="UTM Avo" pitchFamily="18" charset="0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9159348" y="1924861"/>
            <a:ext cx="2286418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4197399" y="1397471"/>
            <a:ext cx="8148010" cy="5340614"/>
            <a:chOff x="4197399" y="1397471"/>
            <a:chExt cx="8148010" cy="5340614"/>
          </a:xfrm>
        </p:grpSpPr>
        <p:sp>
          <p:nvSpPr>
            <p:cNvPr id="13" name="TextBox 12"/>
            <p:cNvSpPr txBox="1"/>
            <p:nvPr/>
          </p:nvSpPr>
          <p:spPr>
            <a:xfrm>
              <a:off x="4837017" y="1397471"/>
              <a:ext cx="679384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smtClean="0">
                  <a:latin typeface="UTM Avo" pitchFamily="18" charset="0"/>
                </a:rPr>
                <a:t>Cô xẻng làm việc rất siêng năng.</a:t>
              </a:r>
              <a:endParaRPr lang="en-US" sz="3200" dirty="0">
                <a:latin typeface="UTM Avo" pitchFamily="18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197399" y="1982667"/>
              <a:ext cx="806022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smtClean="0">
                  <a:latin typeface="UTM Avo" pitchFamily="18" charset="0"/>
                </a:rPr>
                <a:t>Có lần, chị gió hăm hở dọn đỡ cô. Chả</a:t>
              </a:r>
              <a:endParaRPr lang="en-US" sz="3200" dirty="0">
                <a:latin typeface="UTM Avo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240916" y="2475755"/>
              <a:ext cx="796564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smtClean="0">
                  <a:latin typeface="UTM Avo" pitchFamily="18" charset="0"/>
                </a:rPr>
                <a:t>n</a:t>
              </a:r>
              <a:r>
                <a:rPr lang="en-US" sz="3200" smtClean="0">
                  <a:latin typeface="UTM Avo" pitchFamily="18" charset="0"/>
                </a:rPr>
                <a:t>gờ, gió làm rác văng khắp chốn. Chị </a:t>
              </a:r>
              <a:endParaRPr lang="en-US" sz="3200" dirty="0">
                <a:latin typeface="UTM Avo" pitchFamily="18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290786" y="3011207"/>
              <a:ext cx="29498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>
                  <a:latin typeface="UTM Avo" pitchFamily="18" charset="0"/>
                </a:rPr>
                <a:t>g</a:t>
              </a:r>
              <a:r>
                <a:rPr lang="en-US" sz="3200" smtClean="0">
                  <a:latin typeface="UTM Avo" pitchFamily="18" charset="0"/>
                </a:rPr>
                <a:t>ió buồn lắm.</a:t>
              </a:r>
              <a:endParaRPr lang="en-US" sz="3200" dirty="0">
                <a:latin typeface="UTM Avo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625026" y="3541083"/>
              <a:ext cx="772038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smtClean="0">
                  <a:latin typeface="UTM Avo" pitchFamily="18" charset="0"/>
                </a:rPr>
                <a:t>Nhìn chị gió ủ rũ. Cô xẻng nhẹ nhàng:</a:t>
              </a:r>
              <a:endParaRPr lang="en-US" sz="3200" dirty="0">
                <a:latin typeface="UTM Avo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597840" y="4094326"/>
              <a:ext cx="70310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smtClean="0">
                  <a:latin typeface="UTM Avo" pitchFamily="18" charset="0"/>
                </a:rPr>
                <a:t>- Chị chớ buồn. Chị luôn giúp nhà</a:t>
              </a:r>
              <a:endParaRPr lang="en-US" sz="3200" dirty="0">
                <a:latin typeface="UTM Avo" pitchFamily="18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260463" y="4624205"/>
              <a:ext cx="365516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smtClean="0">
                  <a:latin typeface="UTM Avo" pitchFamily="18" charset="0"/>
                </a:rPr>
                <a:t>n</a:t>
              </a:r>
              <a:r>
                <a:rPr lang="en-US" sz="3200" smtClean="0">
                  <a:latin typeface="UTM Avo" pitchFamily="18" charset="0"/>
                </a:rPr>
                <a:t>hà mát mẻ mà. </a:t>
              </a:r>
              <a:endParaRPr lang="en-US" sz="3200" dirty="0">
                <a:latin typeface="UTM Avo" pitchFamily="18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713654" y="5130150"/>
              <a:ext cx="654538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smtClean="0">
                  <a:latin typeface="UTM Avo" pitchFamily="18" charset="0"/>
                </a:rPr>
                <a:t>Chú yểng nghe thế thì lem lém:</a:t>
              </a:r>
              <a:endParaRPr lang="en-US" sz="3200" dirty="0">
                <a:latin typeface="UTM Avo" pitchFamily="18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790611" y="5636081"/>
              <a:ext cx="61189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smtClean="0">
                  <a:latin typeface="UTM Avo" pitchFamily="18" charset="0"/>
                </a:rPr>
                <a:t>Em siêng năng. Chị chăm chỉ.</a:t>
              </a:r>
              <a:endParaRPr lang="en-US" sz="3200" dirty="0">
                <a:latin typeface="UTM Avo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9713390" y="6368753"/>
              <a:ext cx="21066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mtClean="0">
                  <a:latin typeface="UTM Avo" pitchFamily="18" charset="0"/>
                </a:rPr>
                <a:t>HOÀNG NGUYỄN</a:t>
              </a:r>
              <a:endParaRPr lang="en-US" dirty="0">
                <a:latin typeface="UTM Avo" pitchFamily="18" charset="0"/>
              </a:endParaRPr>
            </a:p>
          </p:txBody>
        </p:sp>
      </p:grpSp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44" t="37439" r="23096" b="25242"/>
          <a:stretch/>
        </p:blipFill>
        <p:spPr bwMode="auto">
          <a:xfrm>
            <a:off x="78825" y="1119349"/>
            <a:ext cx="3987767" cy="409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0" name="Straight Connector 49"/>
          <p:cNvCxnSpPr/>
          <p:nvPr/>
        </p:nvCxnSpPr>
        <p:spPr>
          <a:xfrm flipV="1">
            <a:off x="7240632" y="2475755"/>
            <a:ext cx="1651120" cy="37578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9465051" y="5683371"/>
            <a:ext cx="1533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8968692" y="2995442"/>
            <a:ext cx="1940903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V="1">
            <a:off x="9968736" y="4086616"/>
            <a:ext cx="2060354" cy="18789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V="1">
            <a:off x="5230955" y="5123052"/>
            <a:ext cx="1651120" cy="37578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7674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:\NỀN PP\70880506_605997206600775_123315533339688960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8731" y="15762"/>
            <a:ext cx="13416455" cy="7546757"/>
          </a:xfrm>
          <a:prstGeom prst="rect">
            <a:avLst/>
          </a:prstGeom>
          <a:noFill/>
        </p:spPr>
      </p:pic>
      <p:sp>
        <p:nvSpPr>
          <p:cNvPr id="3" name="矩形: 圆角 13"/>
          <p:cNvSpPr/>
          <p:nvPr/>
        </p:nvSpPr>
        <p:spPr>
          <a:xfrm>
            <a:off x="2175640" y="-588091"/>
            <a:ext cx="7882758" cy="217952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 smtClean="0">
                <a:solidFill>
                  <a:srgbClr val="FF0000"/>
                </a:solidFill>
                <a:latin typeface="UTM Avo" pitchFamily="18" charset="0"/>
              </a:rPr>
              <a:t>LUYỆN ĐỌC TỪ KHÓ</a:t>
            </a:r>
            <a:endParaRPr lang="zh-CN" altLang="en-US" sz="40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4" name="矩形: 圆角 13"/>
          <p:cNvSpPr/>
          <p:nvPr/>
        </p:nvSpPr>
        <p:spPr>
          <a:xfrm>
            <a:off x="1040492" y="1595821"/>
            <a:ext cx="5381299" cy="7532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>
                <a:solidFill>
                  <a:srgbClr val="FF0000"/>
                </a:solidFill>
                <a:latin typeface="UTM Avo" pitchFamily="18" charset="0"/>
              </a:rPr>
              <a:t>s</a:t>
            </a:r>
            <a:r>
              <a:rPr lang="en-US" altLang="zh-CN" sz="5400" smtClean="0">
                <a:solidFill>
                  <a:srgbClr val="FF0000"/>
                </a:solidFill>
                <a:latin typeface="UTM Avo" pitchFamily="18" charset="0"/>
              </a:rPr>
              <a:t>iêng năng</a:t>
            </a:r>
            <a:endParaRPr lang="zh-CN" altLang="en-US" sz="5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5" name="矩形: 圆角 13"/>
          <p:cNvSpPr/>
          <p:nvPr/>
        </p:nvSpPr>
        <p:spPr>
          <a:xfrm>
            <a:off x="451910" y="2864955"/>
            <a:ext cx="5381299" cy="7532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>
                <a:solidFill>
                  <a:srgbClr val="FF0000"/>
                </a:solidFill>
                <a:latin typeface="UTM Avo" pitchFamily="18" charset="0"/>
              </a:rPr>
              <a:t>h</a:t>
            </a:r>
            <a:r>
              <a:rPr lang="en-US" altLang="zh-CN" sz="5400" smtClean="0">
                <a:solidFill>
                  <a:srgbClr val="FF0000"/>
                </a:solidFill>
                <a:latin typeface="UTM Avo" pitchFamily="18" charset="0"/>
              </a:rPr>
              <a:t>ăm hở</a:t>
            </a:r>
            <a:endParaRPr lang="zh-CN" altLang="en-US" sz="5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6" name="矩形: 圆角 13"/>
          <p:cNvSpPr/>
          <p:nvPr/>
        </p:nvSpPr>
        <p:spPr>
          <a:xfrm>
            <a:off x="940627" y="4050002"/>
            <a:ext cx="5381299" cy="7532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>
                <a:solidFill>
                  <a:srgbClr val="FF0000"/>
                </a:solidFill>
                <a:latin typeface="UTM Avo" pitchFamily="18" charset="0"/>
              </a:rPr>
              <a:t>k</a:t>
            </a:r>
            <a:r>
              <a:rPr lang="en-US" altLang="zh-CN" sz="5400" smtClean="0">
                <a:solidFill>
                  <a:srgbClr val="FF0000"/>
                </a:solidFill>
                <a:latin typeface="UTM Avo" pitchFamily="18" charset="0"/>
              </a:rPr>
              <a:t>hắp chốn</a:t>
            </a:r>
            <a:endParaRPr lang="zh-CN" altLang="en-US" sz="5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7" name="矩形: 圆角 13"/>
          <p:cNvSpPr/>
          <p:nvPr/>
        </p:nvSpPr>
        <p:spPr>
          <a:xfrm>
            <a:off x="5102740" y="2762467"/>
            <a:ext cx="5381299" cy="7532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>
                <a:solidFill>
                  <a:srgbClr val="FF0000"/>
                </a:solidFill>
                <a:latin typeface="UTM Avo" pitchFamily="18" charset="0"/>
              </a:rPr>
              <a:t>m</a:t>
            </a:r>
            <a:r>
              <a:rPr lang="en-US" altLang="zh-CN" sz="5400" smtClean="0">
                <a:solidFill>
                  <a:srgbClr val="FF0000"/>
                </a:solidFill>
                <a:latin typeface="UTM Avo" pitchFamily="18" charset="0"/>
              </a:rPr>
              <a:t>át mẻ</a:t>
            </a:r>
            <a:endParaRPr lang="zh-CN" altLang="en-US" sz="5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8" name="矩形: 圆角 13"/>
          <p:cNvSpPr/>
          <p:nvPr/>
        </p:nvSpPr>
        <p:spPr>
          <a:xfrm>
            <a:off x="5680831" y="1595821"/>
            <a:ext cx="5381299" cy="7532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 smtClean="0">
                <a:solidFill>
                  <a:srgbClr val="FF0000"/>
                </a:solidFill>
                <a:latin typeface="UTM Avo" pitchFamily="18" charset="0"/>
              </a:rPr>
              <a:t>nhẹ nhàng</a:t>
            </a:r>
            <a:endParaRPr lang="zh-CN" altLang="en-US" sz="5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9" name="矩形: 圆角 13"/>
          <p:cNvSpPr/>
          <p:nvPr/>
        </p:nvSpPr>
        <p:spPr>
          <a:xfrm>
            <a:off x="4303972" y="4034223"/>
            <a:ext cx="7236371" cy="7532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>
                <a:solidFill>
                  <a:srgbClr val="FF0000"/>
                </a:solidFill>
                <a:latin typeface="UTM Avo" pitchFamily="18" charset="0"/>
              </a:rPr>
              <a:t>l</a:t>
            </a:r>
            <a:r>
              <a:rPr lang="en-US" altLang="zh-CN" sz="5400" smtClean="0">
                <a:solidFill>
                  <a:srgbClr val="FF0000"/>
                </a:solidFill>
                <a:latin typeface="UTM Avo" pitchFamily="18" charset="0"/>
              </a:rPr>
              <a:t>em lém</a:t>
            </a:r>
            <a:endParaRPr lang="zh-CN" altLang="en-US" sz="5400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91"/>
          <p:cNvGrpSpPr/>
          <p:nvPr/>
        </p:nvGrpSpPr>
        <p:grpSpPr>
          <a:xfrm>
            <a:off x="2" y="0"/>
            <a:ext cx="3911022" cy="866924"/>
            <a:chOff x="994820" y="254650"/>
            <a:chExt cx="5886671" cy="866925"/>
          </a:xfrm>
        </p:grpSpPr>
        <p:grpSp>
          <p:nvGrpSpPr>
            <p:cNvPr id="5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7" name="Freeform 6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8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38100" cap="flat" cmpd="sng" algn="ctr">
                <a:solidFill>
                  <a:srgbClr val="00206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</p:grpSp>
        <p:sp>
          <p:nvSpPr>
            <p:cNvPr id="6" name="文本框 93"/>
            <p:cNvSpPr txBox="1"/>
            <p:nvPr/>
          </p:nvSpPr>
          <p:spPr>
            <a:xfrm>
              <a:off x="1611913" y="254650"/>
              <a:ext cx="2988319" cy="707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7"/>
              <a:r>
                <a:rPr lang="en-US" altLang="zh-CN" sz="4000" b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3</a:t>
              </a:r>
              <a:r>
                <a:rPr lang="en-US" altLang="zh-CN" sz="4000" b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. Tập đọc</a:t>
              </a:r>
              <a:endParaRPr lang="zh-CN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汉仪喵魂体W" panose="00020600040101010101" pitchFamily="18" charset="-122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066592" y="134545"/>
            <a:ext cx="57166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smtClean="0">
                <a:solidFill>
                  <a:srgbClr val="FF0000"/>
                </a:solidFill>
                <a:latin typeface="UTM Avo" pitchFamily="18" charset="0"/>
              </a:rPr>
              <a:t>Cô xẻng siêng năng</a:t>
            </a:r>
            <a:endParaRPr lang="en-US" sz="4400" dirty="0">
              <a:solidFill>
                <a:srgbClr val="FF0000"/>
              </a:solidFill>
              <a:latin typeface="UTM Avo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197399" y="1359193"/>
            <a:ext cx="8060220" cy="5363126"/>
            <a:chOff x="4197399" y="1374959"/>
            <a:chExt cx="8060220" cy="5363126"/>
          </a:xfrm>
        </p:grpSpPr>
        <p:sp>
          <p:nvSpPr>
            <p:cNvPr id="13" name="TextBox 12"/>
            <p:cNvSpPr txBox="1"/>
            <p:nvPr/>
          </p:nvSpPr>
          <p:spPr>
            <a:xfrm>
              <a:off x="4664182" y="1374959"/>
              <a:ext cx="679384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smtClean="0">
                  <a:latin typeface="UTM Avo" pitchFamily="18" charset="0"/>
                </a:rPr>
                <a:t>Cô xẻng làm việc rất siêng năng.</a:t>
              </a:r>
              <a:endParaRPr lang="en-US" sz="3200" dirty="0">
                <a:latin typeface="UTM Avo" pitchFamily="18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197399" y="1982667"/>
              <a:ext cx="806022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smtClean="0">
                  <a:latin typeface="UTM Avo" pitchFamily="18" charset="0"/>
                </a:rPr>
                <a:t>Có lần, chị gió hăm hở dọn đỡ cô. Chả</a:t>
              </a:r>
              <a:endParaRPr lang="en-US" sz="3200" dirty="0">
                <a:latin typeface="UTM Avo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240916" y="2475755"/>
              <a:ext cx="796564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smtClean="0">
                  <a:latin typeface="UTM Avo" pitchFamily="18" charset="0"/>
                </a:rPr>
                <a:t>n</a:t>
              </a:r>
              <a:r>
                <a:rPr lang="en-US" sz="3200" smtClean="0">
                  <a:latin typeface="UTM Avo" pitchFamily="18" charset="0"/>
                </a:rPr>
                <a:t>gờ, gió làm rác văng khắp chốn. Chị </a:t>
              </a:r>
              <a:endParaRPr lang="en-US" sz="3200" dirty="0">
                <a:latin typeface="UTM Avo" pitchFamily="18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290786" y="3011207"/>
              <a:ext cx="29498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>
                  <a:latin typeface="UTM Avo" pitchFamily="18" charset="0"/>
                </a:rPr>
                <a:t>g</a:t>
              </a:r>
              <a:r>
                <a:rPr lang="en-US" sz="3200" smtClean="0">
                  <a:latin typeface="UTM Avo" pitchFamily="18" charset="0"/>
                </a:rPr>
                <a:t>ió buồn lắm.</a:t>
              </a:r>
              <a:endParaRPr lang="en-US" sz="3200" dirty="0">
                <a:latin typeface="UTM Avo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530430" y="3541083"/>
              <a:ext cx="772038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smtClean="0">
                  <a:latin typeface="UTM Avo" pitchFamily="18" charset="0"/>
                </a:rPr>
                <a:t>Nhìn chị gió ủ rũ. Cô xẻng nhẹ nhàng:</a:t>
              </a:r>
              <a:endParaRPr lang="en-US" sz="3200" dirty="0">
                <a:latin typeface="UTM Avo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597840" y="4094326"/>
              <a:ext cx="70310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smtClean="0">
                  <a:latin typeface="UTM Avo" pitchFamily="18" charset="0"/>
                </a:rPr>
                <a:t>- Chị chớ buồn. Chị luôn giúp nhà</a:t>
              </a:r>
              <a:endParaRPr lang="en-US" sz="3200" dirty="0">
                <a:latin typeface="UTM Avo" pitchFamily="18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260463" y="4624205"/>
              <a:ext cx="365516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smtClean="0">
                  <a:latin typeface="UTM Avo" pitchFamily="18" charset="0"/>
                </a:rPr>
                <a:t>n</a:t>
              </a:r>
              <a:r>
                <a:rPr lang="en-US" sz="3200" smtClean="0">
                  <a:latin typeface="UTM Avo" pitchFamily="18" charset="0"/>
                </a:rPr>
                <a:t>hà mát mẻ mà. </a:t>
              </a:r>
              <a:endParaRPr lang="en-US" sz="3200" dirty="0">
                <a:latin typeface="UTM Avo" pitchFamily="18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713654" y="5130150"/>
              <a:ext cx="654538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smtClean="0">
                  <a:latin typeface="UTM Avo" pitchFamily="18" charset="0"/>
                </a:rPr>
                <a:t>Chú yểng nghe thế thì lem lém:</a:t>
              </a:r>
              <a:endParaRPr lang="en-US" sz="3200" dirty="0">
                <a:latin typeface="UTM Avo" pitchFamily="18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790611" y="5636081"/>
              <a:ext cx="611898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smtClean="0">
                  <a:latin typeface="UTM Avo" pitchFamily="18" charset="0"/>
                </a:rPr>
                <a:t>Em siêng năng. Chị chăm chỉ.</a:t>
              </a:r>
              <a:endParaRPr lang="en-US" sz="3200" dirty="0">
                <a:latin typeface="UTM Avo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9713390" y="6368753"/>
              <a:ext cx="21066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mtClean="0">
                  <a:latin typeface="UTM Avo" pitchFamily="18" charset="0"/>
                </a:rPr>
                <a:t>HOÀNG NGUYỄN</a:t>
              </a:r>
              <a:endParaRPr lang="en-US" dirty="0">
                <a:latin typeface="UTM Avo" pitchFamily="18" charset="0"/>
              </a:endParaRPr>
            </a:p>
          </p:txBody>
        </p:sp>
      </p:grpSp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44" t="37439" r="23096" b="25242"/>
          <a:stretch/>
        </p:blipFill>
        <p:spPr bwMode="auto">
          <a:xfrm>
            <a:off x="78825" y="1119349"/>
            <a:ext cx="3987767" cy="409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9" name="Group 18"/>
          <p:cNvGrpSpPr/>
          <p:nvPr/>
        </p:nvGrpSpPr>
        <p:grpSpPr>
          <a:xfrm>
            <a:off x="11180207" y="1452247"/>
            <a:ext cx="365161" cy="475955"/>
            <a:chOff x="11180207" y="1452247"/>
            <a:chExt cx="365161" cy="475955"/>
          </a:xfrm>
        </p:grpSpPr>
        <p:cxnSp>
          <p:nvCxnSpPr>
            <p:cNvPr id="16" name="Straight Connector 15"/>
            <p:cNvCxnSpPr/>
            <p:nvPr/>
          </p:nvCxnSpPr>
          <p:spPr>
            <a:xfrm flipH="1">
              <a:off x="11180207" y="1457507"/>
              <a:ext cx="275825" cy="4706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H="1">
              <a:off x="11269543" y="1452247"/>
              <a:ext cx="275825" cy="4706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/>
          <p:cNvGrpSpPr/>
          <p:nvPr/>
        </p:nvGrpSpPr>
        <p:grpSpPr>
          <a:xfrm>
            <a:off x="11001521" y="2014563"/>
            <a:ext cx="365161" cy="475955"/>
            <a:chOff x="11180207" y="1452247"/>
            <a:chExt cx="365161" cy="475955"/>
          </a:xfrm>
        </p:grpSpPr>
        <p:cxnSp>
          <p:nvCxnSpPr>
            <p:cNvPr id="46" name="Straight Connector 45"/>
            <p:cNvCxnSpPr/>
            <p:nvPr/>
          </p:nvCxnSpPr>
          <p:spPr>
            <a:xfrm flipH="1">
              <a:off x="11180207" y="1457507"/>
              <a:ext cx="275825" cy="4706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flipH="1">
              <a:off x="11269543" y="1452247"/>
              <a:ext cx="275825" cy="4706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/>
          <p:cNvGrpSpPr/>
          <p:nvPr/>
        </p:nvGrpSpPr>
        <p:grpSpPr>
          <a:xfrm>
            <a:off x="11033053" y="2471777"/>
            <a:ext cx="365161" cy="475955"/>
            <a:chOff x="11180207" y="1452247"/>
            <a:chExt cx="365161" cy="475955"/>
          </a:xfrm>
        </p:grpSpPr>
        <p:cxnSp>
          <p:nvCxnSpPr>
            <p:cNvPr id="49" name="Straight Connector 48"/>
            <p:cNvCxnSpPr/>
            <p:nvPr/>
          </p:nvCxnSpPr>
          <p:spPr>
            <a:xfrm flipH="1">
              <a:off x="11180207" y="1457507"/>
              <a:ext cx="275825" cy="4706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H="1">
              <a:off x="11269543" y="1452247"/>
              <a:ext cx="275825" cy="4706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53"/>
          <p:cNvGrpSpPr/>
          <p:nvPr/>
        </p:nvGrpSpPr>
        <p:grpSpPr>
          <a:xfrm>
            <a:off x="7767753" y="3572171"/>
            <a:ext cx="314102" cy="492165"/>
            <a:chOff x="11180207" y="1452247"/>
            <a:chExt cx="365161" cy="475955"/>
          </a:xfrm>
        </p:grpSpPr>
        <p:cxnSp>
          <p:nvCxnSpPr>
            <p:cNvPr id="56" name="Straight Connector 55"/>
            <p:cNvCxnSpPr/>
            <p:nvPr/>
          </p:nvCxnSpPr>
          <p:spPr>
            <a:xfrm flipH="1">
              <a:off x="11180207" y="1457507"/>
              <a:ext cx="275825" cy="4706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flipH="1">
              <a:off x="11269543" y="1452247"/>
              <a:ext cx="275825" cy="4706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/>
          <p:cNvGrpSpPr/>
          <p:nvPr/>
        </p:nvGrpSpPr>
        <p:grpSpPr>
          <a:xfrm>
            <a:off x="6979221" y="3054178"/>
            <a:ext cx="365161" cy="475955"/>
            <a:chOff x="11180207" y="1452247"/>
            <a:chExt cx="365161" cy="475955"/>
          </a:xfrm>
        </p:grpSpPr>
        <p:cxnSp>
          <p:nvCxnSpPr>
            <p:cNvPr id="60" name="Straight Connector 59"/>
            <p:cNvCxnSpPr/>
            <p:nvPr/>
          </p:nvCxnSpPr>
          <p:spPr>
            <a:xfrm flipH="1">
              <a:off x="11180207" y="1457507"/>
              <a:ext cx="275825" cy="4706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H="1">
              <a:off x="11269543" y="1452247"/>
              <a:ext cx="275825" cy="4706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/>
          <p:cNvGrpSpPr/>
          <p:nvPr/>
        </p:nvGrpSpPr>
        <p:grpSpPr>
          <a:xfrm>
            <a:off x="11926444" y="3571616"/>
            <a:ext cx="275825" cy="588379"/>
            <a:chOff x="11180207" y="1452247"/>
            <a:chExt cx="365161" cy="475955"/>
          </a:xfrm>
        </p:grpSpPr>
        <p:cxnSp>
          <p:nvCxnSpPr>
            <p:cNvPr id="63" name="Straight Connector 62"/>
            <p:cNvCxnSpPr/>
            <p:nvPr/>
          </p:nvCxnSpPr>
          <p:spPr>
            <a:xfrm flipH="1">
              <a:off x="11180207" y="1457507"/>
              <a:ext cx="275825" cy="4706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flipH="1">
              <a:off x="11269543" y="1452247"/>
              <a:ext cx="275825" cy="4706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/>
          <p:cNvGrpSpPr/>
          <p:nvPr/>
        </p:nvGrpSpPr>
        <p:grpSpPr>
          <a:xfrm>
            <a:off x="7690173" y="4125858"/>
            <a:ext cx="365161" cy="475955"/>
            <a:chOff x="11180207" y="1452247"/>
            <a:chExt cx="365161" cy="475955"/>
          </a:xfrm>
        </p:grpSpPr>
        <p:cxnSp>
          <p:nvCxnSpPr>
            <p:cNvPr id="66" name="Straight Connector 65"/>
            <p:cNvCxnSpPr/>
            <p:nvPr/>
          </p:nvCxnSpPr>
          <p:spPr>
            <a:xfrm flipH="1">
              <a:off x="11180207" y="1457507"/>
              <a:ext cx="275825" cy="4706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flipH="1">
              <a:off x="11269543" y="1452247"/>
              <a:ext cx="275825" cy="4706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/>
          <p:cNvGrpSpPr/>
          <p:nvPr/>
        </p:nvGrpSpPr>
        <p:grpSpPr>
          <a:xfrm>
            <a:off x="7550262" y="4663157"/>
            <a:ext cx="365161" cy="475955"/>
            <a:chOff x="11180207" y="1452247"/>
            <a:chExt cx="365161" cy="475955"/>
          </a:xfrm>
        </p:grpSpPr>
        <p:cxnSp>
          <p:nvCxnSpPr>
            <p:cNvPr id="69" name="Straight Connector 68"/>
            <p:cNvCxnSpPr/>
            <p:nvPr/>
          </p:nvCxnSpPr>
          <p:spPr>
            <a:xfrm flipH="1">
              <a:off x="11180207" y="1457507"/>
              <a:ext cx="275825" cy="4706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flipH="1">
              <a:off x="11269543" y="1452247"/>
              <a:ext cx="275825" cy="4706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Group 70"/>
          <p:cNvGrpSpPr/>
          <p:nvPr/>
        </p:nvGrpSpPr>
        <p:grpSpPr>
          <a:xfrm>
            <a:off x="10956852" y="5161682"/>
            <a:ext cx="365161" cy="475955"/>
            <a:chOff x="11180207" y="1452247"/>
            <a:chExt cx="365161" cy="475955"/>
          </a:xfrm>
        </p:grpSpPr>
        <p:cxnSp>
          <p:nvCxnSpPr>
            <p:cNvPr id="72" name="Straight Connector 71"/>
            <p:cNvCxnSpPr/>
            <p:nvPr/>
          </p:nvCxnSpPr>
          <p:spPr>
            <a:xfrm flipH="1">
              <a:off x="11180207" y="1457507"/>
              <a:ext cx="275825" cy="4706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flipH="1">
              <a:off x="11269543" y="1452247"/>
              <a:ext cx="275825" cy="4706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Group 73"/>
          <p:cNvGrpSpPr/>
          <p:nvPr/>
        </p:nvGrpSpPr>
        <p:grpSpPr>
          <a:xfrm>
            <a:off x="10657135" y="5726117"/>
            <a:ext cx="365161" cy="475955"/>
            <a:chOff x="11180207" y="1452247"/>
            <a:chExt cx="365161" cy="475955"/>
          </a:xfrm>
        </p:grpSpPr>
        <p:cxnSp>
          <p:nvCxnSpPr>
            <p:cNvPr id="75" name="Straight Connector 74"/>
            <p:cNvCxnSpPr/>
            <p:nvPr/>
          </p:nvCxnSpPr>
          <p:spPr>
            <a:xfrm flipH="1">
              <a:off x="11180207" y="1457507"/>
              <a:ext cx="275825" cy="4706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flipH="1">
              <a:off x="11269543" y="1452247"/>
              <a:ext cx="275825" cy="4706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Group 76"/>
          <p:cNvGrpSpPr/>
          <p:nvPr/>
        </p:nvGrpSpPr>
        <p:grpSpPr>
          <a:xfrm>
            <a:off x="7785366" y="5656386"/>
            <a:ext cx="365161" cy="475955"/>
            <a:chOff x="11180207" y="1452247"/>
            <a:chExt cx="365161" cy="475955"/>
          </a:xfrm>
        </p:grpSpPr>
        <p:cxnSp>
          <p:nvCxnSpPr>
            <p:cNvPr id="78" name="Straight Connector 77"/>
            <p:cNvCxnSpPr/>
            <p:nvPr/>
          </p:nvCxnSpPr>
          <p:spPr>
            <a:xfrm flipH="1">
              <a:off x="11180207" y="1457507"/>
              <a:ext cx="275825" cy="4706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flipH="1">
              <a:off x="11269543" y="1452247"/>
              <a:ext cx="275825" cy="4706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Straight Connector 20"/>
          <p:cNvCxnSpPr/>
          <p:nvPr/>
        </p:nvCxnSpPr>
        <p:spPr>
          <a:xfrm flipH="1">
            <a:off x="5644058" y="2019823"/>
            <a:ext cx="216247" cy="47069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 flipH="1">
            <a:off x="5197350" y="2534841"/>
            <a:ext cx="216247" cy="47069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9797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766" y="33447"/>
            <a:ext cx="12192000" cy="680878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47761" y="150310"/>
            <a:ext cx="38715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smtClean="0">
                <a:solidFill>
                  <a:srgbClr val="FF0000"/>
                </a:solidFill>
                <a:latin typeface="UTM Avo" pitchFamily="18" charset="0"/>
              </a:rPr>
              <a:t>? </a:t>
            </a:r>
            <a:r>
              <a:rPr lang="en-US" sz="4400" smtClean="0">
                <a:latin typeface="UTM Avo" pitchFamily="18" charset="0"/>
              </a:rPr>
              <a:t>Ghép đúng</a:t>
            </a:r>
            <a:endParaRPr lang="en-US" sz="4400" dirty="0">
              <a:solidFill>
                <a:srgbClr val="FF0000"/>
              </a:solidFill>
              <a:latin typeface="UTM Avo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198170" y="882856"/>
            <a:ext cx="10883468" cy="2890343"/>
            <a:chOff x="1198170" y="1087814"/>
            <a:chExt cx="10883468" cy="2890343"/>
          </a:xfrm>
        </p:grpSpPr>
        <p:sp>
          <p:nvSpPr>
            <p:cNvPr id="6" name="Rounded Rectangle 5"/>
            <p:cNvSpPr/>
            <p:nvPr/>
          </p:nvSpPr>
          <p:spPr>
            <a:xfrm>
              <a:off x="1198170" y="1087814"/>
              <a:ext cx="3168877" cy="867103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smtClean="0">
                  <a:solidFill>
                    <a:schemeClr val="tx1"/>
                  </a:solidFill>
                  <a:latin typeface="UTM Avo" pitchFamily="18" charset="0"/>
                </a:rPr>
                <a:t>a) </a:t>
              </a:r>
              <a:r>
                <a:rPr lang="en-US" sz="3600" smtClean="0">
                  <a:solidFill>
                    <a:schemeClr val="tx1"/>
                  </a:solidFill>
                  <a:latin typeface="UTM Avo" pitchFamily="18" charset="0"/>
                </a:rPr>
                <a:t>Cô xẻng</a:t>
              </a:r>
              <a:endParaRPr lang="en-US" sz="3600">
                <a:solidFill>
                  <a:schemeClr val="tx1"/>
                </a:solidFill>
                <a:latin typeface="UTM Avo" pitchFamily="18" charset="0"/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1198170" y="2075776"/>
              <a:ext cx="3168877" cy="867103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smtClean="0">
                  <a:solidFill>
                    <a:schemeClr val="tx1"/>
                  </a:solidFill>
                  <a:latin typeface="UTM Avo" pitchFamily="18" charset="0"/>
                </a:rPr>
                <a:t>b) </a:t>
              </a:r>
              <a:r>
                <a:rPr lang="en-US" sz="3600" smtClean="0">
                  <a:solidFill>
                    <a:schemeClr val="tx1"/>
                  </a:solidFill>
                  <a:latin typeface="UTM Avo" pitchFamily="18" charset="0"/>
                </a:rPr>
                <a:t>Chị gió</a:t>
              </a:r>
              <a:endParaRPr lang="en-US" sz="3600">
                <a:solidFill>
                  <a:schemeClr val="tx1"/>
                </a:solidFill>
                <a:latin typeface="UTM Avo" pitchFamily="18" charset="0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1198170" y="3111054"/>
              <a:ext cx="3168877" cy="867103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smtClean="0">
                  <a:solidFill>
                    <a:schemeClr val="tx1"/>
                  </a:solidFill>
                  <a:latin typeface="UTM Avo" pitchFamily="18" charset="0"/>
                </a:rPr>
                <a:t>c) </a:t>
              </a:r>
              <a:r>
                <a:rPr lang="en-US" sz="3600" smtClean="0">
                  <a:solidFill>
                    <a:schemeClr val="tx1"/>
                  </a:solidFill>
                  <a:latin typeface="UTM Avo" pitchFamily="18" charset="0"/>
                </a:rPr>
                <a:t>Chú yểng</a:t>
              </a:r>
              <a:endParaRPr lang="en-US" sz="3600">
                <a:solidFill>
                  <a:schemeClr val="tx1"/>
                </a:solidFill>
                <a:latin typeface="UTM Avo" pitchFamily="18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680839" y="1098305"/>
              <a:ext cx="6400799" cy="867103"/>
            </a:xfrm>
            <a:prstGeom prst="round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smtClean="0">
                  <a:solidFill>
                    <a:schemeClr val="tx1"/>
                  </a:solidFill>
                  <a:latin typeface="UTM Avo" pitchFamily="18" charset="0"/>
                </a:rPr>
                <a:t>1) </a:t>
              </a:r>
              <a:r>
                <a:rPr lang="en-US" sz="3600">
                  <a:solidFill>
                    <a:schemeClr val="tx1"/>
                  </a:solidFill>
                  <a:latin typeface="UTM Avo" pitchFamily="18" charset="0"/>
                </a:rPr>
                <a:t>k</a:t>
              </a:r>
              <a:r>
                <a:rPr lang="en-US" sz="3600" smtClean="0">
                  <a:solidFill>
                    <a:schemeClr val="tx1"/>
                  </a:solidFill>
                  <a:latin typeface="UTM Avo" pitchFamily="18" charset="0"/>
                </a:rPr>
                <a:t>hen cô xẻng và chị gió.</a:t>
              </a:r>
              <a:endParaRPr lang="en-US" sz="3600">
                <a:solidFill>
                  <a:schemeClr val="tx1"/>
                </a:solidFill>
                <a:latin typeface="UTM Avo" pitchFamily="18" charset="0"/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5680839" y="2081045"/>
              <a:ext cx="6400799" cy="867103"/>
            </a:xfrm>
            <a:prstGeom prst="round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smtClean="0">
                  <a:solidFill>
                    <a:schemeClr val="tx1"/>
                  </a:solidFill>
                  <a:latin typeface="UTM Avo" pitchFamily="18" charset="0"/>
                </a:rPr>
                <a:t>2) </a:t>
              </a:r>
              <a:r>
                <a:rPr lang="en-US" sz="3600" smtClean="0">
                  <a:solidFill>
                    <a:schemeClr val="tx1"/>
                  </a:solidFill>
                  <a:latin typeface="UTM Avo" pitchFamily="18" charset="0"/>
                </a:rPr>
                <a:t>rất siêng năng.</a:t>
              </a:r>
              <a:endParaRPr lang="en-US" sz="3600">
                <a:solidFill>
                  <a:schemeClr val="tx1"/>
                </a:solidFill>
                <a:latin typeface="UTM Avo" pitchFamily="18" charset="0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5707100" y="3068985"/>
              <a:ext cx="6374538" cy="867103"/>
            </a:xfrm>
            <a:prstGeom prst="round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smtClean="0">
                  <a:solidFill>
                    <a:schemeClr val="tx1"/>
                  </a:solidFill>
                  <a:latin typeface="UTM Avo" pitchFamily="18" charset="0"/>
                </a:rPr>
                <a:t>3) </a:t>
              </a:r>
              <a:r>
                <a:rPr lang="en-US" sz="3600">
                  <a:solidFill>
                    <a:schemeClr val="tx1"/>
                  </a:solidFill>
                  <a:latin typeface="UTM Avo" pitchFamily="18" charset="0"/>
                </a:rPr>
                <a:t>g</a:t>
              </a:r>
              <a:r>
                <a:rPr lang="en-US" sz="3600" smtClean="0">
                  <a:solidFill>
                    <a:schemeClr val="tx1"/>
                  </a:solidFill>
                  <a:latin typeface="UTM Avo" pitchFamily="18" charset="0"/>
                </a:rPr>
                <a:t>iúp nhà nhà mát mẻ.</a:t>
              </a:r>
              <a:endParaRPr lang="en-US" sz="3600">
                <a:solidFill>
                  <a:schemeClr val="tx1"/>
                </a:solidFill>
                <a:latin typeface="UTM Avo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05821" y="3773199"/>
            <a:ext cx="35554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smtClean="0">
                <a:solidFill>
                  <a:srgbClr val="FF0000"/>
                </a:solidFill>
                <a:latin typeface="UTM Avo" pitchFamily="18" charset="0"/>
              </a:rPr>
              <a:t>4. </a:t>
            </a:r>
            <a:r>
              <a:rPr lang="en-US" sz="4400" smtClean="0">
                <a:latin typeface="UTM Avo" pitchFamily="18" charset="0"/>
              </a:rPr>
              <a:t>Luyện viết</a:t>
            </a:r>
            <a:endParaRPr lang="en-US" sz="4400" dirty="0">
              <a:solidFill>
                <a:srgbClr val="FF0000"/>
              </a:solidFill>
              <a:latin typeface="UTM Avo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4350001" y="1316408"/>
            <a:ext cx="1330838" cy="1981170"/>
            <a:chOff x="4367047" y="1316407"/>
            <a:chExt cx="1623342" cy="2087985"/>
          </a:xfrm>
        </p:grpSpPr>
        <p:cxnSp>
          <p:nvCxnSpPr>
            <p:cNvPr id="16" name="Straight Connector 15"/>
            <p:cNvCxnSpPr>
              <a:stCxn id="6" idx="3"/>
            </p:cNvCxnSpPr>
            <p:nvPr/>
          </p:nvCxnSpPr>
          <p:spPr>
            <a:xfrm>
              <a:off x="4387838" y="1316407"/>
              <a:ext cx="1571516" cy="1041227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4367047" y="2360399"/>
              <a:ext cx="1623342" cy="104399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V="1">
              <a:off x="4387838" y="1327464"/>
              <a:ext cx="1571516" cy="207692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21" t="30280" r="17001" b="52048"/>
          <a:stretch/>
        </p:blipFill>
        <p:spPr bwMode="auto">
          <a:xfrm>
            <a:off x="953791" y="4558406"/>
            <a:ext cx="10507733" cy="1960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008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F:\NỀN PP\74425608_806001893190166_3441763237966643200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矩形: 圆角 13"/>
          <p:cNvSpPr/>
          <p:nvPr/>
        </p:nvSpPr>
        <p:spPr>
          <a:xfrm>
            <a:off x="2842090" y="2322094"/>
            <a:ext cx="7139836" cy="38982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>
            <a:prstTxWarp prst="textArchUp">
              <a:avLst/>
            </a:prstTxWarp>
          </a:bodyPr>
          <a:lstStyle/>
          <a:p>
            <a:pPr algn="ctr"/>
            <a:r>
              <a:rPr lang="en-US" altLang="zh-CN" sz="8000" smtClean="0">
                <a:solidFill>
                  <a:srgbClr val="FF0000"/>
                </a:solidFill>
                <a:latin typeface="UTM Avo" pitchFamily="18" charset="0"/>
              </a:rPr>
              <a:t>TẠM BIỆT</a:t>
            </a:r>
            <a:endParaRPr lang="zh-CN" altLang="en-US" sz="8000" b="1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754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4000">
        <p:random/>
      </p:transition>
    </mc:Choice>
    <mc:Fallback xmlns="">
      <p:transition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0" t="11406"/>
          <a:stretch>
            <a:fillRect/>
          </a:stretch>
        </p:blipFill>
        <p:spPr bwMode="auto">
          <a:xfrm>
            <a:off x="693684" y="775408"/>
            <a:ext cx="10654446" cy="543620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1912" y="1285227"/>
            <a:ext cx="1269162" cy="532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组合 4"/>
          <p:cNvGrpSpPr/>
          <p:nvPr/>
        </p:nvGrpSpPr>
        <p:grpSpPr>
          <a:xfrm>
            <a:off x="8792784" y="1807027"/>
            <a:ext cx="463503" cy="619473"/>
            <a:chOff x="-2033679" y="889419"/>
            <a:chExt cx="463503" cy="619473"/>
          </a:xfrm>
        </p:grpSpPr>
        <p:pic>
          <p:nvPicPr>
            <p:cNvPr id="6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>
              <a:fillRect/>
            </a:stretch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>
              <a:fillRect/>
            </a:stretch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273" y="492489"/>
            <a:ext cx="1347858" cy="565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组合 21"/>
          <p:cNvGrpSpPr/>
          <p:nvPr/>
        </p:nvGrpSpPr>
        <p:grpSpPr>
          <a:xfrm>
            <a:off x="3305148" y="4182334"/>
            <a:ext cx="463503" cy="619473"/>
            <a:chOff x="-2033679" y="889419"/>
            <a:chExt cx="463503" cy="619473"/>
          </a:xfrm>
        </p:grpSpPr>
        <p:pic>
          <p:nvPicPr>
            <p:cNvPr id="23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>
              <a:fillRect/>
            </a:stretch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>
              <a:fillRect/>
            </a:stretch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6" name="图片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6781" y="292397"/>
            <a:ext cx="1102698" cy="1022486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160" y="1830717"/>
            <a:ext cx="3279407" cy="451783"/>
          </a:xfrm>
          <a:prstGeom prst="rect">
            <a:avLst/>
          </a:prstGeom>
        </p:spPr>
      </p:pic>
      <p:pic>
        <p:nvPicPr>
          <p:cNvPr id="3" name="图片 2" descr="8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-157656" y="-764206"/>
            <a:ext cx="4098866" cy="4098866"/>
          </a:xfrm>
          <a:prstGeom prst="rect">
            <a:avLst/>
          </a:prstGeom>
        </p:spPr>
      </p:pic>
      <p:pic>
        <p:nvPicPr>
          <p:cNvPr id="8" name="图片 7" descr="3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351912" y="4452334"/>
            <a:ext cx="2901071" cy="2763477"/>
          </a:xfrm>
          <a:prstGeom prst="rect">
            <a:avLst/>
          </a:prstGeom>
        </p:spPr>
      </p:pic>
      <p:sp>
        <p:nvSpPr>
          <p:cNvPr id="10" name="矩形: 圆角 13"/>
          <p:cNvSpPr/>
          <p:nvPr/>
        </p:nvSpPr>
        <p:spPr>
          <a:xfrm>
            <a:off x="819789" y="2622279"/>
            <a:ext cx="9929233" cy="2179528"/>
          </a:xfrm>
          <a:prstGeom prst="roundRect">
            <a:avLst/>
          </a:prstGeom>
          <a:solidFill>
            <a:srgbClr val="BCE2E6">
              <a:alpha val="56000"/>
            </a:srgb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6000" err="1" smtClean="0">
                <a:solidFill>
                  <a:srgbClr val="FF0000"/>
                </a:solidFill>
                <a:latin typeface="UTM Avo" pitchFamily="18" charset="0"/>
              </a:rPr>
              <a:t>Bài</a:t>
            </a:r>
            <a:r>
              <a:rPr lang="en-US" altLang="zh-CN" sz="600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altLang="zh-CN" sz="6000" smtClean="0">
                <a:solidFill>
                  <a:srgbClr val="FF0000"/>
                </a:solidFill>
                <a:latin typeface="UTM Avo" pitchFamily="18" charset="0"/>
              </a:rPr>
              <a:t>83</a:t>
            </a:r>
            <a:r>
              <a:rPr lang="en-US" altLang="zh-CN" sz="6000" smtClean="0">
                <a:solidFill>
                  <a:srgbClr val="FF0000"/>
                </a:solidFill>
                <a:latin typeface="UTM Avo" pitchFamily="18" charset="0"/>
              </a:rPr>
              <a:t>: </a:t>
            </a:r>
            <a:r>
              <a:rPr lang="en-US" altLang="zh-CN" sz="6000" b="1" smtClean="0">
                <a:solidFill>
                  <a:srgbClr val="FF0000"/>
                </a:solidFill>
                <a:latin typeface="UTM Avo" pitchFamily="18" charset="0"/>
              </a:rPr>
              <a:t>iêng – yêng - iêc</a:t>
            </a:r>
            <a:endParaRPr lang="zh-CN" altLang="en-US" sz="60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pic>
        <p:nvPicPr>
          <p:cNvPr id="11" name="5989a9319305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-1136650" y="0"/>
            <a:ext cx="736600" cy="736600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32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3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500"/>
                            </p:stCondLst>
                            <p:childTnLst>
                              <p:par>
                                <p:cTn id="4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5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0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F:\NỀN PP\74425608_806001893190166_3441763237966643200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矩形: 圆角 13"/>
          <p:cNvSpPr/>
          <p:nvPr/>
        </p:nvSpPr>
        <p:spPr>
          <a:xfrm>
            <a:off x="2842090" y="2322094"/>
            <a:ext cx="7139836" cy="38982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>
            <a:prstTxWarp prst="textArchUp">
              <a:avLst/>
            </a:prstTxWarp>
          </a:bodyPr>
          <a:lstStyle/>
          <a:p>
            <a:pPr algn="ctr"/>
            <a:r>
              <a:rPr lang="en-US" altLang="zh-CN" sz="8000" dirty="0" smtClean="0">
                <a:solidFill>
                  <a:srgbClr val="FF0000"/>
                </a:solidFill>
                <a:latin typeface="UTM Avo" pitchFamily="18" charset="0"/>
              </a:rPr>
              <a:t>KHỞI ĐỘNG</a:t>
            </a:r>
            <a:endParaRPr lang="zh-CN" altLang="en-US" sz="8000" b="1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4000">
        <p:random/>
      </p:transition>
    </mc:Choice>
    <mc:Fallback xmlns="">
      <p:transition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椭圆 7">
            <a:extLst>
              <a:ext uri="{FF2B5EF4-FFF2-40B4-BE49-F238E27FC236}">
                <a16:creationId xmlns:a16="http://schemas.microsoft.com/office/drawing/2014/main" xmlns="" id="{55AFD542-B6EA-471C-B6A5-3565E23FE932}"/>
              </a:ext>
            </a:extLst>
          </p:cNvPr>
          <p:cNvSpPr/>
          <p:nvPr/>
        </p:nvSpPr>
        <p:spPr>
          <a:xfrm>
            <a:off x="1123615" y="1010673"/>
            <a:ext cx="4972385" cy="49723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F99F1168-3839-4FB5-A9F6-3E4B1B7FCF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08" y="366201"/>
            <a:ext cx="4647234" cy="4647234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A59927DB-7D76-424F-B41F-D4838C7A6438}"/>
              </a:ext>
            </a:extLst>
          </p:cNvPr>
          <p:cNvSpPr txBox="1"/>
          <p:nvPr/>
        </p:nvSpPr>
        <p:spPr>
          <a:xfrm>
            <a:off x="7864220" y="899776"/>
            <a:ext cx="2617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giá</a:t>
            </a:r>
            <a:r>
              <a:rPr lang="en-US" altLang="zh-CN" sz="4400" dirty="0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đỗ</a:t>
            </a:r>
            <a:endParaRPr lang="zh-CN" altLang="en-US" sz="4400" dirty="0">
              <a:solidFill>
                <a:schemeClr val="bg1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  <p:sp>
        <p:nvSpPr>
          <p:cNvPr id="15" name="文本框 3">
            <a:extLst>
              <a:ext uri="{FF2B5EF4-FFF2-40B4-BE49-F238E27FC236}">
                <a16:creationId xmlns:a16="http://schemas.microsoft.com/office/drawing/2014/main" xmlns="" id="{A59927DB-7D76-424F-B41F-D4838C7A6438}"/>
              </a:ext>
            </a:extLst>
          </p:cNvPr>
          <p:cNvSpPr txBox="1"/>
          <p:nvPr/>
        </p:nvSpPr>
        <p:spPr>
          <a:xfrm>
            <a:off x="7836145" y="2207202"/>
            <a:ext cx="2617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kì</a:t>
            </a:r>
            <a:r>
              <a:rPr lang="en-US" altLang="zh-CN" sz="4400" dirty="0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đà</a:t>
            </a:r>
            <a:endParaRPr lang="zh-CN" altLang="en-US" sz="4400" dirty="0">
              <a:solidFill>
                <a:schemeClr val="bg1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  <p:sp>
        <p:nvSpPr>
          <p:cNvPr id="20" name="文本框 3">
            <a:extLst>
              <a:ext uri="{FF2B5EF4-FFF2-40B4-BE49-F238E27FC236}">
                <a16:creationId xmlns:a16="http://schemas.microsoft.com/office/drawing/2014/main" xmlns="" id="{A59927DB-7D76-424F-B41F-D4838C7A6438}"/>
              </a:ext>
            </a:extLst>
          </p:cNvPr>
          <p:cNvSpPr txBox="1"/>
          <p:nvPr/>
        </p:nvSpPr>
        <p:spPr>
          <a:xfrm>
            <a:off x="7808072" y="3803397"/>
            <a:ext cx="2617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giỏ</a:t>
            </a:r>
            <a:r>
              <a:rPr lang="en-US" altLang="zh-CN" sz="4400" dirty="0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cá</a:t>
            </a:r>
            <a:endParaRPr lang="zh-CN" altLang="en-US" sz="4400" dirty="0">
              <a:solidFill>
                <a:schemeClr val="bg1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  <p:sp>
        <p:nvSpPr>
          <p:cNvPr id="21" name="文本框 3">
            <a:extLst>
              <a:ext uri="{FF2B5EF4-FFF2-40B4-BE49-F238E27FC236}">
                <a16:creationId xmlns:a16="http://schemas.microsoft.com/office/drawing/2014/main" xmlns="" id="{A59927DB-7D76-424F-B41F-D4838C7A6438}"/>
              </a:ext>
            </a:extLst>
          </p:cNvPr>
          <p:cNvSpPr txBox="1"/>
          <p:nvPr/>
        </p:nvSpPr>
        <p:spPr>
          <a:xfrm>
            <a:off x="7840157" y="5086766"/>
            <a:ext cx="2617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bờ</a:t>
            </a:r>
            <a:r>
              <a:rPr lang="en-US" altLang="zh-CN" sz="4400" dirty="0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 smtClean="0">
                <a:solidFill>
                  <a:schemeClr val="bg1"/>
                </a:solidFill>
                <a:latin typeface="UTM Avo" pitchFamily="18" charset="0"/>
                <a:ea typeface="字魂17号-萌趣果冻体" panose="02000000000000000000" pitchFamily="2" charset="-122"/>
              </a:rPr>
              <a:t>kè</a:t>
            </a:r>
            <a:endParaRPr lang="zh-CN" altLang="en-US" sz="4400" dirty="0">
              <a:solidFill>
                <a:schemeClr val="bg1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5000192" y="409903"/>
            <a:ext cx="4259484" cy="992318"/>
            <a:chOff x="6813227" y="993227"/>
            <a:chExt cx="4259484" cy="992318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xmlns="" id="{42A75259-2CE7-4ACC-B46E-DDE826DB01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978" b="31203"/>
            <a:stretch/>
          </p:blipFill>
          <p:spPr>
            <a:xfrm>
              <a:off x="6813227" y="1094902"/>
              <a:ext cx="4259484" cy="890643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7914290" y="993227"/>
              <a:ext cx="221086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>
                  <a:latin typeface="UTM Avo" pitchFamily="18" charset="0"/>
                </a:rPr>
                <a:t>l</a:t>
              </a:r>
              <a:r>
                <a:rPr lang="en-US" sz="4800" smtClean="0">
                  <a:latin typeface="UTM Avo" pitchFamily="18" charset="0"/>
                </a:rPr>
                <a:t>ặng lẽ</a:t>
              </a:r>
              <a:endParaRPr lang="en-US" sz="4800" dirty="0">
                <a:latin typeface="UTM Avo" pitchFamily="18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980101" y="1681663"/>
            <a:ext cx="4271315" cy="1081633"/>
            <a:chOff x="6808901" y="2170386"/>
            <a:chExt cx="4271315" cy="1081633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xmlns="" id="{7B3745BA-1D42-4CD8-9A35-934887B42D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978" b="31203"/>
            <a:stretch/>
          </p:blipFill>
          <p:spPr>
            <a:xfrm>
              <a:off x="6808901" y="2361376"/>
              <a:ext cx="4259484" cy="890643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7924800" y="2170386"/>
              <a:ext cx="315541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>
                  <a:latin typeface="UTM Avo" pitchFamily="18" charset="0"/>
                </a:rPr>
                <a:t>l</a:t>
              </a:r>
              <a:r>
                <a:rPr lang="en-US" sz="4800" smtClean="0">
                  <a:latin typeface="UTM Avo" pitchFamily="18" charset="0"/>
                </a:rPr>
                <a:t>eng keng</a:t>
              </a:r>
              <a:endParaRPr lang="en-US" sz="4800" dirty="0">
                <a:latin typeface="UTM Avo" pitchFamily="18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901277" y="3018656"/>
            <a:ext cx="5393606" cy="1030014"/>
            <a:chOff x="6808901" y="3794234"/>
            <a:chExt cx="5771982" cy="1030014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xmlns="" id="{8F3A335A-4540-4649-B398-FC10228286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978" b="31203"/>
            <a:stretch/>
          </p:blipFill>
          <p:spPr>
            <a:xfrm>
              <a:off x="6808901" y="3834207"/>
              <a:ext cx="5771982" cy="990041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8105967" y="3794234"/>
              <a:ext cx="218968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>
                  <a:latin typeface="UTM Avo" pitchFamily="18" charset="0"/>
                </a:rPr>
                <a:t>x</a:t>
              </a:r>
              <a:r>
                <a:rPr lang="en-US" sz="4800" smtClean="0">
                  <a:latin typeface="UTM Avo" pitchFamily="18" charset="0"/>
                </a:rPr>
                <a:t>e téc</a:t>
              </a:r>
              <a:endParaRPr lang="en-US" sz="4800" dirty="0">
                <a:latin typeface="UTM Avo" pitchFamily="18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4980101" y="5506526"/>
            <a:ext cx="4259484" cy="983150"/>
            <a:chOff x="6808901" y="5118537"/>
            <a:chExt cx="4259484" cy="983150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xmlns="" id="{D1D034BC-3C80-4037-8EE1-26A12C56E7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978" b="31203"/>
            <a:stretch/>
          </p:blipFill>
          <p:spPr>
            <a:xfrm>
              <a:off x="6808901" y="5211044"/>
              <a:ext cx="4259484" cy="890643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7987863" y="5118537"/>
              <a:ext cx="266932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>
                  <a:latin typeface="UTM Avo" pitchFamily="18" charset="0"/>
                </a:rPr>
                <a:t>g</a:t>
              </a:r>
              <a:r>
                <a:rPr lang="en-US" sz="4800" smtClean="0">
                  <a:latin typeface="UTM Avo" pitchFamily="18" charset="0"/>
                </a:rPr>
                <a:t>õ kẻng</a:t>
              </a:r>
              <a:endParaRPr lang="en-US" sz="4800" dirty="0">
                <a:latin typeface="UTM Avo" pitchFamily="18" charset="0"/>
              </a:endParaRPr>
            </a:p>
          </p:txBody>
        </p:sp>
      </p:grpSp>
      <p:pic>
        <p:nvPicPr>
          <p:cNvPr id="28" name="图片 13">
            <a:extLst>
              <a:ext uri="{FF2B5EF4-FFF2-40B4-BE49-F238E27FC236}">
                <a16:creationId xmlns:a16="http://schemas.microsoft.com/office/drawing/2014/main" xmlns="" id="{8F3A335A-4540-4649-B398-FC102282866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78" b="31203"/>
          <a:stretch/>
        </p:blipFill>
        <p:spPr>
          <a:xfrm>
            <a:off x="5011641" y="4338722"/>
            <a:ext cx="4259484" cy="890643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6080264" y="4156854"/>
            <a:ext cx="26789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>
                <a:latin typeface="UTM Avo" pitchFamily="18" charset="0"/>
              </a:rPr>
              <a:t>x</a:t>
            </a:r>
            <a:r>
              <a:rPr lang="en-US" sz="4800" smtClean="0">
                <a:latin typeface="UTM Avo" pitchFamily="18" charset="0"/>
              </a:rPr>
              <a:t>à beng</a:t>
            </a:r>
            <a:endParaRPr lang="en-US" sz="4800" dirty="0"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072708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282" y="143809"/>
            <a:ext cx="12192000" cy="6808787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5093277" y="866923"/>
            <a:ext cx="2897704" cy="969591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iêng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83400" y="1844538"/>
            <a:ext cx="1542053" cy="968917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ng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110803" y="1851719"/>
            <a:ext cx="1366949" cy="9617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iê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67975" y="2813455"/>
            <a:ext cx="42466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>
                <a:latin typeface="UTM Avo" pitchFamily="18" charset="0"/>
              </a:rPr>
              <a:t>i</a:t>
            </a:r>
            <a:r>
              <a:rPr lang="en-US" sz="4000" smtClean="0">
                <a:latin typeface="UTM Avo" pitchFamily="18" charset="0"/>
              </a:rPr>
              <a:t> </a:t>
            </a:r>
            <a:r>
              <a:rPr lang="en-US" sz="4000" smtClean="0">
                <a:latin typeface="UTM Avo" pitchFamily="18" charset="0"/>
              </a:rPr>
              <a:t>– </a:t>
            </a:r>
            <a:r>
              <a:rPr lang="en-US" sz="4000">
                <a:latin typeface="UTM Avo" pitchFamily="18" charset="0"/>
              </a:rPr>
              <a:t>ê</a:t>
            </a:r>
            <a:r>
              <a:rPr lang="en-US" sz="4000" smtClean="0">
                <a:latin typeface="UTM Avo" pitchFamily="18" charset="0"/>
              </a:rPr>
              <a:t> </a:t>
            </a:r>
            <a:r>
              <a:rPr lang="en-US" sz="4000" smtClean="0">
                <a:latin typeface="UTM Avo" pitchFamily="18" charset="0"/>
              </a:rPr>
              <a:t>– </a:t>
            </a:r>
            <a:r>
              <a:rPr lang="en-US" sz="4000" smtClean="0">
                <a:latin typeface="UTM Avo" pitchFamily="18" charset="0"/>
              </a:rPr>
              <a:t>ngờ </a:t>
            </a:r>
            <a:r>
              <a:rPr lang="en-US" sz="4000" smtClean="0">
                <a:latin typeface="UTM Avo" pitchFamily="18" charset="0"/>
              </a:rPr>
              <a:t>- </a:t>
            </a:r>
            <a:r>
              <a:rPr lang="en-US" sz="4000" smtClean="0">
                <a:latin typeface="UTM Avo" pitchFamily="18" charset="0"/>
              </a:rPr>
              <a:t>iêng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73272" y="6244710"/>
            <a:ext cx="49071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smtClean="0">
                <a:latin typeface="UTM Avo" pitchFamily="18" charset="0"/>
              </a:rPr>
              <a:t>c</a:t>
            </a:r>
            <a:r>
              <a:rPr lang="en-US" sz="4000" smtClean="0">
                <a:latin typeface="UTM Avo" pitchFamily="18" charset="0"/>
              </a:rPr>
              <a:t>hờ - iêng - chiêng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138395" y="5336233"/>
            <a:ext cx="1915650" cy="952145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iêng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813839" y="5345872"/>
            <a:ext cx="1324556" cy="95827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chemeClr val="tx1"/>
                </a:solidFill>
                <a:latin typeface="UTM Avo" pitchFamily="18" charset="0"/>
              </a:rPr>
              <a:t>ch</a:t>
            </a:r>
            <a:endParaRPr lang="en-US" sz="600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815018" y="4502320"/>
            <a:ext cx="3239027" cy="81814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chemeClr val="tx1"/>
                </a:solidFill>
                <a:latin typeface="UTM Avo" pitchFamily="18" charset="0"/>
              </a:rPr>
              <a:t>ch</a:t>
            </a:r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iêng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463418" y="4462464"/>
            <a:ext cx="402866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>
                <a:latin typeface="UTM Avo" pitchFamily="18" charset="0"/>
              </a:rPr>
              <a:t>g</a:t>
            </a:r>
            <a:r>
              <a:rPr lang="en-US" sz="6000" smtClean="0">
                <a:latin typeface="UTM Avo" pitchFamily="18" charset="0"/>
              </a:rPr>
              <a:t>õ ch</a:t>
            </a:r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iêng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grpSp>
        <p:nvGrpSpPr>
          <p:cNvPr id="35" name="组合 91"/>
          <p:cNvGrpSpPr/>
          <p:nvPr/>
        </p:nvGrpSpPr>
        <p:grpSpPr>
          <a:xfrm>
            <a:off x="0" y="0"/>
            <a:ext cx="5886671" cy="866924"/>
            <a:chOff x="994820" y="254650"/>
            <a:chExt cx="5886671" cy="866925"/>
          </a:xfrm>
        </p:grpSpPr>
        <p:grpSp>
          <p:nvGrpSpPr>
            <p:cNvPr id="36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38" name="Freeform 37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39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38100" cap="flat" cmpd="sng" algn="ctr">
                <a:solidFill>
                  <a:srgbClr val="00206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</p:grpSp>
        <p:sp>
          <p:nvSpPr>
            <p:cNvPr id="37" name="文本框 93"/>
            <p:cNvSpPr txBox="1"/>
            <p:nvPr/>
          </p:nvSpPr>
          <p:spPr>
            <a:xfrm>
              <a:off x="1611913" y="254650"/>
              <a:ext cx="3584636" cy="707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7"/>
              <a:r>
                <a:rPr lang="en-US" altLang="zh-CN" sz="4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1: </a:t>
              </a:r>
              <a:r>
                <a:rPr lang="en-US" altLang="zh-CN" sz="4000" b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Làm</a:t>
              </a:r>
              <a:r>
                <a:rPr lang="en-US" altLang="zh-CN" sz="4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 </a:t>
              </a:r>
              <a:r>
                <a:rPr lang="en-US" altLang="zh-CN" sz="4000" b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quen</a:t>
              </a:r>
              <a:r>
                <a:rPr lang="en-US" altLang="zh-CN" sz="4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 </a:t>
              </a:r>
              <a:endParaRPr lang="zh-CN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汉仪喵魂体W" panose="00020600040101010101" pitchFamily="18" charset="-122"/>
              </a:endParaRPr>
            </a:p>
          </p:txBody>
        </p:sp>
      </p:grpSp>
      <p:pic>
        <p:nvPicPr>
          <p:cNvPr id="3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2" t="32112" r="61227" b="40302"/>
          <a:stretch/>
        </p:blipFill>
        <p:spPr bwMode="auto">
          <a:xfrm>
            <a:off x="4201728" y="2801942"/>
            <a:ext cx="4512921" cy="1753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/>
      <p:bldP spid="11" grpId="1"/>
      <p:bldP spid="15" grpId="0"/>
      <p:bldP spid="15" grpId="1"/>
      <p:bldP spid="16" grpId="0" animBg="1"/>
      <p:bldP spid="17" grpId="0" animBg="1"/>
      <p:bldP spid="18" grpId="0" animBg="1"/>
      <p:bldP spid="28" grpId="0"/>
      <p:bldP spid="2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282" y="0"/>
            <a:ext cx="12192000" cy="6808787"/>
          </a:xfrm>
          <a:prstGeom prst="rect">
            <a:avLst/>
          </a:prstGeom>
          <a:noFill/>
        </p:spPr>
      </p:pic>
      <p:sp>
        <p:nvSpPr>
          <p:cNvPr id="22" name="Rectangle 21"/>
          <p:cNvSpPr/>
          <p:nvPr/>
        </p:nvSpPr>
        <p:spPr>
          <a:xfrm>
            <a:off x="4067455" y="755184"/>
            <a:ext cx="3162852" cy="94118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yêng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62917" y="1712133"/>
            <a:ext cx="1683156" cy="736591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smtClean="0">
                <a:solidFill>
                  <a:srgbClr val="FF0000"/>
                </a:solidFill>
                <a:latin typeface="UTM Avo" pitchFamily="18" charset="0"/>
              </a:rPr>
              <a:t>ng</a:t>
            </a:r>
            <a:endParaRPr lang="en-US" sz="4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067455" y="1691020"/>
            <a:ext cx="1492029" cy="75636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smtClean="0">
                <a:solidFill>
                  <a:srgbClr val="FF0000"/>
                </a:solidFill>
                <a:latin typeface="UTM Avo" pitchFamily="18" charset="0"/>
              </a:rPr>
              <a:t>yê</a:t>
            </a:r>
            <a:endParaRPr lang="en-US" sz="4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458741" y="2423824"/>
            <a:ext cx="45897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>
                <a:latin typeface="UTM Avo" pitchFamily="18" charset="0"/>
              </a:rPr>
              <a:t>y</a:t>
            </a:r>
            <a:r>
              <a:rPr lang="en-US" sz="4000" smtClean="0">
                <a:latin typeface="UTM Avo" pitchFamily="18" charset="0"/>
              </a:rPr>
              <a:t> </a:t>
            </a:r>
            <a:r>
              <a:rPr lang="en-US" sz="4000" smtClean="0">
                <a:latin typeface="UTM Avo" pitchFamily="18" charset="0"/>
              </a:rPr>
              <a:t>– </a:t>
            </a:r>
            <a:r>
              <a:rPr lang="en-US" sz="4000">
                <a:latin typeface="UTM Avo" pitchFamily="18" charset="0"/>
              </a:rPr>
              <a:t>ê</a:t>
            </a:r>
            <a:r>
              <a:rPr lang="en-US" sz="4000" smtClean="0">
                <a:latin typeface="UTM Avo" pitchFamily="18" charset="0"/>
              </a:rPr>
              <a:t> </a:t>
            </a:r>
            <a:r>
              <a:rPr lang="en-US" sz="4000" smtClean="0">
                <a:latin typeface="UTM Avo" pitchFamily="18" charset="0"/>
              </a:rPr>
              <a:t>– </a:t>
            </a:r>
            <a:r>
              <a:rPr lang="en-US" sz="4000" smtClean="0">
                <a:latin typeface="UTM Avo" pitchFamily="18" charset="0"/>
              </a:rPr>
              <a:t>ngờ </a:t>
            </a:r>
            <a:r>
              <a:rPr lang="en-US" sz="4000" smtClean="0">
                <a:latin typeface="UTM Avo" pitchFamily="18" charset="0"/>
              </a:rPr>
              <a:t>- </a:t>
            </a:r>
            <a:r>
              <a:rPr lang="en-US" sz="4000" smtClean="0">
                <a:latin typeface="UTM Avo" pitchFamily="18" charset="0"/>
              </a:rPr>
              <a:t>yêng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965239" y="4355762"/>
            <a:ext cx="3129766" cy="98744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>
                <a:solidFill>
                  <a:srgbClr val="FF0000"/>
                </a:solidFill>
                <a:latin typeface="UTM Avo" pitchFamily="18" charset="0"/>
              </a:rPr>
              <a:t>y</a:t>
            </a:r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ểng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481857" y="4334502"/>
            <a:ext cx="29534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  <a:latin typeface="UTM Avo" pitchFamily="18" charset="0"/>
              </a:rPr>
              <a:t>y</a:t>
            </a:r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ểng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456137" y="5349338"/>
            <a:ext cx="1638868" cy="99081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ng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974175" y="5343209"/>
            <a:ext cx="1497727" cy="949643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yê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406891" y="6214022"/>
            <a:ext cx="45496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>
                <a:latin typeface="UTM Avo" pitchFamily="18" charset="0"/>
              </a:rPr>
              <a:t>y</a:t>
            </a:r>
            <a:r>
              <a:rPr lang="en-US" sz="4000" smtClean="0">
                <a:latin typeface="UTM Avo" pitchFamily="18" charset="0"/>
              </a:rPr>
              <a:t>êng – hỏi – yểng</a:t>
            </a:r>
            <a:endParaRPr lang="en-US" sz="4000" dirty="0">
              <a:latin typeface="UTM Avo" pitchFamily="18" charset="0"/>
            </a:endParaRPr>
          </a:p>
        </p:txBody>
      </p:sp>
      <p:grpSp>
        <p:nvGrpSpPr>
          <p:cNvPr id="35" name="组合 91"/>
          <p:cNvGrpSpPr/>
          <p:nvPr/>
        </p:nvGrpSpPr>
        <p:grpSpPr>
          <a:xfrm>
            <a:off x="0" y="0"/>
            <a:ext cx="5886671" cy="866924"/>
            <a:chOff x="994820" y="254650"/>
            <a:chExt cx="5886671" cy="866925"/>
          </a:xfrm>
        </p:grpSpPr>
        <p:grpSp>
          <p:nvGrpSpPr>
            <p:cNvPr id="36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38" name="Freeform 37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39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38100" cap="flat" cmpd="sng" algn="ctr">
                <a:solidFill>
                  <a:srgbClr val="00206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</p:grpSp>
        <p:sp>
          <p:nvSpPr>
            <p:cNvPr id="37" name="文本框 93"/>
            <p:cNvSpPr txBox="1"/>
            <p:nvPr/>
          </p:nvSpPr>
          <p:spPr>
            <a:xfrm>
              <a:off x="1611913" y="254650"/>
              <a:ext cx="3584636" cy="707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7"/>
              <a:r>
                <a:rPr lang="en-US" altLang="zh-CN" sz="4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1: </a:t>
              </a:r>
              <a:r>
                <a:rPr lang="en-US" altLang="zh-CN" sz="4000" b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Làm</a:t>
              </a:r>
              <a:r>
                <a:rPr lang="en-US" altLang="zh-CN" sz="4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 </a:t>
              </a:r>
              <a:r>
                <a:rPr lang="en-US" altLang="zh-CN" sz="4000" b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quen</a:t>
              </a:r>
              <a:r>
                <a:rPr lang="en-US" altLang="zh-CN" sz="4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 </a:t>
              </a:r>
              <a:endParaRPr lang="zh-CN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汉仪喵魂体W" panose="00020600040101010101" pitchFamily="18" charset="-122"/>
              </a:endParaRPr>
            </a:p>
          </p:txBody>
        </p:sp>
      </p:grpSp>
      <p:pic>
        <p:nvPicPr>
          <p:cNvPr id="3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49" t="32220" r="39418" b="39547"/>
          <a:stretch/>
        </p:blipFill>
        <p:spPr bwMode="auto">
          <a:xfrm>
            <a:off x="3231924" y="2471122"/>
            <a:ext cx="4776952" cy="1942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12988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/>
      <p:bldP spid="25" grpId="1"/>
      <p:bldP spid="27" grpId="0" animBg="1"/>
      <p:bldP spid="29" grpId="0"/>
      <p:bldP spid="29" grpId="1"/>
      <p:bldP spid="30" grpId="0" animBg="1"/>
      <p:bldP spid="31" grpId="0" animBg="1"/>
      <p:bldP spid="32" grpId="0"/>
      <p:bldP spid="3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282" y="49213"/>
            <a:ext cx="12192000" cy="6808787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5093277" y="866924"/>
            <a:ext cx="2897704" cy="969591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iêng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65874" y="1844538"/>
            <a:ext cx="1542053" cy="968917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ng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93277" y="1851719"/>
            <a:ext cx="1366949" cy="9617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iê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55498" y="2830179"/>
            <a:ext cx="42466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>
                <a:latin typeface="UTM Avo" pitchFamily="18" charset="0"/>
              </a:rPr>
              <a:t>i</a:t>
            </a:r>
            <a:r>
              <a:rPr lang="en-US" sz="4000" smtClean="0">
                <a:latin typeface="UTM Avo" pitchFamily="18" charset="0"/>
              </a:rPr>
              <a:t> </a:t>
            </a:r>
            <a:r>
              <a:rPr lang="en-US" sz="4000" smtClean="0">
                <a:latin typeface="UTM Avo" pitchFamily="18" charset="0"/>
              </a:rPr>
              <a:t>– </a:t>
            </a:r>
            <a:r>
              <a:rPr lang="en-US" sz="4000">
                <a:latin typeface="UTM Avo" pitchFamily="18" charset="0"/>
              </a:rPr>
              <a:t>ê</a:t>
            </a:r>
            <a:r>
              <a:rPr lang="en-US" sz="4000" smtClean="0">
                <a:latin typeface="UTM Avo" pitchFamily="18" charset="0"/>
              </a:rPr>
              <a:t> </a:t>
            </a:r>
            <a:r>
              <a:rPr lang="en-US" sz="4000" smtClean="0">
                <a:latin typeface="UTM Avo" pitchFamily="18" charset="0"/>
              </a:rPr>
              <a:t>– </a:t>
            </a:r>
            <a:r>
              <a:rPr lang="en-US" sz="4000" smtClean="0">
                <a:latin typeface="UTM Avo" pitchFamily="18" charset="0"/>
              </a:rPr>
              <a:t>ngờ </a:t>
            </a:r>
            <a:r>
              <a:rPr lang="en-US" sz="4000" smtClean="0">
                <a:latin typeface="UTM Avo" pitchFamily="18" charset="0"/>
              </a:rPr>
              <a:t>- </a:t>
            </a:r>
            <a:r>
              <a:rPr lang="en-US" sz="4000" smtClean="0">
                <a:latin typeface="UTM Avo" pitchFamily="18" charset="0"/>
              </a:rPr>
              <a:t>iêng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01221" y="6307774"/>
            <a:ext cx="49071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smtClean="0">
                <a:latin typeface="UTM Avo" pitchFamily="18" charset="0"/>
              </a:rPr>
              <a:t>c</a:t>
            </a:r>
            <a:r>
              <a:rPr lang="en-US" sz="4000" smtClean="0">
                <a:latin typeface="UTM Avo" pitchFamily="18" charset="0"/>
              </a:rPr>
              <a:t>hờ - iêng - chiêng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179676" y="5466431"/>
            <a:ext cx="1915650" cy="952145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iêng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855120" y="5476070"/>
            <a:ext cx="1324556" cy="95827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chemeClr val="tx1"/>
                </a:solidFill>
                <a:latin typeface="UTM Avo" pitchFamily="18" charset="0"/>
              </a:rPr>
              <a:t>ch</a:t>
            </a:r>
            <a:endParaRPr lang="en-US" sz="600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886398" y="4673689"/>
            <a:ext cx="3239027" cy="81814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chemeClr val="tx1"/>
                </a:solidFill>
                <a:latin typeface="UTM Avo" pitchFamily="18" charset="0"/>
              </a:rPr>
              <a:t>ch</a:t>
            </a:r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iêng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611645" y="4512606"/>
            <a:ext cx="402866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>
                <a:latin typeface="UTM Avo" pitchFamily="18" charset="0"/>
              </a:rPr>
              <a:t>g</a:t>
            </a:r>
            <a:r>
              <a:rPr lang="en-US" sz="6000" smtClean="0">
                <a:latin typeface="UTM Avo" pitchFamily="18" charset="0"/>
              </a:rPr>
              <a:t>õ ch</a:t>
            </a:r>
            <a:r>
              <a:rPr lang="en-US" sz="6000" smtClean="0">
                <a:solidFill>
                  <a:srgbClr val="FF0000"/>
                </a:solidFill>
                <a:latin typeface="UTM Avo" pitchFamily="18" charset="0"/>
              </a:rPr>
              <a:t>iêng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grpSp>
        <p:nvGrpSpPr>
          <p:cNvPr id="35" name="组合 91"/>
          <p:cNvGrpSpPr/>
          <p:nvPr/>
        </p:nvGrpSpPr>
        <p:grpSpPr>
          <a:xfrm>
            <a:off x="0" y="0"/>
            <a:ext cx="5886671" cy="866924"/>
            <a:chOff x="994820" y="254650"/>
            <a:chExt cx="5886671" cy="866925"/>
          </a:xfrm>
        </p:grpSpPr>
        <p:grpSp>
          <p:nvGrpSpPr>
            <p:cNvPr id="36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38" name="Freeform 37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39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38100" cap="flat" cmpd="sng" algn="ctr">
                <a:solidFill>
                  <a:srgbClr val="00206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</p:grpSp>
        <p:sp>
          <p:nvSpPr>
            <p:cNvPr id="37" name="文本框 93"/>
            <p:cNvSpPr txBox="1"/>
            <p:nvPr/>
          </p:nvSpPr>
          <p:spPr>
            <a:xfrm>
              <a:off x="1611913" y="254650"/>
              <a:ext cx="3584636" cy="707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7"/>
              <a:r>
                <a:rPr lang="en-US" altLang="zh-CN" sz="40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1: </a:t>
              </a:r>
              <a:r>
                <a:rPr lang="en-US" altLang="zh-CN" sz="4000" b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Làm</a:t>
              </a:r>
              <a:r>
                <a:rPr lang="en-US" altLang="zh-CN" sz="4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 </a:t>
              </a:r>
              <a:r>
                <a:rPr lang="en-US" altLang="zh-CN" sz="4000" b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quen</a:t>
              </a:r>
              <a:r>
                <a:rPr lang="en-US" altLang="zh-CN" sz="4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 </a:t>
              </a:r>
              <a:endParaRPr lang="zh-CN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汉仪喵魂体W" panose="00020600040101010101" pitchFamily="18" charset="-122"/>
              </a:endParaRPr>
            </a:p>
          </p:txBody>
        </p:sp>
      </p:grpSp>
      <p:pic>
        <p:nvPicPr>
          <p:cNvPr id="3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96" t="31789" r="15547" b="41056"/>
          <a:stretch/>
        </p:blipFill>
        <p:spPr bwMode="auto">
          <a:xfrm>
            <a:off x="4445291" y="2813456"/>
            <a:ext cx="4052299" cy="1856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12988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/>
      <p:bldP spid="11" grpId="1"/>
      <p:bldP spid="15" grpId="0"/>
      <p:bldP spid="15" grpId="1"/>
      <p:bldP spid="16" grpId="0" animBg="1"/>
      <p:bldP spid="17" grpId="0" animBg="1"/>
      <p:bldP spid="18" grpId="0" animBg="1"/>
      <p:bldP spid="28" grpId="0"/>
      <p:bldP spid="2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91"/>
          <p:cNvGrpSpPr/>
          <p:nvPr/>
        </p:nvGrpSpPr>
        <p:grpSpPr>
          <a:xfrm>
            <a:off x="-1" y="47493"/>
            <a:ext cx="11335407" cy="842383"/>
            <a:chOff x="994820" y="381655"/>
            <a:chExt cx="10547130" cy="842384"/>
          </a:xfrm>
        </p:grpSpPr>
        <p:grpSp>
          <p:nvGrpSpPr>
            <p:cNvPr id="5" name="组合 92"/>
            <p:cNvGrpSpPr/>
            <p:nvPr/>
          </p:nvGrpSpPr>
          <p:grpSpPr>
            <a:xfrm>
              <a:off x="994820" y="720459"/>
              <a:ext cx="10092922" cy="503580"/>
              <a:chOff x="3532280" y="5475339"/>
              <a:chExt cx="10092922" cy="503580"/>
            </a:xfrm>
          </p:grpSpPr>
          <p:sp>
            <p:nvSpPr>
              <p:cNvPr id="7" name="Freeform 6"/>
              <p:cNvSpPr>
                <a:spLocks noEditPoints="1"/>
              </p:cNvSpPr>
              <p:nvPr/>
            </p:nvSpPr>
            <p:spPr bwMode="auto">
              <a:xfrm>
                <a:off x="12831808" y="5519556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txBody>
              <a:bodyPr vert="horz" wrap="square" lIns="68580" tIns="34290" rIns="68580" bIns="3429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8" name="任意多边形 95"/>
              <p:cNvSpPr/>
              <p:nvPr/>
            </p:nvSpPr>
            <p:spPr>
              <a:xfrm>
                <a:off x="3532280" y="5475339"/>
                <a:ext cx="9324926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38100" cap="flat" cmpd="sng" algn="ctr">
                <a:solidFill>
                  <a:srgbClr val="00206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377"/>
                <a:endParaRPr lang="zh-CN" altLang="en-US" sz="2000" b="1" dirty="0">
                  <a:solidFill>
                    <a:srgbClr val="FF0000"/>
                  </a:solidFill>
                  <a:latin typeface="UTM Avo" panose="02040603050506020204" pitchFamily="18" charset="0"/>
                </a:endParaRPr>
              </a:p>
            </p:txBody>
          </p:sp>
        </p:grpSp>
        <p:sp>
          <p:nvSpPr>
            <p:cNvPr id="6" name="文本框 93"/>
            <p:cNvSpPr txBox="1"/>
            <p:nvPr/>
          </p:nvSpPr>
          <p:spPr>
            <a:xfrm>
              <a:off x="1611911" y="381655"/>
              <a:ext cx="9930039" cy="707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377"/>
              <a:r>
                <a:rPr lang="en-US" altLang="zh-CN" sz="4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2</a:t>
              </a:r>
              <a:r>
                <a:rPr lang="en-US" altLang="zh-CN" sz="4000" b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: </a:t>
              </a:r>
              <a:r>
                <a:rPr lang="en-US" altLang="zh-CN" sz="2800" b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Tiếng nào có vần </a:t>
              </a:r>
              <a:r>
                <a:rPr lang="en-US" altLang="zh-CN" sz="2800" b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iêng</a:t>
              </a:r>
              <a:r>
                <a:rPr lang="en-US" altLang="zh-CN" sz="2800" b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? Tiếng nào có vần </a:t>
              </a:r>
              <a:r>
                <a:rPr lang="en-US" altLang="zh-CN" sz="2800" b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iêc</a:t>
              </a:r>
              <a:r>
                <a:rPr lang="en-US" altLang="zh-CN" sz="2800" b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汉仪喵魂体W" panose="00020600040101010101" pitchFamily="18" charset="-122"/>
                </a:rPr>
                <a:t>?</a:t>
              </a:r>
              <a:endParaRPr lang="zh-CN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汉仪喵魂体W" panose="00020600040101010101" pitchFamily="18" charset="-122"/>
              </a:endParaRPr>
            </a:p>
          </p:txBody>
        </p:sp>
      </p:grpSp>
      <p:sp>
        <p:nvSpPr>
          <p:cNvPr id="17" name="Oval 16"/>
          <p:cNvSpPr/>
          <p:nvPr/>
        </p:nvSpPr>
        <p:spPr>
          <a:xfrm>
            <a:off x="284826" y="2649380"/>
            <a:ext cx="2250023" cy="113467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UTM Avo" pitchFamily="18" charset="0"/>
              </a:rPr>
              <a:t>d</a:t>
            </a:r>
            <a:r>
              <a:rPr lang="en-US" sz="3200" smtClean="0">
                <a:solidFill>
                  <a:schemeClr val="tx1"/>
                </a:solidFill>
                <a:latin typeface="UTM Avo" pitchFamily="18" charset="0"/>
              </a:rPr>
              <a:t>iệc</a:t>
            </a:r>
            <a:r>
              <a:rPr lang="en-US" sz="3200" smtClean="0">
                <a:solidFill>
                  <a:schemeClr val="bg1"/>
                </a:solidFill>
              </a:rPr>
              <a:t>v</a:t>
            </a:r>
            <a:endParaRPr lang="en-US" sz="3200">
              <a:solidFill>
                <a:schemeClr val="bg1"/>
              </a:solidFill>
            </a:endParaRPr>
          </a:p>
        </p:txBody>
      </p:sp>
      <p:pic>
        <p:nvPicPr>
          <p:cNvPr id="36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9" t="27048" r="68256" b="47952"/>
          <a:stretch/>
        </p:blipFill>
        <p:spPr bwMode="auto">
          <a:xfrm>
            <a:off x="224105" y="842578"/>
            <a:ext cx="2329909" cy="2179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39" t="25970" r="41720" b="47737"/>
          <a:stretch/>
        </p:blipFill>
        <p:spPr bwMode="auto">
          <a:xfrm>
            <a:off x="4434773" y="723847"/>
            <a:ext cx="2265572" cy="2303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58" t="26024" r="15771" b="47952"/>
          <a:stretch/>
        </p:blipFill>
        <p:spPr bwMode="auto">
          <a:xfrm>
            <a:off x="8570864" y="675962"/>
            <a:ext cx="2307920" cy="2141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9" t="46444" r="66439" b="30496"/>
          <a:stretch/>
        </p:blipFill>
        <p:spPr bwMode="auto">
          <a:xfrm>
            <a:off x="0" y="4603544"/>
            <a:ext cx="2386639" cy="1837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97" t="47306" r="40630" b="29849"/>
          <a:stretch/>
        </p:blipFill>
        <p:spPr bwMode="auto">
          <a:xfrm>
            <a:off x="4434555" y="4522535"/>
            <a:ext cx="2281556" cy="1846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1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49" t="45798" r="16395" b="31357"/>
          <a:stretch/>
        </p:blipFill>
        <p:spPr bwMode="auto">
          <a:xfrm>
            <a:off x="8823461" y="4383162"/>
            <a:ext cx="2165105" cy="1978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" name="Oval 45"/>
          <p:cNvSpPr/>
          <p:nvPr/>
        </p:nvSpPr>
        <p:spPr>
          <a:xfrm>
            <a:off x="3930043" y="2602082"/>
            <a:ext cx="3731983" cy="113467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UTM Avo" pitchFamily="18" charset="0"/>
              </a:rPr>
              <a:t>c</a:t>
            </a:r>
            <a:r>
              <a:rPr lang="en-US" sz="3200" smtClean="0">
                <a:solidFill>
                  <a:schemeClr val="tx1"/>
                </a:solidFill>
                <a:latin typeface="UTM Avo" pitchFamily="18" charset="0"/>
              </a:rPr>
              <a:t>ủ riềng</a:t>
            </a:r>
            <a:r>
              <a:rPr lang="en-US" sz="3200" smtClean="0">
                <a:solidFill>
                  <a:schemeClr val="bg1"/>
                </a:solidFill>
              </a:rPr>
              <a:t>v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47" name="Oval 46"/>
          <p:cNvSpPr/>
          <p:nvPr/>
        </p:nvSpPr>
        <p:spPr>
          <a:xfrm>
            <a:off x="8245366" y="2475954"/>
            <a:ext cx="3105805" cy="113467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UTM Avo" pitchFamily="18" charset="0"/>
              </a:rPr>
              <a:t>c</a:t>
            </a:r>
            <a:r>
              <a:rPr lang="en-US" sz="3200" smtClean="0">
                <a:solidFill>
                  <a:schemeClr val="tx1"/>
                </a:solidFill>
                <a:latin typeface="UTM Avo" pitchFamily="18" charset="0"/>
              </a:rPr>
              <a:t>á diếc</a:t>
            </a:r>
            <a:r>
              <a:rPr lang="en-US" sz="3200" smtClean="0">
                <a:solidFill>
                  <a:schemeClr val="bg1"/>
                </a:solidFill>
              </a:rPr>
              <a:t>v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48" name="Oval 47"/>
          <p:cNvSpPr/>
          <p:nvPr/>
        </p:nvSpPr>
        <p:spPr>
          <a:xfrm>
            <a:off x="15765" y="6066388"/>
            <a:ext cx="2250023" cy="113467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chemeClr val="tx1"/>
                </a:solidFill>
                <a:latin typeface="UTM Avo" pitchFamily="18" charset="0"/>
              </a:rPr>
              <a:t>khiêng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49" name="Oval 48"/>
          <p:cNvSpPr/>
          <p:nvPr/>
        </p:nvSpPr>
        <p:spPr>
          <a:xfrm>
            <a:off x="4481830" y="6018755"/>
            <a:ext cx="2250023" cy="113467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chemeClr val="tx1"/>
                </a:solidFill>
                <a:latin typeface="UTM Avo" pitchFamily="18" charset="0"/>
              </a:rPr>
              <a:t>tiệc</a:t>
            </a:r>
            <a:r>
              <a:rPr lang="en-US" sz="3200" smtClean="0">
                <a:solidFill>
                  <a:schemeClr val="bg1"/>
                </a:solidFill>
              </a:rPr>
              <a:t>v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51" name="Oval 50"/>
          <p:cNvSpPr/>
          <p:nvPr/>
        </p:nvSpPr>
        <p:spPr>
          <a:xfrm>
            <a:off x="8957044" y="6031064"/>
            <a:ext cx="2250023" cy="113467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chemeClr val="tx1"/>
                </a:solidFill>
                <a:latin typeface="UTM Avo" pitchFamily="18" charset="0"/>
              </a:rPr>
              <a:t>giếng</a:t>
            </a:r>
            <a:r>
              <a:rPr lang="en-US" sz="3200" smtClean="0">
                <a:solidFill>
                  <a:schemeClr val="bg1"/>
                </a:solidFill>
              </a:rPr>
              <a:t>v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52" name="Oval 51"/>
          <p:cNvSpPr/>
          <p:nvPr/>
        </p:nvSpPr>
        <p:spPr>
          <a:xfrm>
            <a:off x="2216064" y="3338157"/>
            <a:ext cx="2250023" cy="113467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mtClean="0">
                <a:solidFill>
                  <a:schemeClr val="tx1"/>
                </a:solidFill>
                <a:latin typeface="UTM Avo" pitchFamily="18" charset="0"/>
              </a:rPr>
              <a:t>iêng</a:t>
            </a:r>
            <a:endParaRPr lang="en-US" sz="4800">
              <a:solidFill>
                <a:schemeClr val="bg1"/>
              </a:solidFill>
            </a:endParaRPr>
          </a:p>
        </p:txBody>
      </p:sp>
      <p:sp>
        <p:nvSpPr>
          <p:cNvPr id="53" name="Oval 52"/>
          <p:cNvSpPr/>
          <p:nvPr/>
        </p:nvSpPr>
        <p:spPr>
          <a:xfrm>
            <a:off x="6573097" y="3311210"/>
            <a:ext cx="2250023" cy="113467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mtClean="0">
                <a:solidFill>
                  <a:schemeClr val="tx1"/>
                </a:solidFill>
                <a:latin typeface="UTM Avo" pitchFamily="18" charset="0"/>
              </a:rPr>
              <a:t>iêc</a:t>
            </a:r>
            <a:endParaRPr lang="en-US" sz="4800">
              <a:solidFill>
                <a:schemeClr val="bg1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386639" y="2475954"/>
            <a:ext cx="4186458" cy="14295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3499945" y="2817092"/>
            <a:ext cx="1135117" cy="52106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endCxn id="53" idx="0"/>
          </p:cNvCxnSpPr>
          <p:nvPr/>
        </p:nvCxnSpPr>
        <p:spPr>
          <a:xfrm flipH="1">
            <a:off x="7698109" y="2475954"/>
            <a:ext cx="1125011" cy="83525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V="1">
            <a:off x="2265788" y="4472831"/>
            <a:ext cx="1391812" cy="104931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6731853" y="4445884"/>
            <a:ext cx="1292795" cy="138735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H="1" flipV="1">
            <a:off x="4387257" y="4083268"/>
            <a:ext cx="4522489" cy="88268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8922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F:\NỀN PP\74425608_806001893190166_3441763237966643200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矩形: 圆角 13"/>
          <p:cNvSpPr/>
          <p:nvPr/>
        </p:nvSpPr>
        <p:spPr>
          <a:xfrm>
            <a:off x="2637132" y="2322094"/>
            <a:ext cx="7139836" cy="38982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>
            <a:prstTxWarp prst="textArchUp">
              <a:avLst/>
            </a:prstTxWarp>
          </a:bodyPr>
          <a:lstStyle/>
          <a:p>
            <a:pPr algn="ctr"/>
            <a:r>
              <a:rPr lang="en-US" altLang="zh-CN" sz="8000" smtClean="0">
                <a:solidFill>
                  <a:srgbClr val="FF0000"/>
                </a:solidFill>
                <a:latin typeface="UTM Avo" pitchFamily="18" charset="0"/>
              </a:rPr>
              <a:t>NGHỈ GIỮA GIỜ</a:t>
            </a:r>
            <a:endParaRPr lang="zh-CN" altLang="en-US" sz="8000" b="1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21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4000">
        <p:random/>
      </p:transition>
    </mc:Choice>
    <mc:Fallback xmlns="">
      <p:transition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noFill/>
        </a:ln>
      </a:spPr>
      <a:bodyPr rtlCol="0" anchor="ctr"/>
      <a:lstStyle>
        <a:defPPr algn="ctr">
          <a:defRPr sz="320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2469</TotalTime>
  <Words>361</Words>
  <Application>Microsoft Office PowerPoint</Application>
  <PresentationFormat>Custom</PresentationFormat>
  <Paragraphs>95</Paragraphs>
  <Slides>14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Arial</vt:lpstr>
      <vt:lpstr>Calibri</vt:lpstr>
      <vt:lpstr>宋体</vt:lpstr>
      <vt:lpstr>Calibri Light</vt:lpstr>
      <vt:lpstr>UTM Avo</vt:lpstr>
      <vt:lpstr>Microsoft YaHei UI</vt:lpstr>
      <vt:lpstr>汉仪喵魂体W</vt:lpstr>
      <vt:lpstr>字魂17号-萌趣果冻体</vt:lpstr>
      <vt:lpstr>等线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Vo Van Xin Em</dc:creator>
  <cp:lastModifiedBy>TRAN MINH TUAN</cp:lastModifiedBy>
  <cp:revision>83</cp:revision>
  <dcterms:created xsi:type="dcterms:W3CDTF">2018-11-27T03:58:53Z</dcterms:created>
  <dcterms:modified xsi:type="dcterms:W3CDTF">2020-08-13T09:59:27Z</dcterms:modified>
</cp:coreProperties>
</file>