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59" r:id="rId3"/>
  </p:sldMasterIdLst>
  <p:notesMasterIdLst>
    <p:notesMasterId r:id="rId5"/>
  </p:notesMasterIdLst>
  <p:sldIdLst>
    <p:sldId id="256" r:id="rId4"/>
    <p:sldId id="257" r:id="rId6"/>
    <p:sldId id="258" r:id="rId7"/>
    <p:sldId id="261" r:id="rId8"/>
    <p:sldId id="378" r:id="rId9"/>
    <p:sldId id="384" r:id="rId10"/>
    <p:sldId id="379" r:id="rId11"/>
    <p:sldId id="385" r:id="rId12"/>
    <p:sldId id="386" r:id="rId13"/>
    <p:sldId id="387" r:id="rId14"/>
    <p:sldId id="381" r:id="rId15"/>
    <p:sldId id="382" r:id="rId16"/>
    <p:sldId id="388" r:id="rId17"/>
    <p:sldId id="263" r:id="rId18"/>
    <p:sldId id="264" r:id="rId19"/>
    <p:sldId id="265" r:id="rId20"/>
  </p:sldIdLst>
  <p:sldSz cx="12192000" cy="6858000"/>
  <p:notesSz cx="6858000" cy="9144000"/>
  <p:embeddedFontLst>
    <p:embeddedFont>
      <p:font typeface="Calibri" panose="020F0502020204030204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F7"/>
    <a:srgbClr val="FFFFFF"/>
    <a:srgbClr val="F5EC91"/>
    <a:srgbClr val="F7F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8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6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  <a:endParaRPr dirty="0"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3" name="Google Shape;20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0" name="Google Shape;2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8" name="Google Shape;1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5" name="Google Shape;19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2" name="Google Shape;8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83" name="Google Shape;8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3" name="Google Shape;9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20" name="Google Shape;120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6" name="Google Shape;136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7" name="Google Shape;1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44" name="Google Shape;14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29" name="Google Shape;2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" name="Google Shape;15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5" name="Google Shape;3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36" name="Google Shape;3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7" name="Google Shape;47;p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9" name="Google Shape;49;p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1" name="Google Shape;5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2" name="Google Shape;5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3" name="Google Shape;6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64" name="Google Shape;6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6" name="Google Shape;7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/>
            </a:lvl9pPr>
          </a:lstStyle>
          <a:p/>
        </p:txBody>
      </p:sp>
      <p:sp>
        <p:nvSpPr>
          <p:cNvPr id="77" name="Google Shape;7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 panose="020F050202020403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35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72/" TargetMode="External"/><Relationship Id="rId1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72/" TargetMode="Externa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1.xml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.png"/><Relationship Id="rId2" Type="http://schemas.openxmlformats.org/officeDocument/2006/relationships/hyperlink" Target="https://hoc10.vn/doc-sach/toan-4-tap-2/1/391/72/" TargetMode="External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"/>
          <p:cNvSpPr txBox="1"/>
          <p:nvPr/>
        </p:nvSpPr>
        <p:spPr>
          <a:xfrm>
            <a:off x="9510944" y="81280"/>
            <a:ext cx="268105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 panose="020B0604020202020204"/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TOÁN 4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0807051" y="670412"/>
            <a:ext cx="990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0" i="0" u="none" strike="noStrike" cap="none" dirty="0" err="1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Tập</a:t>
            </a:r>
            <a:r>
              <a:rPr lang="en-US" sz="2400" b="0" i="0" u="none" strike="noStrike" cap="none" dirty="0">
                <a:solidFill>
                  <a:srgbClr val="FFFFFF"/>
                </a:solidFill>
                <a:latin typeface="UTM Avo" panose="02040603050506020204" pitchFamily="18" charset="0"/>
                <a:sym typeface="Arial" panose="020B0604020202020204"/>
              </a:rPr>
              <a:t> 2</a:t>
            </a:r>
            <a:endParaRPr dirty="0">
              <a:latin typeface="UTM Avo" panose="02040603050506020204" pitchFamily="18" charset="0"/>
            </a:endParaRPr>
          </a:p>
        </p:txBody>
      </p:sp>
      <p:sp>
        <p:nvSpPr>
          <p:cNvPr id="165" name="Google Shape;165;p1"/>
          <p:cNvSpPr txBox="1"/>
          <p:nvPr/>
        </p:nvSpPr>
        <p:spPr>
          <a:xfrm>
            <a:off x="847180" y="727611"/>
            <a:ext cx="10737785" cy="391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 panose="020B0604020202020204"/>
              <a:buNone/>
            </a:pPr>
            <a:r>
              <a:rPr lang="en-US" sz="5400" b="1" i="0" u="none" strike="noStrike" cap="none" dirty="0">
                <a:solidFill>
                  <a:srgbClr val="002060"/>
                </a:solidFill>
                <a:latin typeface="UTM Avo" panose="02040603050506020204" pitchFamily="18" charset="0"/>
                <a:sym typeface="Arial" panose="020B0604020202020204"/>
              </a:rPr>
              <a:t>Tuần 30</a:t>
            </a:r>
            <a:endParaRPr sz="1600" dirty="0">
              <a:latin typeface="UTM Avo" panose="02040603050506020204" pitchFamily="18" charset="0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 panose="020F0502020204030204"/>
              <a:buNone/>
            </a:pPr>
            <a:r>
              <a:rPr lang="it-IT" sz="5400" b="1" i="0" u="none" strike="noStrike" cap="none" dirty="0">
                <a:solidFill>
                  <a:srgbClr val="FF0000"/>
                </a:solidFill>
                <a:latin typeface="UTM Avo" panose="02040603050506020204" pitchFamily="18" charset="0"/>
                <a:sym typeface="Arial" panose="020B0604020202020204"/>
              </a:rPr>
              <a:t>Bài 85: Luyện tập - Tiết 1</a:t>
            </a:r>
            <a:endParaRPr sz="16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03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3136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4" name="Pentagon 1"/>
          <p:cNvSpPr/>
          <p:nvPr/>
        </p:nvSpPr>
        <p:spPr>
          <a:xfrm>
            <a:off x="716015" y="2247766"/>
            <a:ext cx="1459296" cy="543560"/>
          </a:xfrm>
          <a:prstGeom prst="homePlate">
            <a:avLst/>
          </a:prstGeom>
          <a:solidFill>
            <a:srgbClr val="C1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Trả</a:t>
            </a:r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lời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043050" y="2617976"/>
                <a:ext cx="1524000" cy="28350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9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3</m:t>
                    </m:r>
                  </m:oMath>
                </a14:m>
                <a:r>
                  <a:rPr lang="en-US" sz="2400" i="1" dirty="0">
                    <a:latin typeface="Times New Roman" panose="02020603050405020304"/>
                    <a:ea typeface="等线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 i="1" smtClean="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15</m:t>
                    </m:r>
                  </m:oMath>
                </a14:m>
                <a:r>
                  <a:rPr lang="en-US" sz="2400" i="1" dirty="0">
                    <a:latin typeface="Times New Roman" panose="02020603050405020304"/>
                    <a:ea typeface="等线"/>
                  </a:rPr>
                  <a:t>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</m:t>
                    </m:r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12</m:t>
                    </m:r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050" y="2617976"/>
                <a:ext cx="1524000" cy="2835007"/>
              </a:xfrm>
              <a:prstGeom prst="rect">
                <a:avLst/>
              </a:prstGeom>
              <a:blipFill rotWithShape="1">
                <a:blip r:embed="rId2"/>
                <a:stretch>
                  <a:fillRect l="-17" t="-18" r="17" b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748412" y="2791326"/>
                <a:ext cx="3080139" cy="812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smtClean="0">
                          <a:latin typeface="Times New Roman" panose="02020603050405020304"/>
                          <a:ea typeface="等线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412" y="2791326"/>
                <a:ext cx="3080139" cy="812017"/>
              </a:xfrm>
              <a:prstGeom prst="rect">
                <a:avLst/>
              </a:prstGeom>
              <a:blipFill rotWithShape="1">
                <a:blip r:embed="rId3"/>
                <a:stretch>
                  <a:fillRect l="-4" t="-62" r="-11178" b="4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896769" y="3738681"/>
                <a:ext cx="3419974" cy="812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smtClean="0">
                          <a:latin typeface="Times New Roman" panose="02020603050405020304"/>
                          <a:ea typeface="等线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15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769" y="3738681"/>
                <a:ext cx="3419974" cy="812017"/>
              </a:xfrm>
              <a:prstGeom prst="rect">
                <a:avLst/>
              </a:prstGeom>
              <a:blipFill rotWithShape="1">
                <a:blip r:embed="rId4"/>
                <a:stretch>
                  <a:fillRect l="-16" t="-54" r="-13153" b="35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925007" y="4664067"/>
                <a:ext cx="3419974" cy="8120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smtClean="0">
                          <a:latin typeface="Times New Roman" panose="02020603050405020304"/>
                          <a:ea typeface="等线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6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12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72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007" y="4664067"/>
                <a:ext cx="3419974" cy="812017"/>
              </a:xfrm>
              <a:prstGeom prst="rect">
                <a:avLst/>
              </a:prstGeom>
              <a:blipFill rotWithShape="1">
                <a:blip r:embed="rId5"/>
                <a:stretch>
                  <a:fillRect l="-6" t="-77" r="-13162" b="5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5" grpId="0"/>
      <p:bldP spid="6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660400" y="1535738"/>
            <a:ext cx="7907866" cy="2284422"/>
            <a:chOff x="4267200" y="4772487"/>
            <a:chExt cx="11861799" cy="3426633"/>
          </a:xfrm>
        </p:grpSpPr>
        <p:sp>
          <p:nvSpPr>
            <p:cNvPr id="7" name="Rounded Rectangle 2"/>
            <p:cNvSpPr/>
            <p:nvPr/>
          </p:nvSpPr>
          <p:spPr>
            <a:xfrm>
              <a:off x="4267200" y="5753100"/>
              <a:ext cx="11861799" cy="2446020"/>
            </a:xfrm>
            <a:prstGeom prst="roundRect">
              <a:avLst/>
            </a:prstGeom>
            <a:solidFill>
              <a:srgbClr val="C1E4FB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Khi chia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một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tự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nhiên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cho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một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phân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, ta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có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thể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nhân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tự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nhiên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với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mẫu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rồi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chia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cho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tử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.</a:t>
              </a:r>
              <a:endParaRPr lang="en-US" sz="2400" dirty="0">
                <a:solidFill>
                  <a:srgbClr val="00000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44" t="32074" r="23077" b="28181"/>
            <a:stretch>
              <a:fillRect/>
            </a:stretch>
          </p:blipFill>
          <p:spPr>
            <a:xfrm>
              <a:off x="9345092" y="4772487"/>
              <a:ext cx="1706013" cy="1514294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3373120" y="3959071"/>
            <a:ext cx="7907866" cy="2167409"/>
            <a:chOff x="4267200" y="4772487"/>
            <a:chExt cx="11861799" cy="3251114"/>
          </a:xfrm>
        </p:grpSpPr>
        <p:sp>
          <p:nvSpPr>
            <p:cNvPr id="10" name="Rounded Rectangle 5"/>
            <p:cNvSpPr/>
            <p:nvPr/>
          </p:nvSpPr>
          <p:spPr>
            <a:xfrm>
              <a:off x="4267200" y="5753100"/>
              <a:ext cx="11861799" cy="2270501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Khi chia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một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phân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cho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tự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nhiên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, ta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có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thể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chia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tử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cho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tích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của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tự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nhiên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với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mẫu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UTM Avo" panose="02040603050506020204" pitchFamily="18" charset="0"/>
                </a:rPr>
                <a:t>số</a:t>
              </a:r>
              <a:r>
                <a:rPr lang="en-US" sz="2400" dirty="0">
                  <a:solidFill>
                    <a:srgbClr val="000000"/>
                  </a:solidFill>
                  <a:latin typeface="UTM Avo" panose="02040603050506020204" pitchFamily="18" charset="0"/>
                </a:rPr>
                <a:t>.</a:t>
              </a:r>
              <a:endParaRPr lang="en-US" sz="2400" dirty="0">
                <a:solidFill>
                  <a:srgbClr val="00000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44" t="32074" r="23077" b="28181"/>
            <a:stretch>
              <a:fillRect/>
            </a:stretch>
          </p:blipFill>
          <p:spPr>
            <a:xfrm>
              <a:off x="9345092" y="4772487"/>
              <a:ext cx="1706013" cy="151429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05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53148" y="1291738"/>
                <a:ext cx="10500262" cy="15143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Tuấn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Anh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cắt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một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sợi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dây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9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dm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ra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thành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các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đoạn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dây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dài</a:t>
                </a:r>
                <a:r>
                  <a:rPr lang="en-US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dm.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Hỏi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Tuấn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Anh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cắt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được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mấy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đoạn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dây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như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 </a:t>
                </a:r>
                <a:r>
                  <a:rPr lang="en-US" sz="2400" dirty="0" err="1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vậy</a:t>
                </a:r>
                <a:r>
                  <a:rPr lang="en-US" sz="2400" dirty="0">
                    <a:latin typeface="UTM Avo" panose="02040603050506020204" pitchFamily="18" charset="0"/>
                    <a:ea typeface="等线"/>
                    <a:cs typeface="Times New Roman" panose="02020603050405020304"/>
                  </a:rPr>
                  <a:t>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148" y="1291738"/>
                <a:ext cx="10500262" cy="1514389"/>
              </a:xfrm>
              <a:prstGeom prst="rect">
                <a:avLst/>
              </a:prstGeom>
              <a:blipFill rotWithShape="1">
                <a:blip r:embed="rId2"/>
                <a:stretch>
                  <a:fillRect l="-3" t="-10" r="2" b="-397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897" y="2903590"/>
            <a:ext cx="5289822" cy="35815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05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3264" y="2111660"/>
            <a:ext cx="1483938" cy="57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Tóm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tắt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227477" y="2111660"/>
            <a:ext cx="1483938" cy="574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726962" y="2709749"/>
                <a:ext cx="4100381" cy="2814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Sợi dây dài : 9 dm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Cắt thành đoạn dây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Mỗi đoạn dài: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dm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Số đoạn dây cắt được ?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962" y="2709749"/>
                <a:ext cx="4100381" cy="2814745"/>
              </a:xfrm>
              <a:prstGeom prst="rect">
                <a:avLst/>
              </a:prstGeom>
              <a:blipFill rotWithShape="1">
                <a:blip r:embed="rId2"/>
                <a:stretch>
                  <a:fillRect l="-13" t="-7" r="2" b="-216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934993" y="2689158"/>
                <a:ext cx="6096000" cy="219662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Số đoạn dây Tuấn Anh cắt được là: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nl-NL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9</m:t>
                    </m:r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 :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ea typeface="Calibri" panose="020F0502020204030204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den>
                    </m:f>
                    <m:r>
                      <a:rPr lang="nl-NL" sz="2400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=</m:t>
                    </m:r>
                    <m:r>
                      <m:rPr>
                        <m:nor/>
                      </m:rPr>
                      <a:rPr lang="nl-NL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6</m:t>
                    </m:r>
                  </m:oMath>
                </a14:m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  <a:cs typeface="Times New Roman" panose="02020603050405020304"/>
                  </a:rPr>
                  <a:t> (đoạn)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nl-NL" sz="2400" dirty="0">
                    <a:latin typeface="UTM Avo" panose="02040603050506020204" pitchFamily="18" charset="0"/>
                    <a:ea typeface="Calibri" panose="020F0502020204030204"/>
                  </a:rPr>
                  <a:t>Đáp số: 6 đoạn dây.</a:t>
                </a:r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993" y="2689158"/>
                <a:ext cx="6096000" cy="2196627"/>
              </a:xfrm>
              <a:prstGeom prst="rect">
                <a:avLst/>
              </a:prstGeom>
              <a:blipFill rotWithShape="1">
                <a:blip r:embed="rId3"/>
                <a:stretch>
                  <a:fillRect l="-7" t="-26" r="7" b="-282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4940241" y="2456583"/>
            <a:ext cx="0" cy="331429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7039" y="941200"/>
            <a:ext cx="9916161" cy="2848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bài học hôm nay, em học thêm được điều gì?</a:t>
            </a:r>
            <a:endParaRPr lang="vi-VN" sz="2800" b="1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Ôn tập, củng cố kĩ năng nhân, chia hai phân số.</a:t>
            </a:r>
            <a:endParaRPr lang="vi-VN" sz="2800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800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Biết cách chia số tự nhiên cho phân số và chia phân số cho số tự nhiên.</a:t>
            </a:r>
            <a:endParaRPr kumimoji="0" lang="vi-VN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813;p56"/>
          <p:cNvGrpSpPr/>
          <p:nvPr/>
        </p:nvGrpSpPr>
        <p:grpSpPr>
          <a:xfrm>
            <a:off x="2180402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3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5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7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8" name="Google Shape;2813;p56"/>
          <p:cNvGrpSpPr/>
          <p:nvPr/>
        </p:nvGrpSpPr>
        <p:grpSpPr>
          <a:xfrm>
            <a:off x="6407598" y="2162361"/>
            <a:ext cx="3142799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1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1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03790" y="2659452"/>
            <a:ext cx="2295940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Ôn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kiến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thức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đã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Arial" panose="020B0604020202020204"/>
                <a:sym typeface="Arial" panose="020B0604020202020204"/>
              </a:rPr>
              <a:t>học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4491" y="2633889"/>
            <a:ext cx="2295940" cy="958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Hoàn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thành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bài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tập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trong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 VBT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8650" y="1767029"/>
            <a:ext cx="932769" cy="9327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8119" y="1657802"/>
            <a:ext cx="932769" cy="932769"/>
          </a:xfrm>
          <a:prstGeom prst="rect">
            <a:avLst/>
          </a:prstGeom>
        </p:spPr>
      </p:pic>
      <p:grpSp>
        <p:nvGrpSpPr>
          <p:cNvPr id="18" name="Google Shape;2813;p56"/>
          <p:cNvGrpSpPr/>
          <p:nvPr/>
        </p:nvGrpSpPr>
        <p:grpSpPr>
          <a:xfrm>
            <a:off x="3649052" y="4319773"/>
            <a:ext cx="4377347" cy="1746026"/>
            <a:chOff x="2475929" y="1409100"/>
            <a:chExt cx="4192200" cy="2329036"/>
          </a:xfrm>
          <a:solidFill>
            <a:schemeClr val="accent2"/>
          </a:solidFill>
        </p:grpSpPr>
        <p:grpSp>
          <p:nvGrpSpPr>
            <p:cNvPr id="19" name="Google Shape;2814;p56"/>
            <p:cNvGrpSpPr/>
            <p:nvPr/>
          </p:nvGrpSpPr>
          <p:grpSpPr>
            <a:xfrm>
              <a:off x="2475929" y="1409100"/>
              <a:ext cx="4192200" cy="2329036"/>
              <a:chOff x="2475929" y="1409100"/>
              <a:chExt cx="4192200" cy="2329036"/>
            </a:xfrm>
            <a:grpFill/>
          </p:grpSpPr>
          <p:sp>
            <p:nvSpPr>
              <p:cNvPr id="21" name="Google Shape;2815;p56"/>
              <p:cNvSpPr/>
              <p:nvPr/>
            </p:nvSpPr>
            <p:spPr>
              <a:xfrm>
                <a:off x="2475929" y="3556636"/>
                <a:ext cx="4192200" cy="181500"/>
              </a:xfrm>
              <a:prstGeom prst="roundRect">
                <a:avLst>
                  <a:gd name="adj" fmla="val 24076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" name="Google Shape;2816;p56"/>
              <p:cNvSpPr/>
              <p:nvPr/>
            </p:nvSpPr>
            <p:spPr>
              <a:xfrm>
                <a:off x="2769475" y="1409100"/>
                <a:ext cx="3605100" cy="2147700"/>
              </a:xfrm>
              <a:prstGeom prst="roundRect">
                <a:avLst>
                  <a:gd name="adj" fmla="val 6101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3" name="Google Shape;2817;p56"/>
              <p:cNvSpPr/>
              <p:nvPr/>
            </p:nvSpPr>
            <p:spPr>
              <a:xfrm>
                <a:off x="4208075" y="3556625"/>
                <a:ext cx="727800" cy="80100"/>
              </a:xfrm>
              <a:prstGeom prst="roundRect">
                <a:avLst>
                  <a:gd name="adj" fmla="val 50000"/>
                </a:avLst>
              </a:prstGeom>
              <a:grpFill/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20" name="Google Shape;2818;p56"/>
            <p:cNvSpPr/>
            <p:nvPr/>
          </p:nvSpPr>
          <p:spPr>
            <a:xfrm>
              <a:off x="4540627" y="1472528"/>
              <a:ext cx="62700" cy="62700"/>
            </a:xfrm>
            <a:prstGeom prst="ellipse">
              <a:avLst/>
            </a:prstGeom>
            <a:grp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4109174" y="4434114"/>
            <a:ext cx="3479566" cy="95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vi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 panose="020B0604020202020204"/>
              </a:rPr>
              <a:t>Đọc và chuẩn bị trước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Bài 85: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Luyện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sz="2000" b="1" dirty="0" err="1"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2000" b="1" dirty="0"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kumimoji="0" lang="vi-VN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145" y="3600900"/>
            <a:ext cx="932769" cy="9327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3086655" y="1584065"/>
            <a:ext cx="5797465" cy="961306"/>
            <a:chOff x="502920" y="509551"/>
            <a:chExt cx="8696198" cy="1441958"/>
          </a:xfrm>
        </p:grpSpPr>
        <p:sp>
          <p:nvSpPr>
            <p:cNvPr id="20" name="Rectangle 19"/>
            <p:cNvSpPr/>
            <p:nvPr/>
          </p:nvSpPr>
          <p:spPr>
            <a:xfrm>
              <a:off x="2090858" y="722699"/>
              <a:ext cx="5529143" cy="9421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09600">
                <a:lnSpc>
                  <a:spcPct val="150000"/>
                </a:lnSpc>
                <a:buClrTx/>
                <a:defRPr/>
              </a:pPr>
              <a:r>
                <a:rPr lang="en-US" sz="2665" b="1" cap="all" dirty="0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Ai </a:t>
              </a:r>
              <a:r>
                <a:rPr lang="en-US" sz="2665" b="1" cap="all" dirty="0" err="1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nhanh</a:t>
              </a:r>
              <a:r>
                <a:rPr lang="en-US" sz="2665" b="1" cap="all" dirty="0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, ai </a:t>
              </a:r>
              <a:r>
                <a:rPr lang="en-US" sz="2665" b="1" cap="all" dirty="0" err="1">
                  <a:solidFill>
                    <a:srgbClr val="C00000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đúng</a:t>
              </a:r>
              <a:endParaRPr lang="en-US" sz="2665" b="1" cap="all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" y="509551"/>
              <a:ext cx="1441958" cy="144195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160" y="509551"/>
              <a:ext cx="1441958" cy="1441957"/>
            </a:xfrm>
            <a:prstGeom prst="rect">
              <a:avLst/>
            </a:prstGeom>
          </p:spPr>
        </p:pic>
      </p:grpSp>
      <p:sp>
        <p:nvSpPr>
          <p:cNvPr id="2" name="Cloud 1"/>
          <p:cNvSpPr/>
          <p:nvPr/>
        </p:nvSpPr>
        <p:spPr>
          <a:xfrm>
            <a:off x="989641" y="3278293"/>
            <a:ext cx="1727200" cy="1422400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" dirty="0">
              <a:latin typeface="UTM Avo" panose="02040603050506020204" pitchFamily="18" charset="0"/>
            </a:endParaRPr>
          </a:p>
        </p:txBody>
      </p:sp>
      <p:sp>
        <p:nvSpPr>
          <p:cNvPr id="3" name="Hexagon 2"/>
          <p:cNvSpPr/>
          <p:nvPr/>
        </p:nvSpPr>
        <p:spPr>
          <a:xfrm>
            <a:off x="3969908" y="3278293"/>
            <a:ext cx="1513753" cy="142240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" dirty="0"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753661" y="3278293"/>
            <a:ext cx="1402080" cy="1402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" dirty="0">
              <a:latin typeface="UTM Avo" panose="02040603050506020204" pitchFamily="18" charset="0"/>
            </a:endParaRPr>
          </a:p>
        </p:txBody>
      </p:sp>
      <p:sp>
        <p:nvSpPr>
          <p:cNvPr id="5" name="Heart 4"/>
          <p:cNvSpPr/>
          <p:nvPr/>
        </p:nvSpPr>
        <p:spPr>
          <a:xfrm>
            <a:off x="9387840" y="3276600"/>
            <a:ext cx="1422400" cy="1402080"/>
          </a:xfrm>
          <a:prstGeom prst="hear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45" dirty="0">
              <a:latin typeface="UTM Avo" panose="020406030505060202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716841" y="3989493"/>
            <a:ext cx="1270000" cy="0"/>
          </a:xfrm>
          <a:prstGeom prst="line">
            <a:avLst/>
          </a:prstGeom>
          <a:ln w="381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483661" y="4003040"/>
            <a:ext cx="1270000" cy="0"/>
          </a:xfrm>
          <a:prstGeom prst="line">
            <a:avLst/>
          </a:prstGeom>
          <a:ln w="381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155741" y="3977640"/>
            <a:ext cx="1270000" cy="0"/>
          </a:xfrm>
          <a:prstGeom prst="line">
            <a:avLst/>
          </a:prstGeom>
          <a:ln w="38100"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631920" y="3513197"/>
                <a:ext cx="503664" cy="9920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920" y="3513197"/>
                <a:ext cx="503664" cy="992003"/>
              </a:xfrm>
              <a:prstGeom prst="rect">
                <a:avLst/>
              </a:prstGeom>
              <a:blipFill rotWithShape="1">
                <a:blip r:embed="rId3"/>
                <a:stretch>
                  <a:fillRect l="-120" t="-38" r="16" b="5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2950449" y="2813850"/>
                <a:ext cx="863249" cy="982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/>
                          <a:ea typeface="Cambria Math" panose="02040503050406030204"/>
                        </a:rPr>
                        <m:t>×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449" y="2813850"/>
                <a:ext cx="863249" cy="982000"/>
              </a:xfrm>
              <a:prstGeom prst="rect">
                <a:avLst/>
              </a:prstGeom>
              <a:blipFill rotWithShape="1">
                <a:blip r:embed="rId4"/>
                <a:stretch>
                  <a:fillRect l="-28" t="-17" r="61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859162" y="2813850"/>
                <a:ext cx="668773" cy="982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/>
                          <a:ea typeface="Cambria Math" panose="02040503050406030204"/>
                        </a:rPr>
                        <m:t>: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162" y="2813850"/>
                <a:ext cx="668773" cy="982000"/>
              </a:xfrm>
              <a:prstGeom prst="rect">
                <a:avLst/>
              </a:prstGeom>
              <a:blipFill rotWithShape="1">
                <a:blip r:embed="rId5"/>
                <a:stretch>
                  <a:fillRect l="-3" t="-17" r="20" b="46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8504197" y="2813850"/>
                <a:ext cx="668773" cy="986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/>
                        </a:rPr>
                        <m:t>: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197" y="2813850"/>
                <a:ext cx="668773" cy="986937"/>
              </a:xfrm>
              <a:prstGeom prst="rect">
                <a:avLst/>
              </a:prstGeom>
              <a:blipFill rotWithShape="1">
                <a:blip r:embed="rId6"/>
                <a:stretch>
                  <a:fillRect l="-41" t="-17" r="59" b="3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399130" y="3513197"/>
                <a:ext cx="716863" cy="9869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10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130" y="3513197"/>
                <a:ext cx="716863" cy="986937"/>
              </a:xfrm>
              <a:prstGeom prst="rect">
                <a:avLst/>
              </a:prstGeom>
              <a:blipFill rotWithShape="1">
                <a:blip r:embed="rId7"/>
                <a:stretch>
                  <a:fillRect l="-68" t="-38" r="-5609" b="5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7233380" y="3513197"/>
                <a:ext cx="503664" cy="9920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000" i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30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80" y="3513197"/>
                <a:ext cx="503664" cy="992003"/>
              </a:xfrm>
              <a:prstGeom prst="rect">
                <a:avLst/>
              </a:prstGeom>
              <a:blipFill rotWithShape="1">
                <a:blip r:embed="rId3"/>
                <a:stretch>
                  <a:fillRect l="-19" t="-38" r="41" b="5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9930617" y="3716030"/>
            <a:ext cx="39786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UTM Avo" panose="02040603050506020204" pitchFamily="18" charset="0"/>
              </a:rPr>
              <a:t>3</a:t>
            </a:r>
            <a:endParaRPr lang="en-US" sz="3000" dirty="0">
              <a:latin typeface="UTM Avo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92;p6">
            <a:hlinkClick r:id="rId2"/>
          </p:cNvPr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662693" y="2657109"/>
            <a:ext cx="2866614" cy="1879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01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910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14" y="2096110"/>
            <a:ext cx="10553462" cy="11246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23520" y="3637671"/>
                <a:ext cx="3962400" cy="8352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3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5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18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20" y="3637671"/>
                <a:ext cx="3962400" cy="835229"/>
              </a:xfrm>
              <a:prstGeom prst="rect">
                <a:avLst/>
              </a:prstGeom>
              <a:blipFill rotWithShape="1">
                <a:blip r:embed="rId3"/>
                <a:stretch>
                  <a:fillRect t="-47" b="7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375920" y="4895715"/>
                <a:ext cx="3962400" cy="8051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12</m:t>
                      </m:r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5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7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60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920" y="4895715"/>
                <a:ext cx="3962400" cy="805157"/>
              </a:xfrm>
              <a:prstGeom prst="rect">
                <a:avLst/>
              </a:prstGeom>
              <a:blipFill rotWithShape="1">
                <a:blip r:embed="rId4"/>
                <a:stretch>
                  <a:fillRect t="-62" b="5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4780741" y="3652209"/>
                <a:ext cx="3962400" cy="812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18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9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41" y="3652209"/>
                <a:ext cx="3962400" cy="812017"/>
              </a:xfrm>
              <a:prstGeom prst="rect">
                <a:avLst/>
              </a:prstGeom>
              <a:blipFill rotWithShape="1">
                <a:blip r:embed="rId5"/>
                <a:stretch>
                  <a:fillRect l="-12" t="-40" r="12" b="2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4780741" y="4664946"/>
                <a:ext cx="3962400" cy="12666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21</m:t>
                      </m:r>
                      <m:r>
                        <a:rPr lang="en-US" sz="2400" i="1" smtClean="0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21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cs typeface="Times New Roman" panose="02020603050405020304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/>
                              <a:ea typeface="Cambria Math" panose="02040503050406030204"/>
                              <a:cs typeface="Times New Roman" panose="02020603050405020304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Cambria Math" panose="02040503050406030204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cs typeface="Times New Roman" panose="02020603050405020304"/>
                        </a:rPr>
                        <m:t>3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741" y="4664946"/>
                <a:ext cx="3962400" cy="1266693"/>
              </a:xfrm>
              <a:prstGeom prst="rect">
                <a:avLst/>
              </a:prstGeom>
              <a:blipFill rotWithShape="1">
                <a:blip r:embed="rId6"/>
                <a:stretch>
                  <a:fillRect l="-12" t="-19" r="12" b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662904" y="3113690"/>
            <a:ext cx="910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en-US" sz="2400" b="1" dirty="0" err="1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6" grpId="0"/>
      <p:bldP spid="28" grpId="0"/>
      <p:bldP spid="30" grpId="0"/>
      <p:bldP spid="3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02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910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1914" y="2119819"/>
            <a:ext cx="10553462" cy="10771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223520" y="3637671"/>
                <a:ext cx="3962400" cy="806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20" y="3637671"/>
                <a:ext cx="3962400" cy="806439"/>
              </a:xfrm>
              <a:prstGeom prst="rect">
                <a:avLst/>
              </a:prstGeom>
              <a:blipFill rotWithShape="1">
                <a:blip r:embed="rId3"/>
                <a:stretch>
                  <a:fillRect t="-48" b="4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304800" y="4895715"/>
                <a:ext cx="3962400" cy="808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c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895715"/>
                <a:ext cx="3962400" cy="808106"/>
              </a:xfrm>
              <a:prstGeom prst="rect">
                <a:avLst/>
              </a:prstGeom>
              <a:blipFill rotWithShape="1">
                <a:blip r:embed="rId4"/>
                <a:stretch>
                  <a:fillRect t="-62" b="31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4663440" y="4907671"/>
                <a:ext cx="3962400" cy="806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d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9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21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440" y="4907671"/>
                <a:ext cx="3962400" cy="806439"/>
              </a:xfrm>
              <a:prstGeom prst="rect">
                <a:avLst/>
              </a:prstGeom>
              <a:blipFill rotWithShape="1">
                <a:blip r:embed="rId5"/>
                <a:stretch>
                  <a:fillRect t="-48" b="47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4632960" y="3383086"/>
                <a:ext cx="3962400" cy="1233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8</m:t>
                          </m:r>
                        </m:den>
                      </m:f>
                      <m:r>
                        <a:rPr lang="en-US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960" y="3383086"/>
                <a:ext cx="3962400" cy="1233479"/>
              </a:xfrm>
              <a:prstGeom prst="rect">
                <a:avLst/>
              </a:prstGeom>
              <a:blipFill rotWithShape="1">
                <a:blip r:embed="rId6"/>
                <a:stretch>
                  <a:fillRect t="-36" b="9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662904" y="3113690"/>
            <a:ext cx="9102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en-US" sz="2400" b="1" dirty="0" err="1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6" grpId="0"/>
      <p:bldP spid="28" grpId="0"/>
      <p:bldP spid="30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03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3136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560" y="2271300"/>
            <a:ext cx="8892578" cy="41091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38480" y="2316871"/>
                <a:ext cx="711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a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80" y="2316871"/>
                <a:ext cx="7112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85" b="-4791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03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558639"/>
            <a:ext cx="3136936" cy="574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r>
              <a:rPr lang="en-US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4" name="Pentagon 1"/>
          <p:cNvSpPr/>
          <p:nvPr/>
        </p:nvSpPr>
        <p:spPr>
          <a:xfrm>
            <a:off x="716015" y="2247766"/>
            <a:ext cx="1459296" cy="543560"/>
          </a:xfrm>
          <a:prstGeom prst="homePlate">
            <a:avLst/>
          </a:prstGeom>
          <a:solidFill>
            <a:srgbClr val="C1E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Trả</a:t>
            </a:r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lời</a:t>
            </a:r>
            <a:endParaRPr lang="en-US" sz="2200" b="1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344944" y="2331093"/>
                <a:ext cx="1524000" cy="28421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535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0" smtClean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6</m:t>
                    </m:r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 :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i="1" dirty="0">
                    <a:latin typeface="Times New Roman" panose="02020603050405020304"/>
                    <a:ea typeface="等线"/>
                  </a:rPr>
                  <a:t>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7</m:t>
                    </m:r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 :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i="1" dirty="0">
                    <a:latin typeface="Times New Roman" panose="02020603050405020304"/>
                    <a:ea typeface="等线"/>
                  </a:rPr>
                  <a:t>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i="0">
                        <a:latin typeface="UTM Avo" panose="02040603050506020204" pitchFamily="18" charset="0"/>
                        <a:ea typeface="Calibri" panose="020F0502020204030204"/>
                        <a:cs typeface="Times New Roman" panose="02020603050405020304"/>
                      </a:rPr>
                      <m:t>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libri" panose="020F0502020204030204"/>
                        <a:cs typeface="Times New Roman" panose="02020603050405020304"/>
                      </a:rPr>
                      <m:t> </m:t>
                    </m:r>
                    <m:r>
                      <a:rPr lang="en-US" sz="2400" i="1">
                        <a:latin typeface="Cambria Math" panose="02040503050406030204"/>
                        <a:ea typeface="Calibri" panose="020F0502020204030204"/>
                        <a:cs typeface="Times New Roman" panose="02020603050405020304"/>
                      </a:rPr>
                      <m:t>: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latin typeface="UTM Avo" panose="02040603050506020204" pitchFamily="18" charset="0"/>
                            <a:ea typeface="Calibri" panose="020F0502020204030204"/>
                            <a:cs typeface="Times New Roman" panose="02020603050405020304"/>
                          </a:rPr>
                          <m:t>5</m:t>
                        </m:r>
                      </m:den>
                    </m:f>
                  </m:oMath>
                </a14:m>
                <a:endParaRPr lang="en-US" sz="2400" dirty="0">
                  <a:latin typeface="UTM Avo" panose="02040603050506020204" pitchFamily="18" charset="0"/>
                  <a:ea typeface="Calibri" panose="020F0502020204030204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944" y="2331093"/>
                <a:ext cx="1524000" cy="2842188"/>
              </a:xfrm>
              <a:prstGeom prst="rect">
                <a:avLst/>
              </a:prstGeom>
              <a:blipFill rotWithShape="1">
                <a:blip r:embed="rId2"/>
                <a:stretch>
                  <a:fillRect l="-34" r="34" b="20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003532" y="2269067"/>
                <a:ext cx="3080139" cy="11599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smtClean="0">
                          <a:latin typeface="Times New Roman" panose="02020603050405020304"/>
                          <a:ea typeface="等线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nl-NL" sz="2400" i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24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532" y="2269067"/>
                <a:ext cx="3080139" cy="1159933"/>
              </a:xfrm>
              <a:prstGeom prst="rect">
                <a:avLst/>
              </a:prstGeom>
              <a:blipFill rotWithShape="1">
                <a:blip r:embed="rId3"/>
                <a:stretch>
                  <a:fillRect l="-20" t="-18" r="-11162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003532" y="3191100"/>
                <a:ext cx="3080139" cy="1171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smtClean="0">
                          <a:latin typeface="Times New Roman" panose="02020603050405020304"/>
                          <a:ea typeface="等线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532" y="3191100"/>
                <a:ext cx="3080139" cy="1171859"/>
              </a:xfrm>
              <a:prstGeom prst="rect">
                <a:avLst/>
              </a:prstGeom>
              <a:blipFill rotWithShape="1">
                <a:blip r:embed="rId4"/>
                <a:stretch>
                  <a:fillRect l="-20" t="-19" r="-11162" b="43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028051" y="4109529"/>
                <a:ext cx="3080139" cy="1171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nl-NL" sz="2400" smtClean="0">
                          <a:latin typeface="Times New Roman" panose="02020603050405020304"/>
                          <a:ea typeface="等线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等线"/>
                          <a:cs typeface="Times New Roman" panose="02020603050405020304"/>
                        </a:rPr>
                        <m:t> </m:t>
                      </m:r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: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 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1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×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  <a:ea typeface="等线"/>
                              <a:cs typeface="Times New Roman" panose="02020603050405020304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nl-NL" sz="2400" i="0">
                              <a:latin typeface="UTM Avo" panose="02040603050506020204" pitchFamily="18" charset="0"/>
                              <a:ea typeface="等线"/>
                              <a:cs typeface="Times New Roman" panose="02020603050405020304"/>
                            </a:rPr>
                            <m:t>4</m:t>
                          </m:r>
                        </m:den>
                      </m:f>
                      <m:r>
                        <a:rPr lang="nl-NL" sz="2400" i="1">
                          <a:latin typeface="Cambria Math" panose="02040503050406030204"/>
                          <a:ea typeface="等线"/>
                          <a:cs typeface="Times New Roman" panose="02020603050405020304"/>
                        </a:rPr>
                        <m:t>=</m:t>
                      </m:r>
                      <m:r>
                        <m:rPr>
                          <m:nor/>
                        </m:rPr>
                        <a:rPr lang="nl-NL" sz="2400" i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10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051" y="4109529"/>
                <a:ext cx="3080139" cy="1171859"/>
              </a:xfrm>
              <a:prstGeom prst="rect">
                <a:avLst/>
              </a:prstGeom>
              <a:blipFill rotWithShape="1">
                <a:blip r:embed="rId5"/>
                <a:stretch>
                  <a:fillRect l="-12" t="-38" r="-11170" b="8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/>
          <p:cNvSpPr/>
          <p:nvPr/>
        </p:nvSpPr>
        <p:spPr>
          <a:xfrm>
            <a:off x="713706" y="1673012"/>
            <a:ext cx="632493" cy="375921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 panose="020B0604020202020204"/>
              </a:rPr>
              <a:t>03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  <a:sym typeface="Arial" panose="020B060402020202020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064" y="1640490"/>
            <a:ext cx="31369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000"/>
              </a:spcAft>
              <a:defRPr/>
            </a:pPr>
            <a:r>
              <a:rPr lang="vi-VN" sz="24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(theo mẫu)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 panose="020B060402020202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4563" y="2179860"/>
            <a:ext cx="7355772" cy="410918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38480" y="2316871"/>
                <a:ext cx="711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b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UTM Avo" panose="02040603050506020204" pitchFamily="18" charset="0"/>
                          <a:ea typeface="等线"/>
                          <a:cs typeface="Times New Roman" panose="02020603050405020304"/>
                        </a:rPr>
                        <m:t>)</m:t>
                      </m:r>
                    </m:oMath>
                  </m:oMathPara>
                </a14:m>
                <a:endParaRPr lang="en-US" sz="2400" dirty="0">
                  <a:latin typeface="UTM Avo" panose="0204060305050602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80" y="2316871"/>
                <a:ext cx="711200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85" b="-47914"/>
                </a:stretch>
              </a:blipFill>
            </p:spPr>
            <p:txBody>
              <a:bodyPr/>
              <a:lstStyle/>
              <a:p>
                <a:r>
                  <a:rPr lang="en-US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1499</Words>
  <Application>WPS Presentation</Application>
  <PresentationFormat>Widescreen</PresentationFormat>
  <Paragraphs>125</Paragraphs>
  <Slides>16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4" baseType="lpstr">
      <vt:lpstr>Arial</vt:lpstr>
      <vt:lpstr>SimSun</vt:lpstr>
      <vt:lpstr>Wingdings</vt:lpstr>
      <vt:lpstr>Arial</vt:lpstr>
      <vt:lpstr>Calibri</vt:lpstr>
      <vt:lpstr>UTM Avo</vt:lpstr>
      <vt:lpstr>Segoe Print</vt:lpstr>
      <vt:lpstr>Cambria Math</vt:lpstr>
      <vt:lpstr>Cambria Math</vt:lpstr>
      <vt:lpstr>Calibri</vt:lpstr>
      <vt:lpstr>Times New Roman</vt:lpstr>
      <vt:lpstr>等线</vt:lpstr>
      <vt:lpstr>Times New Roman</vt:lpstr>
      <vt:lpstr>Microsoft YaHei</vt:lpstr>
      <vt:lpstr>Arial Unicode MS</vt:lpstr>
      <vt:lpstr>Calibri Light</vt:lpstr>
      <vt:lpstr>1_Office Theme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30</cp:revision>
  <dcterms:created xsi:type="dcterms:W3CDTF">2023-10-24T04:45:00Z</dcterms:created>
  <dcterms:modified xsi:type="dcterms:W3CDTF">2024-03-30T02:20:21Z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B3C038E6A00F46908A19D06462A8D2A3_12</vt:lpwstr>
  </property>
  <property fmtid="{D5CDD505-2E9C-101B-9397-08002B2CF9AE}" pid="3" name="KSOProductBuildVer">
    <vt:lpwstr>1033-12.2.0.13489</vt:lpwstr>
  </property>
</Properties>
</file>