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7"/>
  </p:notesMasterIdLst>
  <p:sldIdLst>
    <p:sldId id="257" r:id="rId3"/>
    <p:sldId id="260" r:id="rId4"/>
    <p:sldId id="261" r:id="rId5"/>
    <p:sldId id="293" r:id="rId6"/>
    <p:sldId id="294" r:id="rId7"/>
    <p:sldId id="258" r:id="rId8"/>
    <p:sldId id="259" r:id="rId9"/>
    <p:sldId id="262" r:id="rId10"/>
    <p:sldId id="297" r:id="rId11"/>
    <p:sldId id="298" r:id="rId12"/>
    <p:sldId id="301" r:id="rId13"/>
    <p:sldId id="305" r:id="rId14"/>
    <p:sldId id="270" r:id="rId15"/>
    <p:sldId id="309" r:id="rId16"/>
    <p:sldId id="310" r:id="rId17"/>
    <p:sldId id="311" r:id="rId18"/>
    <p:sldId id="312" r:id="rId19"/>
    <p:sldId id="313" r:id="rId20"/>
    <p:sldId id="314" r:id="rId21"/>
    <p:sldId id="264" r:id="rId22"/>
    <p:sldId id="283" r:id="rId23"/>
    <p:sldId id="288" r:id="rId24"/>
    <p:sldId id="290" r:id="rId25"/>
    <p:sldId id="441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4CE-403A-A6E3-4D2FE9B00EE5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4CE-403A-A6E3-4D2FE9B00EE5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4CE-403A-A6E3-4D2FE9B00EE5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4CE-403A-A6E3-4D2FE9B00EE5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4CE-403A-A6E3-4D2FE9B00E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AB5D6-D153-4B61-AAD1-E36FB51A980E}" type="datetimeFigureOut">
              <a:rPr lang="en-US" smtClean="0"/>
              <a:t>3/24/2024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CF438-9FA1-4500-93DB-53B5CE57C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776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9629F-6332-D92B-BBCA-541C506323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CD1273-79CC-85F6-EAD7-B61DCEA733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126F10-0666-D00B-E95F-E860C90126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01B63A-1B80-4DA7-29FF-3EDA2D22E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5A721-5179-339E-70AD-9350F3E35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86237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A2928-D33C-497A-4BDD-5F8067982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2CDC6F-4D18-6967-E197-0D2872F60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A76F2-BC14-356A-6C5F-DAD67FABFC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7788F2-1881-3EEE-67D6-436002F3E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88DC33-4416-9B41-57DC-25FCE00B0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0196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51940C-59EB-CD4B-185E-ECF9A53774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F1490E-CD2E-7375-0950-327F1AFFC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860214-1174-A36D-431C-66010D78DC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3D53E0-444C-CD93-C652-C6BED846F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D7430A-3812-2E67-761B-8BA69C561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12584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31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802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429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014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511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382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788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064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05E2B-0B2E-DEF8-CF65-3C5419C1B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EC169-0E0D-E6BA-83E2-9DA653F6B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2A274-EDAB-082C-E242-3016C5DEF2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C7642-9853-5ECD-8CC2-3E0D38095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F8E9F-F2E9-851F-9F03-43E127AB8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443604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272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428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333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53EB5-EB15-B00A-4875-BCF9EEC69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54582-0DD3-A650-37FB-BAC36A04B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DA3DB4-F0F8-ADD1-8AF0-B77F33DE7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E71C3-3A25-C325-5267-6E06E837A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78D487-222C-573A-3B41-E47ABF5FE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58255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E1C9D-9616-F303-A0E1-9ABFD7B6B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A2F59-F2DD-884D-A213-CFB18E4E23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6C3073-796A-DD5F-BE6C-DD525257B4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78427B-243D-0363-DC30-CF7B6D7389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305E4-C1B4-7EF4-A801-005084753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BB17F5-50BF-5F5E-C28D-651267232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4681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47D60-A7F1-CEE8-ED0D-9B738E5C7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B29DB-9298-3F01-4017-160809E96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B30E6A-3BEA-37CC-0FF8-E282BE8C8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1D361E-A2EF-5585-60C1-B5A8392D01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DF3B3C-E442-61BB-298A-7D89F2E53C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FDA367-59ED-1CEB-AD69-1833D71864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E85B2A-3DA9-BBB5-7F9E-FE4C5B7F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18AF4A-90A2-C423-CA4D-E9642F44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75079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DD36C-D47F-5BB5-15FC-215C6634A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7655B0-CAB6-0DEC-84C0-3DE5A87A74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0102B0-4607-1DA3-C9A8-6583F8C44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812E39-25E7-218B-0849-E1FE23552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58666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6B8982-3891-8DBC-8C14-CE9210AE03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19FF2-F61B-2418-1D60-A649C9A23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2EB288-FF66-C14E-9184-9520B751F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36029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921B9-AB0F-8E98-A2AF-3F8A82031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A87FC-45C9-EFE5-B282-61A3482B7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AAD82-35FB-7D36-185E-64BC1474F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A0F34-653B-6F57-FE7F-67BB117512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6CDC84-A76A-2D19-D18F-C1E9B0141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B577B1-DF90-9AB5-751E-51A9F5503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94398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27D40-74D6-14FE-A726-F27BC2EEF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2CE1D7-6EB8-391A-4193-1CC9086D0D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707BC7-834B-B63A-F608-1C7C498399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B4EAB9-0C6D-621B-EE81-82614B9649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DBB1B0-0841-45A2-8F0C-34934E9416D7}" type="datetimeFigureOut">
              <a:rPr lang="vi-VN" smtClean="0"/>
              <a:t>24/03/2024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A9A2C-197D-42EE-20BA-ACAFBF435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0C9F78-08D3-97E1-E4A9-073DC7DCE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00E692-9553-4FBD-935A-5B8CB70CDD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91488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A1DEF4A3-032F-5537-E19B-9056B210AA0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288" y="-3944949"/>
            <a:ext cx="1327805" cy="1327805"/>
          </a:xfrm>
          <a:prstGeom prst="rect">
            <a:avLst/>
          </a:prstGeom>
        </p:spPr>
      </p:pic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0ED7A23-B306-A7FF-22B8-3DCB3263831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7483" y="331313"/>
            <a:ext cx="1384365" cy="138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478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118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i.piliapp.com/random/coin/" TargetMode="Externa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31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vi.piliapp.com/random/coi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30B3F04-3E55-F3BE-98CF-41065672F2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2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1C7ED7C-94BD-C5F4-C00A-C3FDA8A1B4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482" y="628577"/>
            <a:ext cx="8102286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5160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9510EB-5C2E-892A-3602-37128BD8B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3C9DD4-FA46-4EA9-841C-935928957DE1}"/>
              </a:ext>
            </a:extLst>
          </p:cNvPr>
          <p:cNvSpPr/>
          <p:nvPr/>
        </p:nvSpPr>
        <p:spPr>
          <a:xfrm>
            <a:off x="419100" y="203200"/>
            <a:ext cx="11409106" cy="63906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0A65341-4264-1282-8B89-C022D2496A75}"/>
              </a:ext>
            </a:extLst>
          </p:cNvPr>
          <p:cNvSpPr/>
          <p:nvPr/>
        </p:nvSpPr>
        <p:spPr>
          <a:xfrm>
            <a:off x="4009575" y="2156208"/>
            <a:ext cx="7658550" cy="2587242"/>
          </a:xfrm>
          <a:prstGeom prst="roundRect">
            <a:avLst/>
          </a:prstGeom>
          <a:solidFill>
            <a:srgbClr val="FFFFCC"/>
          </a:solidFill>
          <a:ln w="381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/>
              </a:rPr>
              <a:t>Tung đồng xu (hành động ngẫu nhiên).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/>
              </a:rPr>
              <a:t>Sinh ra hiện tượng ngẫu nhiên: xuất hiện mặt sấp (S) hay mặt ngửa (N).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/>
              </a:rPr>
              <a:t>Kiểm đếm số lần xuất hiện mặt sấp (S).</a:t>
            </a:r>
          </a:p>
        </p:txBody>
      </p:sp>
      <p:pic>
        <p:nvPicPr>
          <p:cNvPr id="1026" name="Picture 2" descr="Coin toss - Free miscellaneous icons">
            <a:extLst>
              <a:ext uri="{FF2B5EF4-FFF2-40B4-BE49-F238E27FC236}">
                <a16:creationId xmlns:a16="http://schemas.microsoft.com/office/drawing/2014/main" id="{FF8B6957-F931-9BDF-DB71-9D449566C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725" y="704850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7382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1185AC-0A4A-0DA7-054D-2A26E71A79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8DA439-0FBA-A5B8-F5BA-65D8CAF787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2841" y="1002681"/>
            <a:ext cx="7346317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714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B7A92F-B156-02EA-3280-BDAA21A9E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C50B5ED-7E18-4B80-8930-AB98105A5656}"/>
              </a:ext>
            </a:extLst>
          </p:cNvPr>
          <p:cNvSpPr/>
          <p:nvPr/>
        </p:nvSpPr>
        <p:spPr>
          <a:xfrm>
            <a:off x="307759" y="264110"/>
            <a:ext cx="11576482" cy="6305365"/>
          </a:xfrm>
          <a:prstGeom prst="roundRect">
            <a:avLst>
              <a:gd name="adj" fmla="val 6681"/>
            </a:avLst>
          </a:prstGeom>
          <a:solidFill>
            <a:schemeClr val="bg1">
              <a:alpha val="95000"/>
            </a:schemeClr>
          </a:solidFill>
          <a:ln w="38100">
            <a:solidFill>
              <a:srgbClr val="E8285C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8A4C675-5315-310D-DF7B-334FCF2F29EF}"/>
              </a:ext>
            </a:extLst>
          </p:cNvPr>
          <p:cNvGrpSpPr/>
          <p:nvPr/>
        </p:nvGrpSpPr>
        <p:grpSpPr>
          <a:xfrm>
            <a:off x="567086" y="312791"/>
            <a:ext cx="721360" cy="730984"/>
            <a:chOff x="955040" y="508000"/>
            <a:chExt cx="721360" cy="730984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8A9FFB03-B140-203A-19C2-44EFC38E96FC}"/>
                </a:ext>
              </a:extLst>
            </p:cNvPr>
            <p:cNvSpPr/>
            <p:nvPr/>
          </p:nvSpPr>
          <p:spPr>
            <a:xfrm>
              <a:off x="955040" y="508000"/>
              <a:ext cx="721360" cy="621862"/>
            </a:xfrm>
            <a:prstGeom prst="triangl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A1ED741-350F-5491-A6B4-1AAF17F29281}"/>
                </a:ext>
              </a:extLst>
            </p:cNvPr>
            <p:cNvSpPr txBox="1"/>
            <p:nvPr/>
          </p:nvSpPr>
          <p:spPr>
            <a:xfrm>
              <a:off x="1132840" y="592653"/>
              <a:ext cx="487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BB8C804-7539-A8E0-6191-CFA8F27397E6}"/>
              </a:ext>
            </a:extLst>
          </p:cNvPr>
          <p:cNvSpPr txBox="1"/>
          <p:nvPr/>
        </p:nvSpPr>
        <p:spPr>
          <a:xfrm>
            <a:off x="1278286" y="420474"/>
            <a:ext cx="1019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</a:rPr>
              <a:t>T</a:t>
            </a:r>
            <a:r>
              <a:rPr lang="vi-VN" sz="3200" dirty="0">
                <a:solidFill>
                  <a:prstClr val="black"/>
                </a:solidFill>
              </a:rPr>
              <a:t>ung một đồng xu 5 lần liên tiếp, ta có kết quả như sau: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9F89904-EF5A-5029-2151-B5FDD106FF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775" y="1063195"/>
            <a:ext cx="10548937" cy="40945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5F2C695-0048-0904-5C0C-F34C5EA81CDB}"/>
              </a:ext>
            </a:extLst>
          </p:cNvPr>
          <p:cNvSpPr txBox="1"/>
          <p:nvPr/>
        </p:nvSpPr>
        <p:spPr>
          <a:xfrm>
            <a:off x="962025" y="5229225"/>
            <a:ext cx="107537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/>
              <a:t>Hãy</a:t>
            </a:r>
            <a:r>
              <a:rPr lang="en-US" sz="3200" dirty="0"/>
              <a:t> </a:t>
            </a:r>
            <a:r>
              <a:rPr lang="en-US" sz="3200" dirty="0" err="1"/>
              <a:t>cho</a:t>
            </a:r>
            <a:r>
              <a:rPr lang="en-US" sz="3200" dirty="0"/>
              <a:t> </a:t>
            </a:r>
            <a:r>
              <a:rPr lang="en-US" sz="3200" dirty="0" err="1"/>
              <a:t>biết</a:t>
            </a:r>
            <a:r>
              <a:rPr lang="en-US" sz="3200" dirty="0"/>
              <a:t> </a:t>
            </a:r>
            <a:r>
              <a:rPr lang="en-US" sz="3200" dirty="0" err="1"/>
              <a:t>số</a:t>
            </a:r>
            <a:r>
              <a:rPr lang="en-US" sz="3200" dirty="0"/>
              <a:t> </a:t>
            </a:r>
            <a:r>
              <a:rPr lang="en-US" sz="3200" dirty="0" err="1"/>
              <a:t>lần</a:t>
            </a:r>
            <a:r>
              <a:rPr lang="en-US" sz="3200" dirty="0"/>
              <a:t> </a:t>
            </a:r>
            <a:r>
              <a:rPr lang="en-US" sz="3200" dirty="0" err="1"/>
              <a:t>xuất</a:t>
            </a:r>
            <a:r>
              <a:rPr lang="en-US" sz="3200" dirty="0"/>
              <a:t> </a:t>
            </a:r>
            <a:r>
              <a:rPr lang="en-US" sz="3200" dirty="0" err="1"/>
              <a:t>hiện</a:t>
            </a:r>
            <a:r>
              <a:rPr lang="en-US" sz="3200" dirty="0"/>
              <a:t> </a:t>
            </a:r>
            <a:r>
              <a:rPr lang="en-US" sz="3200" dirty="0" err="1"/>
              <a:t>mặt</a:t>
            </a:r>
            <a:r>
              <a:rPr lang="en-US" sz="3200" dirty="0"/>
              <a:t> N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số</a:t>
            </a:r>
            <a:r>
              <a:rPr lang="en-US" sz="3200" dirty="0"/>
              <a:t> </a:t>
            </a:r>
            <a:r>
              <a:rPr lang="en-US" sz="3200" dirty="0" err="1"/>
              <a:t>lần</a:t>
            </a:r>
            <a:r>
              <a:rPr lang="en-US" sz="3200" dirty="0"/>
              <a:t> </a:t>
            </a:r>
            <a:r>
              <a:rPr lang="en-US" sz="3200" dirty="0" err="1"/>
              <a:t>xuất</a:t>
            </a:r>
            <a:r>
              <a:rPr lang="en-US" sz="3200" dirty="0"/>
              <a:t> </a:t>
            </a:r>
            <a:r>
              <a:rPr lang="en-US" sz="3200" dirty="0" err="1"/>
              <a:t>hiện</a:t>
            </a:r>
            <a:r>
              <a:rPr lang="en-US" sz="3200" dirty="0"/>
              <a:t> </a:t>
            </a:r>
            <a:r>
              <a:rPr lang="en-US" sz="3200" dirty="0" err="1"/>
              <a:t>mặt</a:t>
            </a:r>
            <a:r>
              <a:rPr lang="en-US" sz="3200" dirty="0"/>
              <a:t> S </a:t>
            </a:r>
            <a:r>
              <a:rPr lang="en-US" sz="3200" dirty="0" err="1"/>
              <a:t>sau</a:t>
            </a:r>
            <a:r>
              <a:rPr lang="en-US" sz="3200" dirty="0"/>
              <a:t> 5 </a:t>
            </a:r>
            <a:r>
              <a:rPr lang="en-US" sz="3200" dirty="0" err="1"/>
              <a:t>lần</a:t>
            </a:r>
            <a:r>
              <a:rPr lang="en-US" sz="3200" dirty="0"/>
              <a:t> tung </a:t>
            </a:r>
            <a:r>
              <a:rPr lang="en-US" sz="3200" dirty="0" err="1"/>
              <a:t>đồng</a:t>
            </a:r>
            <a:r>
              <a:rPr lang="en-US" sz="3200" dirty="0"/>
              <a:t> xu.</a:t>
            </a:r>
          </a:p>
        </p:txBody>
      </p:sp>
    </p:spTree>
    <p:extLst>
      <p:ext uri="{BB962C8B-B14F-4D97-AF65-F5344CB8AC3E}">
        <p14:creationId xmlns:p14="http://schemas.microsoft.com/office/powerpoint/2010/main" val="12054960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B7A92F-B156-02EA-3280-BDAA21A9E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C50B5ED-7E18-4B80-8930-AB98105A5656}"/>
              </a:ext>
            </a:extLst>
          </p:cNvPr>
          <p:cNvSpPr/>
          <p:nvPr/>
        </p:nvSpPr>
        <p:spPr>
          <a:xfrm>
            <a:off x="307759" y="264110"/>
            <a:ext cx="11576482" cy="6305365"/>
          </a:xfrm>
          <a:prstGeom prst="roundRect">
            <a:avLst>
              <a:gd name="adj" fmla="val 6681"/>
            </a:avLst>
          </a:prstGeom>
          <a:solidFill>
            <a:schemeClr val="bg1">
              <a:alpha val="95000"/>
            </a:schemeClr>
          </a:solidFill>
          <a:ln w="38100">
            <a:solidFill>
              <a:srgbClr val="E8285C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66230B-EF37-6E6E-59C6-BE028E0BE9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62" y="1524000"/>
            <a:ext cx="5229225" cy="409575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5755CBD-8CF1-3093-C370-3C3AED4978AF}"/>
              </a:ext>
            </a:extLst>
          </p:cNvPr>
          <p:cNvSpPr/>
          <p:nvPr/>
        </p:nvSpPr>
        <p:spPr>
          <a:xfrm>
            <a:off x="6286499" y="2156208"/>
            <a:ext cx="5381625" cy="1168017"/>
          </a:xfrm>
          <a:prstGeom prst="roundRect">
            <a:avLst/>
          </a:prstGeom>
          <a:solidFill>
            <a:srgbClr val="FFFFCC"/>
          </a:solidFill>
          <a:ln w="381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200" b="1">
                <a:solidFill>
                  <a:srgbClr val="FF0000"/>
                </a:solidFill>
                <a:latin typeface="Calibri" panose="020F0502020204030204"/>
              </a:rPr>
              <a:t>Có 3 lần xuất hiện mặt N.</a:t>
            </a:r>
            <a:endParaRPr lang="vi-VN" sz="3200" b="1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A06470D-9BBB-271D-4897-8A591CB9466D}"/>
              </a:ext>
            </a:extLst>
          </p:cNvPr>
          <p:cNvSpPr/>
          <p:nvPr/>
        </p:nvSpPr>
        <p:spPr>
          <a:xfrm>
            <a:off x="6353174" y="3727833"/>
            <a:ext cx="5381625" cy="1168017"/>
          </a:xfrm>
          <a:prstGeom prst="roundRect">
            <a:avLst/>
          </a:prstGeom>
          <a:solidFill>
            <a:srgbClr val="FFFFCC"/>
          </a:solidFill>
          <a:ln w="381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200" b="1">
                <a:solidFill>
                  <a:srgbClr val="FF0000"/>
                </a:solidFill>
                <a:latin typeface="Calibri" panose="020F0502020204030204"/>
              </a:rPr>
              <a:t>Có 2 lần xuất hiện mặt S.</a:t>
            </a:r>
            <a:endParaRPr lang="vi-VN" sz="3200" b="1" dirty="0">
              <a:solidFill>
                <a:srgbClr val="FF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016726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B7A92F-B156-02EA-3280-BDAA21A9E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C50B5ED-7E18-4B80-8930-AB98105A5656}"/>
              </a:ext>
            </a:extLst>
          </p:cNvPr>
          <p:cNvSpPr/>
          <p:nvPr/>
        </p:nvSpPr>
        <p:spPr>
          <a:xfrm>
            <a:off x="307759" y="264110"/>
            <a:ext cx="11576482" cy="6305365"/>
          </a:xfrm>
          <a:prstGeom prst="roundRect">
            <a:avLst>
              <a:gd name="adj" fmla="val 6681"/>
            </a:avLst>
          </a:prstGeom>
          <a:solidFill>
            <a:schemeClr val="bg1">
              <a:alpha val="95000"/>
            </a:schemeClr>
          </a:solidFill>
          <a:ln w="38100">
            <a:solidFill>
              <a:srgbClr val="E8285C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8A4C675-5315-310D-DF7B-334FCF2F29EF}"/>
              </a:ext>
            </a:extLst>
          </p:cNvPr>
          <p:cNvGrpSpPr/>
          <p:nvPr/>
        </p:nvGrpSpPr>
        <p:grpSpPr>
          <a:xfrm>
            <a:off x="567086" y="312791"/>
            <a:ext cx="721360" cy="730984"/>
            <a:chOff x="955040" y="508000"/>
            <a:chExt cx="721360" cy="730984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8A9FFB03-B140-203A-19C2-44EFC38E96FC}"/>
                </a:ext>
              </a:extLst>
            </p:cNvPr>
            <p:cNvSpPr/>
            <p:nvPr/>
          </p:nvSpPr>
          <p:spPr>
            <a:xfrm>
              <a:off x="955040" y="508000"/>
              <a:ext cx="721360" cy="621862"/>
            </a:xfrm>
            <a:prstGeom prst="triangl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A1ED741-350F-5491-A6B4-1AAF17F29281}"/>
                </a:ext>
              </a:extLst>
            </p:cNvPr>
            <p:cNvSpPr txBox="1"/>
            <p:nvPr/>
          </p:nvSpPr>
          <p:spPr>
            <a:xfrm>
              <a:off x="1132840" y="592653"/>
              <a:ext cx="487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BB8C804-7539-A8E0-6191-CFA8F27397E6}"/>
              </a:ext>
            </a:extLst>
          </p:cNvPr>
          <p:cNvSpPr txBox="1"/>
          <p:nvPr/>
        </p:nvSpPr>
        <p:spPr>
          <a:xfrm>
            <a:off x="1278286" y="420474"/>
            <a:ext cx="1019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Calibri" panose="020F0502020204030204"/>
              </a:rPr>
              <a:t>Gieo một con xúc xắc 10 lần liên tiếp, ta có kết quả như sau: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D5AD1D-A2E4-48BA-E028-6889D2C4EB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1073642"/>
            <a:ext cx="11110912" cy="3865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961C47-2176-CCE0-8681-2C09429BDF6B}"/>
              </a:ext>
            </a:extLst>
          </p:cNvPr>
          <p:cNvSpPr txBox="1"/>
          <p:nvPr/>
        </p:nvSpPr>
        <p:spPr>
          <a:xfrm>
            <a:off x="678211" y="5125824"/>
            <a:ext cx="108375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  <a:latin typeface="Calibri" panose="020F0502020204030204"/>
              </a:rPr>
              <a:t>Hãy cho biết số lần xuất hiện mặt 1 chấm và số lần xuất hiện mặt 6 chấm sau 10 lần gieo xúc xắc.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5146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B7A92F-B156-02EA-3280-BDAA21A9E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C50B5ED-7E18-4B80-8930-AB98105A5656}"/>
              </a:ext>
            </a:extLst>
          </p:cNvPr>
          <p:cNvSpPr/>
          <p:nvPr/>
        </p:nvSpPr>
        <p:spPr>
          <a:xfrm>
            <a:off x="307759" y="264110"/>
            <a:ext cx="11576482" cy="6305365"/>
          </a:xfrm>
          <a:prstGeom prst="roundRect">
            <a:avLst>
              <a:gd name="adj" fmla="val 6681"/>
            </a:avLst>
          </a:prstGeom>
          <a:solidFill>
            <a:schemeClr val="bg1">
              <a:alpha val="95000"/>
            </a:schemeClr>
          </a:solidFill>
          <a:ln w="38100">
            <a:solidFill>
              <a:srgbClr val="E8285C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5755CBD-8CF1-3093-C370-3C3AED4978AF}"/>
              </a:ext>
            </a:extLst>
          </p:cNvPr>
          <p:cNvSpPr/>
          <p:nvPr/>
        </p:nvSpPr>
        <p:spPr>
          <a:xfrm>
            <a:off x="6286499" y="2156208"/>
            <a:ext cx="5381625" cy="1168017"/>
          </a:xfrm>
          <a:prstGeom prst="roundRect">
            <a:avLst/>
          </a:prstGeom>
          <a:solidFill>
            <a:srgbClr val="FFFFCC"/>
          </a:solidFill>
          <a:ln w="381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600" b="1">
                <a:solidFill>
                  <a:srgbClr val="FF0000"/>
                </a:solidFill>
                <a:latin typeface="Calibri" panose="020F0502020204030204"/>
              </a:rPr>
              <a:t>Có 3 lần xuất hiện mặt 1 chấm.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A06470D-9BBB-271D-4897-8A591CB9466D}"/>
              </a:ext>
            </a:extLst>
          </p:cNvPr>
          <p:cNvSpPr/>
          <p:nvPr/>
        </p:nvSpPr>
        <p:spPr>
          <a:xfrm>
            <a:off x="6353174" y="3727833"/>
            <a:ext cx="5381625" cy="1168017"/>
          </a:xfrm>
          <a:prstGeom prst="roundRect">
            <a:avLst/>
          </a:prstGeom>
          <a:solidFill>
            <a:srgbClr val="FFFFCC"/>
          </a:solidFill>
          <a:ln w="381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600" b="1">
                <a:solidFill>
                  <a:srgbClr val="FF0000"/>
                </a:solidFill>
                <a:latin typeface="Calibri" panose="020F0502020204030204"/>
              </a:rPr>
              <a:t>Có 1 lần xuất hiện mặt 6 chấm.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2050" name="Picture 2" descr="Trò chơi &quot;đỏ đen&quot; gieo xúc xắc và sự thật không ai ngờ đến">
            <a:extLst>
              <a:ext uri="{FF2B5EF4-FFF2-40B4-BE49-F238E27FC236}">
                <a16:creationId xmlns:a16="http://schemas.microsoft.com/office/drawing/2014/main" id="{24CFEBA4-6E4B-9F07-CD51-BEB5A4C25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466850"/>
            <a:ext cx="5248275" cy="393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1042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B7A92F-B156-02EA-3280-BDAA21A9E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C50B5ED-7E18-4B80-8930-AB98105A5656}"/>
              </a:ext>
            </a:extLst>
          </p:cNvPr>
          <p:cNvSpPr/>
          <p:nvPr/>
        </p:nvSpPr>
        <p:spPr>
          <a:xfrm>
            <a:off x="307759" y="264110"/>
            <a:ext cx="11576482" cy="6305365"/>
          </a:xfrm>
          <a:prstGeom prst="roundRect">
            <a:avLst>
              <a:gd name="adj" fmla="val 6681"/>
            </a:avLst>
          </a:prstGeom>
          <a:solidFill>
            <a:schemeClr val="bg1">
              <a:alpha val="95000"/>
            </a:schemeClr>
          </a:solidFill>
          <a:ln w="38100">
            <a:solidFill>
              <a:srgbClr val="E8285C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8A4C675-5315-310D-DF7B-334FCF2F29EF}"/>
              </a:ext>
            </a:extLst>
          </p:cNvPr>
          <p:cNvGrpSpPr/>
          <p:nvPr/>
        </p:nvGrpSpPr>
        <p:grpSpPr>
          <a:xfrm>
            <a:off x="567086" y="312791"/>
            <a:ext cx="721360" cy="730984"/>
            <a:chOff x="955040" y="508000"/>
            <a:chExt cx="721360" cy="730984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8A9FFB03-B140-203A-19C2-44EFC38E96FC}"/>
                </a:ext>
              </a:extLst>
            </p:cNvPr>
            <p:cNvSpPr/>
            <p:nvPr/>
          </p:nvSpPr>
          <p:spPr>
            <a:xfrm>
              <a:off x="955040" y="508000"/>
              <a:ext cx="721360" cy="621862"/>
            </a:xfrm>
            <a:prstGeom prst="triangl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A1ED741-350F-5491-A6B4-1AAF17F29281}"/>
                </a:ext>
              </a:extLst>
            </p:cNvPr>
            <p:cNvSpPr txBox="1"/>
            <p:nvPr/>
          </p:nvSpPr>
          <p:spPr>
            <a:xfrm>
              <a:off x="1132840" y="592653"/>
              <a:ext cx="487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BB8C804-7539-A8E0-6191-CFA8F27397E6}"/>
              </a:ext>
            </a:extLst>
          </p:cNvPr>
          <p:cNvSpPr txBox="1"/>
          <p:nvPr/>
        </p:nvSpPr>
        <p:spPr>
          <a:xfrm>
            <a:off x="1278286" y="420474"/>
            <a:ext cx="1019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3200" b="1" dirty="0">
                <a:solidFill>
                  <a:prstClr val="black"/>
                </a:solidFill>
                <a:latin typeface="Calibri" panose="020F0502020204030204"/>
              </a:rPr>
              <a:t>Trò chơi “Quay kim trên vòng tròn”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74BA099-4C1D-1C5F-1750-2F6CCDBB82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1314450"/>
            <a:ext cx="4648200" cy="48958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9CD0C7F-EF24-919E-B79E-7E1D348CDC32}"/>
              </a:ext>
            </a:extLst>
          </p:cNvPr>
          <p:cNvSpPr txBox="1"/>
          <p:nvPr/>
        </p:nvSpPr>
        <p:spPr>
          <a:xfrm>
            <a:off x="5238750" y="2609850"/>
            <a:ext cx="6438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/>
              <a:t>Hãy</a:t>
            </a:r>
            <a:r>
              <a:rPr lang="en-US" sz="3600" dirty="0"/>
              <a:t> </a:t>
            </a:r>
            <a:r>
              <a:rPr lang="en-US" sz="3600" dirty="0" err="1"/>
              <a:t>cho</a:t>
            </a:r>
            <a:r>
              <a:rPr lang="en-US" sz="3600" dirty="0"/>
              <a:t> </a:t>
            </a:r>
            <a:r>
              <a:rPr lang="en-US" sz="3600" dirty="0" err="1"/>
              <a:t>biết</a:t>
            </a:r>
            <a:r>
              <a:rPr lang="en-US" sz="3600" dirty="0"/>
              <a:t> </a:t>
            </a:r>
            <a:r>
              <a:rPr lang="en-US" sz="3600" dirty="0" err="1"/>
              <a:t>số</a:t>
            </a:r>
            <a:r>
              <a:rPr lang="en-US" sz="3600" dirty="0"/>
              <a:t> </a:t>
            </a:r>
            <a:r>
              <a:rPr lang="en-US" sz="3600" dirty="0" err="1"/>
              <a:t>lần</a:t>
            </a:r>
            <a:r>
              <a:rPr lang="en-US" sz="3600" dirty="0"/>
              <a:t> </a:t>
            </a:r>
            <a:r>
              <a:rPr lang="en-US" sz="3600" dirty="0" err="1"/>
              <a:t>kim</a:t>
            </a:r>
            <a:r>
              <a:rPr lang="en-US" sz="3600" dirty="0"/>
              <a:t> </a:t>
            </a:r>
            <a:r>
              <a:rPr lang="en-US" sz="3600" dirty="0" err="1"/>
              <a:t>dừng</a:t>
            </a:r>
            <a:r>
              <a:rPr lang="en-US" sz="3600" dirty="0"/>
              <a:t> </a:t>
            </a:r>
            <a:r>
              <a:rPr lang="en-US" sz="3600" dirty="0" err="1"/>
              <a:t>đúng</a:t>
            </a:r>
            <a:r>
              <a:rPr lang="en-US" sz="3600" dirty="0"/>
              <a:t> ở </a:t>
            </a:r>
            <a:r>
              <a:rPr lang="en-US" sz="3600" dirty="0" err="1"/>
              <a:t>phần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</a:t>
            </a:r>
            <a:r>
              <a:rPr lang="en-US" sz="3600" dirty="0" err="1"/>
              <a:t>tròn</a:t>
            </a:r>
            <a:r>
              <a:rPr lang="en-US" sz="3600" dirty="0"/>
              <a:t> </a:t>
            </a:r>
            <a:r>
              <a:rPr lang="en-US" sz="3600" dirty="0" err="1"/>
              <a:t>màu</a:t>
            </a:r>
            <a:r>
              <a:rPr lang="en-US" sz="3600" dirty="0"/>
              <a:t> </a:t>
            </a:r>
            <a:r>
              <a:rPr lang="en-US" sz="3600" dirty="0" err="1"/>
              <a:t>xanh</a:t>
            </a:r>
            <a:r>
              <a:rPr lang="en-US" sz="3600" dirty="0"/>
              <a:t>; </a:t>
            </a:r>
            <a:r>
              <a:rPr lang="en-US" sz="3600" dirty="0" err="1"/>
              <a:t>màu</a:t>
            </a:r>
            <a:r>
              <a:rPr lang="en-US" sz="3600" dirty="0"/>
              <a:t> </a:t>
            </a:r>
            <a:r>
              <a:rPr lang="en-US" sz="3600" dirty="0" err="1"/>
              <a:t>đỏ</a:t>
            </a:r>
            <a:r>
              <a:rPr lang="en-US" sz="3600" dirty="0"/>
              <a:t>; </a:t>
            </a:r>
            <a:r>
              <a:rPr lang="en-US" sz="3600" dirty="0" err="1"/>
              <a:t>màu</a:t>
            </a:r>
            <a:r>
              <a:rPr lang="en-US" sz="3600" dirty="0"/>
              <a:t> </a:t>
            </a:r>
            <a:r>
              <a:rPr lang="en-US" sz="3600" dirty="0" err="1"/>
              <a:t>vàng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95312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8B7983B-8AD4-80F8-4467-08117CD401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0401777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D05F4D6A-EFA0-C1F5-7249-AEF34C1EE455}"/>
              </a:ext>
            </a:extLst>
          </p:cNvPr>
          <p:cNvSpPr/>
          <p:nvPr/>
        </p:nvSpPr>
        <p:spPr>
          <a:xfrm rot="5400000">
            <a:off x="5800724" y="2857501"/>
            <a:ext cx="885825" cy="1133474"/>
          </a:xfrm>
          <a:prstGeom prst="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F9EF2DD-EB50-4B15-BB78-DA826E7137DC}"/>
              </a:ext>
            </a:extLst>
          </p:cNvPr>
          <p:cNvSpPr/>
          <p:nvPr/>
        </p:nvSpPr>
        <p:spPr>
          <a:xfrm>
            <a:off x="325120" y="355600"/>
            <a:ext cx="3850640" cy="9855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ở </a:t>
            </a:r>
            <a:r>
              <a:rPr lang="en-US" dirty="0" err="1"/>
              <a:t>giữa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</a:t>
            </a:r>
          </a:p>
          <a:p>
            <a:pPr algn="ctr"/>
            <a:r>
              <a:rPr lang="en-US" dirty="0" err="1"/>
              <a:t>Muốn</a:t>
            </a:r>
            <a:r>
              <a:rPr lang="en-US" dirty="0"/>
              <a:t> </a:t>
            </a:r>
            <a:r>
              <a:rPr lang="en-US" dirty="0" err="1"/>
              <a:t>dừng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FD480D-43AC-BB26-6823-E3B3BAE993CE}"/>
              </a:ext>
            </a:extLst>
          </p:cNvPr>
          <p:cNvSpPr txBox="1"/>
          <p:nvPr/>
        </p:nvSpPr>
        <p:spPr>
          <a:xfrm>
            <a:off x="4150760" y="6349429"/>
            <a:ext cx="4777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</p:spTree>
    <p:extLst>
      <p:ext uri="{BB962C8B-B14F-4D97-AF65-F5344CB8AC3E}">
        <p14:creationId xmlns:p14="http://schemas.microsoft.com/office/powerpoint/2010/main" val="396548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B7A92F-B156-02EA-3280-BDAA21A9E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C50B5ED-7E18-4B80-8930-AB98105A5656}"/>
              </a:ext>
            </a:extLst>
          </p:cNvPr>
          <p:cNvSpPr/>
          <p:nvPr/>
        </p:nvSpPr>
        <p:spPr>
          <a:xfrm>
            <a:off x="307759" y="264110"/>
            <a:ext cx="11576482" cy="6305365"/>
          </a:xfrm>
          <a:prstGeom prst="roundRect">
            <a:avLst>
              <a:gd name="adj" fmla="val 6681"/>
            </a:avLst>
          </a:prstGeom>
          <a:solidFill>
            <a:schemeClr val="bg1">
              <a:alpha val="95000"/>
            </a:schemeClr>
          </a:solidFill>
          <a:ln w="38100">
            <a:solidFill>
              <a:srgbClr val="E8285C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5755CBD-8CF1-3093-C370-3C3AED4978AF}"/>
              </a:ext>
            </a:extLst>
          </p:cNvPr>
          <p:cNvSpPr/>
          <p:nvPr/>
        </p:nvSpPr>
        <p:spPr>
          <a:xfrm>
            <a:off x="6229349" y="1356108"/>
            <a:ext cx="5381625" cy="1168017"/>
          </a:xfrm>
          <a:prstGeom prst="roundRect">
            <a:avLst/>
          </a:prstGeom>
          <a:solidFill>
            <a:srgbClr val="FFFFCC"/>
          </a:solidFill>
          <a:ln w="381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/>
              </a:rPr>
              <a:t>Có 5 lần kim dừng ở phần hình tròn màu xanh.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A06470D-9BBB-271D-4897-8A591CB9466D}"/>
              </a:ext>
            </a:extLst>
          </p:cNvPr>
          <p:cNvSpPr/>
          <p:nvPr/>
        </p:nvSpPr>
        <p:spPr>
          <a:xfrm>
            <a:off x="6305549" y="2965833"/>
            <a:ext cx="5381625" cy="1168017"/>
          </a:xfrm>
          <a:prstGeom prst="roundRect">
            <a:avLst/>
          </a:prstGeom>
          <a:solidFill>
            <a:srgbClr val="FFFFCC"/>
          </a:solidFill>
          <a:ln w="381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/>
              </a:rPr>
              <a:t>Có 2 lần kim dừng ở phần hình tròn màu đỏ.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16D66E-45A2-5C18-41BF-8037CA445D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324" y="1290637"/>
            <a:ext cx="4600575" cy="429311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1930623-2F88-92AF-B934-327BA95C1F47}"/>
              </a:ext>
            </a:extLst>
          </p:cNvPr>
          <p:cNvSpPr/>
          <p:nvPr/>
        </p:nvSpPr>
        <p:spPr>
          <a:xfrm>
            <a:off x="6324599" y="4527933"/>
            <a:ext cx="5381625" cy="1168017"/>
          </a:xfrm>
          <a:prstGeom prst="roundRect">
            <a:avLst/>
          </a:prstGeom>
          <a:solidFill>
            <a:srgbClr val="FFFFCC"/>
          </a:solidFill>
          <a:ln w="381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/>
              </a:rPr>
              <a:t>Có 3 lần kim dừng ở phần hình tròn màu vàng.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07248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B7A92F-B156-02EA-3280-BDAA21A9E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C50B5ED-7E18-4B80-8930-AB98105A5656}"/>
              </a:ext>
            </a:extLst>
          </p:cNvPr>
          <p:cNvSpPr/>
          <p:nvPr/>
        </p:nvSpPr>
        <p:spPr>
          <a:xfrm>
            <a:off x="307759" y="264110"/>
            <a:ext cx="11576482" cy="6305365"/>
          </a:xfrm>
          <a:prstGeom prst="roundRect">
            <a:avLst>
              <a:gd name="adj" fmla="val 6681"/>
            </a:avLst>
          </a:prstGeom>
          <a:solidFill>
            <a:schemeClr val="bg1">
              <a:alpha val="95000"/>
            </a:schemeClr>
          </a:solidFill>
          <a:ln w="38100">
            <a:solidFill>
              <a:srgbClr val="E8285C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8A4C675-5315-310D-DF7B-334FCF2F29EF}"/>
              </a:ext>
            </a:extLst>
          </p:cNvPr>
          <p:cNvGrpSpPr/>
          <p:nvPr/>
        </p:nvGrpSpPr>
        <p:grpSpPr>
          <a:xfrm>
            <a:off x="567086" y="312791"/>
            <a:ext cx="721360" cy="730984"/>
            <a:chOff x="955040" y="508000"/>
            <a:chExt cx="721360" cy="730984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8A9FFB03-B140-203A-19C2-44EFC38E96FC}"/>
                </a:ext>
              </a:extLst>
            </p:cNvPr>
            <p:cNvSpPr/>
            <p:nvPr/>
          </p:nvSpPr>
          <p:spPr>
            <a:xfrm>
              <a:off x="955040" y="508000"/>
              <a:ext cx="721360" cy="621862"/>
            </a:xfrm>
            <a:prstGeom prst="triangl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A1ED741-350F-5491-A6B4-1AAF17F29281}"/>
                </a:ext>
              </a:extLst>
            </p:cNvPr>
            <p:cNvSpPr txBox="1"/>
            <p:nvPr/>
          </p:nvSpPr>
          <p:spPr>
            <a:xfrm>
              <a:off x="1132840" y="592653"/>
              <a:ext cx="487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BB8C804-7539-A8E0-6191-CFA8F27397E6}"/>
              </a:ext>
            </a:extLst>
          </p:cNvPr>
          <p:cNvSpPr txBox="1"/>
          <p:nvPr/>
        </p:nvSpPr>
        <p:spPr>
          <a:xfrm>
            <a:off x="1278286" y="420474"/>
            <a:ext cx="101928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b="1" dirty="0">
                <a:solidFill>
                  <a:prstClr val="black"/>
                </a:solidFill>
                <a:latin typeface="Calibri" panose="020F0502020204030204"/>
              </a:rPr>
              <a:t>Thực hành: </a:t>
            </a:r>
            <a:r>
              <a:rPr lang="vi-VN" sz="3200" dirty="0">
                <a:solidFill>
                  <a:prstClr val="black"/>
                </a:solidFill>
                <a:latin typeface="Calibri" panose="020F0502020204030204"/>
              </a:rPr>
              <a:t>Tung một đồng xu 20 lần liên tiếp. Sử dụng vạch kiểm để kiểm đến và hoàn thành bảng sau.</a:t>
            </a:r>
            <a:endParaRPr kumimoji="0" lang="vi-VN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8980BB-7348-0486-821D-CE8C53B180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50" y="2162175"/>
            <a:ext cx="10668000" cy="23812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A9D1313-C697-E955-0B7F-8443CD6C2F7E}"/>
              </a:ext>
            </a:extLst>
          </p:cNvPr>
          <p:cNvSpPr txBox="1"/>
          <p:nvPr/>
        </p:nvSpPr>
        <p:spPr>
          <a:xfrm>
            <a:off x="2105025" y="4857750"/>
            <a:ext cx="8553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tung online </a:t>
            </a:r>
            <a:r>
              <a:rPr lang="en-US" sz="2400" dirty="0" err="1"/>
              <a:t>tại</a:t>
            </a:r>
            <a:r>
              <a:rPr lang="en-US" sz="2400" dirty="0"/>
              <a:t> link: </a:t>
            </a:r>
            <a:r>
              <a:rPr lang="en-US" sz="2400" dirty="0">
                <a:hlinkClick r:id="rId5"/>
              </a:rPr>
              <a:t>https://vi.piliapp.com/random/coin/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322446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9510EB-5C2E-892A-3602-37128BD8B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B78162F-7F87-4BEB-06EE-EA9D07BA23E6}"/>
              </a:ext>
            </a:extLst>
          </p:cNvPr>
          <p:cNvSpPr/>
          <p:nvPr/>
        </p:nvSpPr>
        <p:spPr>
          <a:xfrm>
            <a:off x="5867248" y="298579"/>
            <a:ext cx="6099141" cy="6260841"/>
          </a:xfrm>
          <a:prstGeom prst="roundRect">
            <a:avLst>
              <a:gd name="adj" fmla="val 11420"/>
            </a:avLst>
          </a:prstGeom>
          <a:solidFill>
            <a:srgbClr val="FFFFCC"/>
          </a:solidFill>
          <a:ln w="38100">
            <a:solidFill>
              <a:srgbClr val="FF0066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 w="57150">
                <a:solidFill>
                  <a:srgbClr val="FF0066"/>
                </a:solidFill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A27B140-021A-CC35-1DFA-E68257ADEA61}"/>
              </a:ext>
            </a:extLst>
          </p:cNvPr>
          <p:cNvGrpSpPr/>
          <p:nvPr/>
        </p:nvGrpSpPr>
        <p:grpSpPr>
          <a:xfrm>
            <a:off x="6325570" y="4669381"/>
            <a:ext cx="5489270" cy="1815882"/>
            <a:chOff x="6325570" y="4669381"/>
            <a:chExt cx="5489270" cy="181588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0145A11-72FD-D3EE-36D3-517FDD9DD8A4}"/>
                </a:ext>
              </a:extLst>
            </p:cNvPr>
            <p:cNvSpPr txBox="1"/>
            <p:nvPr/>
          </p:nvSpPr>
          <p:spPr>
            <a:xfrm>
              <a:off x="6722426" y="4669381"/>
              <a:ext cx="5092414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Người đoán chỉ một tay của người đố. Nếu đoán đúng, người đoán trở thành người đố, trò chơi lại tiếp tục.</a:t>
              </a:r>
            </a:p>
          </p:txBody>
        </p:sp>
        <p:pic>
          <p:nvPicPr>
            <p:cNvPr id="2055" name="Picture 7">
              <a:extLst>
                <a:ext uri="{FF2B5EF4-FFF2-40B4-BE49-F238E27FC236}">
                  <a16:creationId xmlns:a16="http://schemas.microsoft.com/office/drawing/2014/main" id="{13E2107E-E13E-978B-8BB2-04259A63E9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5570" y="4716139"/>
              <a:ext cx="423827" cy="4238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9D6941B-1FBB-8C26-9525-347C00E73689}"/>
              </a:ext>
            </a:extLst>
          </p:cNvPr>
          <p:cNvGrpSpPr/>
          <p:nvPr/>
        </p:nvGrpSpPr>
        <p:grpSpPr>
          <a:xfrm>
            <a:off x="6309183" y="1175823"/>
            <a:ext cx="5326073" cy="3539430"/>
            <a:chOff x="6309183" y="1212399"/>
            <a:chExt cx="5326073" cy="35394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AB0E99E-A453-5DED-412A-FB1C48D12D77}"/>
                </a:ext>
              </a:extLst>
            </p:cNvPr>
            <p:cNvSpPr txBox="1"/>
            <p:nvPr/>
          </p:nvSpPr>
          <p:spPr>
            <a:xfrm>
              <a:off x="6717068" y="1212399"/>
              <a:ext cx="4918188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Người đố giấu một đồ vật trong một bàn tay và nắm cả hai tay lại rồi hát: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Tập tầm vông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Tay không tay có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Tập tầm vó 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Tay có tay không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Tay nào có, tay nào không?</a:t>
              </a:r>
            </a:p>
          </p:txBody>
        </p:sp>
        <p:pic>
          <p:nvPicPr>
            <p:cNvPr id="26" name="Picture 7">
              <a:extLst>
                <a:ext uri="{FF2B5EF4-FFF2-40B4-BE49-F238E27FC236}">
                  <a16:creationId xmlns:a16="http://schemas.microsoft.com/office/drawing/2014/main" id="{849ED2BD-3DD4-06D5-B56C-5F1B6A8823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9183" y="1253971"/>
              <a:ext cx="423827" cy="4238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7445974-9FA1-C217-4B43-59C9DD2C1FC8}"/>
              </a:ext>
            </a:extLst>
          </p:cNvPr>
          <p:cNvGrpSpPr/>
          <p:nvPr/>
        </p:nvGrpSpPr>
        <p:grpSpPr>
          <a:xfrm>
            <a:off x="6298115" y="607213"/>
            <a:ext cx="4249195" cy="523220"/>
            <a:chOff x="6298115" y="607213"/>
            <a:chExt cx="4249195" cy="52322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9156FB8-593D-3375-B7EB-58D72EEF1D8A}"/>
                </a:ext>
              </a:extLst>
            </p:cNvPr>
            <p:cNvSpPr txBox="1"/>
            <p:nvPr/>
          </p:nvSpPr>
          <p:spPr>
            <a:xfrm>
              <a:off x="6728468" y="607213"/>
              <a:ext cx="38188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 chơi theo nhóm đôi.</a:t>
              </a:r>
            </a:p>
          </p:txBody>
        </p:sp>
        <p:pic>
          <p:nvPicPr>
            <p:cNvPr id="28" name="Picture 7">
              <a:extLst>
                <a:ext uri="{FF2B5EF4-FFF2-40B4-BE49-F238E27FC236}">
                  <a16:creationId xmlns:a16="http://schemas.microsoft.com/office/drawing/2014/main" id="{F96F2347-4359-6324-44C6-C7A2CAC09D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8115" y="634031"/>
              <a:ext cx="423827" cy="4238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49" name="Picture 2048">
            <a:extLst>
              <a:ext uri="{FF2B5EF4-FFF2-40B4-BE49-F238E27FC236}">
                <a16:creationId xmlns:a16="http://schemas.microsoft.com/office/drawing/2014/main" id="{1024E5CF-47D2-A353-BAB5-479A9DFBD2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943" b="95202" l="7994" r="81034">
                        <a14:foregroundMark x1="18495" y1="95093" x2="18495" y2="95093"/>
                        <a14:foregroundMark x1="75549" y1="83642" x2="75549" y2="83642"/>
                        <a14:foregroundMark x1="78213" y1="84406" x2="78213" y2="84406"/>
                        <a14:foregroundMark x1="65987" y1="56052" x2="65987" y2="56052"/>
                        <a14:foregroundMark x1="81034" y1="84188" x2="81034" y2="84188"/>
                        <a14:foregroundMark x1="27586" y1="77426" x2="27586" y2="77426"/>
                        <a14:backgroundMark x1="29781" y1="76009" x2="29781" y2="76009"/>
                        <a14:backgroundMark x1="28056" y1="75573" x2="28056" y2="75573"/>
                        <a14:backgroundMark x1="26489" y1="75573" x2="26489" y2="75573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298" r="16009"/>
          <a:stretch/>
        </p:blipFill>
        <p:spPr>
          <a:xfrm>
            <a:off x="-31559" y="2507750"/>
            <a:ext cx="5732552" cy="46795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AD2FA53-C3AC-4307-649F-7F543AD99D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14045"/>
            <a:ext cx="5870957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4858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20FBC3-8038-323D-8995-E7671CE65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4767D42-21DF-488E-0340-D3CFD97AAA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736" y="811709"/>
            <a:ext cx="6450127" cy="171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7203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554CC4D-D14F-5E96-4F33-63FD0A17C3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44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7E42252C-5A6A-36A7-3E68-14488AB97A1A}"/>
              </a:ext>
            </a:extLst>
          </p:cNvPr>
          <p:cNvSpPr/>
          <p:nvPr/>
        </p:nvSpPr>
        <p:spPr>
          <a:xfrm>
            <a:off x="5327115" y="176700"/>
            <a:ext cx="3781716" cy="1162973"/>
          </a:xfrm>
          <a:prstGeom prst="wedgeRoundRectCallout">
            <a:avLst>
              <a:gd name="adj1" fmla="val -63755"/>
              <a:gd name="adj2" fmla="val -12392"/>
              <a:gd name="adj3" fmla="val 16667"/>
            </a:avLst>
          </a:prstGeom>
          <a:solidFill>
            <a:srgbClr val="FFFFCC"/>
          </a:solidFill>
          <a:ln w="381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TRÒ CHƠI BẮN BI</a:t>
            </a: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09118510-A075-8CE0-6595-264401BB0C4F}"/>
              </a:ext>
            </a:extLst>
          </p:cNvPr>
          <p:cNvSpPr/>
          <p:nvPr/>
        </p:nvSpPr>
        <p:spPr>
          <a:xfrm>
            <a:off x="4324792" y="176700"/>
            <a:ext cx="6692284" cy="2045963"/>
          </a:xfrm>
          <a:prstGeom prst="wedgeRoundRectCallout">
            <a:avLst>
              <a:gd name="adj1" fmla="val -53806"/>
              <a:gd name="adj2" fmla="val -17735"/>
              <a:gd name="adj3" fmla="val 16667"/>
            </a:avLst>
          </a:prstGeom>
          <a:solidFill>
            <a:srgbClr val="FFFFCC"/>
          </a:solidFill>
          <a:ln w="381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 mình cùng chơi trò bắn bi, và xem số lần bắn trúng bi và không bắn trúng bi là bao nhiêu nhé!</a:t>
            </a:r>
          </a:p>
        </p:txBody>
      </p:sp>
    </p:spTree>
    <p:extLst>
      <p:ext uri="{BB962C8B-B14F-4D97-AF65-F5344CB8AC3E}">
        <p14:creationId xmlns:p14="http://schemas.microsoft.com/office/powerpoint/2010/main" val="4897634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554CC4D-D14F-5E96-4F33-63FD0A17C3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44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7E42252C-5A6A-36A7-3E68-14488AB97A1A}"/>
              </a:ext>
            </a:extLst>
          </p:cNvPr>
          <p:cNvSpPr/>
          <p:nvPr/>
        </p:nvSpPr>
        <p:spPr>
          <a:xfrm>
            <a:off x="4854760" y="511558"/>
            <a:ext cx="5797295" cy="1162973"/>
          </a:xfrm>
          <a:prstGeom prst="wedgeRoundRectCallout">
            <a:avLst>
              <a:gd name="adj1" fmla="val 34376"/>
              <a:gd name="adj2" fmla="val 78814"/>
              <a:gd name="adj3" fmla="val 16667"/>
            </a:avLst>
          </a:prstGeom>
          <a:solidFill>
            <a:srgbClr val="FFFFCC"/>
          </a:solidFill>
          <a:ln w="381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VUI QUÁ CÁC BẠN ƠI</a:t>
            </a:r>
          </a:p>
        </p:txBody>
      </p:sp>
    </p:spTree>
    <p:extLst>
      <p:ext uri="{BB962C8B-B14F-4D97-AF65-F5344CB8AC3E}">
        <p14:creationId xmlns:p14="http://schemas.microsoft.com/office/powerpoint/2010/main" val="38208785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378AFDA-EFB3-0F72-2488-BBA8F5AE39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96" b="108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6472E7-0BC6-FFDE-E038-8B7135946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25" y="375831"/>
            <a:ext cx="4584589" cy="20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5672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9510EB-5C2E-892A-3602-37128BD8B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B78162F-7F87-4BEB-06EE-EA9D07BA23E6}"/>
              </a:ext>
            </a:extLst>
          </p:cNvPr>
          <p:cNvSpPr/>
          <p:nvPr/>
        </p:nvSpPr>
        <p:spPr>
          <a:xfrm>
            <a:off x="5451220" y="3067492"/>
            <a:ext cx="6491964" cy="3018401"/>
          </a:xfrm>
          <a:prstGeom prst="roundRect">
            <a:avLst>
              <a:gd name="adj" fmla="val 11420"/>
            </a:avLst>
          </a:prstGeom>
          <a:solidFill>
            <a:srgbClr val="FFFFCC"/>
          </a:solidFill>
          <a:ln w="38100">
            <a:solidFill>
              <a:srgbClr val="FF0066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Khi chơi, HS ghi nhận lại kết quả.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Ví dụ: Sau 10 lần chơi, các bạn ghi nhận lại kết quả như sau: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666136-0AE0-7898-AD44-AA3DD32214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943" b="95202" l="7994" r="81034">
                        <a14:foregroundMark x1="18495" y1="95093" x2="18495" y2="95093"/>
                        <a14:foregroundMark x1="75549" y1="83642" x2="75549" y2="83642"/>
                        <a14:foregroundMark x1="78213" y1="84406" x2="78213" y2="84406"/>
                        <a14:foregroundMark x1="65987" y1="56052" x2="65987" y2="56052"/>
                        <a14:foregroundMark x1="81034" y1="84188" x2="81034" y2="84188"/>
                        <a14:foregroundMark x1="27586" y1="77426" x2="27586" y2="77426"/>
                        <a14:backgroundMark x1="29781" y1="76009" x2="29781" y2="76009"/>
                        <a14:backgroundMark x1="28056" y1="75573" x2="28056" y2="75573"/>
                        <a14:backgroundMark x1="26489" y1="75573" x2="26489" y2="75573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298" r="16009"/>
          <a:stretch/>
        </p:blipFill>
        <p:spPr>
          <a:xfrm>
            <a:off x="-281332" y="2413402"/>
            <a:ext cx="5732552" cy="46795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65AEFBF-8546-3A3D-F6E6-31D160281F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9046" y="194970"/>
            <a:ext cx="5870957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7276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9510EB-5C2E-892A-3602-37128BD8B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666136-0AE0-7898-AD44-AA3DD32214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943" b="95202" l="7994" r="81034">
                        <a14:foregroundMark x1="18495" y1="95093" x2="18495" y2="95093"/>
                        <a14:foregroundMark x1="75549" y1="83642" x2="75549" y2="83642"/>
                        <a14:foregroundMark x1="78213" y1="84406" x2="78213" y2="84406"/>
                        <a14:foregroundMark x1="65987" y1="56052" x2="65987" y2="56052"/>
                        <a14:foregroundMark x1="81034" y1="84188" x2="81034" y2="84188"/>
                        <a14:foregroundMark x1="27586" y1="77426" x2="27586" y2="77426"/>
                        <a14:backgroundMark x1="29781" y1="76009" x2="29781" y2="76009"/>
                        <a14:backgroundMark x1="28056" y1="75573" x2="28056" y2="75573"/>
                        <a14:backgroundMark x1="26489" y1="75573" x2="26489" y2="75573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298" r="16009"/>
          <a:stretch/>
        </p:blipFill>
        <p:spPr>
          <a:xfrm>
            <a:off x="2919068" y="876300"/>
            <a:ext cx="5732552" cy="46795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9871F48-6235-4147-B2C2-1519260AAE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78" y="4284662"/>
            <a:ext cx="11302244" cy="207685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229699809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9510EB-5C2E-892A-3602-37128BD8B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B78162F-7F87-4BEB-06EE-EA9D07BA23E6}"/>
              </a:ext>
            </a:extLst>
          </p:cNvPr>
          <p:cNvSpPr/>
          <p:nvPr/>
        </p:nvSpPr>
        <p:spPr>
          <a:xfrm>
            <a:off x="5451220" y="3067492"/>
            <a:ext cx="6491964" cy="3018401"/>
          </a:xfrm>
          <a:prstGeom prst="roundRect">
            <a:avLst>
              <a:gd name="adj" fmla="val 11420"/>
            </a:avLst>
          </a:prstGeom>
          <a:solidFill>
            <a:srgbClr val="FFFFCC"/>
          </a:solidFill>
          <a:ln w="38100">
            <a:solidFill>
              <a:srgbClr val="FF0066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•	Khi dự đoán, có thể đoán đúng và cũng có thể đoán sai → Có hai khả năng xảy ra.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•	Chơi nhiều lần, kiểm đếm được số lần đoán đúng.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666136-0AE0-7898-AD44-AA3DD32214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943" b="95202" l="7994" r="81034">
                        <a14:foregroundMark x1="18495" y1="95093" x2="18495" y2="95093"/>
                        <a14:foregroundMark x1="75549" y1="83642" x2="75549" y2="83642"/>
                        <a14:foregroundMark x1="78213" y1="84406" x2="78213" y2="84406"/>
                        <a14:foregroundMark x1="65987" y1="56052" x2="65987" y2="56052"/>
                        <a14:foregroundMark x1="81034" y1="84188" x2="81034" y2="84188"/>
                        <a14:foregroundMark x1="27586" y1="77426" x2="27586" y2="77426"/>
                        <a14:backgroundMark x1="29781" y1="76009" x2="29781" y2="76009"/>
                        <a14:backgroundMark x1="28056" y1="75573" x2="28056" y2="75573"/>
                        <a14:backgroundMark x1="26489" y1="75573" x2="26489" y2="75573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298" r="16009"/>
          <a:stretch/>
        </p:blipFill>
        <p:spPr>
          <a:xfrm>
            <a:off x="-281332" y="2413402"/>
            <a:ext cx="5732552" cy="46795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EA675FA-CD85-D1B0-E847-C2D94742FC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6271" y="271170"/>
            <a:ext cx="5870957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9503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019C31-EDB2-4555-79EB-A4B0EF77D8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: Rounded Corners 9">
            <a:extLst>
              <a:ext uri="{FF2B5EF4-FFF2-40B4-BE49-F238E27FC236}">
                <a16:creationId xmlns:a16="http://schemas.microsoft.com/office/drawing/2014/main" id="{96ABDCE1-BB8A-53AB-F790-48A06F165814}"/>
              </a:ext>
            </a:extLst>
          </p:cNvPr>
          <p:cNvSpPr/>
          <p:nvPr/>
        </p:nvSpPr>
        <p:spPr>
          <a:xfrm>
            <a:off x="781235" y="523783"/>
            <a:ext cx="7463244" cy="4545367"/>
          </a:xfrm>
          <a:custGeom>
            <a:avLst/>
            <a:gdLst>
              <a:gd name="connsiteX0" fmla="*/ 0 w 7463244"/>
              <a:gd name="connsiteY0" fmla="*/ 453263 h 4545367"/>
              <a:gd name="connsiteX1" fmla="*/ 401516 w 7463244"/>
              <a:gd name="connsiteY1" fmla="*/ 0 h 4545367"/>
              <a:gd name="connsiteX2" fmla="*/ 7061727 w 7463244"/>
              <a:gd name="connsiteY2" fmla="*/ 0 h 4545367"/>
              <a:gd name="connsiteX3" fmla="*/ 7463244 w 7463244"/>
              <a:gd name="connsiteY3" fmla="*/ 453263 h 4545367"/>
              <a:gd name="connsiteX4" fmla="*/ 7463244 w 7463244"/>
              <a:gd name="connsiteY4" fmla="*/ 4092103 h 4545367"/>
              <a:gd name="connsiteX5" fmla="*/ 7061727 w 7463244"/>
              <a:gd name="connsiteY5" fmla="*/ 4545367 h 4545367"/>
              <a:gd name="connsiteX6" fmla="*/ 401516 w 7463244"/>
              <a:gd name="connsiteY6" fmla="*/ 4545367 h 4545367"/>
              <a:gd name="connsiteX7" fmla="*/ 0 w 7463244"/>
              <a:gd name="connsiteY7" fmla="*/ 4092103 h 4545367"/>
              <a:gd name="connsiteX8" fmla="*/ 0 w 7463244"/>
              <a:gd name="connsiteY8" fmla="*/ 453263 h 4545367"/>
              <a:gd name="connsiteX0" fmla="*/ 0 w 7463244"/>
              <a:gd name="connsiteY0" fmla="*/ 453263 h 4545367"/>
              <a:gd name="connsiteX1" fmla="*/ 401516 w 7463244"/>
              <a:gd name="connsiteY1" fmla="*/ 0 h 4545367"/>
              <a:gd name="connsiteX2" fmla="*/ 7061727 w 7463244"/>
              <a:gd name="connsiteY2" fmla="*/ 0 h 4545367"/>
              <a:gd name="connsiteX3" fmla="*/ 7463244 w 7463244"/>
              <a:gd name="connsiteY3" fmla="*/ 453263 h 4545367"/>
              <a:gd name="connsiteX4" fmla="*/ 7463244 w 7463244"/>
              <a:gd name="connsiteY4" fmla="*/ 4092103 h 4545367"/>
              <a:gd name="connsiteX5" fmla="*/ 7061727 w 7463244"/>
              <a:gd name="connsiteY5" fmla="*/ 4545367 h 4545367"/>
              <a:gd name="connsiteX6" fmla="*/ 401516 w 7463244"/>
              <a:gd name="connsiteY6" fmla="*/ 4545367 h 4545367"/>
              <a:gd name="connsiteX7" fmla="*/ 0 w 7463244"/>
              <a:gd name="connsiteY7" fmla="*/ 4092103 h 4545367"/>
              <a:gd name="connsiteX8" fmla="*/ 0 w 7463244"/>
              <a:gd name="connsiteY8" fmla="*/ 453263 h 4545367"/>
              <a:gd name="connsiteX0" fmla="*/ 0 w 7463244"/>
              <a:gd name="connsiteY0" fmla="*/ 453263 h 4545367"/>
              <a:gd name="connsiteX1" fmla="*/ 401516 w 7463244"/>
              <a:gd name="connsiteY1" fmla="*/ 0 h 4545367"/>
              <a:gd name="connsiteX2" fmla="*/ 7061727 w 7463244"/>
              <a:gd name="connsiteY2" fmla="*/ 0 h 4545367"/>
              <a:gd name="connsiteX3" fmla="*/ 7463244 w 7463244"/>
              <a:gd name="connsiteY3" fmla="*/ 453263 h 4545367"/>
              <a:gd name="connsiteX4" fmla="*/ 7463244 w 7463244"/>
              <a:gd name="connsiteY4" fmla="*/ 4092103 h 4545367"/>
              <a:gd name="connsiteX5" fmla="*/ 7061727 w 7463244"/>
              <a:gd name="connsiteY5" fmla="*/ 4545367 h 4545367"/>
              <a:gd name="connsiteX6" fmla="*/ 401516 w 7463244"/>
              <a:gd name="connsiteY6" fmla="*/ 4545367 h 4545367"/>
              <a:gd name="connsiteX7" fmla="*/ 0 w 7463244"/>
              <a:gd name="connsiteY7" fmla="*/ 4092103 h 4545367"/>
              <a:gd name="connsiteX8" fmla="*/ 0 w 7463244"/>
              <a:gd name="connsiteY8" fmla="*/ 453263 h 4545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63244" h="4545367" fill="none" extrusionOk="0">
                <a:moveTo>
                  <a:pt x="0" y="453263"/>
                </a:moveTo>
                <a:cubicBezTo>
                  <a:pt x="1637" y="247825"/>
                  <a:pt x="206959" y="46775"/>
                  <a:pt x="401516" y="0"/>
                </a:cubicBezTo>
                <a:cubicBezTo>
                  <a:pt x="3038182" y="80246"/>
                  <a:pt x="5210233" y="366892"/>
                  <a:pt x="7061727" y="0"/>
                </a:cubicBezTo>
                <a:cubicBezTo>
                  <a:pt x="7277727" y="-40046"/>
                  <a:pt x="7370980" y="173605"/>
                  <a:pt x="7463244" y="453263"/>
                </a:cubicBezTo>
                <a:cubicBezTo>
                  <a:pt x="7674171" y="2068143"/>
                  <a:pt x="7358790" y="3640312"/>
                  <a:pt x="7463244" y="4092103"/>
                </a:cubicBezTo>
                <a:cubicBezTo>
                  <a:pt x="7475774" y="4276648"/>
                  <a:pt x="7253254" y="4508181"/>
                  <a:pt x="7061727" y="4545367"/>
                </a:cubicBezTo>
                <a:cubicBezTo>
                  <a:pt x="4087577" y="4615646"/>
                  <a:pt x="2939200" y="4696351"/>
                  <a:pt x="401516" y="4545367"/>
                </a:cubicBezTo>
                <a:cubicBezTo>
                  <a:pt x="251641" y="4537105"/>
                  <a:pt x="-87802" y="4360864"/>
                  <a:pt x="0" y="4092103"/>
                </a:cubicBezTo>
                <a:cubicBezTo>
                  <a:pt x="85345" y="2286103"/>
                  <a:pt x="-43058" y="956170"/>
                  <a:pt x="0" y="453263"/>
                </a:cubicBezTo>
                <a:close/>
              </a:path>
              <a:path w="7463244" h="4545367" stroke="0" extrusionOk="0">
                <a:moveTo>
                  <a:pt x="0" y="453263"/>
                </a:moveTo>
                <a:cubicBezTo>
                  <a:pt x="6070" y="236848"/>
                  <a:pt x="190725" y="-8930"/>
                  <a:pt x="401516" y="0"/>
                </a:cubicBezTo>
                <a:cubicBezTo>
                  <a:pt x="2518125" y="-479254"/>
                  <a:pt x="5642212" y="367805"/>
                  <a:pt x="7061727" y="0"/>
                </a:cubicBezTo>
                <a:cubicBezTo>
                  <a:pt x="7197000" y="-3231"/>
                  <a:pt x="7524748" y="201188"/>
                  <a:pt x="7463244" y="453263"/>
                </a:cubicBezTo>
                <a:cubicBezTo>
                  <a:pt x="7634019" y="1297543"/>
                  <a:pt x="7699315" y="2968547"/>
                  <a:pt x="7463244" y="4092103"/>
                </a:cubicBezTo>
                <a:cubicBezTo>
                  <a:pt x="7470727" y="4301276"/>
                  <a:pt x="7227852" y="4526925"/>
                  <a:pt x="7061727" y="4545367"/>
                </a:cubicBezTo>
                <a:cubicBezTo>
                  <a:pt x="4846237" y="3924734"/>
                  <a:pt x="2223114" y="5082520"/>
                  <a:pt x="401516" y="4545367"/>
                </a:cubicBezTo>
                <a:cubicBezTo>
                  <a:pt x="187798" y="4578091"/>
                  <a:pt x="-18777" y="4305963"/>
                  <a:pt x="0" y="4092103"/>
                </a:cubicBezTo>
                <a:cubicBezTo>
                  <a:pt x="27414" y="2361099"/>
                  <a:pt x="45749" y="988134"/>
                  <a:pt x="0" y="453263"/>
                </a:cubicBezTo>
                <a:close/>
              </a:path>
              <a:path w="7463244" h="4545367" fill="none" stroke="0" extrusionOk="0">
                <a:moveTo>
                  <a:pt x="0" y="453263"/>
                </a:moveTo>
                <a:cubicBezTo>
                  <a:pt x="50449" y="213752"/>
                  <a:pt x="220997" y="1320"/>
                  <a:pt x="401516" y="0"/>
                </a:cubicBezTo>
                <a:cubicBezTo>
                  <a:pt x="3725585" y="226942"/>
                  <a:pt x="4792860" y="300461"/>
                  <a:pt x="7061727" y="0"/>
                </a:cubicBezTo>
                <a:cubicBezTo>
                  <a:pt x="7268312" y="-49509"/>
                  <a:pt x="7436318" y="148058"/>
                  <a:pt x="7463244" y="453263"/>
                </a:cubicBezTo>
                <a:cubicBezTo>
                  <a:pt x="7526177" y="1978229"/>
                  <a:pt x="7552347" y="3585756"/>
                  <a:pt x="7463244" y="4092103"/>
                </a:cubicBezTo>
                <a:cubicBezTo>
                  <a:pt x="7447102" y="4333150"/>
                  <a:pt x="7212989" y="4497279"/>
                  <a:pt x="7061727" y="4545367"/>
                </a:cubicBezTo>
                <a:cubicBezTo>
                  <a:pt x="4646794" y="4637990"/>
                  <a:pt x="1725331" y="4406003"/>
                  <a:pt x="401516" y="4545367"/>
                </a:cubicBezTo>
                <a:cubicBezTo>
                  <a:pt x="118345" y="4508392"/>
                  <a:pt x="-93983" y="4300701"/>
                  <a:pt x="0" y="4092103"/>
                </a:cubicBezTo>
                <a:cubicBezTo>
                  <a:pt x="-49038" y="2435876"/>
                  <a:pt x="-43120" y="971939"/>
                  <a:pt x="0" y="453263"/>
                </a:cubicBezTo>
                <a:close/>
              </a:path>
              <a:path w="7463244" h="4545367" fill="none" stroke="0" extrusionOk="0">
                <a:moveTo>
                  <a:pt x="0" y="453263"/>
                </a:moveTo>
                <a:cubicBezTo>
                  <a:pt x="28163" y="251444"/>
                  <a:pt x="200229" y="39550"/>
                  <a:pt x="401516" y="0"/>
                </a:cubicBezTo>
                <a:cubicBezTo>
                  <a:pt x="3558585" y="260870"/>
                  <a:pt x="4996607" y="344772"/>
                  <a:pt x="7061727" y="0"/>
                </a:cubicBezTo>
                <a:cubicBezTo>
                  <a:pt x="7250469" y="-46411"/>
                  <a:pt x="7400166" y="154517"/>
                  <a:pt x="7463244" y="453263"/>
                </a:cubicBezTo>
                <a:cubicBezTo>
                  <a:pt x="7662891" y="1976313"/>
                  <a:pt x="7449805" y="3538130"/>
                  <a:pt x="7463244" y="4092103"/>
                </a:cubicBezTo>
                <a:cubicBezTo>
                  <a:pt x="7438434" y="4313031"/>
                  <a:pt x="7231923" y="4508585"/>
                  <a:pt x="7061727" y="4545367"/>
                </a:cubicBezTo>
                <a:cubicBezTo>
                  <a:pt x="3994520" y="4537680"/>
                  <a:pt x="2819932" y="4702160"/>
                  <a:pt x="401516" y="4545367"/>
                </a:cubicBezTo>
                <a:cubicBezTo>
                  <a:pt x="210570" y="4536821"/>
                  <a:pt x="-60781" y="4347212"/>
                  <a:pt x="0" y="4092103"/>
                </a:cubicBezTo>
                <a:cubicBezTo>
                  <a:pt x="20743" y="2453714"/>
                  <a:pt x="-48337" y="1042423"/>
                  <a:pt x="0" y="453263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852854689">
                  <a:custGeom>
                    <a:avLst/>
                    <a:gdLst>
                      <a:gd name="connsiteX0" fmla="*/ 0 w 7463244"/>
                      <a:gd name="connsiteY0" fmla="*/ 453263 h 4545367"/>
                      <a:gd name="connsiteX1" fmla="*/ 401516 w 7463244"/>
                      <a:gd name="connsiteY1" fmla="*/ 0 h 4545367"/>
                      <a:gd name="connsiteX2" fmla="*/ 7061727 w 7463244"/>
                      <a:gd name="connsiteY2" fmla="*/ 0 h 4545367"/>
                      <a:gd name="connsiteX3" fmla="*/ 7463244 w 7463244"/>
                      <a:gd name="connsiteY3" fmla="*/ 453263 h 4545367"/>
                      <a:gd name="connsiteX4" fmla="*/ 7463244 w 7463244"/>
                      <a:gd name="connsiteY4" fmla="*/ 4092103 h 4545367"/>
                      <a:gd name="connsiteX5" fmla="*/ 7061727 w 7463244"/>
                      <a:gd name="connsiteY5" fmla="*/ 4545367 h 4545367"/>
                      <a:gd name="connsiteX6" fmla="*/ 401516 w 7463244"/>
                      <a:gd name="connsiteY6" fmla="*/ 4545367 h 4545367"/>
                      <a:gd name="connsiteX7" fmla="*/ 0 w 7463244"/>
                      <a:gd name="connsiteY7" fmla="*/ 4092103 h 4545367"/>
                      <a:gd name="connsiteX8" fmla="*/ 0 w 7463244"/>
                      <a:gd name="connsiteY8" fmla="*/ 453263 h 4545367"/>
                      <a:gd name="connsiteX0" fmla="*/ 0 w 7463244"/>
                      <a:gd name="connsiteY0" fmla="*/ 453263 h 4545367"/>
                      <a:gd name="connsiteX1" fmla="*/ 401516 w 7463244"/>
                      <a:gd name="connsiteY1" fmla="*/ 0 h 4545367"/>
                      <a:gd name="connsiteX2" fmla="*/ 7061727 w 7463244"/>
                      <a:gd name="connsiteY2" fmla="*/ 0 h 4545367"/>
                      <a:gd name="connsiteX3" fmla="*/ 7463244 w 7463244"/>
                      <a:gd name="connsiteY3" fmla="*/ 453263 h 4545367"/>
                      <a:gd name="connsiteX4" fmla="*/ 7463244 w 7463244"/>
                      <a:gd name="connsiteY4" fmla="*/ 4092103 h 4545367"/>
                      <a:gd name="connsiteX5" fmla="*/ 7061727 w 7463244"/>
                      <a:gd name="connsiteY5" fmla="*/ 4545367 h 4545367"/>
                      <a:gd name="connsiteX6" fmla="*/ 401516 w 7463244"/>
                      <a:gd name="connsiteY6" fmla="*/ 4545367 h 4545367"/>
                      <a:gd name="connsiteX7" fmla="*/ 0 w 7463244"/>
                      <a:gd name="connsiteY7" fmla="*/ 4092103 h 4545367"/>
                      <a:gd name="connsiteX8" fmla="*/ 0 w 7463244"/>
                      <a:gd name="connsiteY8" fmla="*/ 453263 h 45453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463244" h="4545367" fill="none" extrusionOk="0">
                        <a:moveTo>
                          <a:pt x="0" y="453263"/>
                        </a:moveTo>
                        <a:cubicBezTo>
                          <a:pt x="1502" y="244177"/>
                          <a:pt x="190185" y="18623"/>
                          <a:pt x="401516" y="0"/>
                        </a:cubicBezTo>
                        <a:cubicBezTo>
                          <a:pt x="3269266" y="66531"/>
                          <a:pt x="5129932" y="187947"/>
                          <a:pt x="7061727" y="0"/>
                        </a:cubicBezTo>
                        <a:cubicBezTo>
                          <a:pt x="7280081" y="-23842"/>
                          <a:pt x="7388125" y="178791"/>
                          <a:pt x="7463244" y="453263"/>
                        </a:cubicBezTo>
                        <a:cubicBezTo>
                          <a:pt x="7607417" y="2023479"/>
                          <a:pt x="7388021" y="3582640"/>
                          <a:pt x="7463244" y="4092103"/>
                        </a:cubicBezTo>
                        <a:cubicBezTo>
                          <a:pt x="7470925" y="4301260"/>
                          <a:pt x="7257323" y="4512742"/>
                          <a:pt x="7061727" y="4545367"/>
                        </a:cubicBezTo>
                        <a:cubicBezTo>
                          <a:pt x="4006605" y="4586753"/>
                          <a:pt x="2934928" y="4642524"/>
                          <a:pt x="401516" y="4545367"/>
                        </a:cubicBezTo>
                        <a:cubicBezTo>
                          <a:pt x="226211" y="4539980"/>
                          <a:pt x="-48014" y="4352996"/>
                          <a:pt x="0" y="4092103"/>
                        </a:cubicBezTo>
                        <a:cubicBezTo>
                          <a:pt x="47801" y="2355997"/>
                          <a:pt x="-14488" y="1029867"/>
                          <a:pt x="0" y="453263"/>
                        </a:cubicBezTo>
                        <a:close/>
                      </a:path>
                      <a:path w="7463244" h="4545367" stroke="0" extrusionOk="0">
                        <a:moveTo>
                          <a:pt x="0" y="453263"/>
                        </a:moveTo>
                        <a:cubicBezTo>
                          <a:pt x="12657" y="221072"/>
                          <a:pt x="194167" y="25805"/>
                          <a:pt x="401516" y="0"/>
                        </a:cubicBezTo>
                        <a:cubicBezTo>
                          <a:pt x="2496463" y="-238157"/>
                          <a:pt x="5506662" y="183025"/>
                          <a:pt x="7061727" y="0"/>
                        </a:cubicBezTo>
                        <a:cubicBezTo>
                          <a:pt x="7229979" y="-6557"/>
                          <a:pt x="7505433" y="197019"/>
                          <a:pt x="7463244" y="453263"/>
                        </a:cubicBezTo>
                        <a:cubicBezTo>
                          <a:pt x="7579000" y="1304167"/>
                          <a:pt x="7619713" y="2951682"/>
                          <a:pt x="7463244" y="4092103"/>
                        </a:cubicBezTo>
                        <a:cubicBezTo>
                          <a:pt x="7462527" y="4330379"/>
                          <a:pt x="7247576" y="4537848"/>
                          <a:pt x="7061727" y="4545367"/>
                        </a:cubicBezTo>
                        <a:cubicBezTo>
                          <a:pt x="4822663" y="4168890"/>
                          <a:pt x="2259079" y="4835151"/>
                          <a:pt x="401516" y="4545367"/>
                        </a:cubicBezTo>
                        <a:cubicBezTo>
                          <a:pt x="181806" y="4560832"/>
                          <a:pt x="-17458" y="4312325"/>
                          <a:pt x="0" y="4092103"/>
                        </a:cubicBezTo>
                        <a:cubicBezTo>
                          <a:pt x="21862" y="2438461"/>
                          <a:pt x="38533" y="1102264"/>
                          <a:pt x="0" y="453263"/>
                        </a:cubicBezTo>
                        <a:close/>
                      </a:path>
                      <a:path w="7463244" h="4545367" fill="none" stroke="0" extrusionOk="0">
                        <a:moveTo>
                          <a:pt x="0" y="453263"/>
                        </a:moveTo>
                        <a:cubicBezTo>
                          <a:pt x="40714" y="218870"/>
                          <a:pt x="192546" y="25640"/>
                          <a:pt x="401516" y="0"/>
                        </a:cubicBezTo>
                        <a:cubicBezTo>
                          <a:pt x="3665188" y="153119"/>
                          <a:pt x="4924262" y="210050"/>
                          <a:pt x="7061727" y="0"/>
                        </a:cubicBezTo>
                        <a:cubicBezTo>
                          <a:pt x="7260660" y="-21000"/>
                          <a:pt x="7428230" y="187686"/>
                          <a:pt x="7463244" y="453263"/>
                        </a:cubicBezTo>
                        <a:cubicBezTo>
                          <a:pt x="7544487" y="1955359"/>
                          <a:pt x="7459319" y="3522494"/>
                          <a:pt x="7463244" y="4092103"/>
                        </a:cubicBezTo>
                        <a:cubicBezTo>
                          <a:pt x="7441739" y="4332273"/>
                          <a:pt x="7222961" y="4510263"/>
                          <a:pt x="7061727" y="4545367"/>
                        </a:cubicBezTo>
                        <a:cubicBezTo>
                          <a:pt x="3939656" y="4522319"/>
                          <a:pt x="2798444" y="4552899"/>
                          <a:pt x="401516" y="4545367"/>
                        </a:cubicBezTo>
                        <a:cubicBezTo>
                          <a:pt x="156186" y="4537525"/>
                          <a:pt x="-87075" y="4331338"/>
                          <a:pt x="0" y="4092103"/>
                        </a:cubicBezTo>
                        <a:cubicBezTo>
                          <a:pt x="25854" y="2407267"/>
                          <a:pt x="-11911" y="1073102"/>
                          <a:pt x="0" y="453263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F2137B83-4001-32BB-3A3E-53F7C42A6461}"/>
              </a:ext>
            </a:extLst>
          </p:cNvPr>
          <p:cNvSpPr txBox="1"/>
          <p:nvPr/>
        </p:nvSpPr>
        <p:spPr>
          <a:xfrm>
            <a:off x="1253160" y="726484"/>
            <a:ext cx="66164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Thứ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…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ngày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…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tháng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…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năm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76AEBE8-4E5E-4704-0B00-C3894CD3A775}"/>
              </a:ext>
            </a:extLst>
          </p:cNvPr>
          <p:cNvSpPr txBox="1"/>
          <p:nvPr/>
        </p:nvSpPr>
        <p:spPr>
          <a:xfrm>
            <a:off x="3141790" y="4099654"/>
            <a:ext cx="2503136" cy="646331"/>
          </a:xfrm>
          <a:prstGeom prst="rect">
            <a:avLst/>
          </a:prstGeom>
          <a:noFill/>
        </p:spPr>
        <p:txBody>
          <a:bodyPr wrap="square">
            <a:prstTxWarp prst="textArchDown">
              <a:avLst>
                <a:gd name="adj" fmla="val 21347931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>
                <a:ln w="14605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  <a:sym typeface="Arial"/>
              </a:rPr>
              <a:t>1 TIẾT</a:t>
            </a:r>
            <a:endParaRPr kumimoji="0" lang="en-US" sz="3600" b="0" i="0" u="none" strike="noStrike" kern="0" cap="none" spc="0" normalizeH="0" baseline="0" noProof="0" dirty="0">
              <a:ln w="146050"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+mn-cs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D140D3-2B71-2A4D-1A1E-D3F843305F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120" y="1471746"/>
            <a:ext cx="1828959" cy="1304657"/>
          </a:xfrm>
          <a:prstGeom prst="rect">
            <a:avLst/>
          </a:prstGeom>
        </p:spPr>
      </p:pic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1FD0DB7C-6785-5F37-A5C4-6E87461F08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1912" y="180484"/>
            <a:ext cx="1227076" cy="12270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CEBA92-1194-B0AC-063E-99C7C571F3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8576" y="2527881"/>
            <a:ext cx="6413548" cy="124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9242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0EB903-B6A0-6477-B9FC-86CD5A057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906AADA-481E-9CB1-5168-0086FA6542CD}"/>
              </a:ext>
            </a:extLst>
          </p:cNvPr>
          <p:cNvSpPr/>
          <p:nvPr/>
        </p:nvSpPr>
        <p:spPr>
          <a:xfrm>
            <a:off x="307759" y="573832"/>
            <a:ext cx="11576482" cy="5920273"/>
          </a:xfrm>
          <a:prstGeom prst="roundRect">
            <a:avLst>
              <a:gd name="adj" fmla="val 6681"/>
            </a:avLst>
          </a:prstGeom>
          <a:solidFill>
            <a:schemeClr val="bg1">
              <a:alpha val="96000"/>
            </a:schemeClr>
          </a:solidFill>
          <a:ln w="38100">
            <a:solidFill>
              <a:srgbClr val="00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2E6022-051D-F296-7EFD-1A85998EDA5E}"/>
              </a:ext>
            </a:extLst>
          </p:cNvPr>
          <p:cNvSpPr txBox="1"/>
          <p:nvPr/>
        </p:nvSpPr>
        <p:spPr>
          <a:xfrm>
            <a:off x="822503" y="2262107"/>
            <a:ext cx="103503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251C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Kiểm đếm được số lần lặp lại của một khả năng xảy ra (nhiều lần) của một sự kiện khi thực hiện (nhiều lần) thí nghiệm, trò chơi đơn giản.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251C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4F67C3-2C4B-1AE5-018E-8B34076CF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4695" y="652603"/>
            <a:ext cx="7620660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0206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1185AC-0A4A-0DA7-054D-2A26E71A79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1EA5F40-9A3A-42A0-40EA-40757205D9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0923" y="763455"/>
            <a:ext cx="7632854" cy="159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227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9510EB-5C2E-892A-3602-37128BD8B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3C9DD4-FA46-4EA9-841C-935928957DE1}"/>
              </a:ext>
            </a:extLst>
          </p:cNvPr>
          <p:cNvSpPr/>
          <p:nvPr/>
        </p:nvSpPr>
        <p:spPr>
          <a:xfrm>
            <a:off x="419100" y="304800"/>
            <a:ext cx="11409106" cy="6286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E4888F-B473-DBDC-D700-6E9138351A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685318"/>
            <a:ext cx="11163300" cy="39040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3D2870-76B7-0300-87D9-784A71DC708A}"/>
              </a:ext>
            </a:extLst>
          </p:cNvPr>
          <p:cNvSpPr txBox="1"/>
          <p:nvPr/>
        </p:nvSpPr>
        <p:spPr>
          <a:xfrm>
            <a:off x="2105025" y="4857750"/>
            <a:ext cx="8553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tung online </a:t>
            </a:r>
            <a:r>
              <a:rPr lang="en-US" sz="2400" dirty="0" err="1"/>
              <a:t>tại</a:t>
            </a:r>
            <a:r>
              <a:rPr lang="en-US" sz="2400" dirty="0"/>
              <a:t> link: </a:t>
            </a:r>
            <a:r>
              <a:rPr lang="en-US" sz="2400" dirty="0">
                <a:hlinkClick r:id="rId4"/>
              </a:rPr>
              <a:t>https://vi.piliapp.com/random/coin/</a:t>
            </a:r>
            <a:endParaRPr lang="en-US" sz="24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396BE8D-C07C-FA2D-678C-C68D3EA28F77}"/>
              </a:ext>
            </a:extLst>
          </p:cNvPr>
          <p:cNvSpPr/>
          <p:nvPr/>
        </p:nvSpPr>
        <p:spPr>
          <a:xfrm>
            <a:off x="1466849" y="5524500"/>
            <a:ext cx="9439275" cy="8191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hia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sẻ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 điều quan sát được trong tranh.</a:t>
            </a:r>
            <a:endParaRPr lang="en-US" sz="32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9490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691</Words>
  <Application>Microsoft Office PowerPoint</Application>
  <PresentationFormat>Widescreen</PresentationFormat>
  <Paragraphs>52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等线</vt:lpstr>
      <vt:lpstr>等线 Light</vt:lpstr>
      <vt:lpstr>DFPOP1-W9</vt:lpstr>
      <vt:lpstr>Arial</vt:lpstr>
      <vt:lpstr>Calibri</vt:lpstr>
      <vt:lpstr>Calibri Light</vt:lpstr>
      <vt:lpstr>Cambria</vt:lpstr>
      <vt:lpstr>Times New Roman</vt:lpstr>
      <vt:lpstr>UTM Cookies</vt:lpstr>
      <vt:lpstr>Wingdings</vt:lpstr>
      <vt:lpstr>1_Office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19</cp:revision>
  <dcterms:created xsi:type="dcterms:W3CDTF">2024-03-24T02:31:12Z</dcterms:created>
  <dcterms:modified xsi:type="dcterms:W3CDTF">2024-03-24T03:10:17Z</dcterms:modified>
</cp:coreProperties>
</file>