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90" r:id="rId4"/>
    <p:sldId id="258" r:id="rId5"/>
    <p:sldId id="291" r:id="rId6"/>
    <p:sldId id="292" r:id="rId7"/>
    <p:sldId id="259" r:id="rId8"/>
    <p:sldId id="260" r:id="rId9"/>
    <p:sldId id="294" r:id="rId10"/>
    <p:sldId id="293" r:id="rId11"/>
    <p:sldId id="295" r:id="rId12"/>
    <p:sldId id="296" r:id="rId13"/>
    <p:sldId id="297" r:id="rId14"/>
    <p:sldId id="298" r:id="rId15"/>
    <p:sldId id="299" r:id="rId16"/>
    <p:sldId id="300" r:id="rId17"/>
    <p:sldId id="301" r:id="rId18"/>
    <p:sldId id="261" r:id="rId19"/>
    <p:sldId id="262" r:id="rId20"/>
    <p:sldId id="302" r:id="rId21"/>
    <p:sldId id="303" r:id="rId22"/>
    <p:sldId id="304" r:id="rId23"/>
    <p:sldId id="305" r:id="rId24"/>
    <p:sldId id="306" r:id="rId25"/>
    <p:sldId id="307" r:id="rId26"/>
    <p:sldId id="308" r:id="rId27"/>
    <p:sldId id="309" r:id="rId28"/>
    <p:sldId id="310" r:id="rId29"/>
    <p:sldId id="311" r:id="rId30"/>
    <p:sldId id="312" r:id="rId31"/>
    <p:sldId id="314" r:id="rId32"/>
    <p:sldId id="315" r:id="rId33"/>
    <p:sldId id="316" r:id="rId34"/>
    <p:sldId id="317" r:id="rId35"/>
    <p:sldId id="267" r:id="rId36"/>
    <p:sldId id="263" r:id="rId37"/>
    <p:sldId id="318" r:id="rId38"/>
    <p:sldId id="264" r:id="rId39"/>
    <p:sldId id="266" r:id="rId40"/>
    <p:sldId id="289" r:id="rId41"/>
    <p:sldId id="265" r:id="rId42"/>
  </p:sldIdLst>
  <p:sldSz cx="12192000" cy="6858000"/>
  <p:notesSz cx="6858000" cy="9144000"/>
  <p:embeddedFontLst>
    <p:embeddedFont>
      <p:font typeface="Calibri" panose="020F0502020204030204" pitchFamily="34" charset="0"/>
      <p:regular r:id="rId43"/>
      <p:bold r:id="rId44"/>
      <p:italic r:id="rId45"/>
      <p:boldItalic r:id="rId46"/>
    </p:embeddedFont>
    <p:embeddedFont>
      <p:font typeface="Calibri Light" panose="020F0302020204030204" pitchFamily="34" charset="0"/>
      <p:regular r:id="rId47"/>
      <p:italic r:id="rId48"/>
    </p:embeddedFont>
    <p:embeddedFont>
      <p:font typeface="UTM Avo" panose="02040603050506020204" pitchFamily="18"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F7"/>
    <a:srgbClr val="F68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4949BE-1264-40E4-BDA5-77919F8C2881}"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76369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409363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66921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949BE-1264-40E4-BDA5-77919F8C2881}"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0591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949BE-1264-40E4-BDA5-77919F8C2881}"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22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949BE-1264-40E4-BDA5-77919F8C2881}" type="datetimeFigureOut">
              <a:rPr lang="en-US" smtClean="0"/>
              <a:t>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64374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949BE-1264-40E4-BDA5-77919F8C2881}" type="datetimeFigureOut">
              <a:rPr lang="en-US" smtClean="0"/>
              <a:t>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17977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949BE-1264-40E4-BDA5-77919F8C2881}" type="datetimeFigureOut">
              <a:rPr lang="en-US" smtClean="0"/>
              <a:t>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02655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949BE-1264-40E4-BDA5-77919F8C2881}" type="datetimeFigureOut">
              <a:rPr lang="en-US" smtClean="0"/>
              <a:t>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2569394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19275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949BE-1264-40E4-BDA5-77919F8C2881}" type="datetimeFigureOut">
              <a:rPr lang="en-US" smtClean="0"/>
              <a:t>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76ABB-7A76-4521-92C4-E4A5C9A8EA59}" type="slidenum">
              <a:rPr lang="en-US" smtClean="0"/>
              <a:t>‹#›</a:t>
            </a:fld>
            <a:endParaRPr lang="en-US"/>
          </a:p>
        </p:txBody>
      </p:sp>
    </p:spTree>
    <p:extLst>
      <p:ext uri="{BB962C8B-B14F-4D97-AF65-F5344CB8AC3E}">
        <p14:creationId xmlns:p14="http://schemas.microsoft.com/office/powerpoint/2010/main" val="382346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949BE-1264-40E4-BDA5-77919F8C2881}" type="datetimeFigureOut">
              <a:rPr lang="en-US" smtClean="0"/>
              <a:t>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76ABB-7A76-4521-92C4-E4A5C9A8EA59}" type="slidenum">
              <a:rPr lang="en-US" smtClean="0"/>
              <a:t>‹#›</a:t>
            </a:fld>
            <a:endParaRPr lang="en-US"/>
          </a:p>
        </p:txBody>
      </p:sp>
    </p:spTree>
    <p:extLst>
      <p:ext uri="{BB962C8B-B14F-4D97-AF65-F5344CB8AC3E}">
        <p14:creationId xmlns:p14="http://schemas.microsoft.com/office/powerpoint/2010/main" val="1321066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18.png"/><Relationship Id="rId7" Type="http://schemas.openxmlformats.org/officeDocument/2006/relationships/image" Target="../media/image36.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8.png"/><Relationship Id="rId7" Type="http://schemas.openxmlformats.org/officeDocument/2006/relationships/image" Target="../media/image38.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19.sv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18.png"/><Relationship Id="rId7" Type="http://schemas.openxmlformats.org/officeDocument/2006/relationships/image" Target="../media/image41.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44.png"/><Relationship Id="rId5" Type="http://schemas.openxmlformats.org/officeDocument/2006/relationships/image" Target="../media/image16.png"/><Relationship Id="rId10" Type="http://schemas.openxmlformats.org/officeDocument/2006/relationships/hyperlink" Target="https://youtu.be/h5I3lt3LmgU?list=PLC241y2KW0Zc_fJwNxko60M9KZ2NVl7uM" TargetMode="External"/><Relationship Id="rId4" Type="http://schemas.openxmlformats.org/officeDocument/2006/relationships/image" Target="../media/image19.svg"/><Relationship Id="rId9"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6.png"/><Relationship Id="rId7" Type="http://schemas.openxmlformats.org/officeDocument/2006/relationships/image" Target="../media/image47.jpe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6.jp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6.jp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55.svg"/></Relationships>
</file>

<file path=ppt/slides/_rels/slide18.xml.rels><?xml version="1.0" encoding="UTF-8" standalone="yes"?>
<Relationships xmlns="http://schemas.openxmlformats.org/package/2006/relationships"><Relationship Id="rId3" Type="http://schemas.openxmlformats.org/officeDocument/2006/relationships/hyperlink" Target="https://hoc10.vn/doc-sach/dao-duc-4/1/392/41/" TargetMode="External"/><Relationship Id="rId2" Type="http://schemas.openxmlformats.org/officeDocument/2006/relationships/image" Target="../media/image56.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7.xml"/><Relationship Id="rId4" Type="http://schemas.openxmlformats.org/officeDocument/2006/relationships/image" Target="../media/image59.svg"/></Relationships>
</file>

<file path=ppt/slides/_rels/slide2.xml.rels><?xml version="1.0" encoding="UTF-8" standalone="yes"?>
<Relationships xmlns="http://schemas.openxmlformats.org/package/2006/relationships"><Relationship Id="rId3" Type="http://schemas.openxmlformats.org/officeDocument/2006/relationships/hyperlink" Target="https://hoc10.vn/doc-sach/dao-duc-4/1/392/39/"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7.xml"/><Relationship Id="rId4" Type="http://schemas.openxmlformats.org/officeDocument/2006/relationships/image" Target="../media/image59.sv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2.svg"/><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59.sv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sv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6.sv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17.sv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17.svg"/></Relationships>
</file>

<file path=ppt/slides/_rels/slide32.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36.png"/><Relationship Id="rId7" Type="http://schemas.openxmlformats.org/officeDocument/2006/relationships/image" Target="../media/image63.pn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7.sv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74.png"/><Relationship Id="rId4" Type="http://schemas.openxmlformats.org/officeDocument/2006/relationships/image" Target="../media/image37.sv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57.jpg"/><Relationship Id="rId1" Type="http://schemas.openxmlformats.org/officeDocument/2006/relationships/slideLayout" Target="../slideLayouts/slideLayout7.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slides/_rels/slide35.xml.rels><?xml version="1.0" encoding="UTF-8" standalone="yes"?>
<Relationships xmlns="http://schemas.openxmlformats.org/package/2006/relationships"><Relationship Id="rId3" Type="http://schemas.openxmlformats.org/officeDocument/2006/relationships/hyperlink" Target="https://hoc10.vn/doc-sach/dao-duc-4/1/392/42/" TargetMode="External"/><Relationship Id="rId2" Type="http://schemas.openxmlformats.org/officeDocument/2006/relationships/image" Target="../media/image80.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81.jpg"/><Relationship Id="rId1" Type="http://schemas.openxmlformats.org/officeDocument/2006/relationships/slideLayout" Target="../slideLayouts/slideLayout7.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66.sv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1.jpg"/><Relationship Id="rId1" Type="http://schemas.openxmlformats.org/officeDocument/2006/relationships/slideLayout" Target="../slideLayouts/slideLayout7.xml"/><Relationship Id="rId4" Type="http://schemas.openxmlformats.org/officeDocument/2006/relationships/image" Target="../media/image85.svg"/></Relationships>
</file>

<file path=ppt/slides/_rels/slide38.xml.rels><?xml version="1.0" encoding="UTF-8" standalone="yes"?>
<Relationships xmlns="http://schemas.openxmlformats.org/package/2006/relationships"><Relationship Id="rId3" Type="http://schemas.openxmlformats.org/officeDocument/2006/relationships/hyperlink" Target="https://hoc10.vn/doc-sach/dao-duc-4/1/392/42/" TargetMode="External"/><Relationship Id="rId2" Type="http://schemas.openxmlformats.org/officeDocument/2006/relationships/image" Target="../media/image86.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7.xml"/><Relationship Id="rId4" Type="http://schemas.openxmlformats.org/officeDocument/2006/relationships/image" Target="../media/image91.svg"/></Relationships>
</file>

<file path=ppt/slides/_rels/slide41.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sv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0.png"/><Relationship Id="rId7" Type="http://schemas.openxmlformats.org/officeDocument/2006/relationships/image" Target="../media/image19.sv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hyperlink" Target="https://hoc10.vn/doc-sach/dao-duc-4/1/392/40/" TargetMode="External"/><Relationship Id="rId2" Type="http://schemas.openxmlformats.org/officeDocument/2006/relationships/image" Target="../media/image25.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image" Target="../media/image26.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6ECF-FA99-EC1D-90BE-9419C1335180}"/>
              </a:ext>
            </a:extLst>
          </p:cNvPr>
          <p:cNvSpPr txBox="1">
            <a:spLocks/>
          </p:cNvSpPr>
          <p:nvPr/>
        </p:nvSpPr>
        <p:spPr>
          <a:xfrm>
            <a:off x="9063429" y="214969"/>
            <a:ext cx="2782110" cy="7168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Đạo</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a:t>
            </a:r>
            <a:r>
              <a:rPr kumimoji="0" lang="en-US"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đức</a:t>
            </a: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vo" panose="02040603050506020204" pitchFamily="18" charset="0"/>
                <a:ea typeface="+mj-ea"/>
                <a:cs typeface="+mj-cs"/>
              </a:rPr>
              <a:t> 4</a:t>
            </a:r>
          </a:p>
        </p:txBody>
      </p:sp>
      <p:sp>
        <p:nvSpPr>
          <p:cNvPr id="3" name="Title 1">
            <a:extLst>
              <a:ext uri="{FF2B5EF4-FFF2-40B4-BE49-F238E27FC236}">
                <a16:creationId xmlns:a16="http://schemas.microsoft.com/office/drawing/2014/main" id="{87B64A36-4C87-39E0-A20B-0C726B72B93C}"/>
              </a:ext>
            </a:extLst>
          </p:cNvPr>
          <p:cNvSpPr txBox="1">
            <a:spLocks/>
          </p:cNvSpPr>
          <p:nvPr/>
        </p:nvSpPr>
        <p:spPr>
          <a:xfrm>
            <a:off x="631521" y="2874746"/>
            <a:ext cx="10928957" cy="92333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Bài </a:t>
            </a:r>
            <a:r>
              <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8:</a:t>
            </a:r>
            <a:r>
              <a:rPr kumimoji="0" lang="vi-VN"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rPr>
              <a:t> Em </a:t>
            </a:r>
            <a:r>
              <a:rPr lang="en-US" b="1" dirty="0" err="1">
                <a:solidFill>
                  <a:srgbClr val="FF0000"/>
                </a:solidFill>
                <a:latin typeface="UTM Avo" panose="02040603050506020204" pitchFamily="18" charset="0"/>
              </a:rPr>
              <a:t>bảo</a:t>
            </a:r>
            <a:r>
              <a:rPr lang="en-US" b="1" dirty="0">
                <a:solidFill>
                  <a:srgbClr val="FF0000"/>
                </a:solidFill>
                <a:latin typeface="UTM Avo" panose="02040603050506020204" pitchFamily="18" charset="0"/>
              </a:rPr>
              <a:t> </a:t>
            </a:r>
            <a:r>
              <a:rPr lang="en-US" b="1" dirty="0" err="1">
                <a:solidFill>
                  <a:srgbClr val="FF0000"/>
                </a:solidFill>
                <a:latin typeface="UTM Avo" panose="02040603050506020204" pitchFamily="18" charset="0"/>
              </a:rPr>
              <a:t>vệ</a:t>
            </a:r>
            <a:r>
              <a:rPr lang="en-US" b="1" dirty="0">
                <a:solidFill>
                  <a:srgbClr val="FF0000"/>
                </a:solidFill>
                <a:latin typeface="UTM Avo" panose="02040603050506020204" pitchFamily="18" charset="0"/>
              </a:rPr>
              <a:t> </a:t>
            </a:r>
            <a:r>
              <a:rPr lang="en-US" b="1" dirty="0" err="1">
                <a:solidFill>
                  <a:srgbClr val="FF0000"/>
                </a:solidFill>
                <a:latin typeface="UTM Avo" panose="02040603050506020204" pitchFamily="18" charset="0"/>
              </a:rPr>
              <a:t>của</a:t>
            </a:r>
            <a:r>
              <a:rPr lang="en-US" b="1" dirty="0">
                <a:solidFill>
                  <a:srgbClr val="FF0000"/>
                </a:solidFill>
                <a:latin typeface="UTM Avo" panose="02040603050506020204" pitchFamily="18" charset="0"/>
              </a:rPr>
              <a:t> </a:t>
            </a:r>
            <a:r>
              <a:rPr lang="en-US" b="1" dirty="0" err="1">
                <a:solidFill>
                  <a:srgbClr val="FF0000"/>
                </a:solidFill>
                <a:latin typeface="UTM Avo" panose="02040603050506020204" pitchFamily="18" charset="0"/>
              </a:rPr>
              <a:t>công</a:t>
            </a:r>
            <a:endParaRPr kumimoji="0" lang="en-US" b="1" i="0" u="none" strike="noStrike" kern="1200" cap="none" spc="0" normalizeH="0" baseline="0" noProof="0" dirty="0">
              <a:ln>
                <a:noFill/>
              </a:ln>
              <a:solidFill>
                <a:srgbClr val="FF0000"/>
              </a:solidFill>
              <a:effectLst/>
              <a:uLnTx/>
              <a:uFillTx/>
              <a:latin typeface="UTM Avo" panose="02040603050506020204" pitchFamily="18" charset="0"/>
              <a:ea typeface="+mj-ea"/>
              <a:cs typeface="+mj-cs"/>
            </a:endParaRPr>
          </a:p>
        </p:txBody>
      </p:sp>
      <p:sp>
        <p:nvSpPr>
          <p:cNvPr id="7" name="TextBox 6">
            <a:extLst>
              <a:ext uri="{FF2B5EF4-FFF2-40B4-BE49-F238E27FC236}">
                <a16:creationId xmlns:a16="http://schemas.microsoft.com/office/drawing/2014/main" id="{95C1A2E5-E758-4944-7FED-7EA08CC66296}"/>
              </a:ext>
            </a:extLst>
          </p:cNvPr>
          <p:cNvSpPr txBox="1"/>
          <p:nvPr/>
        </p:nvSpPr>
        <p:spPr>
          <a:xfrm>
            <a:off x="1553233" y="1855386"/>
            <a:ext cx="9532778" cy="923330"/>
          </a:xfrm>
          <a:prstGeom prst="rect">
            <a:avLst/>
          </a:prstGeom>
          <a:noFill/>
        </p:spPr>
        <p:txBody>
          <a:bodyPr wrap="square">
            <a:spAutoFit/>
          </a:bodyPr>
          <a:lstStyle/>
          <a:p>
            <a:pPr marL="0" marR="0" lvl="0" indent="0" algn="ctr" defTabSz="914400" rtl="0" eaLnBrk="1" fontAlgn="auto" latinLnBrk="0" hangingPunct="1">
              <a:spcBef>
                <a:spcPct val="0"/>
              </a:spcBef>
              <a:spcAft>
                <a:spcPts val="0"/>
              </a:spcAft>
              <a:buClrTx/>
              <a:buSzTx/>
              <a:buFontTx/>
              <a:buNone/>
              <a:tabLst/>
              <a:defRPr/>
            </a:pPr>
            <a:r>
              <a:rPr kumimoji="0" lang="vi-VN"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Chủ đ</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ề: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Bảo</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vệ</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của</a:t>
            </a:r>
            <a:r>
              <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rPr>
              <a:t> </a:t>
            </a:r>
            <a:r>
              <a:rPr kumimoji="0" lang="en-US" sz="5400" b="1" i="0" u="none" strike="noStrike" kern="1200" cap="none" spc="0" normalizeH="0" baseline="0" noProof="0" dirty="0" err="1">
                <a:ln>
                  <a:noFill/>
                </a:ln>
                <a:solidFill>
                  <a:srgbClr val="002060"/>
                </a:solidFill>
                <a:effectLst/>
                <a:uLnTx/>
                <a:uFillTx/>
                <a:latin typeface="UTM Avo" panose="02040603050506020204" pitchFamily="18" charset="0"/>
                <a:ea typeface="+mj-ea"/>
                <a:cs typeface="+mj-cs"/>
              </a:rPr>
              <a:t>công</a:t>
            </a:r>
            <a:endParaRPr kumimoji="0" lang="en-US" sz="5400" b="1" i="0" u="none" strike="noStrike" kern="1200" cap="none" spc="0" normalizeH="0" baseline="0" noProof="0" dirty="0">
              <a:ln>
                <a:noFill/>
              </a:ln>
              <a:solidFill>
                <a:srgbClr val="002060"/>
              </a:solidFill>
              <a:effectLst/>
              <a:uLnTx/>
              <a:uFillTx/>
              <a:latin typeface="UTM Avo" panose="02040603050506020204" pitchFamily="18" charset="0"/>
              <a:ea typeface="+mj-ea"/>
              <a:cs typeface="+mj-cs"/>
            </a:endParaRPr>
          </a:p>
        </p:txBody>
      </p:sp>
    </p:spTree>
    <p:extLst>
      <p:ext uri="{BB962C8B-B14F-4D97-AF65-F5344CB8AC3E}">
        <p14:creationId xmlns:p14="http://schemas.microsoft.com/office/powerpoint/2010/main" val="34381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BD250DA-B83D-6163-9AC2-D66E0BD66CEF}"/>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Freeform 17">
            <a:extLst>
              <a:ext uri="{FF2B5EF4-FFF2-40B4-BE49-F238E27FC236}">
                <a16:creationId xmlns:a16="http://schemas.microsoft.com/office/drawing/2014/main" id="{7E9D3120-1BC7-9405-0B01-205B375388FB}"/>
              </a:ext>
            </a:extLst>
          </p:cNvPr>
          <p:cNvSpPr/>
          <p:nvPr/>
        </p:nvSpPr>
        <p:spPr>
          <a:xfrm>
            <a:off x="27335" y="6311421"/>
            <a:ext cx="914400" cy="675575"/>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endParaRPr>
          </a:p>
        </p:txBody>
      </p:sp>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pic>
        <p:nvPicPr>
          <p:cNvPr id="28" name="Picture 27">
            <a:extLst>
              <a:ext uri="{FF2B5EF4-FFF2-40B4-BE49-F238E27FC236}">
                <a16:creationId xmlns:a16="http://schemas.microsoft.com/office/drawing/2014/main" id="{AF3BB5DB-F057-0D28-692E-9813002181A8}"/>
              </a:ext>
            </a:extLst>
          </p:cNvPr>
          <p:cNvPicPr>
            <a:picLocks noChangeAspect="1"/>
          </p:cNvPicPr>
          <p:nvPr/>
        </p:nvPicPr>
        <p:blipFill>
          <a:blip r:embed="rId5" cstate="print">
            <a:extLst>
              <a:ext uri="{28A0092B-C50C-407E-A947-70E740481C1C}">
                <a14:useLocalDpi xmlns:a14="http://schemas.microsoft.com/office/drawing/2010/main" val="0"/>
              </a:ext>
            </a:extLst>
          </a:blip>
          <a:srcRect t="10833" b="10833"/>
          <a:stretch/>
        </p:blipFill>
        <p:spPr>
          <a:xfrm>
            <a:off x="838201" y="3194072"/>
            <a:ext cx="3296690" cy="25824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 name="Picture 28">
            <a:extLst>
              <a:ext uri="{FF2B5EF4-FFF2-40B4-BE49-F238E27FC236}">
                <a16:creationId xmlns:a16="http://schemas.microsoft.com/office/drawing/2014/main" id="{81EB7D21-5FD4-2314-029C-9E21D1DC380E}"/>
              </a:ext>
            </a:extLst>
          </p:cNvPr>
          <p:cNvPicPr>
            <a:picLocks noChangeAspect="1"/>
          </p:cNvPicPr>
          <p:nvPr/>
        </p:nvPicPr>
        <p:blipFill>
          <a:blip r:embed="rId6" cstate="print">
            <a:extLst>
              <a:ext uri="{28A0092B-C50C-407E-A947-70E740481C1C}">
                <a14:useLocalDpi xmlns:a14="http://schemas.microsoft.com/office/drawing/2010/main" val="0"/>
              </a:ext>
            </a:extLst>
          </a:blip>
          <a:srcRect t="12499" b="12499"/>
          <a:stretch/>
        </p:blipFill>
        <p:spPr>
          <a:xfrm>
            <a:off x="6327256" y="3248993"/>
            <a:ext cx="3296690" cy="2472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30" name="Group 29">
            <a:extLst>
              <a:ext uri="{FF2B5EF4-FFF2-40B4-BE49-F238E27FC236}">
                <a16:creationId xmlns:a16="http://schemas.microsoft.com/office/drawing/2014/main" id="{B4FDE1CF-F783-E3C9-398E-91A7853FC277}"/>
              </a:ext>
            </a:extLst>
          </p:cNvPr>
          <p:cNvGrpSpPr/>
          <p:nvPr/>
        </p:nvGrpSpPr>
        <p:grpSpPr>
          <a:xfrm>
            <a:off x="0" y="2089810"/>
            <a:ext cx="11308442" cy="927217"/>
            <a:chOff x="0" y="1565637"/>
            <a:chExt cx="16962664" cy="1390826"/>
          </a:xfrm>
        </p:grpSpPr>
        <p:sp>
          <p:nvSpPr>
            <p:cNvPr id="31" name="Rectangle 30">
              <a:extLst>
                <a:ext uri="{FF2B5EF4-FFF2-40B4-BE49-F238E27FC236}">
                  <a16:creationId xmlns:a16="http://schemas.microsoft.com/office/drawing/2014/main" id="{23489FDF-0657-5AED-E5B4-6ED3AB2D501E}"/>
                </a:ext>
              </a:extLst>
            </p:cNvPr>
            <p:cNvSpPr/>
            <p:nvPr/>
          </p:nvSpPr>
          <p:spPr>
            <a:xfrm>
              <a:off x="0" y="1943100"/>
              <a:ext cx="16208828" cy="101336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2">
                      <a:lumMod val="50000"/>
                    </a:schemeClr>
                  </a:solidFill>
                  <a:latin typeface="UTM Avo" panose="02040603050506020204" pitchFamily="18"/>
                  <a:cs typeface="Arial" panose="020B0604020202020204" pitchFamily="34" charset="0"/>
                </a:rPr>
                <a:t>Câu</a:t>
              </a:r>
              <a:r>
                <a:rPr lang="en-US" sz="2400" b="1" dirty="0">
                  <a:solidFill>
                    <a:schemeClr val="tx2">
                      <a:lumMod val="50000"/>
                    </a:schemeClr>
                  </a:solidFill>
                  <a:latin typeface="UTM Avo" panose="02040603050506020204" pitchFamily="18"/>
                  <a:cs typeface="Arial" panose="020B0604020202020204" pitchFamily="34" charset="0"/>
                </a:rPr>
                <a:t> a: </a:t>
              </a:r>
              <a:r>
                <a:rPr lang="en-US" sz="2400" b="1" dirty="0" err="1">
                  <a:solidFill>
                    <a:schemeClr val="tx2">
                      <a:lumMod val="50000"/>
                    </a:schemeClr>
                  </a:solidFill>
                  <a:latin typeface="UTM Avo" panose="02040603050506020204" pitchFamily="18"/>
                  <a:cs typeface="Arial" panose="020B0604020202020204" pitchFamily="34" charset="0"/>
                </a:rPr>
                <a:t>Biểu</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hiện</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bảo</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vệ</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của</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công</a:t>
              </a:r>
              <a:r>
                <a:rPr lang="en-US" sz="2400" b="1" dirty="0">
                  <a:solidFill>
                    <a:schemeClr val="tx2">
                      <a:lumMod val="50000"/>
                    </a:schemeClr>
                  </a:solidFill>
                  <a:latin typeface="UTM Avo" panose="02040603050506020204" pitchFamily="18"/>
                  <a:cs typeface="Arial" panose="020B0604020202020204" pitchFamily="34" charset="0"/>
                </a:rPr>
                <a:t>:</a:t>
              </a:r>
            </a:p>
          </p:txBody>
        </p:sp>
        <p:pic>
          <p:nvPicPr>
            <p:cNvPr id="32" name="Picture 2">
              <a:extLst>
                <a:ext uri="{FF2B5EF4-FFF2-40B4-BE49-F238E27FC236}">
                  <a16:creationId xmlns:a16="http://schemas.microsoft.com/office/drawing/2014/main" id="{FB4A19AC-4518-79A4-C0C7-7DEEC112FEB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454991" y="1565637"/>
              <a:ext cx="1507673" cy="1390826"/>
            </a:xfrm>
            <a:prstGeom prst="rect">
              <a:avLst/>
            </a:prstGeom>
          </p:spPr>
        </p:pic>
      </p:grpSp>
      <p:sp>
        <p:nvSpPr>
          <p:cNvPr id="33" name="TextBox 32">
            <a:extLst>
              <a:ext uri="{FF2B5EF4-FFF2-40B4-BE49-F238E27FC236}">
                <a16:creationId xmlns:a16="http://schemas.microsoft.com/office/drawing/2014/main" id="{DBC7E722-A2E8-3474-C11B-24705253E629}"/>
              </a:ext>
            </a:extLst>
          </p:cNvPr>
          <p:cNvSpPr txBox="1"/>
          <p:nvPr/>
        </p:nvSpPr>
        <p:spPr>
          <a:xfrm>
            <a:off x="447060" y="5911311"/>
            <a:ext cx="3943315" cy="400110"/>
          </a:xfrm>
          <a:prstGeom prst="rect">
            <a:avLst/>
          </a:prstGeom>
          <a:noFill/>
        </p:spPr>
        <p:txBody>
          <a:bodyPr wrap="square">
            <a:spAutoFit/>
          </a:bodyPr>
          <a:lstStyle/>
          <a:p>
            <a:pPr algn="ctr">
              <a:spcBef>
                <a:spcPts val="67"/>
              </a:spcBef>
              <a:spcAft>
                <a:spcPts val="67"/>
              </a:spcAft>
            </a:pPr>
            <a:r>
              <a:rPr lang="nl-NL" sz="2000" b="1">
                <a:solidFill>
                  <a:srgbClr val="000000"/>
                </a:solidFill>
                <a:latin typeface="UTM Avo" panose="02040603050506020204" pitchFamily="18"/>
                <a:ea typeface="Calibri" panose="020F0502020204030204" pitchFamily="34" charset="0"/>
                <a:cs typeface="Arial" panose="020B0604020202020204" pitchFamily="34" charset="0"/>
              </a:rPr>
              <a:t>Tranh 1: </a:t>
            </a:r>
            <a:r>
              <a:rPr lang="nl-NL" sz="2000">
                <a:solidFill>
                  <a:srgbClr val="000000"/>
                </a:solidFill>
                <a:latin typeface="UTM Avo" panose="02040603050506020204" pitchFamily="18"/>
                <a:ea typeface="Calibri" panose="020F0502020204030204" pitchFamily="34" charset="0"/>
                <a:cs typeface="Arial" panose="020B0604020202020204" pitchFamily="34" charset="0"/>
              </a:rPr>
              <a:t>Bảo vệ cây xanh</a:t>
            </a:r>
            <a:endParaRPr lang="en-US" sz="2000">
              <a:latin typeface="UTM Avo" panose="02040603050506020204" pitchFamily="18"/>
              <a:ea typeface="Calibri" panose="020F050202020403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6F530BB-3698-3E89-080C-C9A4E8AB6676}"/>
              </a:ext>
            </a:extLst>
          </p:cNvPr>
          <p:cNvSpPr txBox="1"/>
          <p:nvPr/>
        </p:nvSpPr>
        <p:spPr>
          <a:xfrm>
            <a:off x="5181601" y="5793516"/>
            <a:ext cx="5587999" cy="950260"/>
          </a:xfrm>
          <a:prstGeom prst="rect">
            <a:avLst/>
          </a:prstGeom>
          <a:noFill/>
        </p:spPr>
        <p:txBody>
          <a:bodyPr wrap="square">
            <a:spAutoFit/>
          </a:bodyPr>
          <a:lstStyle/>
          <a:p>
            <a:pPr algn="ctr">
              <a:lnSpc>
                <a:spcPct val="150000"/>
              </a:lnSpc>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Tranh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2: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Không</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sờ</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vào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hiện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vật</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ở</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các</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di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tích</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lịch</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sử</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viện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bảo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tàng</a:t>
            </a:r>
            <a:endParaRPr lang="en-US" sz="2000" dirty="0">
              <a:latin typeface="UTM Avo" panose="02040603050506020204" pitchFamily="18"/>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5075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0-#ppt_w/2"/>
                                          </p:val>
                                        </p:tav>
                                        <p:tav tm="100000">
                                          <p:val>
                                            <p:strVal val="#ppt_x"/>
                                          </p:val>
                                        </p:tav>
                                      </p:tavLst>
                                    </p:anim>
                                    <p:anim calcmode="lin" valueType="num">
                                      <p:cBhvr additive="base">
                                        <p:cTn id="2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1+#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1+#ppt_w/2"/>
                                          </p:val>
                                        </p:tav>
                                        <p:tav tm="100000">
                                          <p:val>
                                            <p:strVal val="#ppt_x"/>
                                          </p:val>
                                        </p:tav>
                                      </p:tavLst>
                                    </p:anim>
                                    <p:anim calcmode="lin" valueType="num">
                                      <p:cBhvr additive="base">
                                        <p:cTn id="32"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BD250DA-B83D-6163-9AC2-D66E0BD66CEF}"/>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Freeform 17">
            <a:extLst>
              <a:ext uri="{FF2B5EF4-FFF2-40B4-BE49-F238E27FC236}">
                <a16:creationId xmlns:a16="http://schemas.microsoft.com/office/drawing/2014/main" id="{7E9D3120-1BC7-9405-0B01-205B375388FB}"/>
              </a:ext>
            </a:extLst>
          </p:cNvPr>
          <p:cNvSpPr/>
          <p:nvPr/>
        </p:nvSpPr>
        <p:spPr>
          <a:xfrm>
            <a:off x="91919" y="6111366"/>
            <a:ext cx="914400" cy="675575"/>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endParaRPr>
          </a:p>
        </p:txBody>
      </p:sp>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grpSp>
        <p:nvGrpSpPr>
          <p:cNvPr id="30" name="Group 29">
            <a:extLst>
              <a:ext uri="{FF2B5EF4-FFF2-40B4-BE49-F238E27FC236}">
                <a16:creationId xmlns:a16="http://schemas.microsoft.com/office/drawing/2014/main" id="{B4FDE1CF-F783-E3C9-398E-91A7853FC277}"/>
              </a:ext>
            </a:extLst>
          </p:cNvPr>
          <p:cNvGrpSpPr/>
          <p:nvPr/>
        </p:nvGrpSpPr>
        <p:grpSpPr>
          <a:xfrm>
            <a:off x="0" y="2089810"/>
            <a:ext cx="11308442" cy="927217"/>
            <a:chOff x="0" y="1565637"/>
            <a:chExt cx="16962664" cy="1390826"/>
          </a:xfrm>
        </p:grpSpPr>
        <p:sp>
          <p:nvSpPr>
            <p:cNvPr id="31" name="Rectangle 30">
              <a:extLst>
                <a:ext uri="{FF2B5EF4-FFF2-40B4-BE49-F238E27FC236}">
                  <a16:creationId xmlns:a16="http://schemas.microsoft.com/office/drawing/2014/main" id="{23489FDF-0657-5AED-E5B4-6ED3AB2D501E}"/>
                </a:ext>
              </a:extLst>
            </p:cNvPr>
            <p:cNvSpPr/>
            <p:nvPr/>
          </p:nvSpPr>
          <p:spPr>
            <a:xfrm>
              <a:off x="0" y="1943100"/>
              <a:ext cx="16208828" cy="101336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2">
                      <a:lumMod val="50000"/>
                    </a:schemeClr>
                  </a:solidFill>
                  <a:latin typeface="UTM Avo" panose="02040603050506020204" pitchFamily="18"/>
                  <a:cs typeface="Arial" panose="020B0604020202020204" pitchFamily="34" charset="0"/>
                </a:rPr>
                <a:t>Câu</a:t>
              </a:r>
              <a:r>
                <a:rPr lang="en-US" sz="2400" b="1" dirty="0">
                  <a:solidFill>
                    <a:schemeClr val="tx2">
                      <a:lumMod val="50000"/>
                    </a:schemeClr>
                  </a:solidFill>
                  <a:latin typeface="UTM Avo" panose="02040603050506020204" pitchFamily="18"/>
                  <a:cs typeface="Arial" panose="020B0604020202020204" pitchFamily="34" charset="0"/>
                </a:rPr>
                <a:t> a: </a:t>
              </a:r>
              <a:r>
                <a:rPr lang="en-US" sz="2400" b="1" dirty="0" err="1">
                  <a:solidFill>
                    <a:schemeClr val="tx2">
                      <a:lumMod val="50000"/>
                    </a:schemeClr>
                  </a:solidFill>
                  <a:latin typeface="UTM Avo" panose="02040603050506020204" pitchFamily="18"/>
                  <a:cs typeface="Arial" panose="020B0604020202020204" pitchFamily="34" charset="0"/>
                </a:rPr>
                <a:t>Biểu</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hiện</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bảo</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vệ</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của</a:t>
              </a:r>
              <a:r>
                <a:rPr lang="en-US" sz="2400" b="1" dirty="0">
                  <a:solidFill>
                    <a:schemeClr val="tx2">
                      <a:lumMod val="50000"/>
                    </a:schemeClr>
                  </a:solidFill>
                  <a:latin typeface="UTM Avo" panose="02040603050506020204" pitchFamily="18"/>
                  <a:cs typeface="Arial" panose="020B0604020202020204" pitchFamily="34" charset="0"/>
                </a:rPr>
                <a:t> </a:t>
              </a:r>
              <a:r>
                <a:rPr lang="en-US" sz="2400" b="1" dirty="0" err="1">
                  <a:solidFill>
                    <a:schemeClr val="tx2">
                      <a:lumMod val="50000"/>
                    </a:schemeClr>
                  </a:solidFill>
                  <a:latin typeface="UTM Avo" panose="02040603050506020204" pitchFamily="18"/>
                  <a:cs typeface="Arial" panose="020B0604020202020204" pitchFamily="34" charset="0"/>
                </a:rPr>
                <a:t>công</a:t>
              </a:r>
              <a:r>
                <a:rPr lang="en-US" sz="2400" b="1" dirty="0">
                  <a:solidFill>
                    <a:schemeClr val="tx2">
                      <a:lumMod val="50000"/>
                    </a:schemeClr>
                  </a:solidFill>
                  <a:latin typeface="UTM Avo" panose="02040603050506020204" pitchFamily="18"/>
                  <a:cs typeface="Arial" panose="020B0604020202020204" pitchFamily="34" charset="0"/>
                </a:rPr>
                <a:t>:</a:t>
              </a:r>
            </a:p>
          </p:txBody>
        </p:sp>
        <p:pic>
          <p:nvPicPr>
            <p:cNvPr id="32" name="Picture 2">
              <a:extLst>
                <a:ext uri="{FF2B5EF4-FFF2-40B4-BE49-F238E27FC236}">
                  <a16:creationId xmlns:a16="http://schemas.microsoft.com/office/drawing/2014/main" id="{FB4A19AC-4518-79A4-C0C7-7DEEC112FE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454991" y="1565637"/>
              <a:ext cx="1507673" cy="1390826"/>
            </a:xfrm>
            <a:prstGeom prst="rect">
              <a:avLst/>
            </a:prstGeom>
          </p:spPr>
        </p:pic>
      </p:grpSp>
      <p:sp>
        <p:nvSpPr>
          <p:cNvPr id="2" name="TextBox 1">
            <a:extLst>
              <a:ext uri="{FF2B5EF4-FFF2-40B4-BE49-F238E27FC236}">
                <a16:creationId xmlns:a16="http://schemas.microsoft.com/office/drawing/2014/main" id="{9FBC03A9-FBD0-010D-CC8C-51DBC4F2F9EF}"/>
              </a:ext>
            </a:extLst>
          </p:cNvPr>
          <p:cNvSpPr txBox="1"/>
          <p:nvPr/>
        </p:nvSpPr>
        <p:spPr>
          <a:xfrm>
            <a:off x="1618812" y="5881252"/>
            <a:ext cx="4331573" cy="950260"/>
          </a:xfrm>
          <a:prstGeom prst="rect">
            <a:avLst/>
          </a:prstGeom>
          <a:noFill/>
        </p:spPr>
        <p:txBody>
          <a:bodyPr wrap="square">
            <a:spAutoFit/>
          </a:bodyPr>
          <a:lstStyle/>
          <a:p>
            <a:pPr algn="ctr">
              <a:lnSpc>
                <a:spcPct val="150000"/>
              </a:lnSpc>
              <a:spcBef>
                <a:spcPts val="67"/>
              </a:spcBef>
              <a:spcAft>
                <a:spcPts val="67"/>
              </a:spcAft>
            </a:pPr>
            <a:r>
              <a:rPr lang="nl-NL" sz="2000" b="1">
                <a:solidFill>
                  <a:srgbClr val="000000"/>
                </a:solidFill>
                <a:latin typeface="UTM Avo" panose="02040603050506020204" pitchFamily="18"/>
                <a:ea typeface="Calibri" panose="020F0502020204030204" pitchFamily="34" charset="0"/>
                <a:cs typeface="Arial" panose="020B0604020202020204" pitchFamily="34" charset="0"/>
              </a:rPr>
              <a:t>Tranh 3: </a:t>
            </a:r>
            <a:r>
              <a:rPr lang="nl-NL" sz="2000">
                <a:solidFill>
                  <a:srgbClr val="000000"/>
                </a:solidFill>
                <a:latin typeface="UTM Avo" panose="02040603050506020204" pitchFamily="18"/>
                <a:ea typeface="Calibri" panose="020F0502020204030204" pitchFamily="34" charset="0"/>
                <a:cs typeface="Arial" panose="020B0604020202020204" pitchFamily="34" charset="0"/>
              </a:rPr>
              <a:t>Tắt đèn, đóng cửa phòng học khi kết thúc lớp học</a:t>
            </a:r>
            <a:endParaRPr lang="en-US" sz="2000">
              <a:latin typeface="UTM Avo" panose="02040603050506020204" pitchFamily="18"/>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88D5F884-6067-9C8C-5FC8-67CB9913F7E7}"/>
              </a:ext>
            </a:extLst>
          </p:cNvPr>
          <p:cNvSpPr txBox="1"/>
          <p:nvPr/>
        </p:nvSpPr>
        <p:spPr>
          <a:xfrm>
            <a:off x="6570125" y="5881251"/>
            <a:ext cx="4648199" cy="950260"/>
          </a:xfrm>
          <a:prstGeom prst="rect">
            <a:avLst/>
          </a:prstGeom>
          <a:noFill/>
        </p:spPr>
        <p:txBody>
          <a:bodyPr wrap="square">
            <a:spAutoFit/>
          </a:bodyPr>
          <a:lstStyle/>
          <a:p>
            <a:pPr algn="ctr">
              <a:lnSpc>
                <a:spcPct val="150000"/>
              </a:lnSpc>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Tranh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4: </a:t>
            </a: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Khóa vòi nước sau khi </a:t>
            </a:r>
            <a:br>
              <a:rPr lang="vi-VN" sz="2000" dirty="0">
                <a:solidFill>
                  <a:srgbClr val="000000"/>
                </a:solidFill>
                <a:latin typeface="UTM Avo" panose="02040603050506020204" pitchFamily="18"/>
                <a:ea typeface="Calibri" panose="020F0502020204030204" pitchFamily="34" charset="0"/>
                <a:cs typeface="Arial" panose="020B0604020202020204" pitchFamily="34" charset="0"/>
              </a:rPr>
            </a:b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sử dụng</a:t>
            </a:r>
            <a:endParaRPr lang="en-US" sz="2000" dirty="0">
              <a:latin typeface="UTM Avo" panose="02040603050506020204" pitchFamily="18"/>
              <a:ea typeface="Calibri" panose="020F0502020204030204" pitchFamily="34" charset="0"/>
              <a:cs typeface="Arial" panose="020B0604020202020204" pitchFamily="34" charset="0"/>
            </a:endParaRPr>
          </a:p>
        </p:txBody>
      </p:sp>
      <p:pic>
        <p:nvPicPr>
          <p:cNvPr id="5" name="Picture 4" descr="A cartoon of a child and child&#10;&#10;Description automatically generated">
            <a:extLst>
              <a:ext uri="{FF2B5EF4-FFF2-40B4-BE49-F238E27FC236}">
                <a16:creationId xmlns:a16="http://schemas.microsoft.com/office/drawing/2014/main" id="{4BABFCE3-E087-CEAF-8383-22A83E18F9E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173" t="47037" r="1134" b="16666"/>
          <a:stretch/>
        </p:blipFill>
        <p:spPr>
          <a:xfrm>
            <a:off x="7322819" y="3235068"/>
            <a:ext cx="3142810" cy="2396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cartoon of a child and child&#10;&#10;Description automatically generated">
            <a:extLst>
              <a:ext uri="{FF2B5EF4-FFF2-40B4-BE49-F238E27FC236}">
                <a16:creationId xmlns:a16="http://schemas.microsoft.com/office/drawing/2014/main" id="{96919A47-D674-1BF3-57FE-C19E425CA4E2}"/>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2142" b="81381" l="6889" r="48221">
                        <a14:foregroundMark x1="8942" y1="54021" x2="8759" y2="78846"/>
                        <a14:foregroundMark x1="8759" y1="78846" x2="16423" y2="79196"/>
                        <a14:foregroundMark x1="16423" y1="79196" x2="36405" y2="78103"/>
                        <a14:foregroundMark x1="36405" y1="78103" x2="42336" y2="76093"/>
                        <a14:foregroundMark x1="42336" y1="76093" x2="45849" y2="70061"/>
                        <a14:foregroundMark x1="45849" y1="70061" x2="46670" y2="63767"/>
                        <a14:foregroundMark x1="46670" y1="63767" x2="45255" y2="57780"/>
                        <a14:foregroundMark x1="45255" y1="57780" x2="37637" y2="55288"/>
                        <a14:foregroundMark x1="37637" y1="55288" x2="10401" y2="54720"/>
                        <a14:foregroundMark x1="9261" y1="52753" x2="13412" y2="53322"/>
                        <a14:foregroundMark x1="13093" y1="52185" x2="13093" y2="52185"/>
                        <a14:foregroundMark x1="12956" y1="52185" x2="13412" y2="52185"/>
                        <a14:foregroundMark x1="25639" y1="52579" x2="32208" y2="53103"/>
                        <a14:foregroundMark x1="32208" y1="53103" x2="39051" y2="53016"/>
                        <a14:foregroundMark x1="39051" y1="53016" x2="44708" y2="56469"/>
                        <a14:foregroundMark x1="44708" y1="56469" x2="46305" y2="62150"/>
                        <a14:foregroundMark x1="24681" y1="52579" x2="24681" y2="52579"/>
                        <a14:foregroundMark x1="23768" y1="52185" x2="23768" y2="52185"/>
                        <a14:foregroundMark x1="23540" y1="52316" x2="23905" y2="52273"/>
                        <a14:foregroundMark x1="22993" y1="52316" x2="23859" y2="52316"/>
                        <a14:foregroundMark x1="22582" y1="52273" x2="23905" y2="52185"/>
                        <a14:foregroundMark x1="22308" y1="52273" x2="26141" y2="52448"/>
                        <a14:foregroundMark x1="23403" y1="52185" x2="24224" y2="52185"/>
                        <a14:foregroundMark x1="34078" y1="55769" x2="42564" y2="61101"/>
                        <a14:foregroundMark x1="45620" y1="55157" x2="47400" y2="63855"/>
                        <a14:foregroundMark x1="47582" y1="59703" x2="47719" y2="63811"/>
                        <a14:foregroundMark x1="46715" y1="54283" x2="48175" y2="61844"/>
                        <a14:foregroundMark x1="47993" y1="61320" x2="48130" y2="62456"/>
                        <a14:foregroundMark x1="48130" y1="61101" x2="48221" y2="62325"/>
                        <a14:foregroundMark x1="40557" y1="63068" x2="44343" y2="63505"/>
                        <a14:foregroundMark x1="35493" y1="79371" x2="41880" y2="79283"/>
                        <a14:foregroundMark x1="41880" y1="79283" x2="45210" y2="75918"/>
                        <a14:foregroundMark x1="46442" y1="75699" x2="46259" y2="79414"/>
                        <a14:foregroundMark x1="40374" y1="81075" x2="43066" y2="81163"/>
                        <a14:foregroundMark x1="20438" y1="76442" x2="30611" y2="76442"/>
                        <a14:foregroundMark x1="30611" y1="76442" x2="31524" y2="76355"/>
                        <a14:foregroundMark x1="21031" y1="80463" x2="29790" y2="80463"/>
                        <a14:foregroundMark x1="33577" y1="81294" x2="34580" y2="81075"/>
                        <a14:foregroundMark x1="26551" y1="80857" x2="29745" y2="81381"/>
                        <a14:foregroundMark x1="20849" y1="73776" x2="18476" y2="75219"/>
                        <a14:foregroundMark x1="8166" y1="68094" x2="7984" y2="79677"/>
                        <a14:foregroundMark x1="9261" y1="74388" x2="11405" y2="76442"/>
                        <a14:foregroundMark x1="10995" y1="79633" x2="13686" y2="79983"/>
                        <a14:foregroundMark x1="7391" y1="71809" x2="6934" y2="77404"/>
                        <a14:foregroundMark x1="7436" y1="59747" x2="7071" y2="70892"/>
                        <a14:foregroundMark x1="7208" y1="54458" x2="8212" y2="60052"/>
                        <a14:foregroundMark x1="10265" y1="59615" x2="20027" y2="59047"/>
                        <a14:foregroundMark x1="20027" y1="59047" x2="24726" y2="62937"/>
                        <a14:foregroundMark x1="24726" y1="62937" x2="18339" y2="63767"/>
                        <a14:foregroundMark x1="18339" y1="63767" x2="12546" y2="61276"/>
                        <a14:foregroundMark x1="12546" y1="61276" x2="12135" y2="60052"/>
                        <a14:foregroundMark x1="10721" y1="63287" x2="17792" y2="65997"/>
                        <a14:foregroundMark x1="17792" y1="65997" x2="21715" y2="64948"/>
                        <a14:foregroundMark x1="21852" y1="58829" x2="28376" y2="61932"/>
                        <a14:foregroundMark x1="28376" y1="61932" x2="29015" y2="64816"/>
                        <a14:foregroundMark x1="15648" y1="68007" x2="15967" y2="69580"/>
                        <a14:foregroundMark x1="31387" y1="58217" x2="37409" y2="57955"/>
                        <a14:foregroundMark x1="37226" y1="58435" x2="39872" y2="61320"/>
                        <a14:foregroundMark x1="38686" y1="58829" x2="42655" y2="58960"/>
                        <a14:foregroundMark x1="34717" y1="58829" x2="35128" y2="60096"/>
                        <a14:foregroundMark x1="40602" y1="58435" x2="42108" y2="59572"/>
                        <a14:foregroundMark x1="40420" y1="52928" x2="46670" y2="53016"/>
                        <a14:foregroundMark x1="46670" y1="53016" x2="47400" y2="55201"/>
                        <a14:foregroundMark x1="42108" y1="57780" x2="43203" y2="59747"/>
                        <a14:foregroundMark x1="37546" y1="64467" x2="37728" y2="65428"/>
                        <a14:foregroundMark x1="18385" y1="71198" x2="24818" y2="70061"/>
                        <a14:foregroundMark x1="24818" y1="70061" x2="27828" y2="70673"/>
                        <a14:foregroundMark x1="20438" y1="69231" x2="32162" y2="69799"/>
                        <a14:foregroundMark x1="12454" y1="75918" x2="10675" y2="75306"/>
                        <a14:foregroundMark x1="29288" y1="75087" x2="28148" y2="76180"/>
                      </a14:backgroundRemoval>
                    </a14:imgEffect>
                  </a14:imgLayer>
                </a14:imgProps>
              </a:ext>
              <a:ext uri="{28A0092B-C50C-407E-A947-70E740481C1C}">
                <a14:useLocalDpi xmlns:a14="http://schemas.microsoft.com/office/drawing/2010/main" val="0"/>
              </a:ext>
            </a:extLst>
          </a:blip>
          <a:srcRect l="2062" t="50001" r="48970" b="17407"/>
          <a:stretch/>
        </p:blipFill>
        <p:spPr>
          <a:xfrm>
            <a:off x="2060160" y="3235068"/>
            <a:ext cx="3448878" cy="2396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2119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BD250DA-B83D-6163-9AC2-D66E0BD66CEF}"/>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38" name="Freeform 17">
            <a:extLst>
              <a:ext uri="{FF2B5EF4-FFF2-40B4-BE49-F238E27FC236}">
                <a16:creationId xmlns:a16="http://schemas.microsoft.com/office/drawing/2014/main" id="{8719ED5C-7A84-59E8-C3CA-BDA2A191ED81}"/>
              </a:ext>
            </a:extLst>
          </p:cNvPr>
          <p:cNvSpPr/>
          <p:nvPr/>
        </p:nvSpPr>
        <p:spPr>
          <a:xfrm>
            <a:off x="65708" y="7124074"/>
            <a:ext cx="914400" cy="675575"/>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sp>
        <p:nvSpPr>
          <p:cNvPr id="39" name="TextBox 38">
            <a:extLst>
              <a:ext uri="{FF2B5EF4-FFF2-40B4-BE49-F238E27FC236}">
                <a16:creationId xmlns:a16="http://schemas.microsoft.com/office/drawing/2014/main" id="{A2F68AFB-4544-DDEF-58FF-7DC8FDB13E92}"/>
              </a:ext>
            </a:extLst>
          </p:cNvPr>
          <p:cNvSpPr txBox="1"/>
          <p:nvPr/>
        </p:nvSpPr>
        <p:spPr>
          <a:xfrm>
            <a:off x="3996359" y="2639799"/>
            <a:ext cx="6124478" cy="461665"/>
          </a:xfrm>
          <a:prstGeom prst="rect">
            <a:avLst/>
          </a:prstGeom>
          <a:noFill/>
        </p:spPr>
        <p:txBody>
          <a:bodyPr wrap="square" rtlCol="0">
            <a:spAutoFit/>
          </a:bodyPr>
          <a:lstStyle/>
          <a:p>
            <a:pPr marL="381019" indent="-381019">
              <a:buFont typeface="Wingdings" panose="05000000000000000000" pitchFamily="2" charset="2"/>
              <a:buChar char="Ø"/>
            </a:pPr>
            <a:r>
              <a:rPr lang="en-US" sz="2400" b="1" dirty="0" err="1">
                <a:solidFill>
                  <a:schemeClr val="tx1">
                    <a:lumMod val="95000"/>
                    <a:lumOff val="5000"/>
                  </a:schemeClr>
                </a:solidFill>
                <a:latin typeface="UTM Avo" panose="02040603050506020204" pitchFamily="18"/>
                <a:cs typeface="Arial" panose="020B0604020202020204" pitchFamily="34" charset="0"/>
              </a:rPr>
              <a:t>Câu</a:t>
            </a:r>
            <a:r>
              <a:rPr lang="en-US" sz="2400" b="1" dirty="0">
                <a:solidFill>
                  <a:schemeClr val="tx1">
                    <a:lumMod val="95000"/>
                    <a:lumOff val="5000"/>
                  </a:schemeClr>
                </a:solidFill>
                <a:latin typeface="UTM Avo" panose="02040603050506020204" pitchFamily="18"/>
                <a:cs typeface="Arial" panose="020B0604020202020204" pitchFamily="34" charset="0"/>
              </a:rPr>
              <a:t> c. </a:t>
            </a:r>
            <a:r>
              <a:rPr lang="en-US" sz="2400" b="1" dirty="0" err="1">
                <a:solidFill>
                  <a:schemeClr val="tx1">
                    <a:lumMod val="95000"/>
                    <a:lumOff val="5000"/>
                  </a:schemeClr>
                </a:solidFill>
                <a:latin typeface="UTM Avo" panose="02040603050506020204" pitchFamily="18"/>
                <a:cs typeface="Arial" panose="020B0604020202020204" pitchFamily="34" charset="0"/>
              </a:rPr>
              <a:t>Việc</a:t>
            </a:r>
            <a:r>
              <a:rPr lang="en-US" sz="2400" b="1" dirty="0">
                <a:solidFill>
                  <a:schemeClr val="tx1">
                    <a:lumMod val="95000"/>
                    <a:lumOff val="5000"/>
                  </a:schemeClr>
                </a:solidFill>
                <a:latin typeface="UTM Avo" panose="02040603050506020204" pitchFamily="18"/>
                <a:cs typeface="Arial" panose="020B0604020202020204" pitchFamily="34" charset="0"/>
              </a:rPr>
              <a:t> </a:t>
            </a:r>
            <a:r>
              <a:rPr lang="en-US" sz="2400" b="1" dirty="0" err="1">
                <a:solidFill>
                  <a:schemeClr val="tx1">
                    <a:lumMod val="95000"/>
                    <a:lumOff val="5000"/>
                  </a:schemeClr>
                </a:solidFill>
                <a:latin typeface="UTM Avo" panose="02040603050506020204" pitchFamily="18"/>
                <a:cs typeface="Arial" panose="020B0604020202020204" pitchFamily="34" charset="0"/>
              </a:rPr>
              <a:t>bảo</a:t>
            </a:r>
            <a:r>
              <a:rPr lang="en-US" sz="2400" b="1" dirty="0">
                <a:solidFill>
                  <a:schemeClr val="tx1">
                    <a:lumMod val="95000"/>
                    <a:lumOff val="5000"/>
                  </a:schemeClr>
                </a:solidFill>
                <a:latin typeface="UTM Avo" panose="02040603050506020204" pitchFamily="18"/>
                <a:cs typeface="Arial" panose="020B0604020202020204" pitchFamily="34" charset="0"/>
              </a:rPr>
              <a:t> </a:t>
            </a:r>
            <a:r>
              <a:rPr lang="en-US" sz="2400" b="1" dirty="0" err="1">
                <a:solidFill>
                  <a:schemeClr val="tx1">
                    <a:lumMod val="95000"/>
                    <a:lumOff val="5000"/>
                  </a:schemeClr>
                </a:solidFill>
                <a:latin typeface="UTM Avo" panose="02040603050506020204" pitchFamily="18"/>
                <a:cs typeface="Arial" panose="020B0604020202020204" pitchFamily="34" charset="0"/>
              </a:rPr>
              <a:t>vệ</a:t>
            </a:r>
            <a:r>
              <a:rPr lang="en-US" sz="2400" b="1" dirty="0">
                <a:solidFill>
                  <a:schemeClr val="tx1">
                    <a:lumMod val="95000"/>
                    <a:lumOff val="5000"/>
                  </a:schemeClr>
                </a:solidFill>
                <a:latin typeface="UTM Avo" panose="02040603050506020204" pitchFamily="18"/>
                <a:cs typeface="Arial" panose="020B0604020202020204" pitchFamily="34" charset="0"/>
              </a:rPr>
              <a:t> </a:t>
            </a:r>
            <a:r>
              <a:rPr lang="en-US" sz="2400" b="1" dirty="0" err="1">
                <a:solidFill>
                  <a:schemeClr val="tx1">
                    <a:lumMod val="95000"/>
                    <a:lumOff val="5000"/>
                  </a:schemeClr>
                </a:solidFill>
                <a:latin typeface="UTM Avo" panose="02040603050506020204" pitchFamily="18"/>
                <a:cs typeface="Arial" panose="020B0604020202020204" pitchFamily="34" charset="0"/>
              </a:rPr>
              <a:t>của</a:t>
            </a:r>
            <a:r>
              <a:rPr lang="en-US" sz="2400" b="1" dirty="0">
                <a:solidFill>
                  <a:schemeClr val="tx1">
                    <a:lumMod val="95000"/>
                    <a:lumOff val="5000"/>
                  </a:schemeClr>
                </a:solidFill>
                <a:latin typeface="UTM Avo" panose="02040603050506020204" pitchFamily="18"/>
                <a:cs typeface="Arial" panose="020B0604020202020204" pitchFamily="34" charset="0"/>
              </a:rPr>
              <a:t> </a:t>
            </a:r>
            <a:r>
              <a:rPr lang="en-US" sz="2400" b="1" dirty="0" err="1">
                <a:solidFill>
                  <a:schemeClr val="tx1">
                    <a:lumMod val="95000"/>
                    <a:lumOff val="5000"/>
                  </a:schemeClr>
                </a:solidFill>
                <a:latin typeface="UTM Avo" panose="02040603050506020204" pitchFamily="18"/>
                <a:cs typeface="Arial" panose="020B0604020202020204" pitchFamily="34" charset="0"/>
              </a:rPr>
              <a:t>công</a:t>
            </a:r>
            <a:r>
              <a:rPr lang="en-US" sz="2400" b="1" dirty="0">
                <a:solidFill>
                  <a:schemeClr val="tx1">
                    <a:lumMod val="95000"/>
                    <a:lumOff val="5000"/>
                  </a:schemeClr>
                </a:solidFill>
                <a:latin typeface="UTM Avo" panose="02040603050506020204" pitchFamily="18"/>
                <a:cs typeface="Arial" panose="020B0604020202020204" pitchFamily="34" charset="0"/>
              </a:rPr>
              <a:t> </a:t>
            </a:r>
            <a:r>
              <a:rPr lang="en-US" sz="2400" b="1" dirty="0" err="1">
                <a:solidFill>
                  <a:schemeClr val="tx1">
                    <a:lumMod val="95000"/>
                    <a:lumOff val="5000"/>
                  </a:schemeClr>
                </a:solidFill>
                <a:latin typeface="UTM Avo" panose="02040603050506020204" pitchFamily="18"/>
                <a:cs typeface="Arial" panose="020B0604020202020204" pitchFamily="34" charset="0"/>
              </a:rPr>
              <a:t>giúp</a:t>
            </a:r>
            <a:r>
              <a:rPr lang="en-US" sz="2400" b="1" dirty="0">
                <a:solidFill>
                  <a:schemeClr val="tx1">
                    <a:lumMod val="95000"/>
                    <a:lumOff val="5000"/>
                  </a:schemeClr>
                </a:solidFill>
                <a:latin typeface="UTM Avo" panose="02040603050506020204" pitchFamily="18"/>
                <a:cs typeface="Arial" panose="020B0604020202020204" pitchFamily="34" charset="0"/>
              </a:rPr>
              <a:t>:</a:t>
            </a:r>
          </a:p>
        </p:txBody>
      </p:sp>
      <p:sp>
        <p:nvSpPr>
          <p:cNvPr id="40" name="Speech Bubble: Rectangle with Corners Rounded 2">
            <a:extLst>
              <a:ext uri="{FF2B5EF4-FFF2-40B4-BE49-F238E27FC236}">
                <a16:creationId xmlns:a16="http://schemas.microsoft.com/office/drawing/2014/main" id="{88C3D851-CE69-35F4-7C1C-A6A085E85808}"/>
              </a:ext>
            </a:extLst>
          </p:cNvPr>
          <p:cNvSpPr/>
          <p:nvPr/>
        </p:nvSpPr>
        <p:spPr>
          <a:xfrm>
            <a:off x="4061316" y="3341840"/>
            <a:ext cx="7855864" cy="763093"/>
          </a:xfrm>
          <a:prstGeom prst="wedgeRoundRectCallout">
            <a:avLst>
              <a:gd name="adj1" fmla="val -57480"/>
              <a:gd name="adj2" fmla="val 43842"/>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UTM Avo" panose="02040603050506020204" pitchFamily="18"/>
                <a:cs typeface="Arial" panose="020B0604020202020204" pitchFamily="34" charset="0"/>
              </a:rPr>
              <a:t>Giữ</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gìn</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bảo</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vệ</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các</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công</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trình</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công</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cộng</a:t>
            </a:r>
            <a:endParaRPr lang="en-US" sz="2400" dirty="0">
              <a:solidFill>
                <a:schemeClr val="tx1"/>
              </a:solidFill>
              <a:latin typeface="UTM Avo" panose="02040603050506020204" pitchFamily="18"/>
              <a:cs typeface="Arial" panose="020B0604020202020204" pitchFamily="34" charset="0"/>
            </a:endParaRPr>
          </a:p>
        </p:txBody>
      </p:sp>
      <p:sp>
        <p:nvSpPr>
          <p:cNvPr id="41" name="Speech Bubble: Rectangle with Corners Rounded 4">
            <a:extLst>
              <a:ext uri="{FF2B5EF4-FFF2-40B4-BE49-F238E27FC236}">
                <a16:creationId xmlns:a16="http://schemas.microsoft.com/office/drawing/2014/main" id="{6873018F-8F91-AF8C-349F-C89858868619}"/>
              </a:ext>
            </a:extLst>
          </p:cNvPr>
          <p:cNvSpPr/>
          <p:nvPr/>
        </p:nvSpPr>
        <p:spPr>
          <a:xfrm>
            <a:off x="4061316" y="4345309"/>
            <a:ext cx="7855863" cy="763093"/>
          </a:xfrm>
          <a:prstGeom prst="wedgeRoundRectCallout">
            <a:avLst>
              <a:gd name="adj1" fmla="val -56780"/>
              <a:gd name="adj2" fmla="val -34755"/>
              <a:gd name="adj3" fmla="val 16667"/>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chemeClr val="tx1"/>
                </a:solidFill>
                <a:latin typeface="UTM Avo" panose="02040603050506020204" pitchFamily="18"/>
                <a:cs typeface="Arial" panose="020B0604020202020204" pitchFamily="34" charset="0"/>
              </a:rPr>
              <a:t>Rèn luyện tinh thần trách nhiệm đối với cộng đồng</a:t>
            </a:r>
          </a:p>
        </p:txBody>
      </p:sp>
      <p:pic>
        <p:nvPicPr>
          <p:cNvPr id="42" name="Picture 3">
            <a:extLst>
              <a:ext uri="{FF2B5EF4-FFF2-40B4-BE49-F238E27FC236}">
                <a16:creationId xmlns:a16="http://schemas.microsoft.com/office/drawing/2014/main" id="{C4889971-9E78-FB48-200D-A715A05A68A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3000" y="2491240"/>
            <a:ext cx="3306000" cy="4366760"/>
          </a:xfrm>
          <a:prstGeom prst="rect">
            <a:avLst/>
          </a:prstGeom>
        </p:spPr>
      </p:pic>
      <p:sp>
        <p:nvSpPr>
          <p:cNvPr id="43" name="Speech Bubble: Rectangle with Corners Rounded 6">
            <a:extLst>
              <a:ext uri="{FF2B5EF4-FFF2-40B4-BE49-F238E27FC236}">
                <a16:creationId xmlns:a16="http://schemas.microsoft.com/office/drawing/2014/main" id="{547E88BB-BB10-582E-1077-E2FC0661039B}"/>
              </a:ext>
            </a:extLst>
          </p:cNvPr>
          <p:cNvSpPr/>
          <p:nvPr/>
        </p:nvSpPr>
        <p:spPr>
          <a:xfrm>
            <a:off x="4061316" y="5388506"/>
            <a:ext cx="7855863" cy="763094"/>
          </a:xfrm>
          <a:prstGeom prst="wedgeRoundRectCallout">
            <a:avLst>
              <a:gd name="adj1" fmla="val -57981"/>
              <a:gd name="adj2" fmla="val -48986"/>
              <a:gd name="adj3" fmla="val 16667"/>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chemeClr val="tx1"/>
                </a:solidFill>
                <a:latin typeface="UTM Avo" panose="02040603050506020204" pitchFamily="18"/>
                <a:cs typeface="Arial" panose="020B0604020202020204" pitchFamily="34" charset="0"/>
              </a:rPr>
              <a:t>Chúng</a:t>
            </a:r>
            <a:r>
              <a:rPr lang="en-US" sz="2400" dirty="0">
                <a:solidFill>
                  <a:schemeClr val="tx1"/>
                </a:solidFill>
                <a:latin typeface="UTM Avo" panose="02040603050506020204" pitchFamily="18"/>
                <a:cs typeface="Arial" panose="020B0604020202020204" pitchFamily="34" charset="0"/>
              </a:rPr>
              <a:t> ta </a:t>
            </a:r>
            <a:r>
              <a:rPr lang="en-US" sz="2400" dirty="0" err="1">
                <a:solidFill>
                  <a:schemeClr val="tx1"/>
                </a:solidFill>
                <a:latin typeface="UTM Avo" panose="02040603050506020204" pitchFamily="18"/>
                <a:cs typeface="Arial" panose="020B0604020202020204" pitchFamily="34" charset="0"/>
              </a:rPr>
              <a:t>sẽ</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đ</a:t>
            </a:r>
            <a:r>
              <a:rPr lang="vi-VN" sz="2400" dirty="0">
                <a:solidFill>
                  <a:schemeClr val="tx1"/>
                </a:solidFill>
                <a:latin typeface="UTM Avo" panose="02040603050506020204" pitchFamily="18"/>
                <a:cs typeface="Arial" panose="020B0604020202020204" pitchFamily="34" charset="0"/>
              </a:rPr>
              <a:t>ược mọi người yêu quý</a:t>
            </a:r>
            <a:r>
              <a:rPr lang="en-US" sz="2400"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và</a:t>
            </a:r>
            <a:r>
              <a:rPr lang="vi-VN" sz="2400" dirty="0">
                <a:solidFill>
                  <a:schemeClr val="tx1"/>
                </a:solidFill>
                <a:latin typeface="UTM Avo" panose="02040603050506020204" pitchFamily="18"/>
                <a:cs typeface="Arial" panose="020B0604020202020204" pitchFamily="34" charset="0"/>
              </a:rPr>
              <a:t> tôn trọng</a:t>
            </a:r>
            <a:endParaRPr lang="en-US" sz="2400" i="1"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172908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barn(inVertical)">
                                      <p:cBhvr>
                                        <p:cTn id="18" dur="500"/>
                                        <p:tgtEl>
                                          <p:spTgt spid="40"/>
                                        </p:tgtEl>
                                      </p:cBhvr>
                                    </p:animEffect>
                                  </p:childTnLst>
                                </p:cTn>
                              </p:par>
                            </p:childTnLst>
                          </p:cTn>
                        </p:par>
                        <p:par>
                          <p:cTn id="19" fill="hold">
                            <p:stCondLst>
                              <p:cond delay="500"/>
                            </p:stCondLst>
                            <p:childTnLst>
                              <p:par>
                                <p:cTn id="20" presetID="16" presetClass="entr" presetSubtype="21"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par>
                          <p:cTn id="23" fill="hold">
                            <p:stCondLst>
                              <p:cond delay="1000"/>
                            </p:stCondLst>
                            <p:childTnLst>
                              <p:par>
                                <p:cTn id="24" presetID="16" presetClass="entr" presetSubtype="21"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barn(inVertical)">
                                      <p:cBhvr>
                                        <p:cTn id="2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P spid="41" grpId="0" animBg="1"/>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Freeform 19">
            <a:extLst>
              <a:ext uri="{FF2B5EF4-FFF2-40B4-BE49-F238E27FC236}">
                <a16:creationId xmlns:a16="http://schemas.microsoft.com/office/drawing/2014/main" id="{8591C453-0B44-5FFE-9133-7AE9C47329AF}"/>
              </a:ext>
            </a:extLst>
          </p:cNvPr>
          <p:cNvSpPr/>
          <p:nvPr/>
        </p:nvSpPr>
        <p:spPr>
          <a:xfrm>
            <a:off x="10902332" y="7330769"/>
            <a:ext cx="1169817" cy="861356"/>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sp>
        <p:nvSpPr>
          <p:cNvPr id="16" name="Freeform 15">
            <a:extLst>
              <a:ext uri="{FF2B5EF4-FFF2-40B4-BE49-F238E27FC236}">
                <a16:creationId xmlns:a16="http://schemas.microsoft.com/office/drawing/2014/main" id="{32172B26-29E2-0657-D413-D0D795B4F2ED}"/>
              </a:ext>
            </a:extLst>
          </p:cNvPr>
          <p:cNvSpPr/>
          <p:nvPr/>
        </p:nvSpPr>
        <p:spPr>
          <a:xfrm>
            <a:off x="0" y="7185188"/>
            <a:ext cx="727206" cy="878311"/>
          </a:xfrm>
          <a:custGeom>
            <a:avLst/>
            <a:gdLst/>
            <a:ahLst/>
            <a:cxnLst/>
            <a:rect l="l" t="t" r="r" b="b"/>
            <a:pathLst>
              <a:path w="1584990" h="2057400">
                <a:moveTo>
                  <a:pt x="0" y="0"/>
                </a:moveTo>
                <a:lnTo>
                  <a:pt x="1584990" y="0"/>
                </a:lnTo>
                <a:lnTo>
                  <a:pt x="158499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sp>
        <p:nvSpPr>
          <p:cNvPr id="17" name="Rounded Rectangle 14">
            <a:extLst>
              <a:ext uri="{FF2B5EF4-FFF2-40B4-BE49-F238E27FC236}">
                <a16:creationId xmlns:a16="http://schemas.microsoft.com/office/drawing/2014/main" id="{FF41D41C-B172-7569-4AC4-05368B620C88}"/>
              </a:ext>
            </a:extLst>
          </p:cNvPr>
          <p:cNvSpPr/>
          <p:nvPr/>
        </p:nvSpPr>
        <p:spPr>
          <a:xfrm>
            <a:off x="4684716" y="3650584"/>
            <a:ext cx="6723082" cy="2948086"/>
          </a:xfrm>
          <a:prstGeom prst="roundRect">
            <a:avLst/>
          </a:prstGeom>
          <a:solidFill>
            <a:srgbClr val="FFF7DD"/>
          </a:solidFill>
          <a:ln w="3810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5325" indent="-495325" algn="just">
              <a:lnSpc>
                <a:spcPct val="200000"/>
              </a:lnSpc>
              <a:buFont typeface="+mj-lt"/>
              <a:buAutoNum type="alphaLcPeriod"/>
            </a:pP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Việc làm của Hùng đã gây ra tác hại gì?</a:t>
            </a:r>
          </a:p>
          <a:p>
            <a:pPr marL="495325" indent="-495325" algn="just">
              <a:lnSpc>
                <a:spcPct val="200000"/>
              </a:lnSpc>
              <a:buFont typeface="+mj-lt"/>
              <a:buAutoNum type="alphaLcPeriod"/>
            </a:pP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Hãy kể thêm các hành vi không biết bảo vệ của công trong trường học và đưa ra biện pháp để ngăn chặn hành vi đó.</a:t>
            </a:r>
          </a:p>
        </p:txBody>
      </p:sp>
      <p:grpSp>
        <p:nvGrpSpPr>
          <p:cNvPr id="18" name="Group 17">
            <a:extLst>
              <a:ext uri="{FF2B5EF4-FFF2-40B4-BE49-F238E27FC236}">
                <a16:creationId xmlns:a16="http://schemas.microsoft.com/office/drawing/2014/main" id="{49AE5DB5-023A-AA31-5AE6-F50165962F2C}"/>
              </a:ext>
            </a:extLst>
          </p:cNvPr>
          <p:cNvGrpSpPr/>
          <p:nvPr/>
        </p:nvGrpSpPr>
        <p:grpSpPr>
          <a:xfrm>
            <a:off x="500088" y="3608070"/>
            <a:ext cx="3923593" cy="3249930"/>
            <a:chOff x="914400" y="4770462"/>
            <a:chExt cx="5885389" cy="4874895"/>
          </a:xfrm>
        </p:grpSpPr>
        <p:sp>
          <p:nvSpPr>
            <p:cNvPr id="19" name="Rectangle 18">
              <a:extLst>
                <a:ext uri="{FF2B5EF4-FFF2-40B4-BE49-F238E27FC236}">
                  <a16:creationId xmlns:a16="http://schemas.microsoft.com/office/drawing/2014/main" id="{5BD6CA23-DA9E-2EB5-2866-4604A9B60866}"/>
                </a:ext>
              </a:extLst>
            </p:cNvPr>
            <p:cNvSpPr/>
            <p:nvPr/>
          </p:nvSpPr>
          <p:spPr>
            <a:xfrm>
              <a:off x="1623358" y="4770462"/>
              <a:ext cx="4467471" cy="833932"/>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latin typeface="UTM Avo" panose="02040603050506020204" pitchFamily="18"/>
                  <a:cs typeface="Arial" panose="020B0604020202020204" pitchFamily="34" charset="0"/>
                </a:rPr>
                <a:t>Câu hỏi</a:t>
              </a:r>
              <a:endParaRPr lang="en-US" sz="2400" b="1" dirty="0">
                <a:solidFill>
                  <a:srgbClr val="FF0000"/>
                </a:solidFill>
                <a:latin typeface="UTM Avo" panose="02040603050506020204" pitchFamily="18"/>
                <a:cs typeface="Arial" panose="020B0604020202020204" pitchFamily="34" charset="0"/>
              </a:endParaRPr>
            </a:p>
          </p:txBody>
        </p:sp>
        <p:pic>
          <p:nvPicPr>
            <p:cNvPr id="20" name="Picture 3">
              <a:extLst>
                <a:ext uri="{FF2B5EF4-FFF2-40B4-BE49-F238E27FC236}">
                  <a16:creationId xmlns:a16="http://schemas.microsoft.com/office/drawing/2014/main" id="{02ECFACF-2BF5-5ECE-6881-FA306CE217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4400" y="5981700"/>
              <a:ext cx="5885389" cy="3663657"/>
            </a:xfrm>
            <a:prstGeom prst="rect">
              <a:avLst/>
            </a:prstGeom>
          </p:spPr>
        </p:pic>
      </p:grpSp>
      <p:grpSp>
        <p:nvGrpSpPr>
          <p:cNvPr id="21" name="Group 20">
            <a:extLst>
              <a:ext uri="{FF2B5EF4-FFF2-40B4-BE49-F238E27FC236}">
                <a16:creationId xmlns:a16="http://schemas.microsoft.com/office/drawing/2014/main" id="{76015226-6A25-6279-CD26-2FC02735D552}"/>
              </a:ext>
            </a:extLst>
          </p:cNvPr>
          <p:cNvGrpSpPr/>
          <p:nvPr/>
        </p:nvGrpSpPr>
        <p:grpSpPr>
          <a:xfrm>
            <a:off x="38666" y="2152509"/>
            <a:ext cx="9636087" cy="1325047"/>
            <a:chOff x="829681" y="2562751"/>
            <a:chExt cx="14454131" cy="1987571"/>
          </a:xfrm>
        </p:grpSpPr>
        <p:sp>
          <p:nvSpPr>
            <p:cNvPr id="22" name="TextBox 21">
              <a:extLst>
                <a:ext uri="{FF2B5EF4-FFF2-40B4-BE49-F238E27FC236}">
                  <a16:creationId xmlns:a16="http://schemas.microsoft.com/office/drawing/2014/main" id="{70697BF5-EBA7-D9CF-F3A4-878FA972ADFF}"/>
                </a:ext>
              </a:extLst>
            </p:cNvPr>
            <p:cNvSpPr txBox="1"/>
            <p:nvPr/>
          </p:nvSpPr>
          <p:spPr>
            <a:xfrm>
              <a:off x="2734681" y="2562751"/>
              <a:ext cx="12549131" cy="1590543"/>
            </a:xfrm>
            <a:prstGeom prst="roundRect">
              <a:avLst/>
            </a:prstGeom>
            <a:solidFill>
              <a:schemeClr val="accent5">
                <a:lumMod val="20000"/>
                <a:lumOff val="80000"/>
              </a:schemeClr>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000" b="1" dirty="0">
                  <a:solidFill>
                    <a:schemeClr val="tx2">
                      <a:lumMod val="50000"/>
                    </a:schemeClr>
                  </a:solidFill>
                  <a:latin typeface="UTM Avo" panose="02040603050506020204" pitchFamily="18"/>
                  <a:cs typeface="Arial" panose="020B0604020202020204" pitchFamily="34" charset="0"/>
                </a:rPr>
                <a:t>YÊU CẦU: </a:t>
              </a:r>
              <a:r>
                <a:rPr lang="en-US" sz="2000" dirty="0">
                  <a:solidFill>
                    <a:schemeClr val="tx1"/>
                  </a:solidFill>
                  <a:latin typeface="UTM Avo" panose="02040603050506020204" pitchFamily="18"/>
                  <a:cs typeface="Arial" panose="020B0604020202020204" pitchFamily="34" charset="0"/>
                </a:rPr>
                <a:t>Các </a:t>
              </a:r>
              <a:r>
                <a:rPr lang="en-US" sz="2000" dirty="0" err="1">
                  <a:solidFill>
                    <a:schemeClr val="tx1"/>
                  </a:solidFill>
                  <a:latin typeface="UTM Avo" panose="02040603050506020204" pitchFamily="18"/>
                  <a:cs typeface="Arial" panose="020B0604020202020204" pitchFamily="34" charset="0"/>
                </a:rPr>
                <a:t>em</a:t>
              </a:r>
              <a:r>
                <a:rPr lang="vi-VN" sz="2000" dirty="0">
                  <a:solidFill>
                    <a:schemeClr val="tx1"/>
                  </a:solidFill>
                  <a:latin typeface="UTM Avo" panose="02040603050506020204" pitchFamily="18"/>
                  <a:cs typeface="Arial" panose="020B0604020202020204" pitchFamily="34" charset="0"/>
                </a:rPr>
                <a:t> hãy đọc câu chuyện </a:t>
              </a:r>
              <a:r>
                <a:rPr lang="en-US" sz="2000" b="1" i="1" dirty="0" err="1">
                  <a:solidFill>
                    <a:schemeClr val="tx1"/>
                  </a:solidFill>
                  <a:latin typeface="UTM Avo" panose="02040603050506020204" pitchFamily="18"/>
                  <a:cs typeface="Arial" panose="020B0604020202020204" pitchFamily="34" charset="0"/>
                </a:rPr>
                <a:t>Đẹp</a:t>
              </a:r>
              <a:r>
                <a:rPr lang="en-US" sz="2000" b="1" i="1" dirty="0">
                  <a:solidFill>
                    <a:schemeClr val="tx1"/>
                  </a:solidFill>
                  <a:latin typeface="UTM Avo" panose="02040603050506020204" pitchFamily="18"/>
                  <a:cs typeface="Arial" panose="020B0604020202020204" pitchFamily="34" charset="0"/>
                </a:rPr>
                <a:t> </a:t>
              </a:r>
              <a:r>
                <a:rPr lang="en-US" sz="2000" b="1" i="1" dirty="0" err="1">
                  <a:solidFill>
                    <a:schemeClr val="tx1"/>
                  </a:solidFill>
                  <a:latin typeface="UTM Avo" panose="02040603050506020204" pitchFamily="18"/>
                  <a:cs typeface="Arial" panose="020B0604020202020204" pitchFamily="34" charset="0"/>
                </a:rPr>
                <a:t>mà</a:t>
              </a:r>
              <a:r>
                <a:rPr lang="en-US" sz="2000" b="1" i="1" dirty="0">
                  <a:solidFill>
                    <a:schemeClr val="tx1"/>
                  </a:solidFill>
                  <a:latin typeface="UTM Avo" panose="02040603050506020204" pitchFamily="18"/>
                  <a:cs typeface="Arial" panose="020B0604020202020204" pitchFamily="34" charset="0"/>
                </a:rPr>
                <a:t> </a:t>
              </a:r>
              <a:r>
                <a:rPr lang="en-US" sz="2000" b="1" i="1" dirty="0" err="1">
                  <a:solidFill>
                    <a:schemeClr val="tx1"/>
                  </a:solidFill>
                  <a:latin typeface="UTM Avo" panose="02040603050506020204" pitchFamily="18"/>
                  <a:cs typeface="Arial" panose="020B0604020202020204" pitchFamily="34" charset="0"/>
                </a:rPr>
                <a:t>không</a:t>
              </a:r>
              <a:r>
                <a:rPr lang="en-US" sz="2000" b="1" i="1" dirty="0">
                  <a:solidFill>
                    <a:schemeClr val="tx1"/>
                  </a:solidFill>
                  <a:latin typeface="UTM Avo" panose="02040603050506020204" pitchFamily="18"/>
                  <a:cs typeface="Arial" panose="020B0604020202020204" pitchFamily="34" charset="0"/>
                </a:rPr>
                <a:t> </a:t>
              </a:r>
              <a:r>
                <a:rPr lang="en-US" sz="2000" b="1" i="1" dirty="0" err="1">
                  <a:solidFill>
                    <a:schemeClr val="tx1"/>
                  </a:solidFill>
                  <a:latin typeface="UTM Avo" panose="02040603050506020204" pitchFamily="18"/>
                  <a:cs typeface="Arial" panose="020B0604020202020204" pitchFamily="34" charset="0"/>
                </a:rPr>
                <a:t>đẹp</a:t>
              </a:r>
              <a:r>
                <a:rPr lang="en-US" sz="2000" b="1" i="1" dirty="0">
                  <a:solidFill>
                    <a:schemeClr val="tx1"/>
                  </a:solidFill>
                  <a:latin typeface="UTM Avo" panose="02040603050506020204" pitchFamily="18"/>
                  <a:cs typeface="Arial" panose="020B0604020202020204" pitchFamily="34" charset="0"/>
                </a:rPr>
                <a:t> </a:t>
              </a:r>
              <a:r>
                <a:rPr lang="vi-VN" sz="2000" i="1" dirty="0">
                  <a:solidFill>
                    <a:schemeClr val="tx1"/>
                  </a:solidFill>
                  <a:latin typeface="UTM Avo" panose="02040603050506020204" pitchFamily="18"/>
                  <a:cs typeface="Arial" panose="020B0604020202020204" pitchFamily="34" charset="0"/>
                </a:rPr>
                <a:t>(SHS – tr</a:t>
              </a:r>
              <a:r>
                <a:rPr lang="en-US" sz="2000" i="1" dirty="0">
                  <a:solidFill>
                    <a:schemeClr val="tx1"/>
                  </a:solidFill>
                  <a:latin typeface="UTM Avo" panose="02040603050506020204" pitchFamily="18"/>
                  <a:cs typeface="Arial" panose="020B0604020202020204" pitchFamily="34" charset="0"/>
                </a:rPr>
                <a:t>.40,41</a:t>
              </a:r>
              <a:r>
                <a:rPr lang="vi-VN" sz="2000" i="1" dirty="0">
                  <a:solidFill>
                    <a:schemeClr val="tx1"/>
                  </a:solidFill>
                  <a:latin typeface="UTM Avo" panose="02040603050506020204" pitchFamily="18"/>
                  <a:cs typeface="Arial" panose="020B0604020202020204" pitchFamily="34" charset="0"/>
                </a:rPr>
                <a:t>)</a:t>
              </a:r>
              <a:r>
                <a:rPr lang="vi-VN" sz="2000" dirty="0">
                  <a:solidFill>
                    <a:schemeClr val="tx1"/>
                  </a:solidFill>
                  <a:latin typeface="UTM Avo" panose="02040603050506020204" pitchFamily="18"/>
                  <a:cs typeface="Arial" panose="020B0604020202020204" pitchFamily="34" charset="0"/>
                </a:rPr>
                <a:t> và trả lời câu hỏi:</a:t>
              </a:r>
              <a:endParaRPr lang="en-US" sz="2000" dirty="0">
                <a:solidFill>
                  <a:schemeClr val="tx1"/>
                </a:solidFill>
                <a:latin typeface="UTM Avo" panose="02040603050506020204" pitchFamily="18"/>
                <a:cs typeface="Arial" panose="020B0604020202020204" pitchFamily="34" charset="0"/>
              </a:endParaRPr>
            </a:p>
          </p:txBody>
        </p:sp>
        <p:pic>
          <p:nvPicPr>
            <p:cNvPr id="23" name="Picture 22" descr="A picture containing text, vector graphics&#10;&#10;Description automatically generated">
              <a:extLst>
                <a:ext uri="{FF2B5EF4-FFF2-40B4-BE49-F238E27FC236}">
                  <a16:creationId xmlns:a16="http://schemas.microsoft.com/office/drawing/2014/main" id="{A78B15FB-C056-A1BE-A003-32AFE52EFC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9681" y="2645322"/>
              <a:ext cx="1905000" cy="1905000"/>
            </a:xfrm>
            <a:prstGeom prst="rect">
              <a:avLst/>
            </a:prstGeom>
          </p:spPr>
        </p:pic>
      </p:grpSp>
      <p:sp>
        <p:nvSpPr>
          <p:cNvPr id="24" name="TextBox 23">
            <a:extLst>
              <a:ext uri="{FF2B5EF4-FFF2-40B4-BE49-F238E27FC236}">
                <a16:creationId xmlns:a16="http://schemas.microsoft.com/office/drawing/2014/main" id="{25DE85A4-6E6F-23A9-EA82-B6FFC5858772}"/>
              </a:ext>
            </a:extLst>
          </p:cNvPr>
          <p:cNvSpPr txBox="1"/>
          <p:nvPr/>
        </p:nvSpPr>
        <p:spPr>
          <a:xfrm>
            <a:off x="1327240" y="1430893"/>
            <a:ext cx="9696208" cy="562398"/>
          </a:xfrm>
          <a:prstGeom prst="rect">
            <a:avLst/>
          </a:prstGeom>
        </p:spPr>
        <p:txBody>
          <a:bodyPr wrap="square" lIns="0" tIns="0" rIns="0" bIns="0" rtlCol="0" anchor="t">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a:t>
            </a:r>
            <a:r>
              <a:rPr lang="en-US" sz="2800" b="1" dirty="0">
                <a:latin typeface="UTM Avo" panose="02040603050506020204" pitchFamily="18"/>
                <a:ea typeface="Calibri" panose="020F0502020204030204" pitchFamily="34" charset="0"/>
                <a:cs typeface="Arial" panose="020B0604020202020204" pitchFamily="34" charset="0"/>
              </a:rPr>
              <a:t>2</a:t>
            </a:r>
            <a:r>
              <a:rPr lang="vi-VN"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đọc</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câu</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chuyện</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và</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trả</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lời</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câu</a:t>
            </a:r>
            <a:r>
              <a:rPr lang="en-US" sz="2800" b="1" dirty="0">
                <a:latin typeface="UTM Avo" panose="02040603050506020204" pitchFamily="18"/>
                <a:ea typeface="Calibri" panose="020F0502020204030204" pitchFamily="34" charset="0"/>
                <a:cs typeface="Arial" panose="020B0604020202020204" pitchFamily="34" charset="0"/>
              </a:rPr>
              <a:t> </a:t>
            </a:r>
            <a:r>
              <a:rPr lang="en-US" sz="2800" b="1" dirty="0" err="1">
                <a:latin typeface="UTM Avo" panose="02040603050506020204" pitchFamily="18"/>
                <a:ea typeface="Calibri" panose="020F0502020204030204" pitchFamily="34" charset="0"/>
                <a:cs typeface="Arial" panose="020B0604020202020204" pitchFamily="34" charset="0"/>
              </a:rPr>
              <a:t>hỏi</a:t>
            </a:r>
            <a:endParaRPr lang="vi-VN" sz="2800" b="1" dirty="0">
              <a:latin typeface="UTM Avo" panose="02040603050506020204" pitchFamily="18"/>
              <a:ea typeface="Calibri" panose="020F050202020403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5C38F419-6C6C-789B-CFB1-F7164BC5F94F}"/>
              </a:ext>
            </a:extLst>
          </p:cNvPr>
          <p:cNvGrpSpPr/>
          <p:nvPr/>
        </p:nvGrpSpPr>
        <p:grpSpPr>
          <a:xfrm>
            <a:off x="10653629" y="803020"/>
            <a:ext cx="1667222" cy="1571004"/>
            <a:chOff x="9985292" y="889125"/>
            <a:chExt cx="2374289" cy="1406433"/>
          </a:xfrm>
        </p:grpSpPr>
        <p:pic>
          <p:nvPicPr>
            <p:cNvPr id="29" name="Picture 2">
              <a:hlinkClick r:id="rId10"/>
              <a:extLst>
                <a:ext uri="{FF2B5EF4-FFF2-40B4-BE49-F238E27FC236}">
                  <a16:creationId xmlns:a16="http://schemas.microsoft.com/office/drawing/2014/main" id="{256427AB-1C56-F18F-D2D4-7382404A714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20349" y="889125"/>
              <a:ext cx="1504178" cy="74694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7C0B4D6-E8C4-5233-9B40-CA1FAFF4DA6F}"/>
                </a:ext>
              </a:extLst>
            </p:cNvPr>
            <p:cNvSpPr txBox="1"/>
            <p:nvPr/>
          </p:nvSpPr>
          <p:spPr>
            <a:xfrm>
              <a:off x="9985292" y="1716934"/>
              <a:ext cx="2374289" cy="578624"/>
            </a:xfrm>
            <a:prstGeom prst="rect">
              <a:avLst/>
            </a:prstGeom>
            <a:noFill/>
          </p:spPr>
          <p:txBody>
            <a:bodyPr wrap="square">
              <a:spAutoFit/>
            </a:bodyPr>
            <a:lstStyle/>
            <a:p>
              <a:pPr algn="ctr"/>
              <a:r>
                <a:rPr lang="en-US" dirty="0" err="1">
                  <a:latin typeface="UTM Avo" panose="02040603050506020204" pitchFamily="18"/>
                  <a:cs typeface="Arial" panose="020B0604020202020204" pitchFamily="34" charset="0"/>
                </a:rPr>
                <a:t>Ấn</a:t>
              </a:r>
              <a:r>
                <a:rPr lang="en-US" dirty="0">
                  <a:latin typeface="UTM Avo" panose="02040603050506020204" pitchFamily="18"/>
                  <a:cs typeface="Arial" panose="020B0604020202020204" pitchFamily="34" charset="0"/>
                </a:rPr>
                <a:t> </a:t>
              </a:r>
              <a:r>
                <a:rPr lang="en-US" dirty="0" err="1">
                  <a:latin typeface="UTM Avo" panose="02040603050506020204" pitchFamily="18"/>
                  <a:cs typeface="Arial" panose="020B0604020202020204" pitchFamily="34" charset="0"/>
                </a:rPr>
                <a:t>vào</a:t>
              </a:r>
              <a:r>
                <a:rPr lang="en-US" dirty="0">
                  <a:latin typeface="UTM Avo" panose="02040603050506020204" pitchFamily="18"/>
                  <a:cs typeface="Arial" panose="020B0604020202020204" pitchFamily="34" charset="0"/>
                </a:rPr>
                <a:t> </a:t>
              </a:r>
              <a:r>
                <a:rPr lang="en-US" dirty="0" err="1">
                  <a:latin typeface="UTM Avo" panose="02040603050506020204" pitchFamily="18"/>
                  <a:cs typeface="Arial" panose="020B0604020202020204" pitchFamily="34" charset="0"/>
                </a:rPr>
                <a:t>để</a:t>
              </a:r>
              <a:endParaRPr lang="en-US" dirty="0">
                <a:latin typeface="UTM Avo" panose="02040603050506020204" pitchFamily="18"/>
                <a:cs typeface="Arial" panose="020B0604020202020204" pitchFamily="34" charset="0"/>
              </a:endParaRPr>
            </a:p>
            <a:p>
              <a:pPr algn="ctr"/>
              <a:r>
                <a:rPr lang="vi-VN" b="1" dirty="0">
                  <a:latin typeface="UTM Avo" panose="02040603050506020204" pitchFamily="18"/>
                  <a:cs typeface="Arial" panose="020B0604020202020204" pitchFamily="34" charset="0"/>
                </a:rPr>
                <a:t>xem </a:t>
              </a:r>
              <a:r>
                <a:rPr lang="en-US" b="1" dirty="0">
                  <a:latin typeface="UTM Avo" panose="02040603050506020204" pitchFamily="18"/>
                  <a:cs typeface="Arial" panose="020B0604020202020204" pitchFamily="34" charset="0"/>
                </a:rPr>
                <a:t>video</a:t>
              </a:r>
              <a:endParaRPr lang="en-US" b="1" dirty="0">
                <a:latin typeface="UTM Avo" panose="02040603050506020204" pitchFamily="18"/>
              </a:endParaRPr>
            </a:p>
          </p:txBody>
        </p:sp>
      </p:grpSp>
    </p:spTree>
    <p:extLst>
      <p:ext uri="{BB962C8B-B14F-4D97-AF65-F5344CB8AC3E}">
        <p14:creationId xmlns:p14="http://schemas.microsoft.com/office/powerpoint/2010/main" val="5519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22" presetClass="entr" presetSubtype="8"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par>
                                <p:cTn id="18" presetID="14" presetClass="entr" presetSubtype="1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fade">
                                      <p:cBhvr>
                                        <p:cTn id="25" dur="500"/>
                                        <p:tgtEl>
                                          <p:spTgt spid="17">
                                            <p:txEl>
                                              <p:pRg st="0" end="0"/>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7">
                                            <p:txEl>
                                              <p:pRg st="1" end="1"/>
                                            </p:txEl>
                                          </p:spTgt>
                                        </p:tgtEl>
                                        <p:attrNameLst>
                                          <p:attrName>style.visibility</p:attrName>
                                        </p:attrNameLst>
                                      </p:cBhvr>
                                      <p:to>
                                        <p:strVal val="visible"/>
                                      </p:to>
                                    </p:set>
                                    <p:animEffect transition="in" filter="fade">
                                      <p:cBhvr>
                                        <p:cTn id="2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13" name="Freeform 35">
            <a:extLst>
              <a:ext uri="{FF2B5EF4-FFF2-40B4-BE49-F238E27FC236}">
                <a16:creationId xmlns:a16="http://schemas.microsoft.com/office/drawing/2014/main" id="{88CA89FB-F259-044E-FA46-A8BE65B875C1}"/>
              </a:ext>
            </a:extLst>
          </p:cNvPr>
          <p:cNvSpPr/>
          <p:nvPr/>
        </p:nvSpPr>
        <p:spPr>
          <a:xfrm>
            <a:off x="662232" y="4996114"/>
            <a:ext cx="1056660" cy="1371600"/>
          </a:xfrm>
          <a:custGeom>
            <a:avLst/>
            <a:gdLst/>
            <a:ahLst/>
            <a:cxnLst/>
            <a:rect l="l" t="t" r="r" b="b"/>
            <a:pathLst>
              <a:path w="1584990" h="2057400">
                <a:moveTo>
                  <a:pt x="0" y="0"/>
                </a:moveTo>
                <a:lnTo>
                  <a:pt x="1584990" y="0"/>
                </a:lnTo>
                <a:lnTo>
                  <a:pt x="1584990"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700">
              <a:solidFill>
                <a:prstClr val="black"/>
              </a:solidFill>
              <a:latin typeface="UTM Avo" panose="02040603050506020204" pitchFamily="18"/>
              <a:cs typeface="Arial" panose="020B0604020202020204" pitchFamily="34" charset="0"/>
            </a:endParaRPr>
          </a:p>
        </p:txBody>
      </p:sp>
      <p:sp>
        <p:nvSpPr>
          <p:cNvPr id="18" name="Rectangle: Rounded Corners 40">
            <a:extLst>
              <a:ext uri="{FF2B5EF4-FFF2-40B4-BE49-F238E27FC236}">
                <a16:creationId xmlns:a16="http://schemas.microsoft.com/office/drawing/2014/main" id="{5AC7BE23-2FDE-27DB-18B0-1BA73CD6910B}"/>
              </a:ext>
            </a:extLst>
          </p:cNvPr>
          <p:cNvSpPr/>
          <p:nvPr/>
        </p:nvSpPr>
        <p:spPr>
          <a:xfrm>
            <a:off x="754743" y="2405719"/>
            <a:ext cx="4406520" cy="1681431"/>
          </a:xfrm>
          <a:prstGeom prst="roundRect">
            <a:avLst/>
          </a:prstGeom>
          <a:solidFill>
            <a:srgbClr val="F79646">
              <a:lumMod val="20000"/>
              <a:lumOff val="80000"/>
            </a:srgbClr>
          </a:solidFill>
          <a:ln w="25400" cap="flat" cmpd="sng" algn="ctr">
            <a:solidFill>
              <a:srgbClr val="F79646">
                <a:lumMod val="75000"/>
              </a:srgbClr>
            </a:solidFill>
            <a:prstDash val="solid"/>
          </a:ln>
          <a:effectLst/>
        </p:spPr>
        <p:txBody>
          <a:bodyPr rtlCol="0" anchor="b"/>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Câu</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a:t>
            </a:r>
          </a:p>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Việc làm của Hùng đã gây ra tác hại </a:t>
            </a:r>
            <a:r>
              <a:rPr kumimoji="0" lang="en-US" sz="2400" b="0"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là</a:t>
            </a:r>
            <a:r>
              <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a:t>
            </a:r>
          </a:p>
        </p:txBody>
      </p:sp>
      <p:pic>
        <p:nvPicPr>
          <p:cNvPr id="19" name="Graphic 18" descr="Back with solid fill">
            <a:extLst>
              <a:ext uri="{FF2B5EF4-FFF2-40B4-BE49-F238E27FC236}">
                <a16:creationId xmlns:a16="http://schemas.microsoft.com/office/drawing/2014/main" id="{18AFFD55-0382-6657-DD89-CD3E20DDB4F3}"/>
              </a:ext>
            </a:extLst>
          </p:cNvPr>
          <p:cNvPicPr>
            <a:picLocks noChangeAspect="1"/>
          </p:cNvPicPr>
          <p:nvPr/>
        </p:nvPicPr>
        <p:blipFill>
          <a:blip r:embed="rId5">
            <a:duotone>
              <a:srgbClr val="C0504D">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89334" y="2902905"/>
            <a:ext cx="1035533" cy="716045"/>
          </a:xfrm>
          <a:prstGeom prst="rect">
            <a:avLst/>
          </a:prstGeom>
        </p:spPr>
      </p:pic>
      <p:sp>
        <p:nvSpPr>
          <p:cNvPr id="20" name="Rectangle: Rounded Corners 42">
            <a:extLst>
              <a:ext uri="{FF2B5EF4-FFF2-40B4-BE49-F238E27FC236}">
                <a16:creationId xmlns:a16="http://schemas.microsoft.com/office/drawing/2014/main" id="{7A3DCAF5-A4F7-CF71-0476-75B82BB4B054}"/>
              </a:ext>
            </a:extLst>
          </p:cNvPr>
          <p:cNvSpPr/>
          <p:nvPr/>
        </p:nvSpPr>
        <p:spPr>
          <a:xfrm>
            <a:off x="6852939" y="2405719"/>
            <a:ext cx="4569805" cy="1681431"/>
          </a:xfrm>
          <a:prstGeom prst="roundRect">
            <a:avLst/>
          </a:prstGeom>
          <a:solidFill>
            <a:srgbClr val="F79646">
              <a:lumMod val="20000"/>
              <a:lumOff val="80000"/>
            </a:srgbClr>
          </a:solidFill>
          <a:ln w="25400" cap="flat" cmpd="sng" algn="ctr">
            <a:solidFill>
              <a:srgbClr val="F79646">
                <a:lumMod val="75000"/>
              </a:srgbClr>
            </a:solidFill>
            <a:prstDash val="solid"/>
          </a:ln>
          <a:effectLst/>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Bức tường trắng tin của trường đã bị </a:t>
            </a:r>
            <a:r>
              <a:rPr kumimoji="0" lang="en-US"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H</a:t>
            </a:r>
            <a:r>
              <a:rPr kumimoji="0" lang="vi-VN"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ùng vẽ bẩn</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nvGrpSpPr>
          <p:cNvPr id="21" name="Group 20">
            <a:extLst>
              <a:ext uri="{FF2B5EF4-FFF2-40B4-BE49-F238E27FC236}">
                <a16:creationId xmlns:a16="http://schemas.microsoft.com/office/drawing/2014/main" id="{3455D9DF-7CD8-AEF4-E19A-3A0D09F05ED9}"/>
              </a:ext>
            </a:extLst>
          </p:cNvPr>
          <p:cNvGrpSpPr/>
          <p:nvPr/>
        </p:nvGrpSpPr>
        <p:grpSpPr>
          <a:xfrm>
            <a:off x="3791200" y="4234374"/>
            <a:ext cx="4569805" cy="2476402"/>
            <a:chOff x="5195966" y="5697699"/>
            <a:chExt cx="7525419" cy="4078065"/>
          </a:xfrm>
        </p:grpSpPr>
        <p:pic>
          <p:nvPicPr>
            <p:cNvPr id="22" name="Picture 2" descr="5 lợi ích khi con vẽ nguệch ngoạc lên tường, trí tưởng tượng phong phú mang  đến thành công mai sau">
              <a:extLst>
                <a:ext uri="{FF2B5EF4-FFF2-40B4-BE49-F238E27FC236}">
                  <a16:creationId xmlns:a16="http://schemas.microsoft.com/office/drawing/2014/main" id="{3E69158F-2FBC-6C95-30F2-331F75DCFD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966" y="5981700"/>
              <a:ext cx="7248361" cy="379406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23" name="Picture 2" descr="Push pin ">
              <a:extLst>
                <a:ext uri="{FF2B5EF4-FFF2-40B4-BE49-F238E27FC236}">
                  <a16:creationId xmlns:a16="http://schemas.microsoft.com/office/drawing/2014/main" id="{EA1607F4-052A-92B8-2492-944B58B5229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0784913">
              <a:off x="11965408" y="5697699"/>
              <a:ext cx="755977" cy="7559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7713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randombar(horizontal)">
                                      <p:cBhvr>
                                        <p:cTn id="21" dur="500"/>
                                        <p:tgtEl>
                                          <p:spTgt spid="20"/>
                                        </p:tgtEl>
                                      </p:cBhvr>
                                    </p:animEffect>
                                  </p:childTnLst>
                                </p:cTn>
                              </p:par>
                              <p:par>
                                <p:cTn id="22" presetID="14" presetClass="entr" presetSubtype="1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11" name="Rectangle: Rounded Corners 1">
            <a:extLst>
              <a:ext uri="{FF2B5EF4-FFF2-40B4-BE49-F238E27FC236}">
                <a16:creationId xmlns:a16="http://schemas.microsoft.com/office/drawing/2014/main" id="{86FDBAE8-EC93-B4E5-010E-875A06EEDC6A}"/>
              </a:ext>
            </a:extLst>
          </p:cNvPr>
          <p:cNvSpPr/>
          <p:nvPr/>
        </p:nvSpPr>
        <p:spPr>
          <a:xfrm>
            <a:off x="1181692" y="3540268"/>
            <a:ext cx="4592751" cy="1196333"/>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Viết, vẽ lên bàn học, leo trèo lên bàn học</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sp>
        <p:nvSpPr>
          <p:cNvPr id="12" name="Rectangle: Rounded Corners 2">
            <a:extLst>
              <a:ext uri="{FF2B5EF4-FFF2-40B4-BE49-F238E27FC236}">
                <a16:creationId xmlns:a16="http://schemas.microsoft.com/office/drawing/2014/main" id="{7A2EB043-7CBA-47A8-129D-A1CE6C2D748C}"/>
              </a:ext>
            </a:extLst>
          </p:cNvPr>
          <p:cNvSpPr/>
          <p:nvPr/>
        </p:nvSpPr>
        <p:spPr>
          <a:xfrm>
            <a:off x="6357373" y="3540268"/>
            <a:ext cx="4610892" cy="1196333"/>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Phá hoại cây xanh trong khuôn viên nhà trường</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E356F0EA-E1DF-EB61-4D44-DBC425E0A850}"/>
              </a:ext>
            </a:extLst>
          </p:cNvPr>
          <p:cNvGrpSpPr/>
          <p:nvPr/>
        </p:nvGrpSpPr>
        <p:grpSpPr>
          <a:xfrm>
            <a:off x="0" y="2164406"/>
            <a:ext cx="11911848" cy="1159723"/>
            <a:chOff x="47763" y="1591265"/>
            <a:chExt cx="17867772" cy="1739585"/>
          </a:xfrm>
        </p:grpSpPr>
        <p:sp>
          <p:nvSpPr>
            <p:cNvPr id="15" name="Rectangle 14">
              <a:extLst>
                <a:ext uri="{FF2B5EF4-FFF2-40B4-BE49-F238E27FC236}">
                  <a16:creationId xmlns:a16="http://schemas.microsoft.com/office/drawing/2014/main" id="{B4E6B234-548B-8D2B-3D37-8D1B309D4879}"/>
                </a:ext>
              </a:extLst>
            </p:cNvPr>
            <p:cNvSpPr/>
            <p:nvPr/>
          </p:nvSpPr>
          <p:spPr>
            <a:xfrm>
              <a:off x="47763" y="1915475"/>
              <a:ext cx="17070023" cy="1415375"/>
            </a:xfrm>
            <a:prstGeom prst="rect">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Câu</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b: </a:t>
              </a:r>
              <a:r>
                <a:rPr kumimoji="0" lang="vi-VN"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Các hành vi không bảo vệ của công trong trường học</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như</a:t>
              </a:r>
              <a:endPar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pic>
          <p:nvPicPr>
            <p:cNvPr id="16" name="Picture 15" descr="Icon&#10;&#10;Description automatically generated">
              <a:extLst>
                <a:ext uri="{FF2B5EF4-FFF2-40B4-BE49-F238E27FC236}">
                  <a16:creationId xmlns:a16="http://schemas.microsoft.com/office/drawing/2014/main" id="{5EDAE97B-8823-94A1-8D31-08118E0FD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00160" y="1591265"/>
              <a:ext cx="1415375" cy="1415375"/>
            </a:xfrm>
            <a:prstGeom prst="rect">
              <a:avLst/>
            </a:prstGeom>
          </p:spPr>
        </p:pic>
      </p:grpSp>
      <p:pic>
        <p:nvPicPr>
          <p:cNvPr id="17" name="Picture 2" descr="Cập nhật hơn 85 tranh vẽ bậy tuyệt vời nhất - Tin Học Vui">
            <a:extLst>
              <a:ext uri="{FF2B5EF4-FFF2-40B4-BE49-F238E27FC236}">
                <a16:creationId xmlns:a16="http://schemas.microsoft.com/office/drawing/2014/main" id="{D86A9F9F-F4D6-78A2-BA07-FCFC976BC8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7322" y="4879219"/>
            <a:ext cx="3341490" cy="1878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4" descr="Chăm sóc và bảo vệ cây xanh- xây dựng trường học xanh, sạch đẹp- bảo vệ môi  trường - Trường THCS Tương Bình Hiệp">
            <a:extLst>
              <a:ext uri="{FF2B5EF4-FFF2-40B4-BE49-F238E27FC236}">
                <a16:creationId xmlns:a16="http://schemas.microsoft.com/office/drawing/2014/main" id="{4A6B66B8-57C2-E5CC-D6EC-D8A7C18456F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0603" y="4879219"/>
            <a:ext cx="2504432" cy="18783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6413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outVertical)">
                                      <p:cBhvr>
                                        <p:cTn id="23" dur="500"/>
                                        <p:tgtEl>
                                          <p:spTgt spid="12"/>
                                        </p:tgtEl>
                                      </p:cBhvr>
                                    </p:animEffect>
                                  </p:childTnLst>
                                </p:cTn>
                              </p:par>
                              <p:par>
                                <p:cTn id="24" presetID="16" presetClass="entr" presetSubtype="37"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arn(outVertical)">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grpSp>
        <p:nvGrpSpPr>
          <p:cNvPr id="14" name="Group 13">
            <a:extLst>
              <a:ext uri="{FF2B5EF4-FFF2-40B4-BE49-F238E27FC236}">
                <a16:creationId xmlns:a16="http://schemas.microsoft.com/office/drawing/2014/main" id="{E356F0EA-E1DF-EB61-4D44-DBC425E0A850}"/>
              </a:ext>
            </a:extLst>
          </p:cNvPr>
          <p:cNvGrpSpPr/>
          <p:nvPr/>
        </p:nvGrpSpPr>
        <p:grpSpPr>
          <a:xfrm>
            <a:off x="0" y="2164406"/>
            <a:ext cx="11911848" cy="1159723"/>
            <a:chOff x="47763" y="1591265"/>
            <a:chExt cx="17867772" cy="1739585"/>
          </a:xfrm>
        </p:grpSpPr>
        <p:sp>
          <p:nvSpPr>
            <p:cNvPr id="15" name="Rectangle 14">
              <a:extLst>
                <a:ext uri="{FF2B5EF4-FFF2-40B4-BE49-F238E27FC236}">
                  <a16:creationId xmlns:a16="http://schemas.microsoft.com/office/drawing/2014/main" id="{B4E6B234-548B-8D2B-3D37-8D1B309D4879}"/>
                </a:ext>
              </a:extLst>
            </p:cNvPr>
            <p:cNvSpPr/>
            <p:nvPr/>
          </p:nvSpPr>
          <p:spPr>
            <a:xfrm>
              <a:off x="47763" y="1915475"/>
              <a:ext cx="17070023" cy="1415375"/>
            </a:xfrm>
            <a:prstGeom prst="rect">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Câu</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b: </a:t>
              </a:r>
              <a:r>
                <a:rPr kumimoji="0" lang="vi-VN"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Các hành vi không bảo vệ của công trong trường học</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như</a:t>
              </a:r>
              <a:endPar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pic>
          <p:nvPicPr>
            <p:cNvPr id="16" name="Picture 15" descr="Icon&#10;&#10;Description automatically generated">
              <a:extLst>
                <a:ext uri="{FF2B5EF4-FFF2-40B4-BE49-F238E27FC236}">
                  <a16:creationId xmlns:a16="http://schemas.microsoft.com/office/drawing/2014/main" id="{5EDAE97B-8823-94A1-8D31-08118E0FD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00160" y="1591265"/>
              <a:ext cx="1415375" cy="1415375"/>
            </a:xfrm>
            <a:prstGeom prst="rect">
              <a:avLst/>
            </a:prstGeom>
          </p:spPr>
        </p:pic>
      </p:grpSp>
      <p:sp>
        <p:nvSpPr>
          <p:cNvPr id="2" name="Rectangle: Rounded Corners 1">
            <a:extLst>
              <a:ext uri="{FF2B5EF4-FFF2-40B4-BE49-F238E27FC236}">
                <a16:creationId xmlns:a16="http://schemas.microsoft.com/office/drawing/2014/main" id="{F38DAA8A-2C72-84A7-67CC-B0C5184AFA54}"/>
              </a:ext>
            </a:extLst>
          </p:cNvPr>
          <p:cNvSpPr/>
          <p:nvPr/>
        </p:nvSpPr>
        <p:spPr>
          <a:xfrm>
            <a:off x="1281874" y="3429001"/>
            <a:ext cx="4592751" cy="1241854"/>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dirty="0">
                <a:solidFill>
                  <a:schemeClr val="tx1"/>
                </a:solidFill>
                <a:latin typeface="UTM Avo" panose="02040603050506020204" pitchFamily="18"/>
                <a:cs typeface="Arial" panose="020B0604020202020204" pitchFamily="34" charset="0"/>
              </a:rPr>
              <a:t>Không sắp xếp dụng cụ học tập đúng quy định</a:t>
            </a:r>
            <a:endParaRPr lang="en-US" sz="2400" dirty="0">
              <a:solidFill>
                <a:schemeClr val="tx1"/>
              </a:solidFill>
              <a:latin typeface="UTM Avo" panose="02040603050506020204" pitchFamily="18"/>
              <a:cs typeface="Arial" panose="020B0604020202020204" pitchFamily="34" charset="0"/>
            </a:endParaRPr>
          </a:p>
        </p:txBody>
      </p:sp>
      <p:sp>
        <p:nvSpPr>
          <p:cNvPr id="3" name="Rectangle: Rounded Corners 2">
            <a:extLst>
              <a:ext uri="{FF2B5EF4-FFF2-40B4-BE49-F238E27FC236}">
                <a16:creationId xmlns:a16="http://schemas.microsoft.com/office/drawing/2014/main" id="{DA9AC89E-3A36-3776-E1D8-42CED8406A58}"/>
              </a:ext>
            </a:extLst>
          </p:cNvPr>
          <p:cNvSpPr/>
          <p:nvPr/>
        </p:nvSpPr>
        <p:spPr>
          <a:xfrm>
            <a:off x="6457555" y="3429001"/>
            <a:ext cx="4610892" cy="1241854"/>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tx1"/>
                </a:solidFill>
                <a:latin typeface="UTM Avo" panose="02040603050506020204" pitchFamily="18"/>
                <a:cs typeface="Arial" panose="020B0604020202020204" pitchFamily="34" charset="0"/>
              </a:rPr>
              <a:t>Xả rác bừa bãi</a:t>
            </a:r>
            <a:endParaRPr lang="en-US" sz="2400" dirty="0">
              <a:solidFill>
                <a:schemeClr val="tx1"/>
              </a:solidFill>
              <a:latin typeface="UTM Avo" panose="02040603050506020204" pitchFamily="18"/>
              <a:cs typeface="Arial" panose="020B0604020202020204" pitchFamily="34" charset="0"/>
            </a:endParaRPr>
          </a:p>
        </p:txBody>
      </p:sp>
      <p:pic>
        <p:nvPicPr>
          <p:cNvPr id="4" name="Picture 2" descr="Cách giữ gìn đồ dùng học tập mà em nên biết">
            <a:extLst>
              <a:ext uri="{FF2B5EF4-FFF2-40B4-BE49-F238E27FC236}">
                <a16:creationId xmlns:a16="http://schemas.microsoft.com/office/drawing/2014/main" id="{088B7631-F56F-68B7-4403-1FEFBF75F4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8554" y="4800441"/>
            <a:ext cx="2659390" cy="19945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Hiện tượng vứt rác bừa bãi của học sinh ở khu vực trường học">
            <a:extLst>
              <a:ext uri="{FF2B5EF4-FFF2-40B4-BE49-F238E27FC236}">
                <a16:creationId xmlns:a16="http://schemas.microsoft.com/office/drawing/2014/main" id="{399B001A-FFB8-21D2-EBA3-186F5DD62F3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33305" y="4800441"/>
            <a:ext cx="2659391" cy="1994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3664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Vertical)">
                                      <p:cBhvr>
                                        <p:cTn id="15" dur="500"/>
                                        <p:tgtEl>
                                          <p:spTgt spid="3"/>
                                        </p:tgtEl>
                                      </p:cBhvr>
                                    </p:animEffect>
                                  </p:childTnLst>
                                </p:cTn>
                              </p:par>
                              <p:par>
                                <p:cTn id="16" presetID="16" presetClass="entr" presetSubtype="37"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out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9D35AFF-438B-7AC8-792B-23230C6FD2A5}"/>
              </a:ext>
            </a:extLst>
          </p:cNvPr>
          <p:cNvGrpSpPr/>
          <p:nvPr/>
        </p:nvGrpSpPr>
        <p:grpSpPr>
          <a:xfrm>
            <a:off x="3429000" y="1469494"/>
            <a:ext cx="5334001" cy="694913"/>
            <a:chOff x="5010864" y="-7"/>
            <a:chExt cx="7807228" cy="999310"/>
          </a:xfrm>
        </p:grpSpPr>
        <p:sp>
          <p:nvSpPr>
            <p:cNvPr id="26" name="Round Same Side Corner Rectangle 11">
              <a:extLst>
                <a:ext uri="{FF2B5EF4-FFF2-40B4-BE49-F238E27FC236}">
                  <a16:creationId xmlns:a16="http://schemas.microsoft.com/office/drawing/2014/main" id="{D468DA4D-B68A-2B3A-9913-D5ACC27A3EEB}"/>
                </a:ext>
              </a:extLst>
            </p:cNvPr>
            <p:cNvSpPr/>
            <p:nvPr/>
          </p:nvSpPr>
          <p:spPr>
            <a:xfrm flipV="1">
              <a:off x="5010864" y="-7"/>
              <a:ext cx="7807228" cy="999310"/>
            </a:xfrm>
            <a:prstGeom prst="round2SameRect">
              <a:avLst>
                <a:gd name="adj1" fmla="val 37720"/>
                <a:gd name="adj2" fmla="val 0"/>
              </a:avLst>
            </a:prstGeom>
            <a:solidFill>
              <a:srgbClr val="BD4A47"/>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27" name="TextBox 26">
              <a:extLst>
                <a:ext uri="{FF2B5EF4-FFF2-40B4-BE49-F238E27FC236}">
                  <a16:creationId xmlns:a16="http://schemas.microsoft.com/office/drawing/2014/main" id="{9BC013FD-1605-F8A6-36E4-761665A73FC3}"/>
                </a:ext>
              </a:extLst>
            </p:cNvPr>
            <p:cNvSpPr txBox="1"/>
            <p:nvPr/>
          </p:nvSpPr>
          <p:spPr>
            <a:xfrm>
              <a:off x="5531344" y="123443"/>
              <a:ext cx="6766264" cy="752409"/>
            </a:xfrm>
            <a:prstGeom prst="rect">
              <a:avLst/>
            </a:prstGeom>
            <a:no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7" name="Rounded Rectangle 19">
            <a:extLst>
              <a:ext uri="{FF2B5EF4-FFF2-40B4-BE49-F238E27FC236}">
                <a16:creationId xmlns:a16="http://schemas.microsoft.com/office/drawing/2014/main" id="{33BE292E-AA23-FB61-AAE4-DFBBB36A1F16}"/>
              </a:ext>
            </a:extLst>
          </p:cNvPr>
          <p:cNvSpPr/>
          <p:nvPr/>
        </p:nvSpPr>
        <p:spPr>
          <a:xfrm>
            <a:off x="5814069" y="3896645"/>
            <a:ext cx="5944117" cy="1384932"/>
          </a:xfrm>
          <a:prstGeom prst="roundRect">
            <a:avLst/>
          </a:prstGeom>
          <a:solidFill>
            <a:schemeClr val="bg1"/>
          </a:solidFill>
          <a:ln w="57150">
            <a:solidFill>
              <a:schemeClr val="accent4">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vi-VN" sz="2000" dirty="0">
                <a:latin typeface="UTM Avo" panose="02040603050506020204" pitchFamily="18"/>
                <a:cs typeface="Arial" panose="020B0604020202020204" pitchFamily="34" charset="0"/>
              </a:rPr>
              <a:t>Phát hiện và kịp thời trao đổi với Ban giám hiệu, giáo viên về các hành vi không bảo vệ của công</a:t>
            </a:r>
            <a:endParaRPr lang="en-US" sz="2000" dirty="0">
              <a:solidFill>
                <a:schemeClr val="tx1"/>
              </a:solidFill>
              <a:latin typeface="UTM Avo" panose="02040603050506020204" pitchFamily="18"/>
              <a:cs typeface="Arial" panose="020B0604020202020204" pitchFamily="34" charset="0"/>
            </a:endParaRPr>
          </a:p>
        </p:txBody>
      </p:sp>
      <p:sp>
        <p:nvSpPr>
          <p:cNvPr id="8" name="Rounded Rectangle 23">
            <a:extLst>
              <a:ext uri="{FF2B5EF4-FFF2-40B4-BE49-F238E27FC236}">
                <a16:creationId xmlns:a16="http://schemas.microsoft.com/office/drawing/2014/main" id="{28170BAE-510F-2392-CE7F-7D2A18FF895C}"/>
              </a:ext>
            </a:extLst>
          </p:cNvPr>
          <p:cNvSpPr/>
          <p:nvPr/>
        </p:nvSpPr>
        <p:spPr>
          <a:xfrm>
            <a:off x="5784968" y="5576533"/>
            <a:ext cx="5956066" cy="1025256"/>
          </a:xfrm>
          <a:prstGeom prst="roundRect">
            <a:avLst/>
          </a:prstGeom>
          <a:solidFill>
            <a:schemeClr val="bg1"/>
          </a:solidFill>
          <a:ln w="57150">
            <a:solidFill>
              <a:schemeClr val="accent4">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b"/>
          <a:lstStyle/>
          <a:p>
            <a:pPr algn="ctr">
              <a:lnSpc>
                <a:spcPct val="150000"/>
              </a:lnSpc>
            </a:pPr>
            <a:r>
              <a:rPr lang="vi-VN" sz="2000">
                <a:latin typeface="UTM Avo" panose="02040603050506020204" pitchFamily="18"/>
                <a:cs typeface="Arial" panose="020B0604020202020204" pitchFamily="34" charset="0"/>
              </a:rPr>
              <a:t>Tuyên truyền với các bạn cùng nhau bảo vệ của công trong nhà trường</a:t>
            </a:r>
            <a:endParaRPr lang="en-US" sz="2000" dirty="0">
              <a:solidFill>
                <a:schemeClr val="tx1"/>
              </a:solidFill>
              <a:latin typeface="UTM Avo" panose="02040603050506020204" pitchFamily="18"/>
              <a:cs typeface="Arial" panose="020B0604020202020204" pitchFamily="34" charset="0"/>
            </a:endParaRPr>
          </a:p>
        </p:txBody>
      </p:sp>
      <p:sp>
        <p:nvSpPr>
          <p:cNvPr id="9" name="Rounded Rectangle 19">
            <a:extLst>
              <a:ext uri="{FF2B5EF4-FFF2-40B4-BE49-F238E27FC236}">
                <a16:creationId xmlns:a16="http://schemas.microsoft.com/office/drawing/2014/main" id="{3B357EA6-CF5B-6894-964A-FF1AE39FC82B}"/>
              </a:ext>
            </a:extLst>
          </p:cNvPr>
          <p:cNvSpPr/>
          <p:nvPr/>
        </p:nvSpPr>
        <p:spPr>
          <a:xfrm>
            <a:off x="5752452" y="2581604"/>
            <a:ext cx="5988582" cy="1025255"/>
          </a:xfrm>
          <a:prstGeom prst="roundRect">
            <a:avLst/>
          </a:prstGeom>
          <a:solidFill>
            <a:schemeClr val="bg1"/>
          </a:solidFill>
          <a:ln w="57150">
            <a:solidFill>
              <a:schemeClr val="accent4">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b"/>
          <a:lstStyle/>
          <a:p>
            <a:pPr algn="ctr">
              <a:lnSpc>
                <a:spcPct val="150000"/>
              </a:lnSpc>
            </a:pPr>
            <a:r>
              <a:rPr lang="vi-VN" sz="2000" dirty="0">
                <a:latin typeface="UTM Avo" panose="02040603050506020204" pitchFamily="18"/>
                <a:cs typeface="Arial" panose="020B0604020202020204" pitchFamily="34" charset="0"/>
              </a:rPr>
              <a:t>Tuân thủ, chấp hành các quy định của nhà trường về bảo vệ của công</a:t>
            </a:r>
            <a:endParaRPr lang="en-US" sz="2000" dirty="0">
              <a:solidFill>
                <a:schemeClr val="tx1"/>
              </a:solidFill>
              <a:latin typeface="UTM Avo" panose="02040603050506020204" pitchFamily="18"/>
              <a:cs typeface="Arial" panose="020B0604020202020204" pitchFamily="34" charset="0"/>
            </a:endParaRPr>
          </a:p>
        </p:txBody>
      </p:sp>
      <p:grpSp>
        <p:nvGrpSpPr>
          <p:cNvPr id="10" name="Group 9">
            <a:extLst>
              <a:ext uri="{FF2B5EF4-FFF2-40B4-BE49-F238E27FC236}">
                <a16:creationId xmlns:a16="http://schemas.microsoft.com/office/drawing/2014/main" id="{3635F4D6-7CFC-D96D-0C8B-8C2D89AF52EB}"/>
              </a:ext>
            </a:extLst>
          </p:cNvPr>
          <p:cNvGrpSpPr/>
          <p:nvPr/>
        </p:nvGrpSpPr>
        <p:grpSpPr>
          <a:xfrm rot="16200000">
            <a:off x="4876271" y="3753336"/>
            <a:ext cx="1332963" cy="439861"/>
            <a:chOff x="6498137" y="3625822"/>
            <a:chExt cx="558104" cy="973671"/>
          </a:xfrm>
        </p:grpSpPr>
        <p:cxnSp>
          <p:nvCxnSpPr>
            <p:cNvPr id="11" name="Straight Connector 10">
              <a:extLst>
                <a:ext uri="{FF2B5EF4-FFF2-40B4-BE49-F238E27FC236}">
                  <a16:creationId xmlns:a16="http://schemas.microsoft.com/office/drawing/2014/main" id="{3FA1CB16-7C24-6F43-DFA9-44A9EF8BA5CC}"/>
                </a:ext>
              </a:extLst>
            </p:cNvPr>
            <p:cNvCxnSpPr>
              <a:cxnSpLocks/>
            </p:cNvCxnSpPr>
            <p:nvPr/>
          </p:nvCxnSpPr>
          <p:spPr>
            <a:xfrm flipH="1">
              <a:off x="6498137" y="3625823"/>
              <a:ext cx="558104" cy="0"/>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531403C-5095-E333-F7C3-177ABFE6E548}"/>
                </a:ext>
              </a:extLst>
            </p:cNvPr>
            <p:cNvCxnSpPr>
              <a:cxnSpLocks/>
            </p:cNvCxnSpPr>
            <p:nvPr/>
          </p:nvCxnSpPr>
          <p:spPr>
            <a:xfrm>
              <a:off x="6498137" y="3625822"/>
              <a:ext cx="0" cy="973671"/>
            </a:xfrm>
            <a:prstGeom prst="line">
              <a:avLst/>
            </a:prstGeom>
            <a:ln w="28575">
              <a:solidFill>
                <a:schemeClr val="accent4">
                  <a:lumMod val="50000"/>
                </a:schemeClr>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385C1D88-DC0D-223C-6EF0-D7A92C5330AA}"/>
              </a:ext>
            </a:extLst>
          </p:cNvPr>
          <p:cNvGrpSpPr/>
          <p:nvPr/>
        </p:nvGrpSpPr>
        <p:grpSpPr>
          <a:xfrm rot="16200000" flipH="1">
            <a:off x="4285801" y="4130374"/>
            <a:ext cx="2512147" cy="439861"/>
            <a:chOff x="6498137" y="3625822"/>
            <a:chExt cx="558104" cy="973671"/>
          </a:xfrm>
        </p:grpSpPr>
        <p:cxnSp>
          <p:nvCxnSpPr>
            <p:cNvPr id="17" name="Straight Connector 16">
              <a:extLst>
                <a:ext uri="{FF2B5EF4-FFF2-40B4-BE49-F238E27FC236}">
                  <a16:creationId xmlns:a16="http://schemas.microsoft.com/office/drawing/2014/main" id="{6791F462-44F4-A918-A93C-B0E5BFA780FC}"/>
                </a:ext>
              </a:extLst>
            </p:cNvPr>
            <p:cNvCxnSpPr>
              <a:cxnSpLocks/>
            </p:cNvCxnSpPr>
            <p:nvPr/>
          </p:nvCxnSpPr>
          <p:spPr>
            <a:xfrm flipH="1">
              <a:off x="6498137" y="3625823"/>
              <a:ext cx="558104" cy="0"/>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3B4F62-0355-C650-3918-79DE6DC3486C}"/>
                </a:ext>
              </a:extLst>
            </p:cNvPr>
            <p:cNvCxnSpPr>
              <a:cxnSpLocks/>
            </p:cNvCxnSpPr>
            <p:nvPr/>
          </p:nvCxnSpPr>
          <p:spPr>
            <a:xfrm>
              <a:off x="6498137" y="3625822"/>
              <a:ext cx="0" cy="973671"/>
            </a:xfrm>
            <a:prstGeom prst="line">
              <a:avLst/>
            </a:prstGeom>
            <a:ln w="28575">
              <a:solidFill>
                <a:schemeClr val="accent4">
                  <a:lumMod val="50000"/>
                </a:schemeClr>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1F8160FB-7488-E5DD-A2E0-18E70762C3D9}"/>
              </a:ext>
            </a:extLst>
          </p:cNvPr>
          <p:cNvGrpSpPr/>
          <p:nvPr/>
        </p:nvGrpSpPr>
        <p:grpSpPr>
          <a:xfrm rot="16200000">
            <a:off x="4688091" y="5061644"/>
            <a:ext cx="1708524" cy="439862"/>
            <a:chOff x="6498137" y="3625822"/>
            <a:chExt cx="558104" cy="973671"/>
          </a:xfrm>
        </p:grpSpPr>
        <p:cxnSp>
          <p:nvCxnSpPr>
            <p:cNvPr id="20" name="Straight Connector 19">
              <a:extLst>
                <a:ext uri="{FF2B5EF4-FFF2-40B4-BE49-F238E27FC236}">
                  <a16:creationId xmlns:a16="http://schemas.microsoft.com/office/drawing/2014/main" id="{BBA2F4C0-E3D1-2C2D-AC43-EBC237071345}"/>
                </a:ext>
              </a:extLst>
            </p:cNvPr>
            <p:cNvCxnSpPr>
              <a:cxnSpLocks/>
            </p:cNvCxnSpPr>
            <p:nvPr/>
          </p:nvCxnSpPr>
          <p:spPr>
            <a:xfrm flipH="1">
              <a:off x="6498137" y="3625823"/>
              <a:ext cx="558104" cy="0"/>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3B10B70-5159-B643-9867-46AD7FD16D68}"/>
                </a:ext>
              </a:extLst>
            </p:cNvPr>
            <p:cNvCxnSpPr>
              <a:cxnSpLocks/>
            </p:cNvCxnSpPr>
            <p:nvPr/>
          </p:nvCxnSpPr>
          <p:spPr>
            <a:xfrm>
              <a:off x="6498137" y="3625822"/>
              <a:ext cx="0" cy="973671"/>
            </a:xfrm>
            <a:prstGeom prst="line">
              <a:avLst/>
            </a:prstGeom>
            <a:ln w="28575">
              <a:solidFill>
                <a:schemeClr val="accent4">
                  <a:lumMod val="50000"/>
                </a:schemeClr>
              </a:solidFill>
              <a:tailEnd type="diamond" w="lg" len="lg"/>
            </a:ln>
          </p:spPr>
          <p:style>
            <a:lnRef idx="1">
              <a:schemeClr val="accent1"/>
            </a:lnRef>
            <a:fillRef idx="0">
              <a:schemeClr val="accent1"/>
            </a:fillRef>
            <a:effectRef idx="0">
              <a:schemeClr val="accent1"/>
            </a:effectRef>
            <a:fontRef idx="minor">
              <a:schemeClr val="tx1"/>
            </a:fontRef>
          </p:style>
        </p:cxnSp>
      </p:grpSp>
      <p:pic>
        <p:nvPicPr>
          <p:cNvPr id="22" name="Picture 2">
            <a:extLst>
              <a:ext uri="{FF2B5EF4-FFF2-40B4-BE49-F238E27FC236}">
                <a16:creationId xmlns:a16="http://schemas.microsoft.com/office/drawing/2014/main" id="{3A871E0F-5ED0-C57E-5B56-8A57816D71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0837" y="4729418"/>
            <a:ext cx="3525602" cy="2128582"/>
          </a:xfrm>
          <a:prstGeom prst="rect">
            <a:avLst/>
          </a:prstGeom>
        </p:spPr>
      </p:pic>
      <p:grpSp>
        <p:nvGrpSpPr>
          <p:cNvPr id="23" name="Group 22">
            <a:extLst>
              <a:ext uri="{FF2B5EF4-FFF2-40B4-BE49-F238E27FC236}">
                <a16:creationId xmlns:a16="http://schemas.microsoft.com/office/drawing/2014/main" id="{1974F841-4114-F27C-217C-1E6809BE9715}"/>
              </a:ext>
            </a:extLst>
          </p:cNvPr>
          <p:cNvGrpSpPr/>
          <p:nvPr/>
        </p:nvGrpSpPr>
        <p:grpSpPr>
          <a:xfrm>
            <a:off x="650975" y="2369910"/>
            <a:ext cx="4186852" cy="2201682"/>
            <a:chOff x="-1215693" y="2151777"/>
            <a:chExt cx="6280278" cy="4023287"/>
          </a:xfrm>
        </p:grpSpPr>
        <p:sp>
          <p:nvSpPr>
            <p:cNvPr id="24" name="Line Callout 1 (Border and Accent Bar) 3">
              <a:extLst>
                <a:ext uri="{FF2B5EF4-FFF2-40B4-BE49-F238E27FC236}">
                  <a16:creationId xmlns:a16="http://schemas.microsoft.com/office/drawing/2014/main" id="{F3AD4087-8FDC-0AB0-74BB-7D3EBE7E84D5}"/>
                </a:ext>
              </a:extLst>
            </p:cNvPr>
            <p:cNvSpPr/>
            <p:nvPr/>
          </p:nvSpPr>
          <p:spPr>
            <a:xfrm>
              <a:off x="-1215693" y="2765669"/>
              <a:ext cx="6280278" cy="3409395"/>
            </a:xfrm>
            <a:prstGeom prst="roundRect">
              <a:avLst/>
            </a:prstGeom>
            <a:solidFill>
              <a:srgbClr val="FFF7DD"/>
            </a:solidFill>
            <a:ln>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err="1">
                  <a:solidFill>
                    <a:schemeClr val="tx1"/>
                  </a:solidFill>
                  <a:latin typeface="UTM Avo" panose="02040603050506020204" pitchFamily="18"/>
                  <a:cs typeface="Arial" panose="020B0604020202020204" pitchFamily="34" charset="0"/>
                </a:rPr>
                <a:t>Câu</a:t>
              </a:r>
              <a:r>
                <a:rPr lang="en-US" sz="2400" b="1" dirty="0">
                  <a:solidFill>
                    <a:schemeClr val="tx1"/>
                  </a:solidFill>
                  <a:latin typeface="UTM Avo" panose="02040603050506020204" pitchFamily="18"/>
                  <a:cs typeface="Arial" panose="020B0604020202020204" pitchFamily="34" charset="0"/>
                </a:rPr>
                <a:t> c: </a:t>
              </a:r>
              <a:r>
                <a:rPr lang="vi-VN" sz="2400" dirty="0">
                  <a:solidFill>
                    <a:schemeClr val="tx1"/>
                  </a:solidFill>
                  <a:latin typeface="UTM Avo" panose="02040603050506020204" pitchFamily="18"/>
                  <a:cs typeface="Arial" panose="020B0604020202020204" pitchFamily="34" charset="0"/>
                </a:rPr>
                <a:t>Một số biện pháp giúp bảo vệ của công trong trường học</a:t>
              </a:r>
              <a:endParaRPr lang="en-US" sz="2400" dirty="0">
                <a:solidFill>
                  <a:schemeClr val="tx1"/>
                </a:solidFill>
                <a:latin typeface="UTM Avo" panose="02040603050506020204" pitchFamily="18"/>
                <a:cs typeface="Arial" panose="020B0604020202020204" pitchFamily="34" charset="0"/>
              </a:endParaRPr>
            </a:p>
          </p:txBody>
        </p:sp>
        <p:pic>
          <p:nvPicPr>
            <p:cNvPr id="28" name="Picture 2">
              <a:extLst>
                <a:ext uri="{FF2B5EF4-FFF2-40B4-BE49-F238E27FC236}">
                  <a16:creationId xmlns:a16="http://schemas.microsoft.com/office/drawing/2014/main" id="{FC05EAC0-BF6E-010C-1860-B35A5A73581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48153" y="2151777"/>
              <a:ext cx="752586" cy="773686"/>
            </a:xfrm>
            <a:prstGeom prst="rect">
              <a:avLst/>
            </a:prstGeom>
          </p:spPr>
        </p:pic>
      </p:grpSp>
    </p:spTree>
    <p:extLst>
      <p:ext uri="{BB962C8B-B14F-4D97-AF65-F5344CB8AC3E}">
        <p14:creationId xmlns:p14="http://schemas.microsoft.com/office/powerpoint/2010/main" val="259525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500"/>
                            </p:stCondLst>
                            <p:childTnLst>
                              <p:par>
                                <p:cTn id="17" presetID="22" presetClass="entr" presetSubtype="2"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righ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8DFA4869-156F-E417-E545-93540D93F891}"/>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2602511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1CAC2C-D1E4-FF8D-5EDC-29EEDB217F38}"/>
              </a:ext>
            </a:extLst>
          </p:cNvPr>
          <p:cNvSpPr txBox="1"/>
          <p:nvPr/>
        </p:nvSpPr>
        <p:spPr>
          <a:xfrm>
            <a:off x="1327240" y="1430893"/>
            <a:ext cx="9696208" cy="562398"/>
          </a:xfrm>
          <a:prstGeom prst="rect">
            <a:avLst/>
          </a:prstGeom>
        </p:spPr>
        <p:txBody>
          <a:bodyPr wrap="square" lIns="0" tIns="0" rIns="0" bIns="0" rtlCol="0" anchor="t">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1: Bày tỏ ý kiến</a:t>
            </a:r>
          </a:p>
        </p:txBody>
      </p:sp>
      <p:grpSp>
        <p:nvGrpSpPr>
          <p:cNvPr id="3" name="Group 2">
            <a:extLst>
              <a:ext uri="{FF2B5EF4-FFF2-40B4-BE49-F238E27FC236}">
                <a16:creationId xmlns:a16="http://schemas.microsoft.com/office/drawing/2014/main" id="{9AA50A64-5D73-0555-9C3A-F5B0242114EE}"/>
              </a:ext>
            </a:extLst>
          </p:cNvPr>
          <p:cNvGrpSpPr/>
          <p:nvPr/>
        </p:nvGrpSpPr>
        <p:grpSpPr>
          <a:xfrm>
            <a:off x="517897" y="2141575"/>
            <a:ext cx="10505551" cy="1854125"/>
            <a:chOff x="513524" y="1845633"/>
            <a:chExt cx="15758327" cy="2781187"/>
          </a:xfrm>
        </p:grpSpPr>
        <p:sp>
          <p:nvSpPr>
            <p:cNvPr id="4" name="TextBox 3">
              <a:extLst>
                <a:ext uri="{FF2B5EF4-FFF2-40B4-BE49-F238E27FC236}">
                  <a16:creationId xmlns:a16="http://schemas.microsoft.com/office/drawing/2014/main" id="{3C0DDACD-99E2-231D-D2EB-0EA3B31111B7}"/>
                </a:ext>
              </a:extLst>
            </p:cNvPr>
            <p:cNvSpPr txBox="1"/>
            <p:nvPr/>
          </p:nvSpPr>
          <p:spPr>
            <a:xfrm>
              <a:off x="2226235" y="1845633"/>
              <a:ext cx="14045616" cy="2781187"/>
            </a:xfrm>
            <a:prstGeom prst="roundRect">
              <a:avLst/>
            </a:prstGeom>
            <a:solidFill>
              <a:schemeClr val="accent3">
                <a:lumMod val="20000"/>
                <a:lumOff val="80000"/>
              </a:schemeClr>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err="1">
                  <a:solidFill>
                    <a:schemeClr val="tx1"/>
                  </a:solidFill>
                  <a:latin typeface="UTM Avo" panose="02040603050506020204" pitchFamily="18"/>
                  <a:cs typeface="Arial" panose="020B0604020202020204" pitchFamily="34" charset="0"/>
                </a:rPr>
                <a:t>Làm</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việc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theo</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(4 HS/</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a:t>
              </a:r>
              <a:r>
                <a:rPr lang="en-US" sz="2400" dirty="0" err="1">
                  <a:solidFill>
                    <a:schemeClr val="tx1"/>
                  </a:solidFill>
                  <a:latin typeface="UTM Avo" panose="02040603050506020204" pitchFamily="18"/>
                  <a:cs typeface="Arial" panose="020B0604020202020204" pitchFamily="34" charset="0"/>
                </a:rPr>
                <a:t>Các</a:t>
              </a:r>
              <a:r>
                <a:rPr lang="vi-VN" sz="2400" dirty="0">
                  <a:solidFill>
                    <a:schemeClr val="tx1"/>
                  </a:solidFill>
                  <a:latin typeface="UTM Avo" panose="02040603050506020204" pitchFamily="18"/>
                  <a:cs typeface="Arial" panose="020B0604020202020204" pitchFamily="34" charset="0"/>
                </a:rPr>
                <a:t> nhóm đọc và trả lời câu hỏi: </a:t>
              </a:r>
              <a:r>
                <a:rPr lang="vi-VN" sz="2400" i="1" dirty="0">
                  <a:solidFill>
                    <a:schemeClr val="tx1"/>
                  </a:solidFill>
                  <a:latin typeface="UTM Avo" panose="02040603050506020204" pitchFamily="18"/>
                  <a:cs typeface="Arial" panose="020B0604020202020204" pitchFamily="34" charset="0"/>
                </a:rPr>
                <a:t>Em đồng tình hay không đồng tình với </a:t>
              </a:r>
              <a:r>
                <a:rPr lang="en-US" sz="2400" i="1" dirty="0" err="1">
                  <a:solidFill>
                    <a:schemeClr val="tx1"/>
                  </a:solidFill>
                  <a:latin typeface="UTM Avo" panose="02040603050506020204" pitchFamily="18"/>
                  <a:cs typeface="Arial" panose="020B0604020202020204" pitchFamily="34" charset="0"/>
                </a:rPr>
                <a:t>hành</a:t>
              </a:r>
              <a:r>
                <a:rPr lang="en-US" sz="2400" i="1" dirty="0">
                  <a:solidFill>
                    <a:schemeClr val="tx1"/>
                  </a:solidFill>
                  <a:latin typeface="UTM Avo" panose="02040603050506020204" pitchFamily="18"/>
                  <a:cs typeface="Arial" panose="020B0604020202020204" pitchFamily="34" charset="0"/>
                </a:rPr>
                <a:t> vi </a:t>
              </a:r>
              <a:r>
                <a:rPr lang="vi-VN" sz="2400" i="1" dirty="0">
                  <a:solidFill>
                    <a:schemeClr val="tx1"/>
                  </a:solidFill>
                  <a:latin typeface="UTM Avo" panose="02040603050506020204" pitchFamily="18"/>
                  <a:cs typeface="Arial" panose="020B0604020202020204" pitchFamily="34" charset="0"/>
                </a:rPr>
                <a:t>nào dưới đây? Vì sao?</a:t>
              </a:r>
            </a:p>
          </p:txBody>
        </p:sp>
        <p:pic>
          <p:nvPicPr>
            <p:cNvPr id="5" name="Picture 9">
              <a:extLst>
                <a:ext uri="{FF2B5EF4-FFF2-40B4-BE49-F238E27FC236}">
                  <a16:creationId xmlns:a16="http://schemas.microsoft.com/office/drawing/2014/main" id="{5BC8FFB9-D733-95CD-26E2-171F11D3AC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3524" y="2484793"/>
              <a:ext cx="1437688" cy="1615380"/>
            </a:xfrm>
            <a:prstGeom prst="rect">
              <a:avLst/>
            </a:prstGeom>
          </p:spPr>
        </p:pic>
      </p:grpSp>
      <p:grpSp>
        <p:nvGrpSpPr>
          <p:cNvPr id="6" name="Group 5">
            <a:extLst>
              <a:ext uri="{FF2B5EF4-FFF2-40B4-BE49-F238E27FC236}">
                <a16:creationId xmlns:a16="http://schemas.microsoft.com/office/drawing/2014/main" id="{66BFC331-9A0C-2D58-D283-9418090DBA85}"/>
              </a:ext>
            </a:extLst>
          </p:cNvPr>
          <p:cNvGrpSpPr/>
          <p:nvPr/>
        </p:nvGrpSpPr>
        <p:grpSpPr>
          <a:xfrm>
            <a:off x="1858177" y="3932579"/>
            <a:ext cx="8839200" cy="625519"/>
            <a:chOff x="3029863" y="1823688"/>
            <a:chExt cx="12362538" cy="1262412"/>
          </a:xfrm>
        </p:grpSpPr>
        <p:cxnSp>
          <p:nvCxnSpPr>
            <p:cNvPr id="7" name="Straight Connector 6">
              <a:extLst>
                <a:ext uri="{FF2B5EF4-FFF2-40B4-BE49-F238E27FC236}">
                  <a16:creationId xmlns:a16="http://schemas.microsoft.com/office/drawing/2014/main" id="{C4C4646C-442B-A607-5C86-6B9FE9AD7980}"/>
                </a:ext>
              </a:extLst>
            </p:cNvPr>
            <p:cNvCxnSpPr>
              <a:cxnSpLocks/>
            </p:cNvCxnSpPr>
            <p:nvPr/>
          </p:nvCxnSpPr>
          <p:spPr>
            <a:xfrm>
              <a:off x="9144000" y="1823688"/>
              <a:ext cx="0" cy="12624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A8EC3A-51C5-150B-E186-15D79B76575F}"/>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35C66B7-7D30-1DCC-9C33-25BECA15570E}"/>
                </a:ext>
              </a:extLst>
            </p:cNvPr>
            <p:cNvCxnSpPr>
              <a:cxnSpLocks/>
            </p:cNvCxnSpPr>
            <p:nvPr/>
          </p:nvCxnSpPr>
          <p:spPr>
            <a:xfrm>
              <a:off x="3029863"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A0BFD68-23D7-7573-C278-12D117367E0D}"/>
                </a:ext>
              </a:extLst>
            </p:cNvPr>
            <p:cNvCxnSpPr>
              <a:cxnSpLocks/>
            </p:cNvCxnSpPr>
            <p:nvPr/>
          </p:nvCxnSpPr>
          <p:spPr>
            <a:xfrm>
              <a:off x="15392401"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12F6E512-1233-07B4-4C39-ED1614B03FC4}"/>
              </a:ext>
            </a:extLst>
          </p:cNvPr>
          <p:cNvSpPr/>
          <p:nvPr/>
        </p:nvSpPr>
        <p:spPr>
          <a:xfrm>
            <a:off x="306532" y="4570091"/>
            <a:ext cx="3754864"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200" dirty="0">
                <a:solidFill>
                  <a:schemeClr val="tx1"/>
                </a:solidFill>
                <a:latin typeface="UTM Avo" panose="02040603050506020204" pitchFamily="18"/>
                <a:cs typeface="Arial" panose="020B0604020202020204" pitchFamily="34" charset="0"/>
              </a:rPr>
              <a:t>a. Tài luôn nhớ tắt máy vi tính sau khi sử dụng ở phòng thực hành tin học.</a:t>
            </a:r>
            <a:endParaRPr lang="en-US" sz="2200" dirty="0">
              <a:solidFill>
                <a:schemeClr val="tx1"/>
              </a:solidFill>
              <a:latin typeface="UTM Avo" panose="02040603050506020204" pitchFamily="18"/>
              <a:cs typeface="Arial" panose="020B0604020202020204" pitchFamily="34" charset="0"/>
            </a:endParaRPr>
          </a:p>
        </p:txBody>
      </p:sp>
      <p:sp>
        <p:nvSpPr>
          <p:cNvPr id="12" name="Rectangle 11">
            <a:extLst>
              <a:ext uri="{FF2B5EF4-FFF2-40B4-BE49-F238E27FC236}">
                <a16:creationId xmlns:a16="http://schemas.microsoft.com/office/drawing/2014/main" id="{72EFA052-8FC5-A4B9-C38D-2A5EAF1BBF08}"/>
              </a:ext>
            </a:extLst>
          </p:cNvPr>
          <p:cNvSpPr/>
          <p:nvPr/>
        </p:nvSpPr>
        <p:spPr>
          <a:xfrm>
            <a:off x="4582121" y="4528683"/>
            <a:ext cx="3391311"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200">
                <a:solidFill>
                  <a:schemeClr val="tx1"/>
                </a:solidFill>
                <a:latin typeface="UTM Avo" panose="02040603050506020204" pitchFamily="18"/>
                <a:cs typeface="Arial" panose="020B0604020202020204" pitchFamily="34" charset="0"/>
              </a:rPr>
              <a:t>b. Dũng luôn nhớ cất dụng cụ thể thao sau khi kết thúc buổi học thể dục.</a:t>
            </a:r>
            <a:endParaRPr lang="en-US" sz="2200" dirty="0">
              <a:solidFill>
                <a:schemeClr val="tx1"/>
              </a:solidFill>
              <a:latin typeface="UTM Avo" panose="02040603050506020204" pitchFamily="18"/>
              <a:cs typeface="Arial" panose="020B0604020202020204" pitchFamily="34" charset="0"/>
            </a:endParaRPr>
          </a:p>
        </p:txBody>
      </p:sp>
      <p:sp>
        <p:nvSpPr>
          <p:cNvPr id="13" name="Rectangle 12">
            <a:extLst>
              <a:ext uri="{FF2B5EF4-FFF2-40B4-BE49-F238E27FC236}">
                <a16:creationId xmlns:a16="http://schemas.microsoft.com/office/drawing/2014/main" id="{755FD39F-52A4-EBA1-27CB-CF3A6D65250F}"/>
              </a:ext>
            </a:extLst>
          </p:cNvPr>
          <p:cNvSpPr/>
          <p:nvPr/>
        </p:nvSpPr>
        <p:spPr>
          <a:xfrm>
            <a:off x="8494157" y="4516895"/>
            <a:ext cx="3391311" cy="2116991"/>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200" dirty="0">
                <a:solidFill>
                  <a:schemeClr val="tx1"/>
                </a:solidFill>
                <a:latin typeface="UTM Avo" panose="02040603050506020204" pitchFamily="18"/>
                <a:cs typeface="Arial" panose="020B0604020202020204" pitchFamily="34" charset="0"/>
              </a:rPr>
              <a:t>c. Nam và một vài bạn nhả bã kẹo cao su lên ghế ngồi ở sân vận động khi xem bóng đá.</a:t>
            </a:r>
            <a:endParaRPr lang="en-US" sz="2200"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77106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2" presetClass="entr" presetSubtype="2"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1+#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1A3317AF-45AE-9238-F71F-577B1B55547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2017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1CAC2C-D1E4-FF8D-5EDC-29EEDB217F38}"/>
              </a:ext>
            </a:extLst>
          </p:cNvPr>
          <p:cNvSpPr txBox="1"/>
          <p:nvPr/>
        </p:nvSpPr>
        <p:spPr>
          <a:xfrm>
            <a:off x="1327240" y="1430893"/>
            <a:ext cx="9696208" cy="562398"/>
          </a:xfrm>
          <a:prstGeom prst="rect">
            <a:avLst/>
          </a:prstGeom>
        </p:spPr>
        <p:txBody>
          <a:bodyPr wrap="square" lIns="0" tIns="0" rIns="0" bIns="0" rtlCol="0" anchor="t">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1: Bày tỏ ý kiến</a:t>
            </a:r>
          </a:p>
        </p:txBody>
      </p:sp>
      <p:grpSp>
        <p:nvGrpSpPr>
          <p:cNvPr id="3" name="Group 2">
            <a:extLst>
              <a:ext uri="{FF2B5EF4-FFF2-40B4-BE49-F238E27FC236}">
                <a16:creationId xmlns:a16="http://schemas.microsoft.com/office/drawing/2014/main" id="{9AA50A64-5D73-0555-9C3A-F5B0242114EE}"/>
              </a:ext>
            </a:extLst>
          </p:cNvPr>
          <p:cNvGrpSpPr/>
          <p:nvPr/>
        </p:nvGrpSpPr>
        <p:grpSpPr>
          <a:xfrm>
            <a:off x="517897" y="2141575"/>
            <a:ext cx="10505551" cy="1854125"/>
            <a:chOff x="513524" y="1845633"/>
            <a:chExt cx="15758327" cy="2781187"/>
          </a:xfrm>
        </p:grpSpPr>
        <p:sp>
          <p:nvSpPr>
            <p:cNvPr id="4" name="TextBox 3">
              <a:extLst>
                <a:ext uri="{FF2B5EF4-FFF2-40B4-BE49-F238E27FC236}">
                  <a16:creationId xmlns:a16="http://schemas.microsoft.com/office/drawing/2014/main" id="{3C0DDACD-99E2-231D-D2EB-0EA3B31111B7}"/>
                </a:ext>
              </a:extLst>
            </p:cNvPr>
            <p:cNvSpPr txBox="1"/>
            <p:nvPr/>
          </p:nvSpPr>
          <p:spPr>
            <a:xfrm>
              <a:off x="2226235" y="1845633"/>
              <a:ext cx="14045616" cy="2781187"/>
            </a:xfrm>
            <a:prstGeom prst="roundRect">
              <a:avLst/>
            </a:prstGeom>
            <a:solidFill>
              <a:schemeClr val="accent3">
                <a:lumMod val="20000"/>
                <a:lumOff val="80000"/>
              </a:schemeClr>
            </a:solid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err="1">
                  <a:solidFill>
                    <a:schemeClr val="tx1"/>
                  </a:solidFill>
                  <a:latin typeface="UTM Avo" panose="02040603050506020204" pitchFamily="18"/>
                  <a:cs typeface="Arial" panose="020B0604020202020204" pitchFamily="34" charset="0"/>
                </a:rPr>
                <a:t>Làm</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việc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theo</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(4 HS/</a:t>
              </a:r>
              <a:r>
                <a:rPr lang="en-US" sz="2400" b="1" dirty="0" err="1">
                  <a:solidFill>
                    <a:schemeClr val="tx1"/>
                  </a:solidFill>
                  <a:latin typeface="UTM Avo" panose="02040603050506020204" pitchFamily="18"/>
                  <a:cs typeface="Arial" panose="020B0604020202020204" pitchFamily="34" charset="0"/>
                </a:rPr>
                <a:t>nhóm</a:t>
              </a:r>
              <a:r>
                <a:rPr lang="en-US" sz="2400" b="1" dirty="0">
                  <a:solidFill>
                    <a:schemeClr val="tx1"/>
                  </a:solidFill>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Các</a:t>
              </a:r>
              <a:r>
                <a:rPr lang="vi-VN" sz="2400" dirty="0">
                  <a:latin typeface="UTM Avo" panose="02040603050506020204" pitchFamily="18"/>
                  <a:cs typeface="Arial" panose="020B0604020202020204" pitchFamily="34" charset="0"/>
                </a:rPr>
                <a:t> nhóm đọc và trả lời câu hỏi: </a:t>
              </a:r>
              <a:r>
                <a:rPr lang="vi-VN" sz="2400" i="1" dirty="0">
                  <a:solidFill>
                    <a:srgbClr val="FF0000"/>
                  </a:solidFill>
                  <a:latin typeface="UTM Avo" panose="02040603050506020204" pitchFamily="18"/>
                  <a:cs typeface="Arial" panose="020B0604020202020204" pitchFamily="34" charset="0"/>
                </a:rPr>
                <a:t>Em đồng tình hay không đồng tình với </a:t>
              </a:r>
              <a:r>
                <a:rPr lang="en-US" sz="2400" i="1" dirty="0" err="1">
                  <a:solidFill>
                    <a:srgbClr val="FF0000"/>
                  </a:solidFill>
                  <a:latin typeface="UTM Avo" panose="02040603050506020204" pitchFamily="18"/>
                  <a:cs typeface="Arial" panose="020B0604020202020204" pitchFamily="34" charset="0"/>
                </a:rPr>
                <a:t>hành</a:t>
              </a:r>
              <a:r>
                <a:rPr lang="en-US" sz="2400" i="1" dirty="0">
                  <a:solidFill>
                    <a:srgbClr val="FF0000"/>
                  </a:solidFill>
                  <a:latin typeface="UTM Avo" panose="02040603050506020204" pitchFamily="18"/>
                  <a:cs typeface="Arial" panose="020B0604020202020204" pitchFamily="34" charset="0"/>
                </a:rPr>
                <a:t> vi </a:t>
              </a:r>
              <a:r>
                <a:rPr lang="vi-VN" sz="2400" i="1" dirty="0">
                  <a:solidFill>
                    <a:srgbClr val="FF0000"/>
                  </a:solidFill>
                  <a:latin typeface="UTM Avo" panose="02040603050506020204" pitchFamily="18"/>
                  <a:cs typeface="Arial" panose="020B0604020202020204" pitchFamily="34" charset="0"/>
                </a:rPr>
                <a:t>nào dưới đây? Vì sao?</a:t>
              </a:r>
            </a:p>
          </p:txBody>
        </p:sp>
        <p:pic>
          <p:nvPicPr>
            <p:cNvPr id="5" name="Picture 9">
              <a:extLst>
                <a:ext uri="{FF2B5EF4-FFF2-40B4-BE49-F238E27FC236}">
                  <a16:creationId xmlns:a16="http://schemas.microsoft.com/office/drawing/2014/main" id="{5BC8FFB9-D733-95CD-26E2-171F11D3AC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3524" y="2484793"/>
              <a:ext cx="1437688" cy="1615380"/>
            </a:xfrm>
            <a:prstGeom prst="rect">
              <a:avLst/>
            </a:prstGeom>
          </p:spPr>
        </p:pic>
      </p:grpSp>
      <p:grpSp>
        <p:nvGrpSpPr>
          <p:cNvPr id="6" name="Group 5">
            <a:extLst>
              <a:ext uri="{FF2B5EF4-FFF2-40B4-BE49-F238E27FC236}">
                <a16:creationId xmlns:a16="http://schemas.microsoft.com/office/drawing/2014/main" id="{66BFC331-9A0C-2D58-D283-9418090DBA85}"/>
              </a:ext>
            </a:extLst>
          </p:cNvPr>
          <p:cNvGrpSpPr/>
          <p:nvPr/>
        </p:nvGrpSpPr>
        <p:grpSpPr>
          <a:xfrm>
            <a:off x="1858177" y="3932579"/>
            <a:ext cx="8839200" cy="625519"/>
            <a:chOff x="3029863" y="1823688"/>
            <a:chExt cx="12362538" cy="1262412"/>
          </a:xfrm>
        </p:grpSpPr>
        <p:cxnSp>
          <p:nvCxnSpPr>
            <p:cNvPr id="7" name="Straight Connector 6">
              <a:extLst>
                <a:ext uri="{FF2B5EF4-FFF2-40B4-BE49-F238E27FC236}">
                  <a16:creationId xmlns:a16="http://schemas.microsoft.com/office/drawing/2014/main" id="{C4C4646C-442B-A607-5C86-6B9FE9AD7980}"/>
                </a:ext>
              </a:extLst>
            </p:cNvPr>
            <p:cNvCxnSpPr>
              <a:cxnSpLocks/>
            </p:cNvCxnSpPr>
            <p:nvPr/>
          </p:nvCxnSpPr>
          <p:spPr>
            <a:xfrm>
              <a:off x="9144000" y="1823688"/>
              <a:ext cx="0" cy="12624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A8EC3A-51C5-150B-E186-15D79B76575F}"/>
                </a:ext>
              </a:extLst>
            </p:cNvPr>
            <p:cNvCxnSpPr>
              <a:cxnSpLocks/>
            </p:cNvCxnSpPr>
            <p:nvPr/>
          </p:nvCxnSpPr>
          <p:spPr>
            <a:xfrm>
              <a:off x="3029863" y="2400300"/>
              <a:ext cx="1236253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35C66B7-7D30-1DCC-9C33-25BECA15570E}"/>
                </a:ext>
              </a:extLst>
            </p:cNvPr>
            <p:cNvCxnSpPr>
              <a:cxnSpLocks/>
            </p:cNvCxnSpPr>
            <p:nvPr/>
          </p:nvCxnSpPr>
          <p:spPr>
            <a:xfrm>
              <a:off x="3029863" y="2400300"/>
              <a:ext cx="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A0BFD68-23D7-7573-C278-12D117367E0D}"/>
                </a:ext>
              </a:extLst>
            </p:cNvPr>
            <p:cNvCxnSpPr>
              <a:cxnSpLocks/>
            </p:cNvCxnSpPr>
            <p:nvPr/>
          </p:nvCxnSpPr>
          <p:spPr>
            <a:xfrm>
              <a:off x="15392401" y="2400300"/>
              <a:ext cx="0" cy="64454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12F6E512-1233-07B4-4C39-ED1614B03FC4}"/>
              </a:ext>
            </a:extLst>
          </p:cNvPr>
          <p:cNvSpPr/>
          <p:nvPr/>
        </p:nvSpPr>
        <p:spPr>
          <a:xfrm>
            <a:off x="517896" y="4549269"/>
            <a:ext cx="3543500"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dirty="0">
                <a:solidFill>
                  <a:schemeClr val="tx1"/>
                </a:solidFill>
                <a:latin typeface="UTM Avo" panose="02040603050506020204" pitchFamily="18"/>
                <a:cs typeface="Arial" panose="020B0604020202020204" pitchFamily="34" charset="0"/>
              </a:rPr>
              <a:t>d. Huệ cùng các bạn tham gia dọn vệ sinh ở bãi biển, nhằm góp phần bảo vệ môi trường.</a:t>
            </a:r>
            <a:endParaRPr lang="en-US" sz="2000" dirty="0">
              <a:solidFill>
                <a:schemeClr val="tx1"/>
              </a:solidFill>
              <a:latin typeface="UTM Avo" panose="02040603050506020204" pitchFamily="18"/>
              <a:cs typeface="Arial" panose="020B0604020202020204" pitchFamily="34" charset="0"/>
            </a:endParaRPr>
          </a:p>
        </p:txBody>
      </p:sp>
      <p:sp>
        <p:nvSpPr>
          <p:cNvPr id="12" name="Rectangle 11">
            <a:extLst>
              <a:ext uri="{FF2B5EF4-FFF2-40B4-BE49-F238E27FC236}">
                <a16:creationId xmlns:a16="http://schemas.microsoft.com/office/drawing/2014/main" id="{72EFA052-8FC5-A4B9-C38D-2A5EAF1BBF08}"/>
              </a:ext>
            </a:extLst>
          </p:cNvPr>
          <p:cNvSpPr/>
          <p:nvPr/>
        </p:nvSpPr>
        <p:spPr>
          <a:xfrm>
            <a:off x="4582121" y="4528683"/>
            <a:ext cx="3391311" cy="2126154"/>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dirty="0">
                <a:solidFill>
                  <a:schemeClr val="tx1"/>
                </a:solidFill>
                <a:latin typeface="UTM Avo" panose="02040603050506020204" pitchFamily="18"/>
                <a:cs typeface="Arial" panose="020B0604020202020204" pitchFamily="34" charset="0"/>
              </a:rPr>
              <a:t>e. Bình và nhóm bạn rủ nhau ra xem các anh ném đá vào tàu hoả chạy ngang qua.</a:t>
            </a:r>
            <a:endParaRPr lang="en-US" sz="2000" dirty="0">
              <a:solidFill>
                <a:schemeClr val="tx1"/>
              </a:solidFill>
              <a:latin typeface="UTM Avo" panose="02040603050506020204" pitchFamily="18"/>
              <a:cs typeface="Arial" panose="020B0604020202020204" pitchFamily="34" charset="0"/>
            </a:endParaRPr>
          </a:p>
        </p:txBody>
      </p:sp>
      <p:sp>
        <p:nvSpPr>
          <p:cNvPr id="13" name="Rectangle 12">
            <a:extLst>
              <a:ext uri="{FF2B5EF4-FFF2-40B4-BE49-F238E27FC236}">
                <a16:creationId xmlns:a16="http://schemas.microsoft.com/office/drawing/2014/main" id="{755FD39F-52A4-EBA1-27CB-CF3A6D65250F}"/>
              </a:ext>
            </a:extLst>
          </p:cNvPr>
          <p:cNvSpPr/>
          <p:nvPr/>
        </p:nvSpPr>
        <p:spPr>
          <a:xfrm>
            <a:off x="8494157" y="4516895"/>
            <a:ext cx="3391311" cy="2116991"/>
          </a:xfrm>
          <a:prstGeom prst="rect">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dirty="0">
                <a:solidFill>
                  <a:schemeClr val="tx1"/>
                </a:solidFill>
                <a:latin typeface="UTM Avo" panose="02040603050506020204" pitchFamily="18"/>
                <a:cs typeface="Arial" panose="020B0604020202020204" pitchFamily="34" charset="0"/>
              </a:rPr>
              <a:t>g. Lâm luôn để sách lên kệ đúng nơi quy định ở thư viện, sau khi đã mượn sách để đọc.</a:t>
            </a:r>
            <a:endParaRPr lang="en-US" sz="2000" dirty="0">
              <a:solidFill>
                <a:schemeClr val="tx1"/>
              </a:solidFill>
              <a:latin typeface="UTM Avo" panose="02040603050506020204" pitchFamily="18"/>
              <a:cs typeface="Arial" panose="020B0604020202020204" pitchFamily="34" charset="0"/>
            </a:endParaRPr>
          </a:p>
        </p:txBody>
      </p:sp>
    </p:spTree>
    <p:extLst>
      <p:ext uri="{BB962C8B-B14F-4D97-AF65-F5344CB8AC3E}">
        <p14:creationId xmlns:p14="http://schemas.microsoft.com/office/powerpoint/2010/main" val="336009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0000"/>
                </a:solidFill>
                <a:latin typeface="UTM Avo" panose="02040603050506020204" pitchFamily="18"/>
                <a:ea typeface="Calibri" panose="020F0502020204030204" pitchFamily="34" charset="0"/>
                <a:cs typeface="Arial" panose="020B0604020202020204" pitchFamily="34" charset="0"/>
              </a:rPr>
              <a:t>Đồng tình với bạn Tài </a:t>
            </a:r>
            <a:endParaRPr lang="en-US" sz="2400" b="1" dirty="0">
              <a:solidFill>
                <a:srgbClr val="000000"/>
              </a:solidFill>
              <a:latin typeface="UTM Avo" panose="02040603050506020204" pitchFamily="18"/>
              <a:ea typeface="Calibri" panose="020F0502020204030204" pitchFamily="34" charset="0"/>
              <a:cs typeface="Arial" panose="020B0604020202020204" pitchFamily="34" charset="0"/>
            </a:endParaRPr>
          </a:p>
        </p:txBody>
      </p:sp>
      <p:sp>
        <p:nvSpPr>
          <p:cNvPr id="15" name="Plaque 14">
            <a:extLst>
              <a:ext uri="{FF2B5EF4-FFF2-40B4-BE49-F238E27FC236}">
                <a16:creationId xmlns:a16="http://schemas.microsoft.com/office/drawing/2014/main" id="{16C5F475-18B4-26B8-7EC7-4FD607900B0B}"/>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rgbClr val="000000"/>
                </a:solidFill>
                <a:latin typeface="UTM Avo" panose="02040603050506020204" pitchFamily="18"/>
                <a:ea typeface="Calibri" panose="020F0502020204030204" pitchFamily="34" charset="0"/>
                <a:cs typeface="Arial" panose="020B0604020202020204" pitchFamily="34" charset="0"/>
              </a:rPr>
              <a:t>Vì bạn đã có hành động luôn tắt máy tính sau khi sử dụng.</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C00000"/>
                </a:solidFill>
                <a:latin typeface="UTM Avo" panose="02040603050506020204" pitchFamily="18"/>
                <a:ea typeface="Calibri" panose="020F0502020204030204" pitchFamily="34" charset="0"/>
                <a:cs typeface="Arial" panose="020B0604020202020204" pitchFamily="34" charset="0"/>
              </a:rPr>
              <a:t>Trường hợp a</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39425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up)">
                                      <p:cBhvr>
                                        <p:cTn id="29" dur="500"/>
                                        <p:tgtEl>
                                          <p:spTgt spid="18"/>
                                        </p:tgtEl>
                                      </p:cBhvr>
                                    </p:animEffect>
                                  </p:childTnLst>
                                </p:cTn>
                              </p:par>
                            </p:childTnLst>
                          </p:cTn>
                        </p:par>
                        <p:par>
                          <p:cTn id="30" fill="hold">
                            <p:stCondLst>
                              <p:cond delay="500"/>
                            </p:stCondLst>
                            <p:childTnLst>
                              <p:par>
                                <p:cTn id="31" presetID="16" presetClass="entr" presetSubtype="21"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với</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Dũng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p>
        </p:txBody>
      </p:sp>
      <p:sp>
        <p:nvSpPr>
          <p:cNvPr id="15" name="Plaque 14">
            <a:extLst>
              <a:ext uri="{FF2B5EF4-FFF2-40B4-BE49-F238E27FC236}">
                <a16:creationId xmlns:a16="http://schemas.microsoft.com/office/drawing/2014/main" id="{16C5F475-18B4-26B8-7EC7-4FD607900B0B}"/>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bạn đã biết cất dụng cụ học tập đúng nơi quy định.</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Trường</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hợp</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b</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319545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Không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với</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Nam </a:t>
            </a:r>
          </a:p>
        </p:txBody>
      </p:sp>
      <p:sp>
        <p:nvSpPr>
          <p:cNvPr id="15" name="Plaque 14">
            <a:extLst>
              <a:ext uri="{FF2B5EF4-FFF2-40B4-BE49-F238E27FC236}">
                <a16:creationId xmlns:a16="http://schemas.microsoft.com/office/drawing/2014/main" id="{16C5F475-18B4-26B8-7EC7-4FD607900B0B}"/>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bạn đã nhả bã kẹo cao su lên ghế ngồi ở sân vận động.</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Trường</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hợp</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c</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205846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với</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Huệ</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p>
        </p:txBody>
      </p:sp>
      <p:sp>
        <p:nvSpPr>
          <p:cNvPr id="15" name="Plaque 14">
            <a:extLst>
              <a:ext uri="{FF2B5EF4-FFF2-40B4-BE49-F238E27FC236}">
                <a16:creationId xmlns:a16="http://schemas.microsoft.com/office/drawing/2014/main" id="{16C5F475-18B4-26B8-7EC7-4FD607900B0B}"/>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bạn đã tham gia bảo vệ, giữ gìn vệ sinh môi trường.</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Trường</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hợp</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d</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334127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Không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với</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p>
        </p:txBody>
      </p:sp>
      <p:sp>
        <p:nvSpPr>
          <p:cNvPr id="15" name="Plaque 14">
            <a:extLst>
              <a:ext uri="{FF2B5EF4-FFF2-40B4-BE49-F238E27FC236}">
                <a16:creationId xmlns:a16="http://schemas.microsoft.com/office/drawing/2014/main" id="{16C5F475-18B4-26B8-7EC7-4FD607900B0B}"/>
              </a:ext>
            </a:extLst>
          </p:cNvPr>
          <p:cNvSpPr/>
          <p:nvPr/>
        </p:nvSpPr>
        <p:spPr>
          <a:xfrm>
            <a:off x="5730902" y="4928846"/>
            <a:ext cx="6004419"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000" dirty="0">
                <a:solidFill>
                  <a:srgbClr val="000000"/>
                </a:solidFill>
                <a:latin typeface="UTM Avo" panose="02040603050506020204" pitchFamily="18"/>
                <a:ea typeface="Calibri" panose="020F0502020204030204" pitchFamily="34" charset="0"/>
                <a:cs typeface="Arial" panose="020B0604020202020204" pitchFamily="34" charset="0"/>
              </a:rPr>
              <a:t>bạn ném đá vào tàu hỏa chạy ngang qua, điều này gây nguy hiểm cho hành khác trên tàu và gây hư hỏng cho tàu hỏa.</a:t>
            </a:r>
            <a:endParaRPr lang="en-US" sz="20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Trường</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hợp</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e</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flipH="1">
            <a:off x="8733112" y="4312037"/>
            <a:ext cx="1" cy="61680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6723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laque 13">
            <a:extLst>
              <a:ext uri="{FF2B5EF4-FFF2-40B4-BE49-F238E27FC236}">
                <a16:creationId xmlns:a16="http://schemas.microsoft.com/office/drawing/2014/main" id="{12A9B398-CBD4-C3BD-A42D-CE91D426D670}"/>
              </a:ext>
            </a:extLst>
          </p:cNvPr>
          <p:cNvSpPr/>
          <p:nvPr/>
        </p:nvSpPr>
        <p:spPr>
          <a:xfrm>
            <a:off x="5827125" y="3393309"/>
            <a:ext cx="5811975" cy="9187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Đồng</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tình</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với</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bạn</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000000"/>
                </a:solidFill>
                <a:latin typeface="UTM Avo" panose="02040603050506020204" pitchFamily="18"/>
                <a:ea typeface="Calibri" panose="020F0502020204030204" pitchFamily="34" charset="0"/>
                <a:cs typeface="Arial" panose="020B0604020202020204" pitchFamily="34" charset="0"/>
              </a:rPr>
              <a:t>Lâm</a:t>
            </a:r>
            <a:r>
              <a:rPr lang="en-US" sz="2400" b="1" dirty="0">
                <a:solidFill>
                  <a:srgbClr val="000000"/>
                </a:solidFill>
                <a:latin typeface="UTM Avo" panose="02040603050506020204" pitchFamily="18"/>
                <a:ea typeface="Calibri" panose="020F0502020204030204" pitchFamily="34" charset="0"/>
                <a:cs typeface="Arial" panose="020B0604020202020204" pitchFamily="34" charset="0"/>
              </a:rPr>
              <a:t> </a:t>
            </a:r>
          </a:p>
        </p:txBody>
      </p:sp>
      <p:sp>
        <p:nvSpPr>
          <p:cNvPr id="15" name="Plaque 14">
            <a:extLst>
              <a:ext uri="{FF2B5EF4-FFF2-40B4-BE49-F238E27FC236}">
                <a16:creationId xmlns:a16="http://schemas.microsoft.com/office/drawing/2014/main" id="{16C5F475-18B4-26B8-7EC7-4FD607900B0B}"/>
              </a:ext>
            </a:extLst>
          </p:cNvPr>
          <p:cNvSpPr/>
          <p:nvPr/>
        </p:nvSpPr>
        <p:spPr>
          <a:xfrm>
            <a:off x="5827125" y="4981995"/>
            <a:ext cx="5811975" cy="1636428"/>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Vì</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bạn đã giữ gìn, bảo vệ sách ở thư viện sau khi sử dụng.</a:t>
            </a:r>
            <a:endParaRPr lang="en-US" sz="2400" dirty="0">
              <a:solidFill>
                <a:srgbClr val="000000"/>
              </a:solidFill>
              <a:latin typeface="UTM Avo" panose="02040603050506020204" pitchFamily="18"/>
              <a:ea typeface="Calibri" panose="020F050202020403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A388C28F-6191-5586-15D5-47AF5C2B00AF}"/>
              </a:ext>
            </a:extLst>
          </p:cNvPr>
          <p:cNvCxnSpPr>
            <a:cxnSpLocks/>
            <a:stCxn id="17" idx="2"/>
            <a:endCxn id="14" idx="0"/>
          </p:cNvCxnSpPr>
          <p:nvPr/>
        </p:nvCxnSpPr>
        <p:spPr>
          <a:xfrm>
            <a:off x="8733112" y="2751587"/>
            <a:ext cx="0" cy="64172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Plaque 16">
            <a:extLst>
              <a:ext uri="{FF2B5EF4-FFF2-40B4-BE49-F238E27FC236}">
                <a16:creationId xmlns:a16="http://schemas.microsoft.com/office/drawing/2014/main" id="{CABC884C-8224-E78A-4195-59637B04912D}"/>
              </a:ext>
            </a:extLst>
          </p:cNvPr>
          <p:cNvSpPr/>
          <p:nvPr/>
        </p:nvSpPr>
        <p:spPr>
          <a:xfrm>
            <a:off x="5827125" y="1727540"/>
            <a:ext cx="5811975" cy="1024047"/>
          </a:xfrm>
          <a:prstGeom prst="plaqu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Trường</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a:t>
            </a:r>
            <a:r>
              <a:rPr lang="en-US" sz="2400" b="1" dirty="0" err="1">
                <a:solidFill>
                  <a:srgbClr val="C00000"/>
                </a:solidFill>
                <a:latin typeface="UTM Avo" panose="02040603050506020204" pitchFamily="18"/>
                <a:ea typeface="Calibri" panose="020F0502020204030204" pitchFamily="34" charset="0"/>
                <a:cs typeface="Arial" panose="020B0604020202020204" pitchFamily="34" charset="0"/>
              </a:rPr>
              <a:t>hợp</a:t>
            </a:r>
            <a:r>
              <a:rPr lang="en-US" sz="2400" b="1" dirty="0">
                <a:solidFill>
                  <a:srgbClr val="C00000"/>
                </a:solidFill>
                <a:latin typeface="UTM Avo" panose="02040603050506020204" pitchFamily="18"/>
                <a:ea typeface="Calibri" panose="020F0502020204030204" pitchFamily="34" charset="0"/>
                <a:cs typeface="Arial" panose="020B0604020202020204" pitchFamily="34" charset="0"/>
              </a:rPr>
              <a:t> g</a:t>
            </a:r>
            <a:endParaRPr lang="vi-VN" sz="2400" b="1" dirty="0">
              <a:solidFill>
                <a:srgbClr val="C00000"/>
              </a:solidFill>
              <a:latin typeface="UTM Avo" panose="02040603050506020204" pitchFamily="18"/>
              <a:ea typeface="Calibri" panose="020F050202020403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2527C93-B400-964B-051D-78A30D4B876A}"/>
              </a:ext>
            </a:extLst>
          </p:cNvPr>
          <p:cNvCxnSpPr>
            <a:cxnSpLocks/>
            <a:stCxn id="14" idx="2"/>
            <a:endCxn id="15" idx="0"/>
          </p:cNvCxnSpPr>
          <p:nvPr/>
        </p:nvCxnSpPr>
        <p:spPr>
          <a:xfrm>
            <a:off x="8733113" y="4312037"/>
            <a:ext cx="0" cy="66995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picture containing doll, toy&#10;&#10;Description automatically generated">
            <a:extLst>
              <a:ext uri="{FF2B5EF4-FFF2-40B4-BE49-F238E27FC236}">
                <a16:creationId xmlns:a16="http://schemas.microsoft.com/office/drawing/2014/main" id="{853DF0DC-4FE2-AC5C-E736-EC76C76F7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94" y="2999692"/>
            <a:ext cx="3858308" cy="3858308"/>
          </a:xfrm>
          <a:prstGeom prst="rect">
            <a:avLst/>
          </a:prstGeom>
        </p:spPr>
      </p:pic>
      <p:grpSp>
        <p:nvGrpSpPr>
          <p:cNvPr id="20" name="Group 19">
            <a:extLst>
              <a:ext uri="{FF2B5EF4-FFF2-40B4-BE49-F238E27FC236}">
                <a16:creationId xmlns:a16="http://schemas.microsoft.com/office/drawing/2014/main" id="{2C7204A9-EC89-CC38-2A12-95C71FE5B05F}"/>
              </a:ext>
            </a:extLst>
          </p:cNvPr>
          <p:cNvGrpSpPr/>
          <p:nvPr/>
        </p:nvGrpSpPr>
        <p:grpSpPr>
          <a:xfrm>
            <a:off x="224231" y="1727540"/>
            <a:ext cx="4982317" cy="1675719"/>
            <a:chOff x="314034" y="1067815"/>
            <a:chExt cx="7473476" cy="2513578"/>
          </a:xfrm>
        </p:grpSpPr>
        <p:sp>
          <p:nvSpPr>
            <p:cNvPr id="21" name="Rounded Rectangle 21">
              <a:extLst>
                <a:ext uri="{FF2B5EF4-FFF2-40B4-BE49-F238E27FC236}">
                  <a16:creationId xmlns:a16="http://schemas.microsoft.com/office/drawing/2014/main" id="{DA7DFD5D-638F-4576-C2AE-E0143A0AC70B}"/>
                </a:ext>
              </a:extLst>
            </p:cNvPr>
            <p:cNvSpPr/>
            <p:nvPr/>
          </p:nvSpPr>
          <p:spPr>
            <a:xfrm>
              <a:off x="807038" y="1862860"/>
              <a:ext cx="6980472" cy="1718533"/>
            </a:xfrm>
            <a:prstGeom prst="roundRect">
              <a:avLst/>
            </a:prstGeom>
            <a:solidFill>
              <a:srgbClr val="EBF6F9"/>
            </a:solidFill>
            <a:ln w="57150">
              <a:solidFill>
                <a:schemeClr val="accent5">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800" b="1">
                  <a:solidFill>
                    <a:schemeClr val="tx2">
                      <a:lumMod val="50000"/>
                    </a:schemeClr>
                  </a:solidFill>
                  <a:latin typeface="UTM Avo" panose="02040603050506020204" pitchFamily="18"/>
                  <a:cs typeface="Arial" panose="020B0604020202020204" pitchFamily="34" charset="0"/>
                </a:rPr>
                <a:t>GỢI Ý CÂU TRẢ LỜI</a:t>
              </a:r>
              <a:endParaRPr lang="en-US" sz="2800" b="1" dirty="0">
                <a:solidFill>
                  <a:schemeClr val="tx2">
                    <a:lumMod val="50000"/>
                  </a:schemeClr>
                </a:solidFill>
                <a:latin typeface="UTM Avo" panose="02040603050506020204" pitchFamily="18"/>
                <a:cs typeface="Arial" panose="020B0604020202020204" pitchFamily="34" charset="0"/>
              </a:endParaRPr>
            </a:p>
          </p:txBody>
        </p:sp>
        <p:pic>
          <p:nvPicPr>
            <p:cNvPr id="22" name="Picture 4">
              <a:extLst>
                <a:ext uri="{FF2B5EF4-FFF2-40B4-BE49-F238E27FC236}">
                  <a16:creationId xmlns:a16="http://schemas.microsoft.com/office/drawing/2014/main" id="{F3432E6A-A2D4-BAFF-3C6D-DB24AFC377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4034" y="1067815"/>
              <a:ext cx="1518845" cy="1321394"/>
            </a:xfrm>
            <a:prstGeom prst="rect">
              <a:avLst/>
            </a:prstGeom>
          </p:spPr>
        </p:pic>
      </p:grpSp>
    </p:spTree>
    <p:extLst>
      <p:ext uri="{BB962C8B-B14F-4D97-AF65-F5344CB8AC3E}">
        <p14:creationId xmlns:p14="http://schemas.microsoft.com/office/powerpoint/2010/main" val="316088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90AF8F2-C5B1-C5DD-FA30-A7FDC0191144}"/>
              </a:ext>
            </a:extLst>
          </p:cNvPr>
          <p:cNvGrpSpPr/>
          <p:nvPr/>
        </p:nvGrpSpPr>
        <p:grpSpPr>
          <a:xfrm>
            <a:off x="309137" y="2710485"/>
            <a:ext cx="11445030" cy="1241191"/>
            <a:chOff x="-190356" y="2203525"/>
            <a:chExt cx="17167545" cy="1861787"/>
          </a:xfrm>
        </p:grpSpPr>
        <p:sp>
          <p:nvSpPr>
            <p:cNvPr id="23" name="TextBox 22">
              <a:extLst>
                <a:ext uri="{FF2B5EF4-FFF2-40B4-BE49-F238E27FC236}">
                  <a16:creationId xmlns:a16="http://schemas.microsoft.com/office/drawing/2014/main" id="{2CF91A6B-F445-5803-3427-FD787C23E2D5}"/>
                </a:ext>
              </a:extLst>
            </p:cNvPr>
            <p:cNvSpPr txBox="1"/>
            <p:nvPr/>
          </p:nvSpPr>
          <p:spPr>
            <a:xfrm>
              <a:off x="1302531" y="2203525"/>
              <a:ext cx="15674658" cy="1861787"/>
            </a:xfrm>
            <a:prstGeom prst="roundRect">
              <a:avLst/>
            </a:prstGeom>
            <a:noFill/>
            <a:ln w="38100">
              <a:no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400" b="1" dirty="0">
                  <a:solidFill>
                    <a:srgbClr val="C00000"/>
                  </a:solidFill>
                  <a:latin typeface="UTM Avo" panose="02040603050506020204" pitchFamily="18"/>
                  <a:cs typeface="Arial" panose="020B0604020202020204" pitchFamily="34" charset="0"/>
                </a:rPr>
                <a:t>HOẠT ĐỘNG NHÓM: </a:t>
              </a:r>
              <a:r>
                <a:rPr lang="en-US" sz="2400" dirty="0" err="1">
                  <a:latin typeface="UTM Avo" panose="02040603050506020204" pitchFamily="18"/>
                  <a:cs typeface="Arial" panose="020B0604020202020204" pitchFamily="34" charset="0"/>
                </a:rPr>
                <a:t>Các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nhóm</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đọc</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tình</a:t>
              </a:r>
              <a:r>
                <a:rPr lang="en-US" sz="2400" dirty="0">
                  <a:latin typeface="UTM Avo" panose="02040603050506020204" pitchFamily="18"/>
                  <a:cs typeface="Arial" panose="020B0604020202020204" pitchFamily="34" charset="0"/>
                </a:rPr>
                <a:t> </a:t>
              </a:r>
              <a:r>
                <a:rPr lang="en-US" sz="2400" i="1" dirty="0" err="1">
                  <a:latin typeface="UTM Avo" panose="02040603050506020204" pitchFamily="18"/>
                  <a:cs typeface="Arial" panose="020B0604020202020204" pitchFamily="34" charset="0"/>
                </a:rPr>
                <a:t>huống</a:t>
              </a:r>
              <a:r>
                <a:rPr lang="en-US" sz="2400" i="1" dirty="0">
                  <a:latin typeface="UTM Avo" panose="02040603050506020204" pitchFamily="18"/>
                  <a:cs typeface="Arial" panose="020B0604020202020204" pitchFamily="34" charset="0"/>
                </a:rPr>
                <a:t> (SHS – tr.41,42), </a:t>
              </a:r>
              <a:r>
                <a:rPr lang="en-US" sz="2400" dirty="0" err="1">
                  <a:latin typeface="UTM Avo" panose="02040603050506020204" pitchFamily="18"/>
                  <a:cs typeface="Arial" panose="020B0604020202020204" pitchFamily="34" charset="0"/>
                </a:rPr>
                <a:t>thảo</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luận</a:t>
              </a:r>
              <a:r>
                <a:rPr lang="en-US" sz="2400" i="1"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và</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trả</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lời</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câu</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hỏi</a:t>
              </a:r>
              <a:r>
                <a:rPr lang="en-US" sz="2400" dirty="0">
                  <a:latin typeface="UTM Avo" panose="02040603050506020204" pitchFamily="18"/>
                  <a:cs typeface="Arial" panose="020B0604020202020204" pitchFamily="34" charset="0"/>
                </a:rPr>
                <a:t>:</a:t>
              </a:r>
              <a:endParaRPr lang="vi-VN" sz="2400" dirty="0">
                <a:latin typeface="UTM Avo" panose="02040603050506020204" pitchFamily="18"/>
                <a:cs typeface="Arial" panose="020B0604020202020204" pitchFamily="34" charset="0"/>
              </a:endParaRPr>
            </a:p>
          </p:txBody>
        </p:sp>
        <p:pic>
          <p:nvPicPr>
            <p:cNvPr id="24" name="Picture 9">
              <a:extLst>
                <a:ext uri="{FF2B5EF4-FFF2-40B4-BE49-F238E27FC236}">
                  <a16:creationId xmlns:a16="http://schemas.microsoft.com/office/drawing/2014/main" id="{DF0211D5-1E11-58B9-D057-95EA41D1FE6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0356" y="2374357"/>
              <a:ext cx="1492887" cy="1677401"/>
            </a:xfrm>
            <a:prstGeom prst="rect">
              <a:avLst/>
            </a:prstGeom>
          </p:spPr>
        </p:pic>
      </p:grpSp>
      <p:grpSp>
        <p:nvGrpSpPr>
          <p:cNvPr id="25" name="Group 24">
            <a:extLst>
              <a:ext uri="{FF2B5EF4-FFF2-40B4-BE49-F238E27FC236}">
                <a16:creationId xmlns:a16="http://schemas.microsoft.com/office/drawing/2014/main" id="{B7591945-E562-6A1F-AB2A-3AA6E0388691}"/>
              </a:ext>
            </a:extLst>
          </p:cNvPr>
          <p:cNvGrpSpPr/>
          <p:nvPr/>
        </p:nvGrpSpPr>
        <p:grpSpPr>
          <a:xfrm>
            <a:off x="-1676400" y="1724158"/>
            <a:ext cx="9572955" cy="994372"/>
            <a:chOff x="3467284" y="286730"/>
            <a:chExt cx="14359433" cy="1491557"/>
          </a:xfrm>
        </p:grpSpPr>
        <p:grpSp>
          <p:nvGrpSpPr>
            <p:cNvPr id="26" name="Group 18">
              <a:extLst>
                <a:ext uri="{FF2B5EF4-FFF2-40B4-BE49-F238E27FC236}">
                  <a16:creationId xmlns:a16="http://schemas.microsoft.com/office/drawing/2014/main" id="{91F87E20-3A7E-8F5E-1F04-0E5BD13AB0B3}"/>
                </a:ext>
              </a:extLst>
            </p:cNvPr>
            <p:cNvGrpSpPr/>
            <p:nvPr/>
          </p:nvGrpSpPr>
          <p:grpSpPr>
            <a:xfrm>
              <a:off x="3467284" y="286730"/>
              <a:ext cx="14359433" cy="1491557"/>
              <a:chOff x="0" y="-38100"/>
              <a:chExt cx="3918787" cy="444500"/>
            </a:xfrm>
          </p:grpSpPr>
          <p:sp>
            <p:nvSpPr>
              <p:cNvPr id="28" name="Freeform 19">
                <a:extLst>
                  <a:ext uri="{FF2B5EF4-FFF2-40B4-BE49-F238E27FC236}">
                    <a16:creationId xmlns:a16="http://schemas.microsoft.com/office/drawing/2014/main" id="{4700099A-4E4F-E384-33C9-BF3A6E5B0327}"/>
                  </a:ext>
                </a:extLst>
              </p:cNvPr>
              <p:cNvSpPr/>
              <p:nvPr/>
            </p:nvSpPr>
            <p:spPr>
              <a:xfrm>
                <a:off x="203200" y="-326"/>
                <a:ext cx="3715587" cy="331906"/>
              </a:xfrm>
              <a:custGeom>
                <a:avLst/>
                <a:gdLst/>
                <a:ahLst/>
                <a:cxnLst/>
                <a:rect l="l" t="t" r="r" b="b"/>
                <a:pathLst>
                  <a:path w="2754516" h="407051">
                    <a:moveTo>
                      <a:pt x="2754516" y="326"/>
                    </a:moveTo>
                    <a:cubicBezTo>
                      <a:pt x="2681703" y="0"/>
                      <a:pt x="2614282" y="38659"/>
                      <a:pt x="2577781" y="101663"/>
                    </a:cubicBezTo>
                    <a:cubicBezTo>
                      <a:pt x="2541280" y="164667"/>
                      <a:pt x="2541280" y="242385"/>
                      <a:pt x="2577781" y="305389"/>
                    </a:cubicBezTo>
                    <a:cubicBezTo>
                      <a:pt x="2614282" y="368393"/>
                      <a:pt x="2681703" y="407052"/>
                      <a:pt x="2754516"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chemeClr val="accent2">
                  <a:lumMod val="75000"/>
                </a:schemeClr>
              </a:solidFill>
            </p:spPr>
            <p:txBody>
              <a:bodyPr/>
              <a:lstStyle/>
              <a:p>
                <a:endParaRPr lang="en-US" sz="700">
                  <a:latin typeface="UTM Avo" panose="02040603050506020204" pitchFamily="18"/>
                  <a:cs typeface="Arial" panose="020B0604020202020204" pitchFamily="34" charset="0"/>
                </a:endParaRPr>
              </a:p>
            </p:txBody>
          </p:sp>
          <p:sp>
            <p:nvSpPr>
              <p:cNvPr id="29" name="TextBox 20">
                <a:extLst>
                  <a:ext uri="{FF2B5EF4-FFF2-40B4-BE49-F238E27FC236}">
                    <a16:creationId xmlns:a16="http://schemas.microsoft.com/office/drawing/2014/main" id="{8EE9A1EE-BC5F-084D-0553-E1F9D2C849FB}"/>
                  </a:ext>
                </a:extLst>
              </p:cNvPr>
              <p:cNvSpPr txBox="1"/>
              <p:nvPr/>
            </p:nvSpPr>
            <p:spPr>
              <a:xfrm>
                <a:off x="0" y="-38100"/>
                <a:ext cx="812800" cy="444500"/>
              </a:xfrm>
              <a:prstGeom prst="rect">
                <a:avLst/>
              </a:prstGeom>
            </p:spPr>
            <p:txBody>
              <a:bodyPr lIns="33867" tIns="33867" rIns="33867" bIns="33867" rtlCol="0" anchor="ctr"/>
              <a:lstStyle/>
              <a:p>
                <a:pPr algn="ctr">
                  <a:lnSpc>
                    <a:spcPts val="1773"/>
                  </a:lnSpc>
                  <a:spcBef>
                    <a:spcPct val="0"/>
                  </a:spcBef>
                </a:pPr>
                <a:endParaRPr sz="700">
                  <a:latin typeface="UTM Avo" panose="02040603050506020204" pitchFamily="18"/>
                  <a:cs typeface="Arial" panose="020B0604020202020204" pitchFamily="34" charset="0"/>
                </a:endParaRPr>
              </a:p>
            </p:txBody>
          </p:sp>
        </p:grpSp>
        <p:sp>
          <p:nvSpPr>
            <p:cNvPr id="27" name="TextBox 26">
              <a:extLst>
                <a:ext uri="{FF2B5EF4-FFF2-40B4-BE49-F238E27FC236}">
                  <a16:creationId xmlns:a16="http://schemas.microsoft.com/office/drawing/2014/main" id="{F200DBAB-71FA-750C-D2B8-C494A415D1F3}"/>
                </a:ext>
              </a:extLst>
            </p:cNvPr>
            <p:cNvSpPr txBox="1"/>
            <p:nvPr/>
          </p:nvSpPr>
          <p:spPr>
            <a:xfrm>
              <a:off x="5477871" y="562596"/>
              <a:ext cx="11082834" cy="815512"/>
            </a:xfrm>
            <a:prstGeom prst="rect">
              <a:avLst/>
            </a:prstGeom>
            <a:noFill/>
          </p:spPr>
          <p:txBody>
            <a:bodyPr wrap="square" rtlCol="0">
              <a:spAutoFit/>
            </a:bodyPr>
            <a:lstStyle/>
            <a:p>
              <a:pPr algn="ctr"/>
              <a:r>
                <a:rPr lang="en-US" sz="2800" b="1" dirty="0" err="1">
                  <a:solidFill>
                    <a:schemeClr val="bg1"/>
                  </a:solidFill>
                  <a:latin typeface="UTM Avo" panose="02040603050506020204" pitchFamily="18"/>
                  <a:cs typeface="Arial" panose="020B0604020202020204" pitchFamily="34" charset="0"/>
                </a:rPr>
                <a:t>Hoạt</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động</a:t>
              </a:r>
              <a:r>
                <a:rPr lang="en-US" sz="2800" b="1" dirty="0">
                  <a:solidFill>
                    <a:schemeClr val="bg1"/>
                  </a:solidFill>
                  <a:latin typeface="UTM Avo" panose="02040603050506020204" pitchFamily="18"/>
                  <a:cs typeface="Arial" panose="020B0604020202020204" pitchFamily="34" charset="0"/>
                </a:rPr>
                <a:t> 2: </a:t>
              </a:r>
              <a:r>
                <a:rPr lang="en-US" sz="2800" b="1" dirty="0" err="1">
                  <a:solidFill>
                    <a:schemeClr val="bg1"/>
                  </a:solidFill>
                  <a:latin typeface="UTM Avo" panose="02040603050506020204" pitchFamily="18"/>
                  <a:cs typeface="Arial" panose="020B0604020202020204" pitchFamily="34" charset="0"/>
                </a:rPr>
                <a:t>Đưa</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ra</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lời</a:t>
              </a:r>
              <a:r>
                <a:rPr lang="en-US" sz="2800" b="1" dirty="0">
                  <a:solidFill>
                    <a:schemeClr val="bg1"/>
                  </a:solidFill>
                  <a:latin typeface="UTM Avo" panose="02040603050506020204" pitchFamily="18"/>
                  <a:cs typeface="Arial" panose="020B0604020202020204" pitchFamily="34" charset="0"/>
                </a:rPr>
                <a:t> </a:t>
              </a:r>
              <a:r>
                <a:rPr lang="en-US" sz="2800" b="1" dirty="0" err="1">
                  <a:solidFill>
                    <a:schemeClr val="bg1"/>
                  </a:solidFill>
                  <a:latin typeface="UTM Avo" panose="02040603050506020204" pitchFamily="18"/>
                  <a:cs typeface="Arial" panose="020B0604020202020204" pitchFamily="34" charset="0"/>
                </a:rPr>
                <a:t>khuyên</a:t>
              </a:r>
              <a:endParaRPr lang="en-US" sz="2800" b="1" dirty="0">
                <a:solidFill>
                  <a:schemeClr val="bg1"/>
                </a:solidFill>
                <a:latin typeface="UTM Avo" panose="02040603050506020204" pitchFamily="18"/>
                <a:cs typeface="Arial" panose="020B0604020202020204" pitchFamily="34" charset="0"/>
              </a:endParaRPr>
            </a:p>
          </p:txBody>
        </p:sp>
      </p:grpSp>
      <p:sp>
        <p:nvSpPr>
          <p:cNvPr id="30" name="Rectangle: Rounded Corners 42">
            <a:extLst>
              <a:ext uri="{FF2B5EF4-FFF2-40B4-BE49-F238E27FC236}">
                <a16:creationId xmlns:a16="http://schemas.microsoft.com/office/drawing/2014/main" id="{212810DC-9749-67D1-9F14-B1EE91139B60}"/>
              </a:ext>
            </a:extLst>
          </p:cNvPr>
          <p:cNvSpPr/>
          <p:nvPr/>
        </p:nvSpPr>
        <p:spPr>
          <a:xfrm>
            <a:off x="1304395" y="4207340"/>
            <a:ext cx="10367026" cy="1607237"/>
          </a:xfrm>
          <a:prstGeom prst="roundRect">
            <a:avLst/>
          </a:prstGeom>
          <a:solidFill>
            <a:srgbClr val="FFF6D9"/>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a:solidFill>
                  <a:schemeClr val="tx1"/>
                </a:solidFill>
                <a:latin typeface="UTM Avo" panose="02040603050506020204" pitchFamily="18"/>
                <a:cs typeface="Arial" panose="020B0604020202020204" pitchFamily="34" charset="0"/>
              </a:rPr>
              <a:t>Tình huống </a:t>
            </a:r>
            <a:r>
              <a:rPr lang="en-US" sz="2400" b="1">
                <a:solidFill>
                  <a:schemeClr val="tx1"/>
                </a:solidFill>
                <a:latin typeface="UTM Avo" panose="02040603050506020204" pitchFamily="18"/>
                <a:cs typeface="Arial" panose="020B0604020202020204" pitchFamily="34" charset="0"/>
              </a:rPr>
              <a:t>1</a:t>
            </a:r>
            <a:r>
              <a:rPr lang="vi-VN" sz="2400" b="1">
                <a:solidFill>
                  <a:schemeClr val="tx1"/>
                </a:solidFill>
                <a:latin typeface="UTM Avo" panose="02040603050506020204" pitchFamily="18"/>
                <a:cs typeface="Arial" panose="020B0604020202020204" pitchFamily="34" charset="0"/>
              </a:rPr>
              <a:t>: </a:t>
            </a:r>
            <a:r>
              <a:rPr lang="vi-VN" sz="2400">
                <a:solidFill>
                  <a:schemeClr val="tx1"/>
                </a:solidFill>
                <a:latin typeface="UTM Avo" panose="02040603050506020204" pitchFamily="18"/>
                <a:cs typeface="Arial" panose="020B0604020202020204" pitchFamily="34" charset="0"/>
              </a:rPr>
              <a:t>Thấy hoa phượng ở công viên gần nhà đang nở đỏ rực, Lan rủ Huệ bẻ vài cành để đem về nhà.</a:t>
            </a:r>
            <a:endParaRPr lang="en-US" sz="2400">
              <a:solidFill>
                <a:schemeClr val="tx1"/>
              </a:solidFill>
              <a:latin typeface="UTM Avo" panose="02040603050506020204" pitchFamily="18"/>
              <a:cs typeface="Arial" panose="020B0604020202020204" pitchFamily="34" charset="0"/>
            </a:endParaRPr>
          </a:p>
        </p:txBody>
      </p:sp>
      <p:grpSp>
        <p:nvGrpSpPr>
          <p:cNvPr id="31" name="Group 30">
            <a:extLst>
              <a:ext uri="{FF2B5EF4-FFF2-40B4-BE49-F238E27FC236}">
                <a16:creationId xmlns:a16="http://schemas.microsoft.com/office/drawing/2014/main" id="{C39A4C17-E354-C087-C80E-A366029E4315}"/>
              </a:ext>
            </a:extLst>
          </p:cNvPr>
          <p:cNvGrpSpPr/>
          <p:nvPr/>
        </p:nvGrpSpPr>
        <p:grpSpPr>
          <a:xfrm>
            <a:off x="1832192" y="5943257"/>
            <a:ext cx="9311431" cy="596900"/>
            <a:chOff x="844440" y="6004538"/>
            <a:chExt cx="13967146" cy="895350"/>
          </a:xfrm>
        </p:grpSpPr>
        <p:pic>
          <p:nvPicPr>
            <p:cNvPr id="32" name="Graphic 31" descr="Back with solid fill">
              <a:extLst>
                <a:ext uri="{FF2B5EF4-FFF2-40B4-BE49-F238E27FC236}">
                  <a16:creationId xmlns:a16="http://schemas.microsoft.com/office/drawing/2014/main" id="{90A11F08-7138-69EB-226A-BF2EA12C05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44440" y="6004538"/>
              <a:ext cx="1193800" cy="895350"/>
            </a:xfrm>
            <a:prstGeom prst="rect">
              <a:avLst/>
            </a:prstGeom>
          </p:spPr>
        </p:pic>
        <p:sp>
          <p:nvSpPr>
            <p:cNvPr id="33" name="TextBox 32">
              <a:extLst>
                <a:ext uri="{FF2B5EF4-FFF2-40B4-BE49-F238E27FC236}">
                  <a16:creationId xmlns:a16="http://schemas.microsoft.com/office/drawing/2014/main" id="{BE700BAF-DF71-BB1F-DCFC-A2AD938EC82A}"/>
                </a:ext>
              </a:extLst>
            </p:cNvPr>
            <p:cNvSpPr txBox="1"/>
            <p:nvPr/>
          </p:nvSpPr>
          <p:spPr>
            <a:xfrm>
              <a:off x="2180317" y="6129047"/>
              <a:ext cx="12631269" cy="692498"/>
            </a:xfrm>
            <a:prstGeom prst="rect">
              <a:avLst/>
            </a:prstGeom>
            <a:noFill/>
          </p:spPr>
          <p:txBody>
            <a:bodyPr wrap="square">
              <a:spAutoFit/>
            </a:bodyPr>
            <a:lstStyle/>
            <a:p>
              <a:pPr algn="just"/>
              <a:r>
                <a:rPr lang="en-US" sz="2400" b="1" i="1">
                  <a:latin typeface="UTM Avo" panose="02040603050506020204" pitchFamily="18"/>
                  <a:cs typeface="Arial" panose="020B0604020202020204" pitchFamily="34" charset="0"/>
                </a:rPr>
                <a:t>Nếu là Huệ, em sẽ khuyên Lan điều gì?</a:t>
              </a:r>
            </a:p>
          </p:txBody>
        </p:sp>
      </p:grpSp>
    </p:spTree>
    <p:extLst>
      <p:ext uri="{BB962C8B-B14F-4D97-AF65-F5344CB8AC3E}">
        <p14:creationId xmlns:p14="http://schemas.microsoft.com/office/powerpoint/2010/main" val="339441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par>
                          <p:cTn id="18" fill="hold">
                            <p:stCondLst>
                              <p:cond delay="500"/>
                            </p:stCondLst>
                            <p:childTnLst>
                              <p:par>
                                <p:cTn id="19" presetID="16" presetClass="entr" presetSubtype="37"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outVertical)">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CB50486D-69A7-B748-B340-4F4FB8E74C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149" y="7286984"/>
            <a:ext cx="590065" cy="707838"/>
          </a:xfrm>
          <a:prstGeom prst="rect">
            <a:avLst/>
          </a:prstGeom>
        </p:spPr>
      </p:pic>
      <p:sp>
        <p:nvSpPr>
          <p:cNvPr id="4" name="Rectangle: Rounded Corners 2">
            <a:extLst>
              <a:ext uri="{FF2B5EF4-FFF2-40B4-BE49-F238E27FC236}">
                <a16:creationId xmlns:a16="http://schemas.microsoft.com/office/drawing/2014/main" id="{1A2ACDA5-5601-3EF8-4125-7B08355A704B}"/>
              </a:ext>
            </a:extLst>
          </p:cNvPr>
          <p:cNvSpPr/>
          <p:nvPr/>
        </p:nvSpPr>
        <p:spPr>
          <a:xfrm>
            <a:off x="584200" y="1658717"/>
            <a:ext cx="11023600" cy="1618832"/>
          </a:xfrm>
          <a:prstGeom prst="roundRect">
            <a:avLst/>
          </a:prstGeom>
          <a:solidFill>
            <a:schemeClr val="accent3">
              <a:lumMod val="20000"/>
              <a:lumOff val="8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a:solidFill>
                  <a:schemeClr val="tx1"/>
                </a:solidFill>
                <a:latin typeface="UTM Avo" panose="02040603050506020204" pitchFamily="18"/>
                <a:cs typeface="Arial" panose="020B0604020202020204" pitchFamily="34" charset="0"/>
              </a:rPr>
              <a:t>Tình huống </a:t>
            </a:r>
            <a:r>
              <a:rPr lang="en-US" sz="2400" b="1">
                <a:solidFill>
                  <a:schemeClr val="tx1"/>
                </a:solidFill>
                <a:latin typeface="UTM Avo" panose="02040603050506020204" pitchFamily="18"/>
                <a:cs typeface="Arial" panose="020B0604020202020204" pitchFamily="34" charset="0"/>
              </a:rPr>
              <a:t>2</a:t>
            </a:r>
            <a:r>
              <a:rPr lang="vi-VN" sz="2400" b="1">
                <a:solidFill>
                  <a:schemeClr val="tx1"/>
                </a:solidFill>
                <a:latin typeface="UTM Avo" panose="02040603050506020204" pitchFamily="18"/>
                <a:cs typeface="Arial" panose="020B0604020202020204" pitchFamily="34" charset="0"/>
              </a:rPr>
              <a:t>: </a:t>
            </a:r>
            <a:r>
              <a:rPr lang="vi-VN" sz="2400">
                <a:solidFill>
                  <a:schemeClr val="tx1"/>
                </a:solidFill>
                <a:latin typeface="UTM Avo" panose="02040603050506020204" pitchFamily="18"/>
                <a:cs typeface="Arial" panose="020B0604020202020204" pitchFamily="34" charset="0"/>
              </a:rPr>
              <a:t>Trường tổ chức cho học sinh khối lớp 4 đi tham quan bảo tàng. Nam rủ Bảo trèo lên trống đồng để chụp ảnh.</a:t>
            </a:r>
            <a:endParaRPr lang="en-US" sz="2400">
              <a:solidFill>
                <a:schemeClr val="tx1"/>
              </a:solidFill>
              <a:latin typeface="UTM Avo" panose="02040603050506020204" pitchFamily="18"/>
              <a:cs typeface="Arial" panose="020B0604020202020204" pitchFamily="34" charset="0"/>
            </a:endParaRPr>
          </a:p>
        </p:txBody>
      </p:sp>
      <p:grpSp>
        <p:nvGrpSpPr>
          <p:cNvPr id="5" name="Group 4">
            <a:extLst>
              <a:ext uri="{FF2B5EF4-FFF2-40B4-BE49-F238E27FC236}">
                <a16:creationId xmlns:a16="http://schemas.microsoft.com/office/drawing/2014/main" id="{4D8DADD9-D10F-4B08-F8D1-B4D451ABEFE1}"/>
              </a:ext>
            </a:extLst>
          </p:cNvPr>
          <p:cNvGrpSpPr/>
          <p:nvPr/>
        </p:nvGrpSpPr>
        <p:grpSpPr>
          <a:xfrm>
            <a:off x="814045" y="3466431"/>
            <a:ext cx="9615933" cy="596900"/>
            <a:chOff x="928844" y="6009042"/>
            <a:chExt cx="14423899" cy="895350"/>
          </a:xfrm>
        </p:grpSpPr>
        <p:pic>
          <p:nvPicPr>
            <p:cNvPr id="6" name="Graphic 5" descr="Back with solid fill">
              <a:extLst>
                <a:ext uri="{FF2B5EF4-FFF2-40B4-BE49-F238E27FC236}">
                  <a16:creationId xmlns:a16="http://schemas.microsoft.com/office/drawing/2014/main" id="{33CB8CB5-0E9F-9393-8DD0-30C15E64E7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928844" y="6009042"/>
              <a:ext cx="1193800" cy="895350"/>
            </a:xfrm>
            <a:prstGeom prst="rect">
              <a:avLst/>
            </a:prstGeom>
          </p:spPr>
        </p:pic>
        <p:sp>
          <p:nvSpPr>
            <p:cNvPr id="7" name="TextBox 6">
              <a:extLst>
                <a:ext uri="{FF2B5EF4-FFF2-40B4-BE49-F238E27FC236}">
                  <a16:creationId xmlns:a16="http://schemas.microsoft.com/office/drawing/2014/main" id="{7034F734-995E-FAFE-6281-AD56CD6F02CC}"/>
                </a:ext>
              </a:extLst>
            </p:cNvPr>
            <p:cNvSpPr txBox="1"/>
            <p:nvPr/>
          </p:nvSpPr>
          <p:spPr>
            <a:xfrm>
              <a:off x="2122644" y="6149390"/>
              <a:ext cx="13230099" cy="692498"/>
            </a:xfrm>
            <a:prstGeom prst="rect">
              <a:avLst/>
            </a:prstGeom>
            <a:noFill/>
          </p:spPr>
          <p:txBody>
            <a:bodyPr wrap="square">
              <a:spAutoFit/>
            </a:bodyPr>
            <a:lstStyle/>
            <a:p>
              <a:pPr algn="just"/>
              <a:r>
                <a:rPr lang="vi-VN" sz="2400" b="1" i="1" dirty="0">
                  <a:latin typeface="UTM Avo" panose="02040603050506020204" pitchFamily="18"/>
                  <a:cs typeface="Arial" panose="020B0604020202020204" pitchFamily="34" charset="0"/>
                </a:rPr>
                <a:t>Nếu là Bảo, em sẽ khuyên Nam điều </a:t>
              </a:r>
              <a:r>
                <a:rPr lang="vi-VN" sz="2400" b="1" i="1">
                  <a:latin typeface="UTM Avo" panose="02040603050506020204" pitchFamily="18"/>
                  <a:cs typeface="Arial" panose="020B0604020202020204" pitchFamily="34" charset="0"/>
                </a:rPr>
                <a:t>gì?</a:t>
              </a:r>
              <a:endParaRPr lang="en-US" sz="2400" b="1" i="1" dirty="0">
                <a:latin typeface="UTM Avo" panose="02040603050506020204" pitchFamily="18"/>
                <a:cs typeface="Arial" panose="020B0604020202020204" pitchFamily="34" charset="0"/>
              </a:endParaRPr>
            </a:p>
          </p:txBody>
        </p:sp>
      </p:grpSp>
      <p:sp>
        <p:nvSpPr>
          <p:cNvPr id="8" name="Rectangle: Rounded Corners 6">
            <a:extLst>
              <a:ext uri="{FF2B5EF4-FFF2-40B4-BE49-F238E27FC236}">
                <a16:creationId xmlns:a16="http://schemas.microsoft.com/office/drawing/2014/main" id="{46B9748C-07CC-F016-3D69-8B827FCD8500}"/>
              </a:ext>
            </a:extLst>
          </p:cNvPr>
          <p:cNvSpPr/>
          <p:nvPr/>
        </p:nvSpPr>
        <p:spPr>
          <a:xfrm>
            <a:off x="584200" y="4218919"/>
            <a:ext cx="11023600" cy="1618832"/>
          </a:xfrm>
          <a:prstGeom prst="roundRect">
            <a:avLst/>
          </a:prstGeom>
          <a:solidFill>
            <a:schemeClr val="accent5">
              <a:lumMod val="20000"/>
              <a:lumOff val="80000"/>
            </a:schemeClr>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400" b="1">
                <a:solidFill>
                  <a:schemeClr val="tx1"/>
                </a:solidFill>
                <a:latin typeface="UTM Avo" panose="02040603050506020204" pitchFamily="18"/>
                <a:cs typeface="Arial" panose="020B0604020202020204" pitchFamily="34" charset="0"/>
              </a:rPr>
              <a:t>Tình huống </a:t>
            </a:r>
            <a:r>
              <a:rPr lang="en-US" sz="2400" b="1">
                <a:solidFill>
                  <a:schemeClr val="tx1"/>
                </a:solidFill>
                <a:latin typeface="UTM Avo" panose="02040603050506020204" pitchFamily="18"/>
                <a:cs typeface="Arial" panose="020B0604020202020204" pitchFamily="34" charset="0"/>
              </a:rPr>
              <a:t>3</a:t>
            </a:r>
            <a:r>
              <a:rPr lang="vi-VN" sz="2400" b="1">
                <a:solidFill>
                  <a:schemeClr val="tx1"/>
                </a:solidFill>
                <a:latin typeface="UTM Avo" panose="02040603050506020204" pitchFamily="18"/>
                <a:cs typeface="Arial" panose="020B0604020202020204" pitchFamily="34" charset="0"/>
              </a:rPr>
              <a:t>: </a:t>
            </a:r>
            <a:r>
              <a:rPr lang="vi-VN" sz="2400">
                <a:solidFill>
                  <a:schemeClr val="tx1"/>
                </a:solidFill>
                <a:latin typeface="UTM Avo" panose="02040603050506020204" pitchFamily="18"/>
                <a:cs typeface="Arial" panose="020B0604020202020204" pitchFamily="34" charset="0"/>
              </a:rPr>
              <a:t>Đang đi thang máy trong chung cư, một nhóm bạn liên tục đùa nghịch, bấm vào bảng điều khiển</a:t>
            </a:r>
            <a:r>
              <a:rPr lang="en-US" sz="2400">
                <a:solidFill>
                  <a:schemeClr val="tx1"/>
                </a:solidFill>
                <a:latin typeface="UTM Avo" panose="02040603050506020204" pitchFamily="18"/>
                <a:cs typeface="Arial" panose="020B0604020202020204" pitchFamily="34" charset="0"/>
              </a:rPr>
              <a:t>.</a:t>
            </a:r>
          </a:p>
        </p:txBody>
      </p:sp>
      <p:grpSp>
        <p:nvGrpSpPr>
          <p:cNvPr id="9" name="Group 8">
            <a:extLst>
              <a:ext uri="{FF2B5EF4-FFF2-40B4-BE49-F238E27FC236}">
                <a16:creationId xmlns:a16="http://schemas.microsoft.com/office/drawing/2014/main" id="{AB389259-C82B-9E63-EAE7-A02A783F0F3D}"/>
              </a:ext>
            </a:extLst>
          </p:cNvPr>
          <p:cNvGrpSpPr/>
          <p:nvPr/>
        </p:nvGrpSpPr>
        <p:grpSpPr>
          <a:xfrm>
            <a:off x="814045" y="6035009"/>
            <a:ext cx="10907149" cy="596900"/>
            <a:chOff x="898364" y="5986012"/>
            <a:chExt cx="16360724" cy="895350"/>
          </a:xfrm>
          <a:solidFill>
            <a:srgbClr val="FFF9F7"/>
          </a:solidFill>
        </p:grpSpPr>
        <p:pic>
          <p:nvPicPr>
            <p:cNvPr id="10" name="Graphic 9" descr="Back with solid fill">
              <a:extLst>
                <a:ext uri="{FF2B5EF4-FFF2-40B4-BE49-F238E27FC236}">
                  <a16:creationId xmlns:a16="http://schemas.microsoft.com/office/drawing/2014/main" id="{B0E864BE-E7C2-615A-7A95-1814FC728A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98364" y="5986012"/>
              <a:ext cx="1193800" cy="895350"/>
            </a:xfrm>
            <a:prstGeom prst="rect">
              <a:avLst/>
            </a:prstGeom>
          </p:spPr>
        </p:pic>
        <p:sp>
          <p:nvSpPr>
            <p:cNvPr id="11" name="TextBox 10">
              <a:extLst>
                <a:ext uri="{FF2B5EF4-FFF2-40B4-BE49-F238E27FC236}">
                  <a16:creationId xmlns:a16="http://schemas.microsoft.com/office/drawing/2014/main" id="{29D360BC-EF10-2B90-A572-95FF1604BDB2}"/>
                </a:ext>
              </a:extLst>
            </p:cNvPr>
            <p:cNvSpPr txBox="1"/>
            <p:nvPr/>
          </p:nvSpPr>
          <p:spPr>
            <a:xfrm>
              <a:off x="2092165" y="6126338"/>
              <a:ext cx="15166923" cy="692498"/>
            </a:xfrm>
            <a:prstGeom prst="rect">
              <a:avLst/>
            </a:prstGeom>
            <a:grpFill/>
          </p:spPr>
          <p:txBody>
            <a:bodyPr wrap="square">
              <a:spAutoFit/>
            </a:bodyPr>
            <a:lstStyle/>
            <a:p>
              <a:pPr algn="just"/>
              <a:r>
                <a:rPr lang="vi-VN" sz="2400" b="1" i="1" dirty="0">
                  <a:latin typeface="UTM Avo" panose="02040603050506020204" pitchFamily="18"/>
                  <a:cs typeface="Arial" panose="020B0604020202020204" pitchFamily="34" charset="0"/>
                </a:rPr>
                <a:t>Nếu cùng ở trong thang máy, em sẽ khuyên các bạn điều gì?</a:t>
              </a:r>
              <a:endParaRPr lang="en-US" sz="2400" b="1" i="1" dirty="0">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427833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500"/>
                            </p:stCondLst>
                            <p:childTnLst>
                              <p:par>
                                <p:cTn id="18" presetID="16" presetClass="entr" presetSubtype="37"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out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7">
            <a:extLst>
              <a:ext uri="{FF2B5EF4-FFF2-40B4-BE49-F238E27FC236}">
                <a16:creationId xmlns:a16="http://schemas.microsoft.com/office/drawing/2014/main" id="{9009C973-6BA8-0DA4-E855-88E8083E2101}"/>
              </a:ext>
            </a:extLst>
          </p:cNvPr>
          <p:cNvSpPr/>
          <p:nvPr/>
        </p:nvSpPr>
        <p:spPr>
          <a:xfrm>
            <a:off x="5147302" y="2827791"/>
            <a:ext cx="6565743" cy="3465130"/>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13" name="TextBox 9">
            <a:extLst>
              <a:ext uri="{FF2B5EF4-FFF2-40B4-BE49-F238E27FC236}">
                <a16:creationId xmlns:a16="http://schemas.microsoft.com/office/drawing/2014/main" id="{3F7A0650-10F1-CE82-C850-141A94E2EF30}"/>
              </a:ext>
            </a:extLst>
          </p:cNvPr>
          <p:cNvSpPr txBox="1"/>
          <p:nvPr/>
        </p:nvSpPr>
        <p:spPr>
          <a:xfrm>
            <a:off x="5593085" y="3722606"/>
            <a:ext cx="5754609" cy="1583510"/>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Nếu là </a:t>
            </a:r>
            <a:r>
              <a:rPr lang="en-US" sz="2400" dirty="0" err="1">
                <a:latin typeface="UTM Avo" panose="02040603050506020204" pitchFamily="18"/>
                <a:cs typeface="Arial" panose="020B0604020202020204" pitchFamily="34" charset="0"/>
              </a:rPr>
              <a:t>Huệ</a:t>
            </a:r>
            <a:r>
              <a:rPr lang="vi-VN" sz="2400" dirty="0">
                <a:latin typeface="UTM Avo" panose="02040603050506020204" pitchFamily="18"/>
                <a:cs typeface="Arial" panose="020B0604020202020204" pitchFamily="34" charset="0"/>
              </a:rPr>
              <a:t>, em có thể khuyên Lan không được bẻ hoa phượng</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vì</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đây là hành vi phá hoại của công.</a:t>
            </a:r>
            <a:endParaRPr lang="vi-VN" sz="2400" i="1" dirty="0">
              <a:solidFill>
                <a:srgbClr val="FF0000"/>
              </a:solidFill>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EC9CCAA0-936C-ED7A-B00D-688138F538D2}"/>
              </a:ext>
            </a:extLst>
          </p:cNvPr>
          <p:cNvGrpSpPr/>
          <p:nvPr/>
        </p:nvGrpSpPr>
        <p:grpSpPr>
          <a:xfrm>
            <a:off x="3783334" y="1532238"/>
            <a:ext cx="5055917" cy="713845"/>
            <a:chOff x="4834930" y="84191"/>
            <a:chExt cx="7359542" cy="950517"/>
          </a:xfrm>
          <a:solidFill>
            <a:srgbClr val="F68120"/>
          </a:solidFill>
        </p:grpSpPr>
        <p:sp>
          <p:nvSpPr>
            <p:cNvPr id="15" name="Round Same Side Corner Rectangle 11">
              <a:extLst>
                <a:ext uri="{FF2B5EF4-FFF2-40B4-BE49-F238E27FC236}">
                  <a16:creationId xmlns:a16="http://schemas.microsoft.com/office/drawing/2014/main" id="{9E3793DC-DB5F-80CA-CFD5-48278E4A51C6}"/>
                </a:ext>
              </a:extLst>
            </p:cNvPr>
            <p:cNvSpPr/>
            <p:nvPr/>
          </p:nvSpPr>
          <p:spPr>
            <a:xfrm flipV="1">
              <a:off x="4834930" y="84191"/>
              <a:ext cx="7359542" cy="950517"/>
            </a:xfrm>
            <a:prstGeom prst="round2SameRect">
              <a:avLst>
                <a:gd name="adj1" fmla="val 37720"/>
                <a:gd name="adj2" fmla="val 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16" name="TextBox 15">
              <a:extLst>
                <a:ext uri="{FF2B5EF4-FFF2-40B4-BE49-F238E27FC236}">
                  <a16:creationId xmlns:a16="http://schemas.microsoft.com/office/drawing/2014/main" id="{D5EBDA3D-3E2E-1E28-85B6-9F01FEC13718}"/>
                </a:ext>
              </a:extLst>
            </p:cNvPr>
            <p:cNvSpPr txBox="1"/>
            <p:nvPr/>
          </p:nvSpPr>
          <p:spPr>
            <a:xfrm>
              <a:off x="5254230" y="277036"/>
              <a:ext cx="6403317" cy="696691"/>
            </a:xfrm>
            <a:prstGeom prst="rect">
              <a:avLst/>
            </a:prstGeom>
            <a:grp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17" name="Freeform 10">
            <a:extLst>
              <a:ext uri="{FF2B5EF4-FFF2-40B4-BE49-F238E27FC236}">
                <a16:creationId xmlns:a16="http://schemas.microsoft.com/office/drawing/2014/main" id="{FEF9D288-5C65-7604-EF30-048854402961}"/>
              </a:ext>
            </a:extLst>
          </p:cNvPr>
          <p:cNvSpPr/>
          <p:nvPr/>
        </p:nvSpPr>
        <p:spPr>
          <a:xfrm>
            <a:off x="11265386" y="7034752"/>
            <a:ext cx="603356" cy="915984"/>
          </a:xfrm>
          <a:custGeom>
            <a:avLst/>
            <a:gdLst/>
            <a:ahLst/>
            <a:cxnLst/>
            <a:rect l="l" t="t" r="r" b="b"/>
            <a:pathLst>
              <a:path w="1584990" h="2057400">
                <a:moveTo>
                  <a:pt x="0" y="0"/>
                </a:moveTo>
                <a:lnTo>
                  <a:pt x="1584989" y="0"/>
                </a:lnTo>
                <a:lnTo>
                  <a:pt x="1584989"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endParaRPr>
          </a:p>
        </p:txBody>
      </p:sp>
      <p:grpSp>
        <p:nvGrpSpPr>
          <p:cNvPr id="18" name="Group 17">
            <a:extLst>
              <a:ext uri="{FF2B5EF4-FFF2-40B4-BE49-F238E27FC236}">
                <a16:creationId xmlns:a16="http://schemas.microsoft.com/office/drawing/2014/main" id="{F1D9AD7F-577A-3F42-6015-C76F74C9E272}"/>
              </a:ext>
            </a:extLst>
          </p:cNvPr>
          <p:cNvGrpSpPr/>
          <p:nvPr/>
        </p:nvGrpSpPr>
        <p:grpSpPr>
          <a:xfrm>
            <a:off x="478955" y="2390911"/>
            <a:ext cx="4216400" cy="4246900"/>
            <a:chOff x="756941" y="3078653"/>
            <a:chExt cx="6324600" cy="6370350"/>
          </a:xfrm>
        </p:grpSpPr>
        <p:grpSp>
          <p:nvGrpSpPr>
            <p:cNvPr id="19" name="Group 18">
              <a:extLst>
                <a:ext uri="{FF2B5EF4-FFF2-40B4-BE49-F238E27FC236}">
                  <a16:creationId xmlns:a16="http://schemas.microsoft.com/office/drawing/2014/main" id="{76DB2BF4-B33D-0371-0FA0-7A617052A323}"/>
                </a:ext>
              </a:extLst>
            </p:cNvPr>
            <p:cNvGrpSpPr/>
            <p:nvPr/>
          </p:nvGrpSpPr>
          <p:grpSpPr>
            <a:xfrm>
              <a:off x="756941" y="3078653"/>
              <a:ext cx="6324600" cy="6370350"/>
              <a:chOff x="812040" y="2781045"/>
              <a:chExt cx="6324600" cy="6370350"/>
            </a:xfrm>
          </p:grpSpPr>
          <p:sp>
            <p:nvSpPr>
              <p:cNvPr id="21" name="Freeform 7">
                <a:extLst>
                  <a:ext uri="{FF2B5EF4-FFF2-40B4-BE49-F238E27FC236}">
                    <a16:creationId xmlns:a16="http://schemas.microsoft.com/office/drawing/2014/main" id="{6EB7119C-CCF2-8CA0-02A5-B7031C612987}"/>
                  </a:ext>
                </a:extLst>
              </p:cNvPr>
              <p:cNvSpPr/>
              <p:nvPr/>
            </p:nvSpPr>
            <p:spPr>
              <a:xfrm>
                <a:off x="812040" y="2781045"/>
                <a:ext cx="6324600" cy="6370350"/>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700">
                  <a:latin typeface="UTM Avo" panose="02040603050506020204" pitchFamily="18"/>
                  <a:cs typeface="Arial" panose="020B0604020202020204" pitchFamily="34" charset="0"/>
                </a:endParaRPr>
              </a:p>
            </p:txBody>
          </p:sp>
          <p:grpSp>
            <p:nvGrpSpPr>
              <p:cNvPr id="22" name="Group 21">
                <a:extLst>
                  <a:ext uri="{FF2B5EF4-FFF2-40B4-BE49-F238E27FC236}">
                    <a16:creationId xmlns:a16="http://schemas.microsoft.com/office/drawing/2014/main" id="{8D6C843D-F2ED-8782-923D-49D81A1E3B45}"/>
                  </a:ext>
                </a:extLst>
              </p:cNvPr>
              <p:cNvGrpSpPr/>
              <p:nvPr/>
            </p:nvGrpSpPr>
            <p:grpSpPr>
              <a:xfrm>
                <a:off x="1075815" y="3284516"/>
                <a:ext cx="5826740" cy="1070767"/>
                <a:chOff x="1426698" y="3996022"/>
                <a:chExt cx="5826740" cy="1070767"/>
              </a:xfrm>
            </p:grpSpPr>
            <p:sp>
              <p:nvSpPr>
                <p:cNvPr id="23" name="Freeform 10">
                  <a:extLst>
                    <a:ext uri="{FF2B5EF4-FFF2-40B4-BE49-F238E27FC236}">
                      <a16:creationId xmlns:a16="http://schemas.microsoft.com/office/drawing/2014/main" id="{FFC0FC21-5004-D60A-4513-D41E5F2F50FC}"/>
                    </a:ext>
                  </a:extLst>
                </p:cNvPr>
                <p:cNvSpPr/>
                <p:nvPr/>
              </p:nvSpPr>
              <p:spPr>
                <a:xfrm>
                  <a:off x="1426698" y="3996022"/>
                  <a:ext cx="5826740" cy="1070767"/>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700">
                    <a:latin typeface="UTM Avo" panose="02040603050506020204" pitchFamily="18"/>
                    <a:cs typeface="Arial" panose="020B0604020202020204" pitchFamily="34" charset="0"/>
                  </a:endParaRPr>
                </a:p>
              </p:txBody>
            </p:sp>
            <p:sp>
              <p:nvSpPr>
                <p:cNvPr id="24" name="TextBox 23">
                  <a:extLst>
                    <a:ext uri="{FF2B5EF4-FFF2-40B4-BE49-F238E27FC236}">
                      <a16:creationId xmlns:a16="http://schemas.microsoft.com/office/drawing/2014/main" id="{7A24789A-AC9B-2DFC-CF24-EF18D3E6D587}"/>
                    </a:ext>
                  </a:extLst>
                </p:cNvPr>
                <p:cNvSpPr txBox="1"/>
                <p:nvPr/>
              </p:nvSpPr>
              <p:spPr>
                <a:xfrm>
                  <a:off x="1426698" y="4147870"/>
                  <a:ext cx="5826740" cy="784830"/>
                </a:xfrm>
                <a:prstGeom prst="rect">
                  <a:avLst/>
                </a:prstGeom>
                <a:noFill/>
              </p:spPr>
              <p:txBody>
                <a:bodyPr wrap="square" rtlCol="0">
                  <a:spAutoFit/>
                </a:bodyPr>
                <a:lstStyle/>
                <a:p>
                  <a:pPr algn="ctr"/>
                  <a:r>
                    <a:rPr lang="en-US" sz="2800" b="1" dirty="0">
                      <a:solidFill>
                        <a:srgbClr val="C00000"/>
                      </a:solidFill>
                      <a:latin typeface="UTM Avo" panose="02040603050506020204" pitchFamily="18"/>
                      <a:cs typeface="Arial" panose="020B0604020202020204" pitchFamily="34" charset="0"/>
                    </a:rPr>
                    <a:t>TÌNH HUỐNG 1</a:t>
                  </a:r>
                </a:p>
              </p:txBody>
            </p:sp>
          </p:grpSp>
        </p:grpSp>
        <p:pic>
          <p:nvPicPr>
            <p:cNvPr id="20" name="Picture 19" descr="A cartoon of a child holding a flower&#10;&#10;Description automatically generated">
              <a:extLst>
                <a:ext uri="{FF2B5EF4-FFF2-40B4-BE49-F238E27FC236}">
                  <a16:creationId xmlns:a16="http://schemas.microsoft.com/office/drawing/2014/main" id="{864D9D33-A45F-1587-20B3-2E7BECAFB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1710" y="4978710"/>
              <a:ext cx="4144473" cy="4144473"/>
            </a:xfrm>
            <a:prstGeom prst="rect">
              <a:avLst/>
            </a:prstGeom>
          </p:spPr>
        </p:pic>
      </p:grpSp>
    </p:spTree>
    <p:extLst>
      <p:ext uri="{BB962C8B-B14F-4D97-AF65-F5344CB8AC3E}">
        <p14:creationId xmlns:p14="http://schemas.microsoft.com/office/powerpoint/2010/main" val="327706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1F8C6595-0F71-D90F-0329-170F9DA828BB}"/>
              </a:ext>
            </a:extLst>
          </p:cNvPr>
          <p:cNvGrpSpPr/>
          <p:nvPr/>
        </p:nvGrpSpPr>
        <p:grpSpPr>
          <a:xfrm>
            <a:off x="1201238" y="2870200"/>
            <a:ext cx="4669977" cy="3473860"/>
            <a:chOff x="1676400" y="4000500"/>
            <a:chExt cx="7004966" cy="5210790"/>
          </a:xfrm>
        </p:grpSpPr>
        <p:grpSp>
          <p:nvGrpSpPr>
            <p:cNvPr id="35" name="Group 6">
              <a:extLst>
                <a:ext uri="{FF2B5EF4-FFF2-40B4-BE49-F238E27FC236}">
                  <a16:creationId xmlns:a16="http://schemas.microsoft.com/office/drawing/2014/main" id="{03FC2D2D-75A6-217D-18E8-D1D4929A1EEE}"/>
                </a:ext>
              </a:extLst>
            </p:cNvPr>
            <p:cNvGrpSpPr/>
            <p:nvPr/>
          </p:nvGrpSpPr>
          <p:grpSpPr>
            <a:xfrm>
              <a:off x="1676400" y="4000500"/>
              <a:ext cx="7004966" cy="5210790"/>
              <a:chOff x="0" y="0"/>
              <a:chExt cx="1844929" cy="1071342"/>
            </a:xfrm>
          </p:grpSpPr>
          <p:sp>
            <p:nvSpPr>
              <p:cNvPr id="38" name="Freeform 7">
                <a:extLst>
                  <a:ext uri="{FF2B5EF4-FFF2-40B4-BE49-F238E27FC236}">
                    <a16:creationId xmlns:a16="http://schemas.microsoft.com/office/drawing/2014/main" id="{8189DAA1-D5CE-30A2-D69B-AC54BA9E333F}"/>
                  </a:ext>
                </a:extLst>
              </p:cNvPr>
              <p:cNvSpPr/>
              <p:nvPr/>
            </p:nvSpPr>
            <p:spPr>
              <a:xfrm>
                <a:off x="0" y="0"/>
                <a:ext cx="1844929" cy="1071342"/>
              </a:xfrm>
              <a:custGeom>
                <a:avLst/>
                <a:gdLst/>
                <a:ahLst/>
                <a:cxnLst/>
                <a:rect l="l" t="t" r="r" b="b"/>
                <a:pathLst>
                  <a:path w="1844929" h="1071342">
                    <a:moveTo>
                      <a:pt x="0" y="0"/>
                    </a:moveTo>
                    <a:lnTo>
                      <a:pt x="1844929" y="0"/>
                    </a:lnTo>
                    <a:lnTo>
                      <a:pt x="1844929" y="1071342"/>
                    </a:lnTo>
                    <a:lnTo>
                      <a:pt x="0" y="1071342"/>
                    </a:lnTo>
                    <a:close/>
                  </a:path>
                </a:pathLst>
              </a:custGeom>
              <a:solidFill>
                <a:srgbClr val="4F81BD">
                  <a:lumMod val="20000"/>
                  <a:lumOff val="80000"/>
                </a:srgbClr>
              </a:solidFill>
              <a:ln>
                <a:solidFill>
                  <a:srgbClr val="4F81BD"/>
                </a:solidFill>
              </a:ln>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39" name="TextBox 8">
                <a:extLst>
                  <a:ext uri="{FF2B5EF4-FFF2-40B4-BE49-F238E27FC236}">
                    <a16:creationId xmlns:a16="http://schemas.microsoft.com/office/drawing/2014/main" id="{E5434D52-41BF-D38B-4C65-539681746153}"/>
                  </a:ext>
                </a:extLst>
              </p:cNvPr>
              <p:cNvSpPr txBox="1"/>
              <p:nvPr/>
            </p:nvSpPr>
            <p:spPr>
              <a:xfrm>
                <a:off x="0" y="-38100"/>
                <a:ext cx="812800" cy="850900"/>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sp>
          <p:nvSpPr>
            <p:cNvPr id="36" name="TextBox 35">
              <a:extLst>
                <a:ext uri="{FF2B5EF4-FFF2-40B4-BE49-F238E27FC236}">
                  <a16:creationId xmlns:a16="http://schemas.microsoft.com/office/drawing/2014/main" id="{6D6DD9F8-F1B9-0132-8A57-E87B521A882C}"/>
                </a:ext>
              </a:extLst>
            </p:cNvPr>
            <p:cNvSpPr txBox="1"/>
            <p:nvPr/>
          </p:nvSpPr>
          <p:spPr>
            <a:xfrm>
              <a:off x="2195921" y="5231768"/>
              <a:ext cx="5965926" cy="2513765"/>
            </a:xfrm>
            <a:prstGeom prst="rect">
              <a:avLst/>
            </a:prstGeom>
            <a:noFill/>
          </p:spPr>
          <p:txBody>
            <a:bodyPr wrap="square">
              <a:spAutoFit/>
            </a:bodyP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Em hãy kể tên các công trình công cộng trong các hình ảnh </a:t>
              </a:r>
              <a:r>
                <a:rPr kumimoji="0" lang="en-US" sz="2400" b="0" i="0" u="none" strike="noStrike" kern="0" cap="none" spc="0" normalizeH="0" baseline="0" noProof="0" dirty="0" err="1">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đó</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pic>
          <p:nvPicPr>
            <p:cNvPr id="37" name="Picture 11">
              <a:extLst>
                <a:ext uri="{FF2B5EF4-FFF2-40B4-BE49-F238E27FC236}">
                  <a16:creationId xmlns:a16="http://schemas.microsoft.com/office/drawing/2014/main" id="{9642926A-6386-D8E9-A8DA-7D7547320B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01802" y="7429500"/>
              <a:ext cx="1779563" cy="1781790"/>
            </a:xfrm>
            <a:prstGeom prst="rect">
              <a:avLst/>
            </a:prstGeom>
          </p:spPr>
        </p:pic>
      </p:grpSp>
      <p:grpSp>
        <p:nvGrpSpPr>
          <p:cNvPr id="40" name="Group 39">
            <a:extLst>
              <a:ext uri="{FF2B5EF4-FFF2-40B4-BE49-F238E27FC236}">
                <a16:creationId xmlns:a16="http://schemas.microsoft.com/office/drawing/2014/main" id="{37C7BE4C-9101-FC76-36F4-391EA7E49B88}"/>
              </a:ext>
            </a:extLst>
          </p:cNvPr>
          <p:cNvGrpSpPr/>
          <p:nvPr/>
        </p:nvGrpSpPr>
        <p:grpSpPr>
          <a:xfrm>
            <a:off x="6206676" y="2746660"/>
            <a:ext cx="4785582" cy="3597401"/>
            <a:chOff x="9184557" y="3815189"/>
            <a:chExt cx="7178373" cy="5396101"/>
          </a:xfrm>
        </p:grpSpPr>
        <p:grpSp>
          <p:nvGrpSpPr>
            <p:cNvPr id="41" name="Group 40">
              <a:extLst>
                <a:ext uri="{FF2B5EF4-FFF2-40B4-BE49-F238E27FC236}">
                  <a16:creationId xmlns:a16="http://schemas.microsoft.com/office/drawing/2014/main" id="{5DDC2F51-8955-AD89-F07D-7D6E12BC8DD4}"/>
                </a:ext>
              </a:extLst>
            </p:cNvPr>
            <p:cNvGrpSpPr/>
            <p:nvPr/>
          </p:nvGrpSpPr>
          <p:grpSpPr>
            <a:xfrm>
              <a:off x="9184557" y="3815189"/>
              <a:ext cx="7178373" cy="5396101"/>
              <a:chOff x="1676400" y="3815189"/>
              <a:chExt cx="7178373" cy="5396101"/>
            </a:xfrm>
          </p:grpSpPr>
          <p:grpSp>
            <p:nvGrpSpPr>
              <p:cNvPr id="43" name="Group 6">
                <a:extLst>
                  <a:ext uri="{FF2B5EF4-FFF2-40B4-BE49-F238E27FC236}">
                    <a16:creationId xmlns:a16="http://schemas.microsoft.com/office/drawing/2014/main" id="{B1237700-1B00-2D1E-610A-5A2F56C931F2}"/>
                  </a:ext>
                </a:extLst>
              </p:cNvPr>
              <p:cNvGrpSpPr/>
              <p:nvPr/>
            </p:nvGrpSpPr>
            <p:grpSpPr>
              <a:xfrm>
                <a:off x="1676400" y="3815189"/>
                <a:ext cx="7178373" cy="5396101"/>
                <a:chOff x="0" y="-38100"/>
                <a:chExt cx="1890600" cy="1109442"/>
              </a:xfrm>
            </p:grpSpPr>
            <p:sp>
              <p:nvSpPr>
                <p:cNvPr id="45" name="Freeform 7">
                  <a:extLst>
                    <a:ext uri="{FF2B5EF4-FFF2-40B4-BE49-F238E27FC236}">
                      <a16:creationId xmlns:a16="http://schemas.microsoft.com/office/drawing/2014/main" id="{7863BA9E-13BA-6810-5F27-3EB1C4303E98}"/>
                    </a:ext>
                  </a:extLst>
                </p:cNvPr>
                <p:cNvSpPr/>
                <p:nvPr/>
              </p:nvSpPr>
              <p:spPr>
                <a:xfrm>
                  <a:off x="0" y="0"/>
                  <a:ext cx="1890600" cy="1071342"/>
                </a:xfrm>
                <a:custGeom>
                  <a:avLst/>
                  <a:gdLst/>
                  <a:ahLst/>
                  <a:cxnLst/>
                  <a:rect l="l" t="t" r="r" b="b"/>
                  <a:pathLst>
                    <a:path w="1844929" h="1071342">
                      <a:moveTo>
                        <a:pt x="0" y="0"/>
                      </a:moveTo>
                      <a:lnTo>
                        <a:pt x="1844929" y="0"/>
                      </a:lnTo>
                      <a:lnTo>
                        <a:pt x="1844929" y="1071342"/>
                      </a:lnTo>
                      <a:lnTo>
                        <a:pt x="0" y="1071342"/>
                      </a:lnTo>
                      <a:close/>
                    </a:path>
                  </a:pathLst>
                </a:custGeom>
                <a:solidFill>
                  <a:srgbClr val="4F81BD">
                    <a:lumMod val="20000"/>
                    <a:lumOff val="80000"/>
                  </a:srgbClr>
                </a:solidFill>
                <a:ln>
                  <a:solidFill>
                    <a:srgbClr val="4F81BD"/>
                  </a:solidFill>
                </a:ln>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46" name="TextBox 8">
                  <a:extLst>
                    <a:ext uri="{FF2B5EF4-FFF2-40B4-BE49-F238E27FC236}">
                      <a16:creationId xmlns:a16="http://schemas.microsoft.com/office/drawing/2014/main" id="{CF713554-E08A-4007-6E42-5594B29C8009}"/>
                    </a:ext>
                  </a:extLst>
                </p:cNvPr>
                <p:cNvSpPr txBox="1"/>
                <p:nvPr/>
              </p:nvSpPr>
              <p:spPr>
                <a:xfrm>
                  <a:off x="0" y="-38100"/>
                  <a:ext cx="812800" cy="850900"/>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sp>
            <p:nvSpPr>
              <p:cNvPr id="44" name="TextBox 43">
                <a:extLst>
                  <a:ext uri="{FF2B5EF4-FFF2-40B4-BE49-F238E27FC236}">
                    <a16:creationId xmlns:a16="http://schemas.microsoft.com/office/drawing/2014/main" id="{65C8876B-429A-DF65-5C33-14D81ADFEB00}"/>
                  </a:ext>
                </a:extLst>
              </p:cNvPr>
              <p:cNvSpPr txBox="1"/>
              <p:nvPr/>
            </p:nvSpPr>
            <p:spPr>
              <a:xfrm>
                <a:off x="2047598" y="5231768"/>
                <a:ext cx="6394751" cy="2513764"/>
              </a:xfrm>
              <a:prstGeom prst="rect">
                <a:avLst/>
              </a:prstGeom>
              <a:noFill/>
            </p:spPr>
            <p:txBody>
              <a:bodyPr wrap="square">
                <a:spAutoFit/>
              </a:bodyP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Em hãy kể một số việc cần làm để bảo vệ công trình công</a:t>
                </a:r>
                <a:r>
                  <a:rPr kumimoji="0" lang="en-US" sz="2400" b="0" i="0" u="none" strike="noStrike" kern="0" cap="none" spc="0" normalizeH="0" baseline="0" noProof="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 </a:t>
                </a:r>
                <a:r>
                  <a:rPr kumimoji="0" lang="vi-VN" sz="2400" b="0" i="0" u="none" strike="noStrike" kern="0" cap="none" spc="0" normalizeH="0" baseline="0" noProof="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cộng</a:t>
                </a:r>
                <a:endParaRPr kumimoji="0" lang="vi-VN" sz="2400" b="0" i="0"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endParaRPr>
              </a:p>
            </p:txBody>
          </p:sp>
        </p:grpSp>
        <p:pic>
          <p:nvPicPr>
            <p:cNvPr id="42" name="Picture 9">
              <a:extLst>
                <a:ext uri="{FF2B5EF4-FFF2-40B4-BE49-F238E27FC236}">
                  <a16:creationId xmlns:a16="http://schemas.microsoft.com/office/drawing/2014/main" id="{D1FF8744-0EB6-C9EE-C65E-549D4462F1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173619" y="7429500"/>
              <a:ext cx="2155490" cy="1775340"/>
            </a:xfrm>
            <a:prstGeom prst="rect">
              <a:avLst/>
            </a:prstGeom>
          </p:spPr>
        </p:pic>
      </p:grpSp>
      <p:grpSp>
        <p:nvGrpSpPr>
          <p:cNvPr id="47" name="Group 46">
            <a:extLst>
              <a:ext uri="{FF2B5EF4-FFF2-40B4-BE49-F238E27FC236}">
                <a16:creationId xmlns:a16="http://schemas.microsoft.com/office/drawing/2014/main" id="{0A4C2BE8-C5EC-EF73-D83B-212A54C9CB42}"/>
              </a:ext>
            </a:extLst>
          </p:cNvPr>
          <p:cNvGrpSpPr/>
          <p:nvPr/>
        </p:nvGrpSpPr>
        <p:grpSpPr>
          <a:xfrm>
            <a:off x="795" y="1169234"/>
            <a:ext cx="11179863" cy="1279453"/>
            <a:chOff x="0" y="1505747"/>
            <a:chExt cx="16769795" cy="1919180"/>
          </a:xfrm>
        </p:grpSpPr>
        <p:sp>
          <p:nvSpPr>
            <p:cNvPr id="48" name="Rectangle 47">
              <a:extLst>
                <a:ext uri="{FF2B5EF4-FFF2-40B4-BE49-F238E27FC236}">
                  <a16:creationId xmlns:a16="http://schemas.microsoft.com/office/drawing/2014/main" id="{49E179E7-B943-6AB9-FAE5-8CD505205448}"/>
                </a:ext>
              </a:extLst>
            </p:cNvPr>
            <p:cNvSpPr/>
            <p:nvPr/>
          </p:nvSpPr>
          <p:spPr>
            <a:xfrm>
              <a:off x="0" y="2032031"/>
              <a:ext cx="15793114" cy="1283140"/>
            </a:xfrm>
            <a:prstGeom prst="rect">
              <a:avLst/>
            </a:prstGeom>
            <a:solidFill>
              <a:srgbClr val="F79646">
                <a:lumMod val="20000"/>
                <a:lumOff val="80000"/>
              </a:srgbClr>
            </a:solidFill>
            <a:ln w="25400" cap="flat" cmpd="sng" algn="ctr">
              <a:no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Các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em</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quan</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sát</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hình</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ảnh</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và</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thực</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hiện</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yêu</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cầu</a:t>
              </a:r>
              <a:r>
                <a:rPr kumimoji="0" lang="en-US" sz="28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a:t>
              </a:r>
            </a:p>
          </p:txBody>
        </p:sp>
        <p:pic>
          <p:nvPicPr>
            <p:cNvPr id="49" name="Picture 13">
              <a:extLst>
                <a:ext uri="{FF2B5EF4-FFF2-40B4-BE49-F238E27FC236}">
                  <a16:creationId xmlns:a16="http://schemas.microsoft.com/office/drawing/2014/main" id="{B8681D36-E6C6-C21D-F923-45415D3EBB9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816432" y="1505747"/>
              <a:ext cx="1953363" cy="1919180"/>
            </a:xfrm>
            <a:prstGeom prst="rect">
              <a:avLst/>
            </a:prstGeom>
          </p:spPr>
        </p:pic>
      </p:grpSp>
    </p:spTree>
    <p:extLst>
      <p:ext uri="{BB962C8B-B14F-4D97-AF65-F5344CB8AC3E}">
        <p14:creationId xmlns:p14="http://schemas.microsoft.com/office/powerpoint/2010/main" val="366172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ppt_x"/>
                                          </p:val>
                                        </p:tav>
                                        <p:tav tm="100000">
                                          <p:val>
                                            <p:strVal val="#ppt_x"/>
                                          </p:val>
                                        </p:tav>
                                      </p:tavLst>
                                    </p:anim>
                                    <p:anim calcmode="lin" valueType="num">
                                      <p:cBhvr additive="base">
                                        <p:cTn id="13" dur="500" fill="hold"/>
                                        <p:tgtEl>
                                          <p:spTgt spid="3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ppt_x"/>
                                          </p:val>
                                        </p:tav>
                                        <p:tav tm="100000">
                                          <p:val>
                                            <p:strVal val="#ppt_x"/>
                                          </p:val>
                                        </p:tav>
                                      </p:tavLst>
                                    </p:anim>
                                    <p:anim calcmode="lin" valueType="num">
                                      <p:cBhvr additive="base">
                                        <p:cTn id="1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7">
            <a:extLst>
              <a:ext uri="{FF2B5EF4-FFF2-40B4-BE49-F238E27FC236}">
                <a16:creationId xmlns:a16="http://schemas.microsoft.com/office/drawing/2014/main" id="{9009C973-6BA8-0DA4-E855-88E8083E2101}"/>
              </a:ext>
            </a:extLst>
          </p:cNvPr>
          <p:cNvSpPr/>
          <p:nvPr/>
        </p:nvSpPr>
        <p:spPr>
          <a:xfrm>
            <a:off x="5147302" y="2827791"/>
            <a:ext cx="6565743" cy="3465130"/>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13" name="TextBox 9">
            <a:extLst>
              <a:ext uri="{FF2B5EF4-FFF2-40B4-BE49-F238E27FC236}">
                <a16:creationId xmlns:a16="http://schemas.microsoft.com/office/drawing/2014/main" id="{3F7A0650-10F1-CE82-C850-141A94E2EF30}"/>
              </a:ext>
            </a:extLst>
          </p:cNvPr>
          <p:cNvSpPr txBox="1"/>
          <p:nvPr/>
        </p:nvSpPr>
        <p:spPr>
          <a:xfrm>
            <a:off x="5593085" y="3491602"/>
            <a:ext cx="5754609" cy="2137508"/>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Nếu là </a:t>
            </a:r>
            <a:r>
              <a:rPr lang="en-US" sz="2400" dirty="0" err="1">
                <a:latin typeface="UTM Avo" panose="02040603050506020204" pitchFamily="18"/>
                <a:cs typeface="Arial" panose="020B0604020202020204" pitchFamily="34" charset="0"/>
              </a:rPr>
              <a:t>Bảo</a:t>
            </a:r>
            <a:r>
              <a:rPr lang="vi-VN" sz="2400" dirty="0">
                <a:latin typeface="UTM Avo" panose="02040603050506020204" pitchFamily="18"/>
                <a:cs typeface="Arial" panose="020B0604020202020204" pitchFamily="34" charset="0"/>
              </a:rPr>
              <a:t>, em có thể khuyên </a:t>
            </a:r>
            <a:r>
              <a:rPr lang="en-US" sz="2400" dirty="0">
                <a:latin typeface="UTM Avo" panose="02040603050506020204" pitchFamily="18"/>
                <a:cs typeface="Arial" panose="020B0604020202020204" pitchFamily="34" charset="0"/>
              </a:rPr>
              <a:t>Nam</a:t>
            </a:r>
            <a:r>
              <a:rPr lang="vi-VN" sz="2400" dirty="0">
                <a:latin typeface="UTM Avo" panose="02040603050506020204" pitchFamily="18"/>
                <a:cs typeface="Arial" panose="020B0604020202020204" pitchFamily="34" charset="0"/>
              </a:rPr>
              <a:t> không được trèo lên trống đồng để chụp hình, đây là hành vi phá hoại của công.</a:t>
            </a:r>
            <a:endParaRPr lang="vi-VN" sz="2400" i="1" dirty="0">
              <a:solidFill>
                <a:srgbClr val="FF0000"/>
              </a:solidFill>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EC9CCAA0-936C-ED7A-B00D-688138F538D2}"/>
              </a:ext>
            </a:extLst>
          </p:cNvPr>
          <p:cNvGrpSpPr/>
          <p:nvPr/>
        </p:nvGrpSpPr>
        <p:grpSpPr>
          <a:xfrm>
            <a:off x="3783334" y="1532238"/>
            <a:ext cx="5055917" cy="713845"/>
            <a:chOff x="4834930" y="84191"/>
            <a:chExt cx="7359542" cy="950517"/>
          </a:xfrm>
          <a:solidFill>
            <a:srgbClr val="F68120"/>
          </a:solidFill>
        </p:grpSpPr>
        <p:sp>
          <p:nvSpPr>
            <p:cNvPr id="15" name="Round Same Side Corner Rectangle 11">
              <a:extLst>
                <a:ext uri="{FF2B5EF4-FFF2-40B4-BE49-F238E27FC236}">
                  <a16:creationId xmlns:a16="http://schemas.microsoft.com/office/drawing/2014/main" id="{9E3793DC-DB5F-80CA-CFD5-48278E4A51C6}"/>
                </a:ext>
              </a:extLst>
            </p:cNvPr>
            <p:cNvSpPr/>
            <p:nvPr/>
          </p:nvSpPr>
          <p:spPr>
            <a:xfrm flipV="1">
              <a:off x="4834930" y="84191"/>
              <a:ext cx="7359542" cy="950517"/>
            </a:xfrm>
            <a:prstGeom prst="round2SameRect">
              <a:avLst>
                <a:gd name="adj1" fmla="val 37720"/>
                <a:gd name="adj2" fmla="val 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16" name="TextBox 15">
              <a:extLst>
                <a:ext uri="{FF2B5EF4-FFF2-40B4-BE49-F238E27FC236}">
                  <a16:creationId xmlns:a16="http://schemas.microsoft.com/office/drawing/2014/main" id="{D5EBDA3D-3E2E-1E28-85B6-9F01FEC13718}"/>
                </a:ext>
              </a:extLst>
            </p:cNvPr>
            <p:cNvSpPr txBox="1"/>
            <p:nvPr/>
          </p:nvSpPr>
          <p:spPr>
            <a:xfrm>
              <a:off x="5254230" y="277036"/>
              <a:ext cx="6403317" cy="696691"/>
            </a:xfrm>
            <a:prstGeom prst="rect">
              <a:avLst/>
            </a:prstGeom>
            <a:grp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17" name="Freeform 10">
            <a:extLst>
              <a:ext uri="{FF2B5EF4-FFF2-40B4-BE49-F238E27FC236}">
                <a16:creationId xmlns:a16="http://schemas.microsoft.com/office/drawing/2014/main" id="{FEF9D288-5C65-7604-EF30-048854402961}"/>
              </a:ext>
            </a:extLst>
          </p:cNvPr>
          <p:cNvSpPr/>
          <p:nvPr/>
        </p:nvSpPr>
        <p:spPr>
          <a:xfrm>
            <a:off x="11265386" y="7034752"/>
            <a:ext cx="603356" cy="915984"/>
          </a:xfrm>
          <a:custGeom>
            <a:avLst/>
            <a:gdLst/>
            <a:ahLst/>
            <a:cxnLst/>
            <a:rect l="l" t="t" r="r" b="b"/>
            <a:pathLst>
              <a:path w="1584990" h="2057400">
                <a:moveTo>
                  <a:pt x="0" y="0"/>
                </a:moveTo>
                <a:lnTo>
                  <a:pt x="1584989" y="0"/>
                </a:lnTo>
                <a:lnTo>
                  <a:pt x="1584989"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endParaRPr>
          </a:p>
        </p:txBody>
      </p:sp>
      <p:grpSp>
        <p:nvGrpSpPr>
          <p:cNvPr id="18" name="Group 17">
            <a:extLst>
              <a:ext uri="{FF2B5EF4-FFF2-40B4-BE49-F238E27FC236}">
                <a16:creationId xmlns:a16="http://schemas.microsoft.com/office/drawing/2014/main" id="{F1D9AD7F-577A-3F42-6015-C76F74C9E272}"/>
              </a:ext>
            </a:extLst>
          </p:cNvPr>
          <p:cNvGrpSpPr/>
          <p:nvPr/>
        </p:nvGrpSpPr>
        <p:grpSpPr>
          <a:xfrm>
            <a:off x="478955" y="2390911"/>
            <a:ext cx="4216400" cy="4246900"/>
            <a:chOff x="756941" y="3078653"/>
            <a:chExt cx="6324600" cy="6370350"/>
          </a:xfrm>
        </p:grpSpPr>
        <p:grpSp>
          <p:nvGrpSpPr>
            <p:cNvPr id="19" name="Group 18">
              <a:extLst>
                <a:ext uri="{FF2B5EF4-FFF2-40B4-BE49-F238E27FC236}">
                  <a16:creationId xmlns:a16="http://schemas.microsoft.com/office/drawing/2014/main" id="{76DB2BF4-B33D-0371-0FA0-7A617052A323}"/>
                </a:ext>
              </a:extLst>
            </p:cNvPr>
            <p:cNvGrpSpPr/>
            <p:nvPr/>
          </p:nvGrpSpPr>
          <p:grpSpPr>
            <a:xfrm>
              <a:off x="756941" y="3078653"/>
              <a:ext cx="6324600" cy="6370350"/>
              <a:chOff x="812040" y="2781045"/>
              <a:chExt cx="6324600" cy="6370350"/>
            </a:xfrm>
          </p:grpSpPr>
          <p:sp>
            <p:nvSpPr>
              <p:cNvPr id="21" name="Freeform 7">
                <a:extLst>
                  <a:ext uri="{FF2B5EF4-FFF2-40B4-BE49-F238E27FC236}">
                    <a16:creationId xmlns:a16="http://schemas.microsoft.com/office/drawing/2014/main" id="{6EB7119C-CCF2-8CA0-02A5-B7031C612987}"/>
                  </a:ext>
                </a:extLst>
              </p:cNvPr>
              <p:cNvSpPr/>
              <p:nvPr/>
            </p:nvSpPr>
            <p:spPr>
              <a:xfrm>
                <a:off x="812040" y="2781045"/>
                <a:ext cx="6324600" cy="6370350"/>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700">
                  <a:latin typeface="UTM Avo" panose="02040603050506020204" pitchFamily="18"/>
                  <a:cs typeface="Arial" panose="020B0604020202020204" pitchFamily="34" charset="0"/>
                </a:endParaRPr>
              </a:p>
            </p:txBody>
          </p:sp>
          <p:grpSp>
            <p:nvGrpSpPr>
              <p:cNvPr id="22" name="Group 21">
                <a:extLst>
                  <a:ext uri="{FF2B5EF4-FFF2-40B4-BE49-F238E27FC236}">
                    <a16:creationId xmlns:a16="http://schemas.microsoft.com/office/drawing/2014/main" id="{8D6C843D-F2ED-8782-923D-49D81A1E3B45}"/>
                  </a:ext>
                </a:extLst>
              </p:cNvPr>
              <p:cNvGrpSpPr/>
              <p:nvPr/>
            </p:nvGrpSpPr>
            <p:grpSpPr>
              <a:xfrm>
                <a:off x="1075815" y="3284516"/>
                <a:ext cx="5826740" cy="1070767"/>
                <a:chOff x="1426698" y="3996022"/>
                <a:chExt cx="5826740" cy="1070767"/>
              </a:xfrm>
            </p:grpSpPr>
            <p:sp>
              <p:nvSpPr>
                <p:cNvPr id="23" name="Freeform 10">
                  <a:extLst>
                    <a:ext uri="{FF2B5EF4-FFF2-40B4-BE49-F238E27FC236}">
                      <a16:creationId xmlns:a16="http://schemas.microsoft.com/office/drawing/2014/main" id="{FFC0FC21-5004-D60A-4513-D41E5F2F50FC}"/>
                    </a:ext>
                  </a:extLst>
                </p:cNvPr>
                <p:cNvSpPr/>
                <p:nvPr/>
              </p:nvSpPr>
              <p:spPr>
                <a:xfrm>
                  <a:off x="1426698" y="3996022"/>
                  <a:ext cx="5826740" cy="1070767"/>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700">
                    <a:latin typeface="UTM Avo" panose="02040603050506020204" pitchFamily="18"/>
                    <a:cs typeface="Arial" panose="020B0604020202020204" pitchFamily="34" charset="0"/>
                  </a:endParaRPr>
                </a:p>
              </p:txBody>
            </p:sp>
            <p:sp>
              <p:nvSpPr>
                <p:cNvPr id="24" name="TextBox 23">
                  <a:extLst>
                    <a:ext uri="{FF2B5EF4-FFF2-40B4-BE49-F238E27FC236}">
                      <a16:creationId xmlns:a16="http://schemas.microsoft.com/office/drawing/2014/main" id="{7A24789A-AC9B-2DFC-CF24-EF18D3E6D587}"/>
                    </a:ext>
                  </a:extLst>
                </p:cNvPr>
                <p:cNvSpPr txBox="1"/>
                <p:nvPr/>
              </p:nvSpPr>
              <p:spPr>
                <a:xfrm>
                  <a:off x="1426698" y="4147871"/>
                  <a:ext cx="5826740" cy="784830"/>
                </a:xfrm>
                <a:prstGeom prst="rect">
                  <a:avLst/>
                </a:prstGeom>
                <a:noFill/>
              </p:spPr>
              <p:txBody>
                <a:bodyPr wrap="square" rtlCol="0">
                  <a:spAutoFit/>
                </a:bodyPr>
                <a:lstStyle/>
                <a:p>
                  <a:pPr algn="ctr"/>
                  <a:r>
                    <a:rPr lang="en-US" sz="2800" b="1" dirty="0">
                      <a:solidFill>
                        <a:srgbClr val="C00000"/>
                      </a:solidFill>
                      <a:latin typeface="UTM Avo" panose="02040603050506020204" pitchFamily="18"/>
                      <a:cs typeface="Arial" panose="020B0604020202020204" pitchFamily="34" charset="0"/>
                    </a:rPr>
                    <a:t>TÌNH HUỐNG 2</a:t>
                  </a:r>
                </a:p>
              </p:txBody>
            </p:sp>
          </p:grpSp>
        </p:grpSp>
        <p:pic>
          <p:nvPicPr>
            <p:cNvPr id="20" name="Picture 19">
              <a:extLst>
                <a:ext uri="{FF2B5EF4-FFF2-40B4-BE49-F238E27FC236}">
                  <a16:creationId xmlns:a16="http://schemas.microsoft.com/office/drawing/2014/main" id="{864D9D33-A45F-1587-20B3-2E7BECAFB4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671710" y="5135848"/>
              <a:ext cx="4144473" cy="3830199"/>
            </a:xfrm>
            <a:prstGeom prst="rect">
              <a:avLst/>
            </a:prstGeom>
          </p:spPr>
        </p:pic>
      </p:grpSp>
    </p:spTree>
    <p:extLst>
      <p:ext uri="{BB962C8B-B14F-4D97-AF65-F5344CB8AC3E}">
        <p14:creationId xmlns:p14="http://schemas.microsoft.com/office/powerpoint/2010/main" val="240639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7">
            <a:extLst>
              <a:ext uri="{FF2B5EF4-FFF2-40B4-BE49-F238E27FC236}">
                <a16:creationId xmlns:a16="http://schemas.microsoft.com/office/drawing/2014/main" id="{9009C973-6BA8-0DA4-E855-88E8083E2101}"/>
              </a:ext>
            </a:extLst>
          </p:cNvPr>
          <p:cNvSpPr/>
          <p:nvPr/>
        </p:nvSpPr>
        <p:spPr>
          <a:xfrm>
            <a:off x="5147302" y="2827791"/>
            <a:ext cx="6565743" cy="3465130"/>
          </a:xfrm>
          <a:custGeom>
            <a:avLst/>
            <a:gdLst/>
            <a:ahLst/>
            <a:cxnLst/>
            <a:rect l="l" t="t" r="r" b="b"/>
            <a:pathLst>
              <a:path w="2644875" h="2069539">
                <a:moveTo>
                  <a:pt x="39318" y="0"/>
                </a:moveTo>
                <a:lnTo>
                  <a:pt x="2605557" y="0"/>
                </a:lnTo>
                <a:cubicBezTo>
                  <a:pt x="2615985" y="0"/>
                  <a:pt x="2625986" y="4142"/>
                  <a:pt x="2633359" y="11516"/>
                </a:cubicBezTo>
                <a:cubicBezTo>
                  <a:pt x="2640733" y="18889"/>
                  <a:pt x="2644875" y="28890"/>
                  <a:pt x="2644875" y="39318"/>
                </a:cubicBezTo>
                <a:lnTo>
                  <a:pt x="2644875" y="2030222"/>
                </a:lnTo>
                <a:cubicBezTo>
                  <a:pt x="2644875" y="2051936"/>
                  <a:pt x="2627272" y="2069539"/>
                  <a:pt x="2605557" y="2069539"/>
                </a:cubicBezTo>
                <a:lnTo>
                  <a:pt x="39318" y="2069539"/>
                </a:lnTo>
                <a:cubicBezTo>
                  <a:pt x="17603" y="2069539"/>
                  <a:pt x="0" y="2051936"/>
                  <a:pt x="0" y="2030222"/>
                </a:cubicBezTo>
                <a:lnTo>
                  <a:pt x="0" y="39318"/>
                </a:lnTo>
                <a:cubicBezTo>
                  <a:pt x="0" y="17603"/>
                  <a:pt x="17603" y="0"/>
                  <a:pt x="39318" y="0"/>
                </a:cubicBezTo>
                <a:close/>
              </a:path>
            </a:pathLst>
          </a:custGeom>
          <a:solidFill>
            <a:schemeClr val="accent5">
              <a:lumMod val="20000"/>
              <a:lumOff val="80000"/>
            </a:schemeClr>
          </a:solidFill>
        </p:spPr>
        <p:txBody>
          <a:bodyPr/>
          <a:lstStyle/>
          <a:p>
            <a:endParaRPr lang="en-US" sz="700">
              <a:latin typeface="UTM Avo" panose="02040603050506020204" pitchFamily="18"/>
              <a:cs typeface="Arial" panose="020B0604020202020204" pitchFamily="34" charset="0"/>
            </a:endParaRPr>
          </a:p>
        </p:txBody>
      </p:sp>
      <p:sp>
        <p:nvSpPr>
          <p:cNvPr id="13" name="TextBox 9">
            <a:extLst>
              <a:ext uri="{FF2B5EF4-FFF2-40B4-BE49-F238E27FC236}">
                <a16:creationId xmlns:a16="http://schemas.microsoft.com/office/drawing/2014/main" id="{3F7A0650-10F1-CE82-C850-141A94E2EF30}"/>
              </a:ext>
            </a:extLst>
          </p:cNvPr>
          <p:cNvSpPr txBox="1"/>
          <p:nvPr/>
        </p:nvSpPr>
        <p:spPr>
          <a:xfrm>
            <a:off x="5593085" y="2891609"/>
            <a:ext cx="5754609" cy="3245504"/>
          </a:xfrm>
          <a:prstGeom prst="rect">
            <a:avLst/>
          </a:prstGeom>
        </p:spPr>
        <p:txBody>
          <a:bodyPr wrap="square" lIns="0" tIns="0" rIns="0" bIns="0" rtlCol="0" anchor="t">
            <a:spAutoFit/>
          </a:bodyPr>
          <a:lstStyle/>
          <a:p>
            <a:pPr algn="just">
              <a:lnSpc>
                <a:spcPct val="150000"/>
              </a:lnSpc>
            </a:pPr>
            <a:r>
              <a:rPr lang="vi-VN" sz="2400" dirty="0">
                <a:latin typeface="UTM Avo" panose="02040603050506020204" pitchFamily="18"/>
                <a:cs typeface="Arial" panose="020B0604020202020204" pitchFamily="34" charset="0"/>
              </a:rPr>
              <a:t>Em có thể khuyên bạn không được đùa nghịch trong th</a:t>
            </a:r>
            <a:r>
              <a:rPr lang="en-US" sz="2400" dirty="0">
                <a:latin typeface="UTM Avo" panose="02040603050506020204" pitchFamily="18"/>
                <a:cs typeface="Arial" panose="020B0604020202020204" pitchFamily="34" charset="0"/>
              </a:rPr>
              <a:t>a</a:t>
            </a:r>
            <a:r>
              <a:rPr lang="vi-VN" sz="2400" dirty="0">
                <a:latin typeface="UTM Avo" panose="02040603050506020204" pitchFamily="18"/>
                <a:cs typeface="Arial" panose="020B0604020202020204" pitchFamily="34" charset="0"/>
              </a:rPr>
              <a:t>ng máy, phá hoại bảng điều khiển của thang máy</a:t>
            </a:r>
            <a:r>
              <a:rPr lang="en-US" sz="2400" dirty="0">
                <a:latin typeface="UTM Avo" panose="02040603050506020204" pitchFamily="18"/>
                <a:cs typeface="Arial" panose="020B0604020202020204" pitchFamily="34" charset="0"/>
              </a:rPr>
              <a:t> </a:t>
            </a:r>
            <a:r>
              <a:rPr lang="en-US" sz="2400" dirty="0" err="1">
                <a:latin typeface="UTM Avo" panose="02040603050506020204" pitchFamily="18"/>
                <a:cs typeface="Arial" panose="020B0604020202020204" pitchFamily="34" charset="0"/>
              </a:rPr>
              <a:t>vì</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điều này có thể gây nguy hiểm cho bản thân trong quá trình đi thang máy và gây hư hỏng cho thang máy.</a:t>
            </a:r>
            <a:endParaRPr lang="vi-VN" sz="2400" i="1" dirty="0">
              <a:solidFill>
                <a:srgbClr val="FF0000"/>
              </a:solidFill>
              <a:latin typeface="UTM Avo" panose="02040603050506020204" pitchFamily="18"/>
              <a:cs typeface="Arial" panose="020B0604020202020204" pitchFamily="34" charset="0"/>
            </a:endParaRPr>
          </a:p>
        </p:txBody>
      </p:sp>
      <p:grpSp>
        <p:nvGrpSpPr>
          <p:cNvPr id="14" name="Group 13">
            <a:extLst>
              <a:ext uri="{FF2B5EF4-FFF2-40B4-BE49-F238E27FC236}">
                <a16:creationId xmlns:a16="http://schemas.microsoft.com/office/drawing/2014/main" id="{EC9CCAA0-936C-ED7A-B00D-688138F538D2}"/>
              </a:ext>
            </a:extLst>
          </p:cNvPr>
          <p:cNvGrpSpPr/>
          <p:nvPr/>
        </p:nvGrpSpPr>
        <p:grpSpPr>
          <a:xfrm>
            <a:off x="3783334" y="1532238"/>
            <a:ext cx="5055917" cy="713845"/>
            <a:chOff x="4834930" y="84191"/>
            <a:chExt cx="7359542" cy="950517"/>
          </a:xfrm>
          <a:solidFill>
            <a:srgbClr val="F68120"/>
          </a:solidFill>
        </p:grpSpPr>
        <p:sp>
          <p:nvSpPr>
            <p:cNvPr id="15" name="Round Same Side Corner Rectangle 11">
              <a:extLst>
                <a:ext uri="{FF2B5EF4-FFF2-40B4-BE49-F238E27FC236}">
                  <a16:creationId xmlns:a16="http://schemas.microsoft.com/office/drawing/2014/main" id="{9E3793DC-DB5F-80CA-CFD5-48278E4A51C6}"/>
                </a:ext>
              </a:extLst>
            </p:cNvPr>
            <p:cNvSpPr/>
            <p:nvPr/>
          </p:nvSpPr>
          <p:spPr>
            <a:xfrm flipV="1">
              <a:off x="4834930" y="84191"/>
              <a:ext cx="7359542" cy="950517"/>
            </a:xfrm>
            <a:prstGeom prst="round2SameRect">
              <a:avLst>
                <a:gd name="adj1" fmla="val 37720"/>
                <a:gd name="adj2" fmla="val 0"/>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UTM Avo" panose="02040603050506020204" pitchFamily="18"/>
                <a:cs typeface="Arial" panose="020B0604020202020204" pitchFamily="34" charset="0"/>
              </a:endParaRPr>
            </a:p>
          </p:txBody>
        </p:sp>
        <p:sp>
          <p:nvSpPr>
            <p:cNvPr id="16" name="TextBox 15">
              <a:extLst>
                <a:ext uri="{FF2B5EF4-FFF2-40B4-BE49-F238E27FC236}">
                  <a16:creationId xmlns:a16="http://schemas.microsoft.com/office/drawing/2014/main" id="{D5EBDA3D-3E2E-1E28-85B6-9F01FEC13718}"/>
                </a:ext>
              </a:extLst>
            </p:cNvPr>
            <p:cNvSpPr txBox="1"/>
            <p:nvPr/>
          </p:nvSpPr>
          <p:spPr>
            <a:xfrm>
              <a:off x="5254230" y="277036"/>
              <a:ext cx="6403317" cy="696691"/>
            </a:xfrm>
            <a:prstGeom prst="rect">
              <a:avLst/>
            </a:prstGeom>
            <a:grpFill/>
          </p:spPr>
          <p:txBody>
            <a:bodyPr wrap="square" rtlCol="0">
              <a:spAutoFit/>
            </a:bodyPr>
            <a:lstStyle/>
            <a:p>
              <a:pPr algn="ctr"/>
              <a:r>
                <a:rPr lang="en-US" sz="2800" b="1" dirty="0">
                  <a:solidFill>
                    <a:schemeClr val="bg1"/>
                  </a:solidFill>
                  <a:latin typeface="UTM Avo" panose="02040603050506020204" pitchFamily="18"/>
                  <a:cs typeface="Arial" panose="020B0604020202020204" pitchFamily="34" charset="0"/>
                </a:rPr>
                <a:t>GỢI </a:t>
              </a:r>
              <a:r>
                <a:rPr lang="en-US" sz="2800" b="1" dirty="0" err="1">
                  <a:solidFill>
                    <a:schemeClr val="bg1"/>
                  </a:solidFill>
                  <a:latin typeface="UTM Avo" panose="02040603050506020204" pitchFamily="18"/>
                  <a:cs typeface="Arial" panose="020B0604020202020204" pitchFamily="34" charset="0"/>
                </a:rPr>
                <a:t>Ý</a:t>
              </a:r>
              <a:r>
                <a:rPr lang="en-US" sz="2800" b="1" dirty="0">
                  <a:solidFill>
                    <a:schemeClr val="bg1"/>
                  </a:solidFill>
                  <a:latin typeface="UTM Avo" panose="02040603050506020204" pitchFamily="18"/>
                  <a:cs typeface="Arial" panose="020B0604020202020204" pitchFamily="34" charset="0"/>
                </a:rPr>
                <a:t> TRẢ LỜI</a:t>
              </a:r>
            </a:p>
          </p:txBody>
        </p:sp>
      </p:grpSp>
      <p:sp>
        <p:nvSpPr>
          <p:cNvPr id="17" name="Freeform 10">
            <a:extLst>
              <a:ext uri="{FF2B5EF4-FFF2-40B4-BE49-F238E27FC236}">
                <a16:creationId xmlns:a16="http://schemas.microsoft.com/office/drawing/2014/main" id="{FEF9D288-5C65-7604-EF30-048854402961}"/>
              </a:ext>
            </a:extLst>
          </p:cNvPr>
          <p:cNvSpPr/>
          <p:nvPr/>
        </p:nvSpPr>
        <p:spPr>
          <a:xfrm>
            <a:off x="11265386" y="7034752"/>
            <a:ext cx="603356" cy="915984"/>
          </a:xfrm>
          <a:custGeom>
            <a:avLst/>
            <a:gdLst/>
            <a:ahLst/>
            <a:cxnLst/>
            <a:rect l="l" t="t" r="r" b="b"/>
            <a:pathLst>
              <a:path w="1584990" h="2057400">
                <a:moveTo>
                  <a:pt x="0" y="0"/>
                </a:moveTo>
                <a:lnTo>
                  <a:pt x="1584989" y="0"/>
                </a:lnTo>
                <a:lnTo>
                  <a:pt x="1584989"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endParaRPr>
          </a:p>
        </p:txBody>
      </p:sp>
      <p:grpSp>
        <p:nvGrpSpPr>
          <p:cNvPr id="18" name="Group 17">
            <a:extLst>
              <a:ext uri="{FF2B5EF4-FFF2-40B4-BE49-F238E27FC236}">
                <a16:creationId xmlns:a16="http://schemas.microsoft.com/office/drawing/2014/main" id="{F1D9AD7F-577A-3F42-6015-C76F74C9E272}"/>
              </a:ext>
            </a:extLst>
          </p:cNvPr>
          <p:cNvGrpSpPr/>
          <p:nvPr/>
        </p:nvGrpSpPr>
        <p:grpSpPr>
          <a:xfrm>
            <a:off x="478955" y="2390911"/>
            <a:ext cx="4216400" cy="4246900"/>
            <a:chOff x="756941" y="3078653"/>
            <a:chExt cx="6324600" cy="6370350"/>
          </a:xfrm>
        </p:grpSpPr>
        <p:grpSp>
          <p:nvGrpSpPr>
            <p:cNvPr id="19" name="Group 18">
              <a:extLst>
                <a:ext uri="{FF2B5EF4-FFF2-40B4-BE49-F238E27FC236}">
                  <a16:creationId xmlns:a16="http://schemas.microsoft.com/office/drawing/2014/main" id="{76DB2BF4-B33D-0371-0FA0-7A617052A323}"/>
                </a:ext>
              </a:extLst>
            </p:cNvPr>
            <p:cNvGrpSpPr/>
            <p:nvPr/>
          </p:nvGrpSpPr>
          <p:grpSpPr>
            <a:xfrm>
              <a:off x="756941" y="3078653"/>
              <a:ext cx="6324600" cy="6370350"/>
              <a:chOff x="812040" y="2781045"/>
              <a:chExt cx="6324600" cy="6370350"/>
            </a:xfrm>
          </p:grpSpPr>
          <p:sp>
            <p:nvSpPr>
              <p:cNvPr id="21" name="Freeform 7">
                <a:extLst>
                  <a:ext uri="{FF2B5EF4-FFF2-40B4-BE49-F238E27FC236}">
                    <a16:creationId xmlns:a16="http://schemas.microsoft.com/office/drawing/2014/main" id="{6EB7119C-CCF2-8CA0-02A5-B7031C612987}"/>
                  </a:ext>
                </a:extLst>
              </p:cNvPr>
              <p:cNvSpPr/>
              <p:nvPr/>
            </p:nvSpPr>
            <p:spPr>
              <a:xfrm>
                <a:off x="812040" y="2781045"/>
                <a:ext cx="6324600" cy="6370350"/>
              </a:xfrm>
              <a:custGeom>
                <a:avLst/>
                <a:gdLst/>
                <a:ahLst/>
                <a:cxnLst/>
                <a:rect l="l" t="t" r="r" b="b"/>
                <a:pathLst>
                  <a:path w="1437726" h="2048682">
                    <a:moveTo>
                      <a:pt x="72330" y="0"/>
                    </a:moveTo>
                    <a:lnTo>
                      <a:pt x="1365396" y="0"/>
                    </a:lnTo>
                    <a:cubicBezTo>
                      <a:pt x="1405343" y="0"/>
                      <a:pt x="1437726" y="32383"/>
                      <a:pt x="1437726" y="72330"/>
                    </a:cubicBezTo>
                    <a:lnTo>
                      <a:pt x="1437726" y="1976352"/>
                    </a:lnTo>
                    <a:cubicBezTo>
                      <a:pt x="1437726" y="1995535"/>
                      <a:pt x="1430105" y="2013932"/>
                      <a:pt x="1416541" y="2027497"/>
                    </a:cubicBezTo>
                    <a:cubicBezTo>
                      <a:pt x="1402976" y="2041061"/>
                      <a:pt x="1384579" y="2048682"/>
                      <a:pt x="1365396" y="2048682"/>
                    </a:cubicBezTo>
                    <a:lnTo>
                      <a:pt x="72330" y="2048682"/>
                    </a:lnTo>
                    <a:cubicBezTo>
                      <a:pt x="32383" y="2048682"/>
                      <a:pt x="0" y="2016298"/>
                      <a:pt x="0" y="1976352"/>
                    </a:cubicBezTo>
                    <a:lnTo>
                      <a:pt x="0" y="72330"/>
                    </a:lnTo>
                    <a:cubicBezTo>
                      <a:pt x="0" y="32383"/>
                      <a:pt x="32383" y="0"/>
                      <a:pt x="72330" y="0"/>
                    </a:cubicBezTo>
                    <a:close/>
                  </a:path>
                </a:pathLst>
              </a:custGeom>
              <a:solidFill>
                <a:schemeClr val="accent6">
                  <a:lumMod val="60000"/>
                  <a:lumOff val="40000"/>
                </a:schemeClr>
              </a:solidFill>
            </p:spPr>
            <p:txBody>
              <a:bodyPr/>
              <a:lstStyle/>
              <a:p>
                <a:endParaRPr lang="en-US" sz="700">
                  <a:latin typeface="UTM Avo" panose="02040603050506020204" pitchFamily="18"/>
                  <a:cs typeface="Arial" panose="020B0604020202020204" pitchFamily="34" charset="0"/>
                </a:endParaRPr>
              </a:p>
            </p:txBody>
          </p:sp>
          <p:grpSp>
            <p:nvGrpSpPr>
              <p:cNvPr id="22" name="Group 21">
                <a:extLst>
                  <a:ext uri="{FF2B5EF4-FFF2-40B4-BE49-F238E27FC236}">
                    <a16:creationId xmlns:a16="http://schemas.microsoft.com/office/drawing/2014/main" id="{8D6C843D-F2ED-8782-923D-49D81A1E3B45}"/>
                  </a:ext>
                </a:extLst>
              </p:cNvPr>
              <p:cNvGrpSpPr/>
              <p:nvPr/>
            </p:nvGrpSpPr>
            <p:grpSpPr>
              <a:xfrm>
                <a:off x="1075815" y="3284516"/>
                <a:ext cx="5826740" cy="1070767"/>
                <a:chOff x="1426698" y="3996022"/>
                <a:chExt cx="5826740" cy="1070767"/>
              </a:xfrm>
            </p:grpSpPr>
            <p:sp>
              <p:nvSpPr>
                <p:cNvPr id="23" name="Freeform 10">
                  <a:extLst>
                    <a:ext uri="{FF2B5EF4-FFF2-40B4-BE49-F238E27FC236}">
                      <a16:creationId xmlns:a16="http://schemas.microsoft.com/office/drawing/2014/main" id="{FFC0FC21-5004-D60A-4513-D41E5F2F50FC}"/>
                    </a:ext>
                  </a:extLst>
                </p:cNvPr>
                <p:cNvSpPr/>
                <p:nvPr/>
              </p:nvSpPr>
              <p:spPr>
                <a:xfrm>
                  <a:off x="1426698" y="3996022"/>
                  <a:ext cx="5826740" cy="1070767"/>
                </a:xfrm>
                <a:custGeom>
                  <a:avLst/>
                  <a:gdLst/>
                  <a:ahLst/>
                  <a:cxnLst/>
                  <a:rect l="l" t="t" r="r" b="b"/>
                  <a:pathLst>
                    <a:path w="1329860" h="335393">
                      <a:moveTo>
                        <a:pt x="78196" y="0"/>
                      </a:moveTo>
                      <a:lnTo>
                        <a:pt x="1251664" y="0"/>
                      </a:lnTo>
                      <a:cubicBezTo>
                        <a:pt x="1294851" y="0"/>
                        <a:pt x="1329860" y="35010"/>
                        <a:pt x="1329860" y="78196"/>
                      </a:cubicBezTo>
                      <a:lnTo>
                        <a:pt x="1329860" y="257196"/>
                      </a:lnTo>
                      <a:cubicBezTo>
                        <a:pt x="1329860" y="277935"/>
                        <a:pt x="1321622" y="297825"/>
                        <a:pt x="1306957" y="312489"/>
                      </a:cubicBezTo>
                      <a:cubicBezTo>
                        <a:pt x="1292292" y="327154"/>
                        <a:pt x="1272403" y="335393"/>
                        <a:pt x="1251664" y="335393"/>
                      </a:cubicBezTo>
                      <a:lnTo>
                        <a:pt x="78196" y="335393"/>
                      </a:lnTo>
                      <a:cubicBezTo>
                        <a:pt x="57457" y="335393"/>
                        <a:pt x="37568" y="327154"/>
                        <a:pt x="22903" y="312489"/>
                      </a:cubicBezTo>
                      <a:cubicBezTo>
                        <a:pt x="8239" y="297825"/>
                        <a:pt x="0" y="277935"/>
                        <a:pt x="0" y="257196"/>
                      </a:cubicBezTo>
                      <a:lnTo>
                        <a:pt x="0" y="78196"/>
                      </a:lnTo>
                      <a:cubicBezTo>
                        <a:pt x="0" y="57457"/>
                        <a:pt x="8239" y="37568"/>
                        <a:pt x="22903" y="22903"/>
                      </a:cubicBezTo>
                      <a:cubicBezTo>
                        <a:pt x="37568" y="8239"/>
                        <a:pt x="57457" y="0"/>
                        <a:pt x="78196" y="0"/>
                      </a:cubicBezTo>
                      <a:close/>
                    </a:path>
                  </a:pathLst>
                </a:custGeom>
                <a:solidFill>
                  <a:schemeClr val="bg1"/>
                </a:solidFill>
              </p:spPr>
              <p:txBody>
                <a:bodyPr/>
                <a:lstStyle/>
                <a:p>
                  <a:endParaRPr lang="en-US" sz="700">
                    <a:latin typeface="UTM Avo" panose="02040603050506020204" pitchFamily="18"/>
                    <a:cs typeface="Arial" panose="020B0604020202020204" pitchFamily="34" charset="0"/>
                  </a:endParaRPr>
                </a:p>
              </p:txBody>
            </p:sp>
            <p:sp>
              <p:nvSpPr>
                <p:cNvPr id="24" name="TextBox 23">
                  <a:extLst>
                    <a:ext uri="{FF2B5EF4-FFF2-40B4-BE49-F238E27FC236}">
                      <a16:creationId xmlns:a16="http://schemas.microsoft.com/office/drawing/2014/main" id="{7A24789A-AC9B-2DFC-CF24-EF18D3E6D587}"/>
                    </a:ext>
                  </a:extLst>
                </p:cNvPr>
                <p:cNvSpPr txBox="1"/>
                <p:nvPr/>
              </p:nvSpPr>
              <p:spPr>
                <a:xfrm>
                  <a:off x="1426698" y="4147870"/>
                  <a:ext cx="5826740" cy="784830"/>
                </a:xfrm>
                <a:prstGeom prst="rect">
                  <a:avLst/>
                </a:prstGeom>
                <a:noFill/>
              </p:spPr>
              <p:txBody>
                <a:bodyPr wrap="square" rtlCol="0">
                  <a:spAutoFit/>
                </a:bodyPr>
                <a:lstStyle/>
                <a:p>
                  <a:pPr algn="ctr"/>
                  <a:r>
                    <a:rPr lang="en-US" sz="2800" b="1" dirty="0">
                      <a:solidFill>
                        <a:srgbClr val="C00000"/>
                      </a:solidFill>
                      <a:latin typeface="UTM Avo" panose="02040603050506020204" pitchFamily="18"/>
                      <a:cs typeface="Arial" panose="020B0604020202020204" pitchFamily="34" charset="0"/>
                    </a:rPr>
                    <a:t>TÌNH HUỐNG 3</a:t>
                  </a:r>
                </a:p>
              </p:txBody>
            </p:sp>
          </p:grpSp>
        </p:grpSp>
        <p:pic>
          <p:nvPicPr>
            <p:cNvPr id="20" name="Picture 19">
              <a:extLst>
                <a:ext uri="{FF2B5EF4-FFF2-40B4-BE49-F238E27FC236}">
                  <a16:creationId xmlns:a16="http://schemas.microsoft.com/office/drawing/2014/main" id="{864D9D33-A45F-1587-20B3-2E7BECAFB44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43735" y="5879365"/>
              <a:ext cx="5398766" cy="3052304"/>
            </a:xfrm>
            <a:prstGeom prst="rect">
              <a:avLst/>
            </a:prstGeom>
          </p:spPr>
        </p:pic>
      </p:grpSp>
    </p:spTree>
    <p:extLst>
      <p:ext uri="{BB962C8B-B14F-4D97-AF65-F5344CB8AC3E}">
        <p14:creationId xmlns:p14="http://schemas.microsoft.com/office/powerpoint/2010/main" val="276238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3BFB0F5-E3A3-D326-DAE0-AE30AC2FD048}"/>
              </a:ext>
            </a:extLst>
          </p:cNvPr>
          <p:cNvGrpSpPr/>
          <p:nvPr/>
        </p:nvGrpSpPr>
        <p:grpSpPr>
          <a:xfrm>
            <a:off x="0" y="1595208"/>
            <a:ext cx="11759514" cy="768805"/>
            <a:chOff x="615042" y="2359857"/>
            <a:chExt cx="17639270" cy="1153207"/>
          </a:xfrm>
        </p:grpSpPr>
        <p:sp>
          <p:nvSpPr>
            <p:cNvPr id="29" name="Rectangle 28">
              <a:extLst>
                <a:ext uri="{FF2B5EF4-FFF2-40B4-BE49-F238E27FC236}">
                  <a16:creationId xmlns:a16="http://schemas.microsoft.com/office/drawing/2014/main" id="{57834FC4-F531-C2A4-AD87-E5DD4555EC57}"/>
                </a:ext>
              </a:extLst>
            </p:cNvPr>
            <p:cNvSpPr/>
            <p:nvPr/>
          </p:nvSpPr>
          <p:spPr>
            <a:xfrm>
              <a:off x="615042" y="2359857"/>
              <a:ext cx="16764000" cy="1139213"/>
            </a:xfrm>
            <a:prstGeom prst="rect">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Hoạt</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động</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3: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Đọc</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tình</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huống</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1"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(SHS – tr.37,38)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và</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trả</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lời</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câu</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hỏi</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a:t>
              </a:r>
            </a:p>
          </p:txBody>
        </p:sp>
        <p:pic>
          <p:nvPicPr>
            <p:cNvPr id="30" name="Picture 2">
              <a:extLst>
                <a:ext uri="{FF2B5EF4-FFF2-40B4-BE49-F238E27FC236}">
                  <a16:creationId xmlns:a16="http://schemas.microsoft.com/office/drawing/2014/main" id="{981505F4-EE7D-939F-083E-23C489CA3A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019394" y="2373850"/>
              <a:ext cx="1234918" cy="1139214"/>
            </a:xfrm>
            <a:prstGeom prst="rect">
              <a:avLst/>
            </a:prstGeom>
          </p:spPr>
        </p:pic>
      </p:grpSp>
      <p:sp>
        <p:nvSpPr>
          <p:cNvPr id="31" name="Rounded Rectangle 21">
            <a:extLst>
              <a:ext uri="{FF2B5EF4-FFF2-40B4-BE49-F238E27FC236}">
                <a16:creationId xmlns:a16="http://schemas.microsoft.com/office/drawing/2014/main" id="{E47A2DD8-7242-4423-9D1A-9B6D0E49A6C1}"/>
              </a:ext>
            </a:extLst>
          </p:cNvPr>
          <p:cNvSpPr/>
          <p:nvPr/>
        </p:nvSpPr>
        <p:spPr>
          <a:xfrm>
            <a:off x="1177550" y="2669524"/>
            <a:ext cx="3410495" cy="759476"/>
          </a:xfrm>
          <a:prstGeom prst="roundRect">
            <a:avLst/>
          </a:prstGeom>
          <a:solidFill>
            <a:srgbClr val="FFF7DD"/>
          </a:solidFill>
          <a:ln w="57150" cap="flat" cmpd="sng" algn="ctr">
            <a:solidFill>
              <a:srgbClr val="C0504D">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Tình</a:t>
            </a:r>
            <a:r>
              <a:rPr kumimoji="0" lang="en-US" sz="28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huống</a:t>
            </a:r>
            <a:r>
              <a:rPr kumimoji="0" lang="en-US" sz="28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1</a:t>
            </a:r>
          </a:p>
        </p:txBody>
      </p:sp>
      <p:grpSp>
        <p:nvGrpSpPr>
          <p:cNvPr id="32" name="Group 31">
            <a:extLst>
              <a:ext uri="{FF2B5EF4-FFF2-40B4-BE49-F238E27FC236}">
                <a16:creationId xmlns:a16="http://schemas.microsoft.com/office/drawing/2014/main" id="{A5BFADD7-9725-3F59-A8FA-4C5C2E3BDCD6}"/>
              </a:ext>
            </a:extLst>
          </p:cNvPr>
          <p:cNvGrpSpPr/>
          <p:nvPr/>
        </p:nvGrpSpPr>
        <p:grpSpPr>
          <a:xfrm>
            <a:off x="5184002" y="2669524"/>
            <a:ext cx="6400800" cy="3501608"/>
            <a:chOff x="779628" y="3051490"/>
            <a:chExt cx="17556725" cy="5853103"/>
          </a:xfrm>
        </p:grpSpPr>
        <p:sp>
          <p:nvSpPr>
            <p:cNvPr id="33" name="Rectangle: Rounded Corners 11">
              <a:extLst>
                <a:ext uri="{FF2B5EF4-FFF2-40B4-BE49-F238E27FC236}">
                  <a16:creationId xmlns:a16="http://schemas.microsoft.com/office/drawing/2014/main" id="{0F7B974C-3DE2-4A56-29C2-1D138FB08E3E}"/>
                </a:ext>
              </a:extLst>
            </p:cNvPr>
            <p:cNvSpPr/>
            <p:nvPr/>
          </p:nvSpPr>
          <p:spPr>
            <a:xfrm>
              <a:off x="779628" y="3051490"/>
              <a:ext cx="17556725" cy="5853103"/>
            </a:xfrm>
            <a:prstGeom prst="roundRect">
              <a:avLst/>
            </a:prstGeom>
            <a:solidFill>
              <a:srgbClr val="4BACC6">
                <a:lumMod val="20000"/>
                <a:lumOff val="80000"/>
              </a:srgbClr>
            </a:solidFill>
            <a:ln w="25400" cap="flat" cmpd="sng" algn="ctr">
              <a:solidFill>
                <a:srgbClr val="4BACC6">
                  <a:lumMod val="75000"/>
                </a:srgbClr>
              </a:solid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UTM Avo" panose="02040603050506020204" pitchFamily="18"/>
              </a:endParaRPr>
            </a:p>
          </p:txBody>
        </p:sp>
        <p:sp>
          <p:nvSpPr>
            <p:cNvPr id="34" name="Rectangle: Rounded Corners 12">
              <a:extLst>
                <a:ext uri="{FF2B5EF4-FFF2-40B4-BE49-F238E27FC236}">
                  <a16:creationId xmlns:a16="http://schemas.microsoft.com/office/drawing/2014/main" id="{33DE071E-CC6D-844E-F133-69636023EF6E}"/>
                </a:ext>
              </a:extLst>
            </p:cNvPr>
            <p:cNvSpPr/>
            <p:nvPr/>
          </p:nvSpPr>
          <p:spPr>
            <a:xfrm>
              <a:off x="1554586" y="3595545"/>
              <a:ext cx="16006811" cy="4648092"/>
            </a:xfrm>
            <a:prstGeom prst="roundRect">
              <a:avLst/>
            </a:prstGeom>
            <a:solidFill>
              <a:sysClr val="window" lastClr="FFFFFF"/>
            </a:solidFill>
            <a:ln w="38100" cap="flat" cmpd="sng" algn="ctr">
              <a:solidFill>
                <a:srgbClr val="4BACC6">
                  <a:lumMod val="75000"/>
                </a:srgbClr>
              </a:solidFill>
              <a:prstDash val="dash"/>
            </a:ln>
            <a:effectLst/>
          </p:spPr>
          <p:txBody>
            <a:bodyPr rtlCol="0" anchor="ct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Đang đọc sách trong thư viện, thấy một số hình ảnh mà mình rất thích, Toàn nói với Minh: “Đẹp quá! Tớ sẽ cắt mang về, chắc không ai biết đâu”.</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sp>
        <p:nvSpPr>
          <p:cNvPr id="36" name="TextBox 35">
            <a:extLst>
              <a:ext uri="{FF2B5EF4-FFF2-40B4-BE49-F238E27FC236}">
                <a16:creationId xmlns:a16="http://schemas.microsoft.com/office/drawing/2014/main" id="{5A0E17F6-5231-A3D0-4C06-B1EBBAD59FB0}"/>
              </a:ext>
            </a:extLst>
          </p:cNvPr>
          <p:cNvSpPr txBox="1"/>
          <p:nvPr/>
        </p:nvSpPr>
        <p:spPr>
          <a:xfrm>
            <a:off x="5980668" y="6250940"/>
            <a:ext cx="5367207" cy="461665"/>
          </a:xfrm>
          <a:prstGeom prst="rect">
            <a:avLst/>
          </a:prstGeom>
          <a:solidFill>
            <a:srgbClr val="FFF9F7"/>
          </a:solidFill>
        </p:spPr>
        <p:txBody>
          <a:bodyPr wrap="square">
            <a:spAutoFit/>
          </a:bodyPr>
          <a:lstStyle/>
          <a:p>
            <a:pPr algn="ctr" defTabSz="609630"/>
            <a:r>
              <a:rPr lang="vi-VN" sz="2400" b="1" i="1" dirty="0">
                <a:solidFill>
                  <a:prstClr val="black"/>
                </a:solidFill>
                <a:latin typeface="UTM Avo" panose="02040603050506020204" pitchFamily="18"/>
                <a:cs typeface="Arial" panose="020B0604020202020204" pitchFamily="34" charset="0"/>
              </a:rPr>
              <a:t>Nếu là </a:t>
            </a:r>
            <a:r>
              <a:rPr lang="pt-BR" sz="2400" b="1" i="1" dirty="0">
                <a:solidFill>
                  <a:prstClr val="black"/>
                </a:solidFill>
                <a:latin typeface="UTM Avo" panose="02040603050506020204" pitchFamily="18"/>
                <a:cs typeface="Arial" panose="020B0604020202020204" pitchFamily="34" charset="0"/>
              </a:rPr>
              <a:t>Minh, em </a:t>
            </a:r>
            <a:r>
              <a:rPr lang="pt-BR" sz="2400" b="1" i="1" dirty="0" err="1">
                <a:solidFill>
                  <a:prstClr val="black"/>
                </a:solidFill>
                <a:latin typeface="UTM Avo" panose="02040603050506020204" pitchFamily="18"/>
                <a:cs typeface="Arial" panose="020B0604020202020204" pitchFamily="34" charset="0"/>
              </a:rPr>
              <a:t>sẽ</a:t>
            </a:r>
            <a:r>
              <a:rPr lang="pt-BR" sz="2400" b="1" i="1" dirty="0">
                <a:solidFill>
                  <a:prstClr val="black"/>
                </a:solidFill>
                <a:latin typeface="UTM Avo" panose="02040603050506020204" pitchFamily="18"/>
                <a:cs typeface="Arial" panose="020B0604020202020204" pitchFamily="34" charset="0"/>
              </a:rPr>
              <a:t> </a:t>
            </a:r>
            <a:r>
              <a:rPr lang="pt-BR" sz="2400" b="1" i="1" dirty="0" err="1">
                <a:solidFill>
                  <a:prstClr val="black"/>
                </a:solidFill>
                <a:latin typeface="UTM Avo" panose="02040603050506020204" pitchFamily="18"/>
                <a:cs typeface="Arial" panose="020B0604020202020204" pitchFamily="34" charset="0"/>
              </a:rPr>
              <a:t>làm</a:t>
            </a:r>
            <a:r>
              <a:rPr lang="pt-BR" sz="2400" b="1" i="1" dirty="0">
                <a:solidFill>
                  <a:prstClr val="black"/>
                </a:solidFill>
                <a:latin typeface="UTM Avo" panose="02040603050506020204" pitchFamily="18"/>
                <a:cs typeface="Arial" panose="020B0604020202020204" pitchFamily="34" charset="0"/>
              </a:rPr>
              <a:t> </a:t>
            </a:r>
            <a:r>
              <a:rPr lang="pt-BR" sz="2400" b="1" i="1" dirty="0" err="1">
                <a:solidFill>
                  <a:prstClr val="black"/>
                </a:solidFill>
                <a:latin typeface="UTM Avo" panose="02040603050506020204" pitchFamily="18"/>
                <a:cs typeface="Arial" panose="020B0604020202020204" pitchFamily="34" charset="0"/>
              </a:rPr>
              <a:t>gì</a:t>
            </a:r>
            <a:r>
              <a:rPr lang="pt-BR" sz="2400" b="1" i="1" dirty="0">
                <a:solidFill>
                  <a:prstClr val="black"/>
                </a:solidFill>
                <a:latin typeface="UTM Avo" panose="02040603050506020204" pitchFamily="18"/>
                <a:cs typeface="Arial" panose="020B0604020202020204" pitchFamily="34" charset="0"/>
              </a:rPr>
              <a:t>?</a:t>
            </a:r>
            <a:endParaRPr lang="en-US" sz="2400" b="1" i="1" dirty="0">
              <a:solidFill>
                <a:prstClr val="black"/>
              </a:solidFill>
              <a:latin typeface="UTM Avo" panose="02040603050506020204" pitchFamily="18"/>
              <a:cs typeface="Arial" panose="020B0604020202020204" pitchFamily="34" charset="0"/>
            </a:endParaRPr>
          </a:p>
        </p:txBody>
      </p:sp>
      <p:pic>
        <p:nvPicPr>
          <p:cNvPr id="38" name="Picture 6">
            <a:extLst>
              <a:ext uri="{FF2B5EF4-FFF2-40B4-BE49-F238E27FC236}">
                <a16:creationId xmlns:a16="http://schemas.microsoft.com/office/drawing/2014/main" id="{60BBA7CF-67DE-35DA-A3BE-284A2BBAF32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57957" y="4111126"/>
            <a:ext cx="3049679" cy="2746874"/>
          </a:xfrm>
          <a:prstGeom prst="rect">
            <a:avLst/>
          </a:prstGeom>
        </p:spPr>
      </p:pic>
      <p:pic>
        <p:nvPicPr>
          <p:cNvPr id="2" name="Graphic 1" descr="Back with solid fill">
            <a:extLst>
              <a:ext uri="{FF2B5EF4-FFF2-40B4-BE49-F238E27FC236}">
                <a16:creationId xmlns:a16="http://schemas.microsoft.com/office/drawing/2014/main" id="{27B2A33A-D533-9CC7-4D51-451CAF52D6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5588000" y="6171132"/>
            <a:ext cx="795867" cy="596900"/>
          </a:xfrm>
          <a:prstGeom prst="rect">
            <a:avLst/>
          </a:prstGeom>
        </p:spPr>
      </p:pic>
    </p:spTree>
    <p:extLst>
      <p:ext uri="{BB962C8B-B14F-4D97-AF65-F5344CB8AC3E}">
        <p14:creationId xmlns:p14="http://schemas.microsoft.com/office/powerpoint/2010/main" val="12800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randombar(horizontal)">
                                      <p:cBhvr>
                                        <p:cTn id="12" dur="500"/>
                                        <p:tgtEl>
                                          <p:spTgt spid="31"/>
                                        </p:tgtEl>
                                      </p:cBhvr>
                                    </p:animEffect>
                                  </p:childTnLst>
                                </p:cTn>
                              </p:par>
                              <p:par>
                                <p:cTn id="13" presetID="14" presetClass="entr" presetSubtype="1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randombar(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righ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par>
                                <p:cTn id="26" presetID="22" presetClass="entr" presetSubtype="8"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left)">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26AC350-EB54-B6D5-6886-60372942AB69}"/>
              </a:ext>
            </a:extLst>
          </p:cNvPr>
          <p:cNvGrpSpPr/>
          <p:nvPr/>
        </p:nvGrpSpPr>
        <p:grpSpPr>
          <a:xfrm>
            <a:off x="0" y="1595208"/>
            <a:ext cx="11759514" cy="768805"/>
            <a:chOff x="615042" y="2359857"/>
            <a:chExt cx="17639270" cy="1153207"/>
          </a:xfrm>
        </p:grpSpPr>
        <p:sp>
          <p:nvSpPr>
            <p:cNvPr id="3" name="Rectangle 2">
              <a:extLst>
                <a:ext uri="{FF2B5EF4-FFF2-40B4-BE49-F238E27FC236}">
                  <a16:creationId xmlns:a16="http://schemas.microsoft.com/office/drawing/2014/main" id="{2E0830F0-F9FF-4E1B-76C7-AEEE147E1239}"/>
                </a:ext>
              </a:extLst>
            </p:cNvPr>
            <p:cNvSpPr/>
            <p:nvPr/>
          </p:nvSpPr>
          <p:spPr>
            <a:xfrm>
              <a:off x="615042" y="2359857"/>
              <a:ext cx="16764000" cy="1139213"/>
            </a:xfrm>
            <a:prstGeom prst="rect">
              <a:avLst/>
            </a:prstGeom>
            <a:solidFill>
              <a:srgbClr val="9BBB59">
                <a:lumMod val="20000"/>
                <a:lumOff val="80000"/>
              </a:srgbClr>
            </a:solidFill>
            <a:ln w="25400" cap="flat" cmpd="sng" algn="ctr">
              <a:no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Hoạt</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động</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3: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Đọc</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tình</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huống</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1"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(SHS – tr.37,38)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và</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trả</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lời</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câu</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6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hỏi</a:t>
              </a:r>
              <a:r>
                <a:rPr kumimoji="0" lang="en-US" sz="26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a:t>
              </a:r>
            </a:p>
          </p:txBody>
        </p:sp>
        <p:pic>
          <p:nvPicPr>
            <p:cNvPr id="4" name="Picture 2">
              <a:extLst>
                <a:ext uri="{FF2B5EF4-FFF2-40B4-BE49-F238E27FC236}">
                  <a16:creationId xmlns:a16="http://schemas.microsoft.com/office/drawing/2014/main" id="{E7851C40-B836-5956-AC18-DA18F06D985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019394" y="2373850"/>
              <a:ext cx="1234918" cy="1139214"/>
            </a:xfrm>
            <a:prstGeom prst="rect">
              <a:avLst/>
            </a:prstGeom>
          </p:spPr>
        </p:pic>
      </p:grpSp>
      <p:sp>
        <p:nvSpPr>
          <p:cNvPr id="5" name="Rounded Rectangle 21">
            <a:extLst>
              <a:ext uri="{FF2B5EF4-FFF2-40B4-BE49-F238E27FC236}">
                <a16:creationId xmlns:a16="http://schemas.microsoft.com/office/drawing/2014/main" id="{0C4098BB-2600-CE2B-6754-ED9AB4F05F4D}"/>
              </a:ext>
            </a:extLst>
          </p:cNvPr>
          <p:cNvSpPr/>
          <p:nvPr/>
        </p:nvSpPr>
        <p:spPr>
          <a:xfrm>
            <a:off x="1177550" y="2669524"/>
            <a:ext cx="3410495" cy="759476"/>
          </a:xfrm>
          <a:prstGeom prst="roundRect">
            <a:avLst/>
          </a:prstGeom>
          <a:solidFill>
            <a:srgbClr val="FFF7DD"/>
          </a:solidFill>
          <a:ln w="57150" cap="flat" cmpd="sng" algn="ctr">
            <a:solidFill>
              <a:srgbClr val="C0504D">
                <a:lumMod val="50000"/>
              </a:srgbClr>
            </a:solidFill>
            <a:prstDash val="sysDash"/>
          </a:ln>
          <a:effectLst>
            <a:outerShdw blurRad="50800" dist="38100" dir="2700000" algn="tl" rotWithShape="0">
              <a:prstClr val="black">
                <a:alpha val="40000"/>
              </a:prstClr>
            </a:outerShdw>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Tình</a:t>
            </a:r>
            <a:r>
              <a:rPr kumimoji="0" lang="en-US" sz="28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a:t>
            </a:r>
            <a:r>
              <a:rPr kumimoji="0" lang="en-US" sz="2800" b="1" i="0" u="none" strike="noStrike" kern="0" cap="none" spc="0" normalizeH="0" baseline="0" noProof="0" dirty="0" err="1">
                <a:ln>
                  <a:noFill/>
                </a:ln>
                <a:solidFill>
                  <a:srgbClr val="C00000"/>
                </a:solidFill>
                <a:effectLst/>
                <a:uLnTx/>
                <a:uFillTx/>
                <a:latin typeface="UTM Avo" panose="02040603050506020204" pitchFamily="18"/>
                <a:cs typeface="Arial" panose="020B0604020202020204" pitchFamily="34" charset="0"/>
              </a:rPr>
              <a:t>huống</a:t>
            </a:r>
            <a:r>
              <a:rPr kumimoji="0" lang="en-US" sz="2800" b="1" i="0" u="none" strike="noStrike" kern="0" cap="none" spc="0" normalizeH="0" baseline="0" noProof="0" dirty="0">
                <a:ln>
                  <a:noFill/>
                </a:ln>
                <a:solidFill>
                  <a:srgbClr val="C00000"/>
                </a:solidFill>
                <a:effectLst/>
                <a:uLnTx/>
                <a:uFillTx/>
                <a:latin typeface="UTM Avo" panose="02040603050506020204" pitchFamily="18"/>
                <a:cs typeface="Arial" panose="020B0604020202020204" pitchFamily="34" charset="0"/>
              </a:rPr>
              <a:t> 2</a:t>
            </a:r>
          </a:p>
        </p:txBody>
      </p:sp>
      <p:grpSp>
        <p:nvGrpSpPr>
          <p:cNvPr id="6" name="Group 5">
            <a:extLst>
              <a:ext uri="{FF2B5EF4-FFF2-40B4-BE49-F238E27FC236}">
                <a16:creationId xmlns:a16="http://schemas.microsoft.com/office/drawing/2014/main" id="{E7ADA12D-1D7E-EA9F-98C2-60505A234A67}"/>
              </a:ext>
            </a:extLst>
          </p:cNvPr>
          <p:cNvGrpSpPr/>
          <p:nvPr/>
        </p:nvGrpSpPr>
        <p:grpSpPr>
          <a:xfrm>
            <a:off x="5184002" y="2669524"/>
            <a:ext cx="6400800" cy="3501608"/>
            <a:chOff x="779628" y="3051490"/>
            <a:chExt cx="17556725" cy="5853103"/>
          </a:xfrm>
        </p:grpSpPr>
        <p:sp>
          <p:nvSpPr>
            <p:cNvPr id="7" name="Rectangle: Rounded Corners 11">
              <a:extLst>
                <a:ext uri="{FF2B5EF4-FFF2-40B4-BE49-F238E27FC236}">
                  <a16:creationId xmlns:a16="http://schemas.microsoft.com/office/drawing/2014/main" id="{DB1EDB54-DDB7-1AA0-D080-4570066AF258}"/>
                </a:ext>
              </a:extLst>
            </p:cNvPr>
            <p:cNvSpPr/>
            <p:nvPr/>
          </p:nvSpPr>
          <p:spPr>
            <a:xfrm>
              <a:off x="779628" y="3051490"/>
              <a:ext cx="17556725" cy="5853103"/>
            </a:xfrm>
            <a:prstGeom prst="roundRect">
              <a:avLst/>
            </a:prstGeom>
            <a:solidFill>
              <a:srgbClr val="4BACC6">
                <a:lumMod val="20000"/>
                <a:lumOff val="80000"/>
              </a:srgbClr>
            </a:solidFill>
            <a:ln w="25400" cap="flat" cmpd="sng" algn="ctr">
              <a:solidFill>
                <a:srgbClr val="4BACC6">
                  <a:lumMod val="75000"/>
                </a:srgbClr>
              </a:solidFill>
              <a:prstDash val="solid"/>
            </a:ln>
            <a:effectLst/>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UTM Avo" panose="02040603050506020204" pitchFamily="18"/>
              </a:endParaRPr>
            </a:p>
          </p:txBody>
        </p:sp>
        <p:sp>
          <p:nvSpPr>
            <p:cNvPr id="8" name="Rectangle: Rounded Corners 12">
              <a:extLst>
                <a:ext uri="{FF2B5EF4-FFF2-40B4-BE49-F238E27FC236}">
                  <a16:creationId xmlns:a16="http://schemas.microsoft.com/office/drawing/2014/main" id="{1E901D76-A1C0-A541-2644-29AB5D435502}"/>
                </a:ext>
              </a:extLst>
            </p:cNvPr>
            <p:cNvSpPr/>
            <p:nvPr/>
          </p:nvSpPr>
          <p:spPr>
            <a:xfrm>
              <a:off x="1554586" y="3595545"/>
              <a:ext cx="16006811" cy="4648092"/>
            </a:xfrm>
            <a:prstGeom prst="roundRect">
              <a:avLst/>
            </a:prstGeom>
            <a:solidFill>
              <a:sysClr val="window" lastClr="FFFFFF"/>
            </a:solidFill>
            <a:ln w="38100" cap="flat" cmpd="sng" algn="ctr">
              <a:solidFill>
                <a:srgbClr val="4BACC6">
                  <a:lumMod val="75000"/>
                </a:srgbClr>
              </a:solidFill>
              <a:prstDash val="dash"/>
            </a:ln>
            <a:effectLst/>
          </p:spPr>
          <p:txBody>
            <a:bodyPr rtlCol="0" anchor="ctr"/>
            <a:lstStyle/>
            <a:p>
              <a:pPr algn="just">
                <a:lnSpc>
                  <a:spcPct val="150000"/>
                </a:lnSpc>
              </a:pPr>
              <a:r>
                <a:rPr lang="vi-VN" sz="2400">
                  <a:solidFill>
                    <a:schemeClr val="tx1"/>
                  </a:solidFill>
                  <a:latin typeface="UTM Avo" panose="02040603050506020204" pitchFamily="18"/>
                  <a:cs typeface="Arial" panose="020B0604020202020204" pitchFamily="34" charset="0"/>
                </a:rPr>
                <a:t>Hôm nay, cả lớp đi tham quan công viên Bách Thảo, một số bạn trải giấy, báo lên cỏ để ngồi. </a:t>
              </a:r>
              <a:r>
                <a:rPr lang="vi-VN" sz="2400" dirty="0">
                  <a:solidFill>
                    <a:schemeClr val="tx1"/>
                  </a:solidFill>
                  <a:latin typeface="UTM Avo" panose="02040603050506020204" pitchFamily="18"/>
                  <a:cs typeface="Arial" panose="020B0604020202020204" pitchFamily="34" charset="0"/>
                </a:rPr>
                <a:t>Chợt Tâm phát hiện bên cạnh có biển cấm “Không giẫm lên bãi cỏ</a:t>
              </a:r>
              <a:r>
                <a:rPr lang="en-US" sz="2400" dirty="0">
                  <a:solidFill>
                    <a:schemeClr val="tx1"/>
                  </a:solidFill>
                  <a:latin typeface="UTM Avo" panose="02040603050506020204" pitchFamily="18"/>
                  <a:cs typeface="Arial" panose="020B0604020202020204" pitchFamily="34" charset="0"/>
                </a:rPr>
                <a:t>”</a:t>
              </a:r>
              <a:r>
                <a:rPr lang="vi-VN" sz="2400" dirty="0">
                  <a:solidFill>
                    <a:schemeClr val="tx1"/>
                  </a:solidFill>
                  <a:latin typeface="UTM Avo" panose="02040603050506020204" pitchFamily="18"/>
                  <a:cs typeface="Arial" panose="020B0604020202020204" pitchFamily="34" charset="0"/>
                </a:rPr>
                <a:t>.</a:t>
              </a:r>
              <a:endParaRPr lang="en-US" sz="2400" dirty="0">
                <a:solidFill>
                  <a:schemeClr val="tx1"/>
                </a:solidFill>
                <a:latin typeface="UTM Avo" panose="02040603050506020204" pitchFamily="18"/>
                <a:cs typeface="Arial" panose="020B0604020202020204" pitchFamily="34" charset="0"/>
              </a:endParaRPr>
            </a:p>
          </p:txBody>
        </p:sp>
      </p:grpSp>
      <p:sp>
        <p:nvSpPr>
          <p:cNvPr id="10" name="TextBox 9">
            <a:extLst>
              <a:ext uri="{FF2B5EF4-FFF2-40B4-BE49-F238E27FC236}">
                <a16:creationId xmlns:a16="http://schemas.microsoft.com/office/drawing/2014/main" id="{A1BF4DFA-8415-58C3-B76C-7E4BFA1CFFE8}"/>
              </a:ext>
            </a:extLst>
          </p:cNvPr>
          <p:cNvSpPr txBox="1"/>
          <p:nvPr/>
        </p:nvSpPr>
        <p:spPr>
          <a:xfrm>
            <a:off x="5980668" y="6250940"/>
            <a:ext cx="5367207" cy="461665"/>
          </a:xfrm>
          <a:prstGeom prst="rect">
            <a:avLst/>
          </a:prstGeom>
          <a:solidFill>
            <a:srgbClr val="FFF9F7"/>
          </a:solidFill>
        </p:spPr>
        <p:txBody>
          <a:bodyPr wrap="square">
            <a:spAutoFit/>
          </a:bodyPr>
          <a:lstStyle/>
          <a:p>
            <a:pPr algn="ctr" defTabSz="609630"/>
            <a:r>
              <a:rPr lang="vi-VN" sz="2400" b="1" i="1" dirty="0">
                <a:solidFill>
                  <a:prstClr val="black"/>
                </a:solidFill>
                <a:latin typeface="UTM Avo" panose="02040603050506020204" pitchFamily="18"/>
                <a:cs typeface="Arial" panose="020B0604020202020204" pitchFamily="34" charset="0"/>
              </a:rPr>
              <a:t>Nếu là </a:t>
            </a:r>
            <a:r>
              <a:rPr lang="pt-BR" sz="2400" b="1" i="1" dirty="0" err="1">
                <a:solidFill>
                  <a:prstClr val="black"/>
                </a:solidFill>
                <a:latin typeface="UTM Avo" panose="02040603050506020204" pitchFamily="18"/>
                <a:cs typeface="Arial" panose="020B0604020202020204" pitchFamily="34" charset="0"/>
              </a:rPr>
              <a:t>Tâm</a:t>
            </a:r>
            <a:r>
              <a:rPr lang="pt-BR" sz="2400" b="1" i="1" dirty="0">
                <a:solidFill>
                  <a:prstClr val="black"/>
                </a:solidFill>
                <a:latin typeface="UTM Avo" panose="02040603050506020204" pitchFamily="18"/>
                <a:cs typeface="Arial" panose="020B0604020202020204" pitchFamily="34" charset="0"/>
              </a:rPr>
              <a:t>, em </a:t>
            </a:r>
            <a:r>
              <a:rPr lang="pt-BR" sz="2400" b="1" i="1" dirty="0" err="1">
                <a:solidFill>
                  <a:prstClr val="black"/>
                </a:solidFill>
                <a:latin typeface="UTM Avo" panose="02040603050506020204" pitchFamily="18"/>
                <a:cs typeface="Arial" panose="020B0604020202020204" pitchFamily="34" charset="0"/>
              </a:rPr>
              <a:t>sẽ</a:t>
            </a:r>
            <a:r>
              <a:rPr lang="pt-BR" sz="2400" b="1" i="1" dirty="0">
                <a:solidFill>
                  <a:prstClr val="black"/>
                </a:solidFill>
                <a:latin typeface="UTM Avo" panose="02040603050506020204" pitchFamily="18"/>
                <a:cs typeface="Arial" panose="020B0604020202020204" pitchFamily="34" charset="0"/>
              </a:rPr>
              <a:t> </a:t>
            </a:r>
            <a:r>
              <a:rPr lang="pt-BR" sz="2400" b="1" i="1" dirty="0" err="1">
                <a:solidFill>
                  <a:prstClr val="black"/>
                </a:solidFill>
                <a:latin typeface="UTM Avo" panose="02040603050506020204" pitchFamily="18"/>
                <a:cs typeface="Arial" panose="020B0604020202020204" pitchFamily="34" charset="0"/>
              </a:rPr>
              <a:t>làm</a:t>
            </a:r>
            <a:r>
              <a:rPr lang="pt-BR" sz="2400" b="1" i="1" dirty="0">
                <a:solidFill>
                  <a:prstClr val="black"/>
                </a:solidFill>
                <a:latin typeface="UTM Avo" panose="02040603050506020204" pitchFamily="18"/>
                <a:cs typeface="Arial" panose="020B0604020202020204" pitchFamily="34" charset="0"/>
              </a:rPr>
              <a:t> </a:t>
            </a:r>
            <a:r>
              <a:rPr lang="pt-BR" sz="2400" b="1" i="1" dirty="0" err="1">
                <a:solidFill>
                  <a:prstClr val="black"/>
                </a:solidFill>
                <a:latin typeface="UTM Avo" panose="02040603050506020204" pitchFamily="18"/>
                <a:cs typeface="Arial" panose="020B0604020202020204" pitchFamily="34" charset="0"/>
              </a:rPr>
              <a:t>gì</a:t>
            </a:r>
            <a:r>
              <a:rPr lang="pt-BR" sz="2400" b="1" i="1" dirty="0">
                <a:solidFill>
                  <a:prstClr val="black"/>
                </a:solidFill>
                <a:latin typeface="UTM Avo" panose="02040603050506020204" pitchFamily="18"/>
                <a:cs typeface="Arial" panose="020B0604020202020204" pitchFamily="34" charset="0"/>
              </a:rPr>
              <a:t>?</a:t>
            </a:r>
            <a:endParaRPr lang="en-US" sz="2400" b="1" i="1" dirty="0">
              <a:solidFill>
                <a:prstClr val="black"/>
              </a:solidFill>
              <a:latin typeface="UTM Avo" panose="02040603050506020204" pitchFamily="18"/>
              <a:cs typeface="Arial" panose="020B0604020202020204" pitchFamily="34" charset="0"/>
            </a:endParaRPr>
          </a:p>
        </p:txBody>
      </p:sp>
      <p:pic>
        <p:nvPicPr>
          <p:cNvPr id="12" name="Picture 11" descr="A group of people sitting on a grass field&#10;&#10;Description automatically generated">
            <a:extLst>
              <a:ext uri="{FF2B5EF4-FFF2-40B4-BE49-F238E27FC236}">
                <a16:creationId xmlns:a16="http://schemas.microsoft.com/office/drawing/2014/main" id="{60B0D595-4114-6680-3258-4631B3FF099C}"/>
              </a:ext>
            </a:extLst>
          </p:cNvPr>
          <p:cNvPicPr>
            <a:picLocks noChangeAspect="1"/>
          </p:cNvPicPr>
          <p:nvPr/>
        </p:nvPicPr>
        <p:blipFill rotWithShape="1">
          <a:blip r:embed="rId5">
            <a:extLst>
              <a:ext uri="{28A0092B-C50C-407E-A947-70E740481C1C}">
                <a14:useLocalDpi xmlns:a14="http://schemas.microsoft.com/office/drawing/2010/main" val="0"/>
              </a:ext>
            </a:extLst>
          </a:blip>
          <a:srcRect t="25682" b="6608"/>
          <a:stretch/>
        </p:blipFill>
        <p:spPr>
          <a:xfrm>
            <a:off x="815824" y="3894604"/>
            <a:ext cx="3855659" cy="2610695"/>
          </a:xfrm>
          <a:prstGeom prst="rect">
            <a:avLst/>
          </a:prstGeom>
        </p:spPr>
      </p:pic>
      <p:pic>
        <p:nvPicPr>
          <p:cNvPr id="13" name="Graphic 12" descr="Back with solid fill">
            <a:extLst>
              <a:ext uri="{FF2B5EF4-FFF2-40B4-BE49-F238E27FC236}">
                <a16:creationId xmlns:a16="http://schemas.microsoft.com/office/drawing/2014/main" id="{9089A277-20BB-A2C3-B192-D27B3EB8FF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5698066" y="6169290"/>
            <a:ext cx="795867" cy="596900"/>
          </a:xfrm>
          <a:prstGeom prst="rect">
            <a:avLst/>
          </a:prstGeom>
        </p:spPr>
      </p:pic>
    </p:spTree>
    <p:extLst>
      <p:ext uri="{BB962C8B-B14F-4D97-AF65-F5344CB8AC3E}">
        <p14:creationId xmlns:p14="http://schemas.microsoft.com/office/powerpoint/2010/main" val="298916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1" name="Freeform 12">
            <a:extLst>
              <a:ext uri="{FF2B5EF4-FFF2-40B4-BE49-F238E27FC236}">
                <a16:creationId xmlns:a16="http://schemas.microsoft.com/office/drawing/2014/main" id="{2653ECC1-2ABD-98A9-F32A-875087F63E98}"/>
              </a:ext>
            </a:extLst>
          </p:cNvPr>
          <p:cNvSpPr/>
          <p:nvPr/>
        </p:nvSpPr>
        <p:spPr>
          <a:xfrm flipV="1">
            <a:off x="11176000" y="1036601"/>
            <a:ext cx="1016000" cy="1670313"/>
          </a:xfrm>
          <a:custGeom>
            <a:avLst/>
            <a:gdLst/>
            <a:ahLst/>
            <a:cxnLst/>
            <a:rect l="l" t="t" r="r" b="b"/>
            <a:pathLst>
              <a:path w="1884903" h="3783565">
                <a:moveTo>
                  <a:pt x="0" y="3783564"/>
                </a:moveTo>
                <a:lnTo>
                  <a:pt x="1884903" y="3783564"/>
                </a:lnTo>
                <a:lnTo>
                  <a:pt x="1884903" y="0"/>
                </a:lnTo>
                <a:lnTo>
                  <a:pt x="0" y="0"/>
                </a:lnTo>
                <a:lnTo>
                  <a:pt x="0" y="3783564"/>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800">
              <a:solidFill>
                <a:prstClr val="black"/>
              </a:solidFill>
              <a:latin typeface="UTM Avo" panose="02040603050506020204" pitchFamily="18"/>
              <a:cs typeface="Arial" panose="020B0604020202020204" pitchFamily="34" charset="0"/>
            </a:endParaRPr>
          </a:p>
        </p:txBody>
      </p:sp>
      <p:grpSp>
        <p:nvGrpSpPr>
          <p:cNvPr id="42" name="Group 41">
            <a:extLst>
              <a:ext uri="{FF2B5EF4-FFF2-40B4-BE49-F238E27FC236}">
                <a16:creationId xmlns:a16="http://schemas.microsoft.com/office/drawing/2014/main" id="{0193036C-64EA-6EAF-1E06-BF0576252D82}"/>
              </a:ext>
            </a:extLst>
          </p:cNvPr>
          <p:cNvGrpSpPr/>
          <p:nvPr/>
        </p:nvGrpSpPr>
        <p:grpSpPr>
          <a:xfrm>
            <a:off x="8380564" y="1871757"/>
            <a:ext cx="3168818" cy="3095822"/>
            <a:chOff x="608740" y="1891431"/>
            <a:chExt cx="6201237" cy="6058388"/>
          </a:xfrm>
        </p:grpSpPr>
        <p:grpSp>
          <p:nvGrpSpPr>
            <p:cNvPr id="43" name="Group 6">
              <a:extLst>
                <a:ext uri="{FF2B5EF4-FFF2-40B4-BE49-F238E27FC236}">
                  <a16:creationId xmlns:a16="http://schemas.microsoft.com/office/drawing/2014/main" id="{C0CBCE58-07C2-5482-3003-57517B3CECE4}"/>
                </a:ext>
              </a:extLst>
            </p:cNvPr>
            <p:cNvGrpSpPr/>
            <p:nvPr/>
          </p:nvGrpSpPr>
          <p:grpSpPr>
            <a:xfrm>
              <a:off x="608740" y="2135559"/>
              <a:ext cx="6201237" cy="5814260"/>
              <a:chOff x="1813" y="0"/>
              <a:chExt cx="809173" cy="758678"/>
            </a:xfrm>
          </p:grpSpPr>
          <p:sp>
            <p:nvSpPr>
              <p:cNvPr id="46" name="Freeform 7">
                <a:extLst>
                  <a:ext uri="{FF2B5EF4-FFF2-40B4-BE49-F238E27FC236}">
                    <a16:creationId xmlns:a16="http://schemas.microsoft.com/office/drawing/2014/main" id="{3B93C38C-121A-1F1E-D5C4-3A82668B5FC4}"/>
                  </a:ext>
                </a:extLst>
              </p:cNvPr>
              <p:cNvSpPr/>
              <p:nvPr/>
            </p:nvSpPr>
            <p:spPr>
              <a:xfrm>
                <a:off x="1813" y="0"/>
                <a:ext cx="809173" cy="75867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BBB59">
                  <a:lumMod val="5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UTM Avo" panose="02040603050506020204" pitchFamily="18"/>
                </a:endParaRPr>
              </a:p>
            </p:txBody>
          </p:sp>
          <p:sp>
            <p:nvSpPr>
              <p:cNvPr id="47" name="TextBox 8">
                <a:extLst>
                  <a:ext uri="{FF2B5EF4-FFF2-40B4-BE49-F238E27FC236}">
                    <a16:creationId xmlns:a16="http://schemas.microsoft.com/office/drawing/2014/main" id="{1A4448A6-1ED0-058F-99A4-576741BEEDFF}"/>
                  </a:ext>
                </a:extLst>
              </p:cNvPr>
              <p:cNvSpPr txBox="1"/>
              <p:nvPr/>
            </p:nvSpPr>
            <p:spPr>
              <a:xfrm>
                <a:off x="76200" y="28575"/>
                <a:ext cx="660400" cy="708025"/>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ts val="0"/>
                  </a:spcBef>
                  <a:spcAft>
                    <a:spcPts val="0"/>
                  </a:spcAft>
                  <a:buClrTx/>
                  <a:buSzTx/>
                  <a:buFontTx/>
                  <a:buNone/>
                  <a:tabLst/>
                  <a:defRPr/>
                </a:pPr>
                <a:endParaRPr kumimoji="0" sz="800" b="0" i="0" u="none" strike="noStrike" kern="0" cap="none" spc="0" normalizeH="0" baseline="0" noProof="0">
                  <a:ln>
                    <a:noFill/>
                  </a:ln>
                  <a:solidFill>
                    <a:prstClr val="black"/>
                  </a:solidFill>
                  <a:effectLst/>
                  <a:uLnTx/>
                  <a:uFillTx/>
                  <a:latin typeface="UTM Avo" panose="02040603050506020204" pitchFamily="18"/>
                </a:endParaRPr>
              </a:p>
            </p:txBody>
          </p:sp>
        </p:grpSp>
        <p:pic>
          <p:nvPicPr>
            <p:cNvPr id="44" name="Picture 11">
              <a:extLst>
                <a:ext uri="{FF2B5EF4-FFF2-40B4-BE49-F238E27FC236}">
                  <a16:creationId xmlns:a16="http://schemas.microsoft.com/office/drawing/2014/main" id="{5DC91910-E493-EFCE-A490-1ECBCAD2AA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56866">
              <a:off x="1753508" y="1891431"/>
              <a:ext cx="3587522" cy="926233"/>
            </a:xfrm>
            <a:prstGeom prst="rect">
              <a:avLst/>
            </a:prstGeom>
          </p:spPr>
        </p:pic>
        <p:sp>
          <p:nvSpPr>
            <p:cNvPr id="45" name="TextBox 44">
              <a:extLst>
                <a:ext uri="{FF2B5EF4-FFF2-40B4-BE49-F238E27FC236}">
                  <a16:creationId xmlns:a16="http://schemas.microsoft.com/office/drawing/2014/main" id="{A45054B7-4E0B-055F-1097-3C67EA1595B4}"/>
                </a:ext>
              </a:extLst>
            </p:cNvPr>
            <p:cNvSpPr txBox="1"/>
            <p:nvPr/>
          </p:nvSpPr>
          <p:spPr>
            <a:xfrm>
              <a:off x="862692" y="3198224"/>
              <a:ext cx="5693332" cy="2884039"/>
            </a:xfrm>
            <a:prstGeom prst="rect">
              <a:avLst/>
            </a:prstGeom>
            <a:noFill/>
          </p:spPr>
          <p:txBody>
            <a:bodyPr wrap="square" rtlCol="0">
              <a:spAutoFit/>
            </a:bodyP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GỢI </a:t>
              </a:r>
              <a:r>
                <a:rPr kumimoji="0" lang="en-US" sz="3200" b="1" i="0" u="none" strike="noStrike" kern="0" cap="none" spc="0" normalizeH="0" baseline="0" noProof="0" dirty="0" err="1">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Ý</a:t>
              </a: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 </a:t>
              </a:r>
              <a:b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br>
              <a:r>
                <a:rPr kumimoji="0" lang="en-US" sz="3200" b="1" i="0" u="none" strike="noStrike" kern="0" cap="none" spc="0" normalizeH="0" baseline="0" noProof="0" dirty="0">
                  <a:ln>
                    <a:noFill/>
                  </a:ln>
                  <a:solidFill>
                    <a:prstClr val="white"/>
                  </a:solidFill>
                  <a:effectLst/>
                  <a:uLnTx/>
                  <a:uFillTx/>
                  <a:latin typeface="UTM Avo" panose="02040603050506020204" pitchFamily="18"/>
                  <a:ea typeface="Calibri" panose="020F0502020204030204" pitchFamily="34" charset="0"/>
                  <a:cs typeface="Arial" panose="020B0604020202020204" pitchFamily="34" charset="0"/>
                </a:rPr>
                <a:t>CÂU TRẢ LỜI</a:t>
              </a:r>
            </a:p>
          </p:txBody>
        </p:sp>
      </p:grpSp>
      <p:pic>
        <p:nvPicPr>
          <p:cNvPr id="48" name="Picture 47" descr="A group of people standing together&#10;&#10;Description automatically generated with low confidence">
            <a:extLst>
              <a:ext uri="{FF2B5EF4-FFF2-40B4-BE49-F238E27FC236}">
                <a16:creationId xmlns:a16="http://schemas.microsoft.com/office/drawing/2014/main" id="{3099B232-D1C7-84D7-6A83-B767AE18F9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25915" y="3926533"/>
            <a:ext cx="3348720" cy="3348720"/>
          </a:xfrm>
          <a:prstGeom prst="rect">
            <a:avLst/>
          </a:prstGeom>
        </p:spPr>
      </p:pic>
      <p:grpSp>
        <p:nvGrpSpPr>
          <p:cNvPr id="49" name="Group 48">
            <a:extLst>
              <a:ext uri="{FF2B5EF4-FFF2-40B4-BE49-F238E27FC236}">
                <a16:creationId xmlns:a16="http://schemas.microsoft.com/office/drawing/2014/main" id="{0070E103-E8A5-A375-D107-F9B5E2E61B4F}"/>
              </a:ext>
            </a:extLst>
          </p:cNvPr>
          <p:cNvGrpSpPr/>
          <p:nvPr/>
        </p:nvGrpSpPr>
        <p:grpSpPr>
          <a:xfrm>
            <a:off x="517365" y="3987121"/>
            <a:ext cx="6983210" cy="2783839"/>
            <a:chOff x="688446" y="1074635"/>
            <a:chExt cx="10474815" cy="4175759"/>
          </a:xfrm>
        </p:grpSpPr>
        <p:sp>
          <p:nvSpPr>
            <p:cNvPr id="50" name="Freeform 16">
              <a:extLst>
                <a:ext uri="{FF2B5EF4-FFF2-40B4-BE49-F238E27FC236}">
                  <a16:creationId xmlns:a16="http://schemas.microsoft.com/office/drawing/2014/main" id="{D4519C01-6F3B-C73C-80BC-1F85A6BDA16E}"/>
                </a:ext>
              </a:extLst>
            </p:cNvPr>
            <p:cNvSpPr/>
            <p:nvPr/>
          </p:nvSpPr>
          <p:spPr>
            <a:xfrm>
              <a:off x="688446" y="1074635"/>
              <a:ext cx="10474815" cy="4175759"/>
            </a:xfrm>
            <a:custGeom>
              <a:avLst/>
              <a:gdLst/>
              <a:ahLst/>
              <a:cxnLst/>
              <a:rect l="l" t="t" r="r" b="b"/>
              <a:pathLst>
                <a:path w="2758799" h="1030621">
                  <a:moveTo>
                    <a:pt x="20695" y="0"/>
                  </a:moveTo>
                  <a:lnTo>
                    <a:pt x="2738104" y="0"/>
                  </a:lnTo>
                  <a:cubicBezTo>
                    <a:pt x="2749534" y="0"/>
                    <a:pt x="2758799" y="9265"/>
                    <a:pt x="2758799" y="20695"/>
                  </a:cubicBezTo>
                  <a:lnTo>
                    <a:pt x="2758799" y="1009926"/>
                  </a:lnTo>
                  <a:cubicBezTo>
                    <a:pt x="2758799" y="1021356"/>
                    <a:pt x="2749534" y="1030621"/>
                    <a:pt x="2738104" y="1030621"/>
                  </a:cubicBezTo>
                  <a:lnTo>
                    <a:pt x="20695" y="1030621"/>
                  </a:lnTo>
                  <a:cubicBezTo>
                    <a:pt x="9265" y="1030621"/>
                    <a:pt x="0" y="1021356"/>
                    <a:pt x="0" y="1009926"/>
                  </a:cubicBezTo>
                  <a:lnTo>
                    <a:pt x="0" y="20695"/>
                  </a:lnTo>
                  <a:cubicBezTo>
                    <a:pt x="0" y="9265"/>
                    <a:pt x="9265" y="0"/>
                    <a:pt x="20695" y="0"/>
                  </a:cubicBezTo>
                  <a:close/>
                </a:path>
              </a:pathLst>
            </a:custGeom>
            <a:solidFill>
              <a:sysClr val="window" lastClr="FFFFFF"/>
            </a:solidFill>
            <a:ln w="38100">
              <a:solidFill>
                <a:srgbClr val="5B544C"/>
              </a:solidFill>
            </a:ln>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UTM Avo" panose="02040603050506020204" pitchFamily="18"/>
              </a:endParaRPr>
            </a:p>
          </p:txBody>
        </p:sp>
        <p:sp>
          <p:nvSpPr>
            <p:cNvPr id="51" name="TextBox 50">
              <a:extLst>
                <a:ext uri="{FF2B5EF4-FFF2-40B4-BE49-F238E27FC236}">
                  <a16:creationId xmlns:a16="http://schemas.microsoft.com/office/drawing/2014/main" id="{02657AEC-3323-7C6C-0C5B-B198109D496B}"/>
                </a:ext>
              </a:extLst>
            </p:cNvPr>
            <p:cNvSpPr txBox="1"/>
            <p:nvPr/>
          </p:nvSpPr>
          <p:spPr>
            <a:xfrm>
              <a:off x="937905" y="1074635"/>
              <a:ext cx="9452055" cy="4175759"/>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Tình</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huống</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2: </a:t>
              </a: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Em có thể nhắc nhở các bạn không ngồi và giẫm đạp lên cỏ trong công viên, các bạn nên tìm vị trí mà công viên cho phép được ngồi nghỉ ngơi trong quá trình tham quan.</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grpSp>
        <p:nvGrpSpPr>
          <p:cNvPr id="52" name="Group 51">
            <a:extLst>
              <a:ext uri="{FF2B5EF4-FFF2-40B4-BE49-F238E27FC236}">
                <a16:creationId xmlns:a16="http://schemas.microsoft.com/office/drawing/2014/main" id="{C52293E7-2B4C-DA43-C30E-093D2F66643D}"/>
              </a:ext>
            </a:extLst>
          </p:cNvPr>
          <p:cNvGrpSpPr/>
          <p:nvPr/>
        </p:nvGrpSpPr>
        <p:grpSpPr>
          <a:xfrm>
            <a:off x="517365" y="1612590"/>
            <a:ext cx="6983210" cy="2229841"/>
            <a:chOff x="688446" y="1218679"/>
            <a:chExt cx="10474815" cy="3344762"/>
          </a:xfrm>
        </p:grpSpPr>
        <p:sp>
          <p:nvSpPr>
            <p:cNvPr id="53" name="Freeform 16">
              <a:extLst>
                <a:ext uri="{FF2B5EF4-FFF2-40B4-BE49-F238E27FC236}">
                  <a16:creationId xmlns:a16="http://schemas.microsoft.com/office/drawing/2014/main" id="{3043EDEA-AC43-0CB4-8BEF-655ABF992106}"/>
                </a:ext>
              </a:extLst>
            </p:cNvPr>
            <p:cNvSpPr/>
            <p:nvPr/>
          </p:nvSpPr>
          <p:spPr>
            <a:xfrm>
              <a:off x="688446" y="1218679"/>
              <a:ext cx="10474815" cy="3344762"/>
            </a:xfrm>
            <a:custGeom>
              <a:avLst/>
              <a:gdLst/>
              <a:ahLst/>
              <a:cxnLst/>
              <a:rect l="l" t="t" r="r" b="b"/>
              <a:pathLst>
                <a:path w="2758799" h="1030621">
                  <a:moveTo>
                    <a:pt x="20695" y="0"/>
                  </a:moveTo>
                  <a:lnTo>
                    <a:pt x="2738104" y="0"/>
                  </a:lnTo>
                  <a:cubicBezTo>
                    <a:pt x="2749534" y="0"/>
                    <a:pt x="2758799" y="9265"/>
                    <a:pt x="2758799" y="20695"/>
                  </a:cubicBezTo>
                  <a:lnTo>
                    <a:pt x="2758799" y="1009926"/>
                  </a:lnTo>
                  <a:cubicBezTo>
                    <a:pt x="2758799" y="1021356"/>
                    <a:pt x="2749534" y="1030621"/>
                    <a:pt x="2738104" y="1030621"/>
                  </a:cubicBezTo>
                  <a:lnTo>
                    <a:pt x="20695" y="1030621"/>
                  </a:lnTo>
                  <a:cubicBezTo>
                    <a:pt x="9265" y="1030621"/>
                    <a:pt x="0" y="1021356"/>
                    <a:pt x="0" y="1009926"/>
                  </a:cubicBezTo>
                  <a:lnTo>
                    <a:pt x="0" y="20695"/>
                  </a:lnTo>
                  <a:cubicBezTo>
                    <a:pt x="0" y="9265"/>
                    <a:pt x="9265" y="0"/>
                    <a:pt x="20695" y="0"/>
                  </a:cubicBezTo>
                  <a:close/>
                </a:path>
              </a:pathLst>
            </a:custGeom>
            <a:solidFill>
              <a:sysClr val="window" lastClr="FFFFFF"/>
            </a:solidFill>
            <a:ln w="38100">
              <a:solidFill>
                <a:srgbClr val="5B544C"/>
              </a:solidFill>
            </a:ln>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UTM Avo" panose="02040603050506020204" pitchFamily="18"/>
              </a:endParaRPr>
            </a:p>
          </p:txBody>
        </p:sp>
        <p:sp>
          <p:nvSpPr>
            <p:cNvPr id="54" name="TextBox 53">
              <a:extLst>
                <a:ext uri="{FF2B5EF4-FFF2-40B4-BE49-F238E27FC236}">
                  <a16:creationId xmlns:a16="http://schemas.microsoft.com/office/drawing/2014/main" id="{C518DDB7-3E60-3163-59B4-D13AB54B1E36}"/>
                </a:ext>
              </a:extLst>
            </p:cNvPr>
            <p:cNvSpPr txBox="1"/>
            <p:nvPr/>
          </p:nvSpPr>
          <p:spPr>
            <a:xfrm>
              <a:off x="999485" y="1218679"/>
              <a:ext cx="9764595" cy="3344762"/>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Tình</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a:t>
              </a:r>
              <a:r>
                <a:rPr kumimoji="0" lang="en-US" sz="2400" b="1" i="0" u="none" strike="noStrike" kern="0" cap="none" spc="0" normalizeH="0" baseline="0" noProof="0" dirty="0" err="1">
                  <a:ln>
                    <a:noFill/>
                  </a:ln>
                  <a:solidFill>
                    <a:prstClr val="black"/>
                  </a:solidFill>
                  <a:effectLst/>
                  <a:uLnTx/>
                  <a:uFillTx/>
                  <a:latin typeface="UTM Avo" panose="02040603050506020204" pitchFamily="18"/>
                  <a:cs typeface="Arial" panose="020B0604020202020204" pitchFamily="34" charset="0"/>
                </a:rPr>
                <a:t>huống</a:t>
              </a:r>
              <a:r>
                <a:rPr kumimoji="0" lang="en-US" sz="2400" b="1"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 1: </a:t>
              </a:r>
              <a:r>
                <a:rPr kumimoji="0" lang="vi-VN"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rPr>
                <a:t>Em có thể nhắc nhở Toàn không được cắt xé các hình ảnh trong sách mà phải giữ gìn, bảo vệ sách trong thư viện.</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grpSp>
    </p:spTree>
    <p:extLst>
      <p:ext uri="{BB962C8B-B14F-4D97-AF65-F5344CB8AC3E}">
        <p14:creationId xmlns:p14="http://schemas.microsoft.com/office/powerpoint/2010/main" val="177370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barn(inVertical)">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arn(inVertical)">
                                      <p:cBhvr>
                                        <p:cTn id="2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6E499E8C-9135-1D37-45AE-78CB87C2C0A0}"/>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768833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41250F-D1A4-4212-1B32-474AA3BB301E}"/>
              </a:ext>
            </a:extLst>
          </p:cNvPr>
          <p:cNvSpPr txBox="1"/>
          <p:nvPr/>
        </p:nvSpPr>
        <p:spPr>
          <a:xfrm>
            <a:off x="0" y="1430893"/>
            <a:ext cx="12192000" cy="1208729"/>
          </a:xfrm>
          <a:prstGeom prst="rect">
            <a:avLst/>
          </a:prstGeom>
        </p:spPr>
        <p:txBody>
          <a:bodyPr wrap="square" lIns="0" tIns="0" rIns="0" bIns="0" rtlCol="0" anchor="t">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1: Thiết kế một thông điệp tuyên truyền về việc bảo vệ của công ở trường em và chia sẻ với bạn để cùng thưc hiện</a:t>
            </a:r>
          </a:p>
        </p:txBody>
      </p:sp>
      <p:pic>
        <p:nvPicPr>
          <p:cNvPr id="4" name="Picture 14">
            <a:extLst>
              <a:ext uri="{FF2B5EF4-FFF2-40B4-BE49-F238E27FC236}">
                <a16:creationId xmlns:a16="http://schemas.microsoft.com/office/drawing/2014/main" id="{390A112D-7C81-CA89-5C67-B0661F1BDA1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943" y="6961208"/>
            <a:ext cx="590065" cy="707838"/>
          </a:xfrm>
          <a:prstGeom prst="rect">
            <a:avLst/>
          </a:prstGeom>
        </p:spPr>
      </p:pic>
      <p:grpSp>
        <p:nvGrpSpPr>
          <p:cNvPr id="6" name="Group 5">
            <a:extLst>
              <a:ext uri="{FF2B5EF4-FFF2-40B4-BE49-F238E27FC236}">
                <a16:creationId xmlns:a16="http://schemas.microsoft.com/office/drawing/2014/main" id="{93749D6F-02DF-5779-A906-F97D7846E0D5}"/>
              </a:ext>
            </a:extLst>
          </p:cNvPr>
          <p:cNvGrpSpPr/>
          <p:nvPr/>
        </p:nvGrpSpPr>
        <p:grpSpPr>
          <a:xfrm>
            <a:off x="704400" y="3011256"/>
            <a:ext cx="5167719" cy="2652940"/>
            <a:chOff x="1082621" y="2797730"/>
            <a:chExt cx="7751579" cy="5397852"/>
          </a:xfrm>
        </p:grpSpPr>
        <p:grpSp>
          <p:nvGrpSpPr>
            <p:cNvPr id="7" name="Group 6">
              <a:extLst>
                <a:ext uri="{FF2B5EF4-FFF2-40B4-BE49-F238E27FC236}">
                  <a16:creationId xmlns:a16="http://schemas.microsoft.com/office/drawing/2014/main" id="{F0EB660A-67AE-4D86-5A5A-B502C56781F2}"/>
                </a:ext>
              </a:extLst>
            </p:cNvPr>
            <p:cNvGrpSpPr/>
            <p:nvPr/>
          </p:nvGrpSpPr>
          <p:grpSpPr>
            <a:xfrm>
              <a:off x="1082621" y="2797730"/>
              <a:ext cx="7751579" cy="5397852"/>
              <a:chOff x="9609643" y="2961653"/>
              <a:chExt cx="7751579" cy="5172316"/>
            </a:xfrm>
          </p:grpSpPr>
          <p:sp>
            <p:nvSpPr>
              <p:cNvPr id="9" name="Rectangle: Rounded Corners 12">
                <a:extLst>
                  <a:ext uri="{FF2B5EF4-FFF2-40B4-BE49-F238E27FC236}">
                    <a16:creationId xmlns:a16="http://schemas.microsoft.com/office/drawing/2014/main" id="{FA15C80C-BBC0-597F-B2AE-56C7703DBA83}"/>
                  </a:ext>
                </a:extLst>
              </p:cNvPr>
              <p:cNvSpPr/>
              <p:nvPr/>
            </p:nvSpPr>
            <p:spPr>
              <a:xfrm>
                <a:off x="9778524" y="3485496"/>
                <a:ext cx="7582698" cy="4648473"/>
              </a:xfrm>
              <a:prstGeom prst="roundRect">
                <a:avLst/>
              </a:prstGeom>
              <a:solidFill>
                <a:srgbClr val="EEB7B0"/>
              </a:solidFill>
              <a:ln w="16876" cap="flat">
                <a:solidFill>
                  <a:srgbClr val="000000"/>
                </a:solidFill>
                <a:prstDash val="solid"/>
                <a:miter/>
              </a:ln>
            </p:spPr>
            <p:txBody>
              <a:bodyPr rtlCol="0" anchor="ctr"/>
              <a:lstStyle/>
              <a:p>
                <a:endParaRPr lang="en-US" sz="2400">
                  <a:latin typeface="UTM Avo" panose="02040603050506020204" pitchFamily="18"/>
                </a:endParaRPr>
              </a:p>
            </p:txBody>
          </p:sp>
          <p:sp>
            <p:nvSpPr>
              <p:cNvPr id="10" name="Rectangle: Rounded Corners 13">
                <a:extLst>
                  <a:ext uri="{FF2B5EF4-FFF2-40B4-BE49-F238E27FC236}">
                    <a16:creationId xmlns:a16="http://schemas.microsoft.com/office/drawing/2014/main" id="{9BA11028-3733-3980-443C-A7EECB0D2C2C}"/>
                  </a:ext>
                </a:extLst>
              </p:cNvPr>
              <p:cNvSpPr/>
              <p:nvPr/>
            </p:nvSpPr>
            <p:spPr>
              <a:xfrm>
                <a:off x="9609643" y="3333413"/>
                <a:ext cx="7582698" cy="4648471"/>
              </a:xfrm>
              <a:prstGeom prst="roundRect">
                <a:avLst/>
              </a:prstGeom>
              <a:solidFill>
                <a:srgbClr val="FFFFFF"/>
              </a:solidFill>
              <a:ln w="16876" cap="flat">
                <a:solidFill>
                  <a:srgbClr val="000000"/>
                </a:solidFill>
                <a:prstDash val="solid"/>
                <a:miter/>
              </a:ln>
            </p:spPr>
            <p:txBody>
              <a:bodyPr rtlCol="0" anchor="ctr"/>
              <a:lstStyle/>
              <a:p>
                <a:endParaRPr lang="en-US" sz="2400">
                  <a:latin typeface="UTM Avo" panose="02040603050506020204" pitchFamily="18"/>
                </a:endParaRPr>
              </a:p>
            </p:txBody>
          </p:sp>
          <p:sp>
            <p:nvSpPr>
              <p:cNvPr id="11" name="Rectangle: Rounded Corners 14">
                <a:extLst>
                  <a:ext uri="{FF2B5EF4-FFF2-40B4-BE49-F238E27FC236}">
                    <a16:creationId xmlns:a16="http://schemas.microsoft.com/office/drawing/2014/main" id="{51B32E5E-36E6-8DB0-3C35-D98A9F5A519C}"/>
                  </a:ext>
                </a:extLst>
              </p:cNvPr>
              <p:cNvSpPr/>
              <p:nvPr/>
            </p:nvSpPr>
            <p:spPr>
              <a:xfrm>
                <a:off x="11720640" y="2961653"/>
                <a:ext cx="3360706" cy="743519"/>
              </a:xfrm>
              <a:prstGeom prst="roundRect">
                <a:avLst/>
              </a:prstGeom>
              <a:solidFill>
                <a:srgbClr val="EEB7B0"/>
              </a:solidFill>
              <a:ln w="16876" cap="flat">
                <a:solidFill>
                  <a:srgbClr val="000000"/>
                </a:solidFill>
                <a:prstDash val="solid"/>
                <a:miter/>
              </a:ln>
            </p:spPr>
            <p:txBody>
              <a:bodyPr rtlCol="0" anchor="ctr"/>
              <a:lstStyle/>
              <a:p>
                <a:endParaRPr lang="en-US" sz="2400">
                  <a:latin typeface="UTM Avo" panose="02040603050506020204" pitchFamily="18"/>
                </a:endParaRPr>
              </a:p>
            </p:txBody>
          </p:sp>
        </p:grpSp>
        <p:sp>
          <p:nvSpPr>
            <p:cNvPr id="8" name="TextBox 7">
              <a:extLst>
                <a:ext uri="{FF2B5EF4-FFF2-40B4-BE49-F238E27FC236}">
                  <a16:creationId xmlns:a16="http://schemas.microsoft.com/office/drawing/2014/main" id="{0757EDBA-E661-1631-1BD9-777F05AE7C0C}"/>
                </a:ext>
              </a:extLst>
            </p:cNvPr>
            <p:cNvSpPr txBox="1"/>
            <p:nvPr/>
          </p:nvSpPr>
          <p:spPr>
            <a:xfrm>
              <a:off x="1479928" y="4006142"/>
              <a:ext cx="6788084" cy="2513765"/>
            </a:xfrm>
            <a:prstGeom prst="rect">
              <a:avLst/>
            </a:prstGeom>
            <a:noFill/>
          </p:spPr>
          <p:txBody>
            <a:bodyPr wrap="square">
              <a:spAutoFit/>
            </a:bodyPr>
            <a:lstStyle/>
            <a:p>
              <a:pPr algn="just">
                <a:lnSpc>
                  <a:spcPct val="150000"/>
                </a:lnSpc>
              </a:pP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Các</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a:t>
              </a:r>
              <a:r>
                <a:rPr lang="en-US" sz="2400" dirty="0" err="1">
                  <a:solidFill>
                    <a:srgbClr val="000000"/>
                  </a:solidFill>
                  <a:latin typeface="UTM Avo" panose="02040603050506020204" pitchFamily="18"/>
                  <a:ea typeface="Calibri" panose="020F0502020204030204" pitchFamily="34" charset="0"/>
                  <a:cs typeface="Arial" panose="020B0604020202020204" pitchFamily="34" charset="0"/>
                </a:rPr>
                <a:t>em</a:t>
              </a:r>
              <a:r>
                <a:rPr lang="en-US" sz="2400" dirty="0">
                  <a:solidFill>
                    <a:srgbClr val="000000"/>
                  </a:solidFill>
                  <a:latin typeface="UTM Avo" panose="02040603050506020204" pitchFamily="18"/>
                  <a:ea typeface="Calibri" panose="020F0502020204030204" pitchFamily="34" charset="0"/>
                  <a:cs typeface="Arial" panose="020B0604020202020204" pitchFamily="34" charset="0"/>
                </a:rPr>
                <a:t> v</a:t>
              </a:r>
              <a:r>
                <a:rPr lang="vi-VN" sz="2400" dirty="0">
                  <a:solidFill>
                    <a:srgbClr val="000000"/>
                  </a:solidFill>
                  <a:latin typeface="UTM Avo" panose="02040603050506020204" pitchFamily="18"/>
                  <a:ea typeface="Calibri" panose="020F0502020204030204" pitchFamily="34" charset="0"/>
                  <a:cs typeface="Arial" panose="020B0604020202020204" pitchFamily="34" charset="0"/>
                </a:rPr>
                <a:t>iết và trang trí thông điệp tuyên truyền và bảo vệ của công ở trường.</a:t>
              </a:r>
              <a:endParaRPr lang="en-US" sz="2400" dirty="0">
                <a:latin typeface="UTM Avo" panose="02040603050506020204" pitchFamily="18"/>
                <a:cs typeface="Arial" panose="020B0604020202020204" pitchFamily="34" charset="0"/>
              </a:endParaRPr>
            </a:p>
          </p:txBody>
        </p:sp>
      </p:grpSp>
      <p:grpSp>
        <p:nvGrpSpPr>
          <p:cNvPr id="12" name="Group 11">
            <a:extLst>
              <a:ext uri="{FF2B5EF4-FFF2-40B4-BE49-F238E27FC236}">
                <a16:creationId xmlns:a16="http://schemas.microsoft.com/office/drawing/2014/main" id="{EB6F2A45-7D5D-A907-93C9-05731B03A812}"/>
              </a:ext>
            </a:extLst>
          </p:cNvPr>
          <p:cNvGrpSpPr/>
          <p:nvPr/>
        </p:nvGrpSpPr>
        <p:grpSpPr>
          <a:xfrm>
            <a:off x="6285187" y="3011256"/>
            <a:ext cx="5167719" cy="2661332"/>
            <a:chOff x="9453801" y="2797730"/>
            <a:chExt cx="7751579" cy="5250915"/>
          </a:xfrm>
        </p:grpSpPr>
        <p:grpSp>
          <p:nvGrpSpPr>
            <p:cNvPr id="13" name="Group 12">
              <a:extLst>
                <a:ext uri="{FF2B5EF4-FFF2-40B4-BE49-F238E27FC236}">
                  <a16:creationId xmlns:a16="http://schemas.microsoft.com/office/drawing/2014/main" id="{6E048380-4222-234D-DF01-5F8017E414EA}"/>
                </a:ext>
              </a:extLst>
            </p:cNvPr>
            <p:cNvGrpSpPr/>
            <p:nvPr/>
          </p:nvGrpSpPr>
          <p:grpSpPr>
            <a:xfrm>
              <a:off x="9453801" y="2797730"/>
              <a:ext cx="7751579" cy="5250915"/>
              <a:chOff x="9609643" y="2961653"/>
              <a:chExt cx="7751579" cy="5031518"/>
            </a:xfrm>
          </p:grpSpPr>
          <p:sp>
            <p:nvSpPr>
              <p:cNvPr id="15" name="Rectangle: Rounded Corners 18">
                <a:extLst>
                  <a:ext uri="{FF2B5EF4-FFF2-40B4-BE49-F238E27FC236}">
                    <a16:creationId xmlns:a16="http://schemas.microsoft.com/office/drawing/2014/main" id="{9AF13B86-948D-A346-39B8-896006C6B3DB}"/>
                  </a:ext>
                </a:extLst>
              </p:cNvPr>
              <p:cNvSpPr/>
              <p:nvPr/>
            </p:nvSpPr>
            <p:spPr>
              <a:xfrm>
                <a:off x="9778524" y="3485495"/>
                <a:ext cx="7582698" cy="4507676"/>
              </a:xfrm>
              <a:prstGeom prst="roundRect">
                <a:avLst/>
              </a:prstGeom>
              <a:solidFill>
                <a:srgbClr val="EEB7B0"/>
              </a:solidFill>
              <a:ln w="16876" cap="flat">
                <a:solidFill>
                  <a:srgbClr val="000000"/>
                </a:solidFill>
                <a:prstDash val="solid"/>
                <a:miter/>
              </a:ln>
            </p:spPr>
            <p:txBody>
              <a:bodyPr rtlCol="0" anchor="ctr"/>
              <a:lstStyle/>
              <a:p>
                <a:endParaRPr lang="en-US" sz="2400">
                  <a:latin typeface="UTM Avo" panose="02040603050506020204" pitchFamily="18"/>
                </a:endParaRPr>
              </a:p>
            </p:txBody>
          </p:sp>
          <p:sp>
            <p:nvSpPr>
              <p:cNvPr id="16" name="Rectangle: Rounded Corners 19">
                <a:extLst>
                  <a:ext uri="{FF2B5EF4-FFF2-40B4-BE49-F238E27FC236}">
                    <a16:creationId xmlns:a16="http://schemas.microsoft.com/office/drawing/2014/main" id="{84AE4C95-3800-7FB0-3E3F-193FB297CA7B}"/>
                  </a:ext>
                </a:extLst>
              </p:cNvPr>
              <p:cNvSpPr/>
              <p:nvPr/>
            </p:nvSpPr>
            <p:spPr>
              <a:xfrm>
                <a:off x="9609643" y="3333413"/>
                <a:ext cx="7582698" cy="4496414"/>
              </a:xfrm>
              <a:prstGeom prst="roundRect">
                <a:avLst/>
              </a:prstGeom>
              <a:solidFill>
                <a:srgbClr val="FFFFFF"/>
              </a:solidFill>
              <a:ln w="16876" cap="flat">
                <a:solidFill>
                  <a:srgbClr val="000000"/>
                </a:solidFill>
                <a:prstDash val="solid"/>
                <a:miter/>
              </a:ln>
            </p:spPr>
            <p:txBody>
              <a:bodyPr rtlCol="0" anchor="ctr"/>
              <a:lstStyle/>
              <a:p>
                <a:endParaRPr lang="en-US" sz="2400">
                  <a:latin typeface="UTM Avo" panose="02040603050506020204" pitchFamily="18"/>
                </a:endParaRPr>
              </a:p>
            </p:txBody>
          </p:sp>
          <p:sp>
            <p:nvSpPr>
              <p:cNvPr id="17" name="Rectangle: Rounded Corners 20">
                <a:extLst>
                  <a:ext uri="{FF2B5EF4-FFF2-40B4-BE49-F238E27FC236}">
                    <a16:creationId xmlns:a16="http://schemas.microsoft.com/office/drawing/2014/main" id="{0EEDCB3E-EB57-859C-6C58-3681F8882290}"/>
                  </a:ext>
                </a:extLst>
              </p:cNvPr>
              <p:cNvSpPr/>
              <p:nvPr/>
            </p:nvSpPr>
            <p:spPr>
              <a:xfrm>
                <a:off x="11720640" y="2961653"/>
                <a:ext cx="3360706" cy="743519"/>
              </a:xfrm>
              <a:prstGeom prst="roundRect">
                <a:avLst/>
              </a:prstGeom>
              <a:solidFill>
                <a:srgbClr val="EEB7B0"/>
              </a:solidFill>
              <a:ln w="16876" cap="flat">
                <a:solidFill>
                  <a:srgbClr val="000000"/>
                </a:solidFill>
                <a:prstDash val="solid"/>
                <a:miter/>
              </a:ln>
            </p:spPr>
            <p:txBody>
              <a:bodyPr rtlCol="0" anchor="ctr"/>
              <a:lstStyle/>
              <a:p>
                <a:endParaRPr lang="en-US" sz="2400">
                  <a:latin typeface="UTM Avo" panose="02040603050506020204" pitchFamily="18"/>
                </a:endParaRPr>
              </a:p>
            </p:txBody>
          </p:sp>
        </p:grpSp>
        <p:sp>
          <p:nvSpPr>
            <p:cNvPr id="14" name="TextBox 13">
              <a:extLst>
                <a:ext uri="{FF2B5EF4-FFF2-40B4-BE49-F238E27FC236}">
                  <a16:creationId xmlns:a16="http://schemas.microsoft.com/office/drawing/2014/main" id="{F6F3DA4F-9FA9-D58B-B600-D61A2DD75C2E}"/>
                </a:ext>
              </a:extLst>
            </p:cNvPr>
            <p:cNvSpPr txBox="1"/>
            <p:nvPr/>
          </p:nvSpPr>
          <p:spPr>
            <a:xfrm>
              <a:off x="9927998" y="3887545"/>
              <a:ext cx="6634305" cy="2513766"/>
            </a:xfrm>
            <a:prstGeom prst="rect">
              <a:avLst/>
            </a:prstGeom>
            <a:noFill/>
          </p:spPr>
          <p:txBody>
            <a:bodyPr wrap="square">
              <a:spAutoFit/>
            </a:bodyPr>
            <a:lstStyle/>
            <a:p>
              <a:pPr algn="just">
                <a:lnSpc>
                  <a:spcPct val="150000"/>
                </a:lnSpc>
              </a:pPr>
              <a:r>
                <a:rPr lang="en-US" sz="2400" dirty="0">
                  <a:latin typeface="UTM Avo" panose="02040603050506020204" pitchFamily="18"/>
                  <a:cs typeface="Arial" panose="020B0604020202020204" pitchFamily="34" charset="0"/>
                </a:rPr>
                <a:t>Sau </a:t>
              </a:r>
              <a:r>
                <a:rPr lang="en-US" sz="2400" dirty="0" err="1">
                  <a:latin typeface="UTM Avo" panose="02040603050506020204" pitchFamily="18"/>
                  <a:cs typeface="Arial" panose="020B0604020202020204" pitchFamily="34" charset="0"/>
                </a:rPr>
                <a:t>đó</a:t>
              </a:r>
              <a:r>
                <a:rPr lang="en-US" sz="2400" dirty="0">
                  <a:latin typeface="UTM Avo" panose="02040603050506020204" pitchFamily="18"/>
                  <a:cs typeface="Arial" panose="020B0604020202020204" pitchFamily="34" charset="0"/>
                </a:rPr>
                <a:t>, </a:t>
              </a:r>
              <a:r>
                <a:rPr lang="vi-VN" sz="2400" dirty="0">
                  <a:latin typeface="UTM Avo" panose="02040603050506020204" pitchFamily="18"/>
                  <a:cs typeface="Arial" panose="020B0604020202020204" pitchFamily="34" charset="0"/>
                </a:rPr>
                <a:t>dán các tranh thông điệp xung quanh lớp học như một triển lãm tranh. </a:t>
              </a:r>
              <a:endParaRPr lang="en-US" sz="2400" dirty="0">
                <a:latin typeface="UTM Avo" panose="02040603050506020204" pitchFamily="18"/>
                <a:cs typeface="Arial" panose="020B0604020202020204" pitchFamily="34" charset="0"/>
              </a:endParaRPr>
            </a:p>
          </p:txBody>
        </p:sp>
      </p:grpSp>
      <p:pic>
        <p:nvPicPr>
          <p:cNvPr id="18" name="Picture 2">
            <a:extLst>
              <a:ext uri="{FF2B5EF4-FFF2-40B4-BE49-F238E27FC236}">
                <a16:creationId xmlns:a16="http://schemas.microsoft.com/office/drawing/2014/main" id="{D098E918-BBA6-9708-0F49-4AA8472915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31514" y="5664196"/>
            <a:ext cx="1928972" cy="1466019"/>
          </a:xfrm>
          <a:prstGeom prst="rect">
            <a:avLst/>
          </a:prstGeom>
        </p:spPr>
      </p:pic>
    </p:spTree>
    <p:extLst>
      <p:ext uri="{BB962C8B-B14F-4D97-AF65-F5344CB8AC3E}">
        <p14:creationId xmlns:p14="http://schemas.microsoft.com/office/powerpoint/2010/main" val="170986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41250F-D1A4-4212-1B32-474AA3BB301E}"/>
              </a:ext>
            </a:extLst>
          </p:cNvPr>
          <p:cNvSpPr txBox="1"/>
          <p:nvPr/>
        </p:nvSpPr>
        <p:spPr>
          <a:xfrm>
            <a:off x="0" y="1430893"/>
            <a:ext cx="12192000" cy="1208729"/>
          </a:xfrm>
          <a:prstGeom prst="rect">
            <a:avLst/>
          </a:prstGeom>
        </p:spPr>
        <p:txBody>
          <a:bodyPr wrap="square" lIns="0" tIns="0" rIns="0" bIns="0" rtlCol="0" anchor="t">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2: Nhắc nhở bạn bè, người thân thực hiện </a:t>
            </a:r>
            <a:br>
              <a:rPr lang="vi-VN" sz="2800" b="1" dirty="0">
                <a:latin typeface="UTM Avo" panose="02040603050506020204" pitchFamily="18"/>
                <a:ea typeface="Calibri" panose="020F0502020204030204" pitchFamily="34" charset="0"/>
                <a:cs typeface="Arial" panose="020B0604020202020204" pitchFamily="34" charset="0"/>
              </a:rPr>
            </a:br>
            <a:r>
              <a:rPr lang="vi-VN" sz="2800" b="1" dirty="0">
                <a:latin typeface="UTM Avo" panose="02040603050506020204" pitchFamily="18"/>
                <a:ea typeface="Calibri" panose="020F0502020204030204" pitchFamily="34" charset="0"/>
                <a:cs typeface="Arial" panose="020B0604020202020204" pitchFamily="34" charset="0"/>
              </a:rPr>
              <a:t>bảo vệ của công</a:t>
            </a:r>
          </a:p>
        </p:txBody>
      </p:sp>
      <p:sp>
        <p:nvSpPr>
          <p:cNvPr id="3" name="Freeform 5">
            <a:extLst>
              <a:ext uri="{FF2B5EF4-FFF2-40B4-BE49-F238E27FC236}">
                <a16:creationId xmlns:a16="http://schemas.microsoft.com/office/drawing/2014/main" id="{96419D9F-038B-4996-95CD-2CC71BD4386D}"/>
              </a:ext>
            </a:extLst>
          </p:cNvPr>
          <p:cNvSpPr/>
          <p:nvPr/>
        </p:nvSpPr>
        <p:spPr>
          <a:xfrm rot="10800000">
            <a:off x="4096324" y="2747468"/>
            <a:ext cx="7591883" cy="3908092"/>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chemeClr val="accent5">
              <a:lumMod val="20000"/>
              <a:lumOff val="80000"/>
            </a:schemeClr>
          </a:solidFill>
        </p:spPr>
        <p:txBody>
          <a:bodyPr/>
          <a:lstStyle/>
          <a:p>
            <a:endParaRPr lang="en-US" sz="2400">
              <a:latin typeface="UTM Avo" panose="02040603050506020204" pitchFamily="18"/>
              <a:cs typeface="Arial" panose="020B0604020202020204" pitchFamily="34" charset="0"/>
            </a:endParaRPr>
          </a:p>
        </p:txBody>
      </p:sp>
      <p:sp>
        <p:nvSpPr>
          <p:cNvPr id="5" name="Freeform 12">
            <a:extLst>
              <a:ext uri="{FF2B5EF4-FFF2-40B4-BE49-F238E27FC236}">
                <a16:creationId xmlns:a16="http://schemas.microsoft.com/office/drawing/2014/main" id="{BB7006CA-7AB7-1CC0-A0D4-BE988100EBAE}"/>
              </a:ext>
            </a:extLst>
          </p:cNvPr>
          <p:cNvSpPr/>
          <p:nvPr/>
        </p:nvSpPr>
        <p:spPr>
          <a:xfrm rot="10800000">
            <a:off x="489994" y="2747468"/>
            <a:ext cx="3296805" cy="3908092"/>
          </a:xfrm>
          <a:custGeom>
            <a:avLst/>
            <a:gdLst/>
            <a:ahLst/>
            <a:cxnLst/>
            <a:rect l="l" t="t" r="r" b="b"/>
            <a:pathLst>
              <a:path w="1302441" h="2167467">
                <a:moveTo>
                  <a:pt x="79843" y="0"/>
                </a:moveTo>
                <a:lnTo>
                  <a:pt x="1222599" y="0"/>
                </a:lnTo>
                <a:cubicBezTo>
                  <a:pt x="1266695" y="0"/>
                  <a:pt x="1302441" y="35747"/>
                  <a:pt x="1302441" y="79843"/>
                </a:cubicBezTo>
                <a:lnTo>
                  <a:pt x="1302441" y="2087624"/>
                </a:lnTo>
                <a:cubicBezTo>
                  <a:pt x="1302441" y="2131720"/>
                  <a:pt x="1266695" y="2167467"/>
                  <a:pt x="1222599" y="2167467"/>
                </a:cubicBezTo>
                <a:lnTo>
                  <a:pt x="79843" y="2167467"/>
                </a:lnTo>
                <a:cubicBezTo>
                  <a:pt x="35747" y="2167467"/>
                  <a:pt x="0" y="2131720"/>
                  <a:pt x="0" y="2087624"/>
                </a:cubicBezTo>
                <a:lnTo>
                  <a:pt x="0" y="79843"/>
                </a:lnTo>
                <a:cubicBezTo>
                  <a:pt x="0" y="35747"/>
                  <a:pt x="35747" y="0"/>
                  <a:pt x="79843" y="0"/>
                </a:cubicBezTo>
                <a:close/>
              </a:path>
            </a:pathLst>
          </a:custGeom>
          <a:solidFill>
            <a:schemeClr val="accent2">
              <a:lumMod val="60000"/>
              <a:lumOff val="40000"/>
            </a:schemeClr>
          </a:solidFill>
        </p:spPr>
        <p:txBody>
          <a:bodyPr/>
          <a:lstStyle/>
          <a:p>
            <a:endParaRPr lang="en-US" sz="2400">
              <a:latin typeface="UTM Avo" panose="02040603050506020204" pitchFamily="18"/>
              <a:cs typeface="Arial" panose="020B0604020202020204" pitchFamily="34" charset="0"/>
            </a:endParaRPr>
          </a:p>
        </p:txBody>
      </p:sp>
      <p:sp>
        <p:nvSpPr>
          <p:cNvPr id="19" name="TextBox 18">
            <a:extLst>
              <a:ext uri="{FF2B5EF4-FFF2-40B4-BE49-F238E27FC236}">
                <a16:creationId xmlns:a16="http://schemas.microsoft.com/office/drawing/2014/main" id="{EF864F25-435E-1268-D471-88FA04F4415F}"/>
              </a:ext>
            </a:extLst>
          </p:cNvPr>
          <p:cNvSpPr txBox="1"/>
          <p:nvPr/>
        </p:nvSpPr>
        <p:spPr>
          <a:xfrm>
            <a:off x="4535512" y="3032595"/>
            <a:ext cx="6713505" cy="3337837"/>
          </a:xfrm>
          <a:prstGeom prst="rect">
            <a:avLst/>
          </a:prstGeom>
          <a:noFill/>
        </p:spPr>
        <p:txBody>
          <a:bodyPr wrap="square">
            <a:spAutoFit/>
          </a:bodyPr>
          <a:lstStyle/>
          <a:p>
            <a:pPr marL="381019" indent="-381019" algn="just">
              <a:lnSpc>
                <a:spcPct val="150000"/>
              </a:lnSpc>
              <a:buFont typeface="Courier New" panose="02070309020205020404" pitchFamily="49" charset="0"/>
              <a:buChar char="o"/>
            </a:pPr>
            <a:r>
              <a:rPr lang="en-US" sz="2400" b="1" dirty="0" err="1">
                <a:latin typeface="UTM Avo" panose="02040603050506020204" pitchFamily="18"/>
                <a:ea typeface="Calibri" panose="020F0502020204030204" pitchFamily="34" charset="0"/>
                <a:cs typeface="Arial" panose="020B0604020202020204" pitchFamily="34" charset="0"/>
              </a:rPr>
              <a:t>Nhiệm</a:t>
            </a:r>
            <a:r>
              <a:rPr lang="en-US" sz="2400" b="1" dirty="0">
                <a:latin typeface="UTM Avo" panose="02040603050506020204" pitchFamily="18"/>
                <a:ea typeface="Calibri" panose="020F0502020204030204" pitchFamily="34" charset="0"/>
                <a:cs typeface="Arial" panose="020B0604020202020204" pitchFamily="34" charset="0"/>
              </a:rPr>
              <a:t> </a:t>
            </a:r>
            <a:r>
              <a:rPr lang="en-US" sz="2400" b="1" dirty="0" err="1">
                <a:latin typeface="UTM Avo" panose="02040603050506020204" pitchFamily="18"/>
                <a:ea typeface="Calibri" panose="020F0502020204030204" pitchFamily="34" charset="0"/>
                <a:cs typeface="Arial" panose="020B0604020202020204" pitchFamily="34" charset="0"/>
              </a:rPr>
              <a:t>vụ</a:t>
            </a:r>
            <a:r>
              <a:rPr lang="en-US" sz="2400" b="1" dirty="0">
                <a:latin typeface="UTM Avo" panose="02040603050506020204" pitchFamily="18"/>
                <a:ea typeface="Calibri" panose="020F0502020204030204" pitchFamily="34" charset="0"/>
                <a:cs typeface="Arial" panose="020B0604020202020204" pitchFamily="34" charset="0"/>
              </a:rPr>
              <a:t> </a:t>
            </a:r>
            <a:r>
              <a:rPr lang="en-US" sz="2400" b="1" dirty="0" err="1">
                <a:latin typeface="UTM Avo" panose="02040603050506020204" pitchFamily="18"/>
                <a:ea typeface="Calibri" panose="020F0502020204030204" pitchFamily="34" charset="0"/>
                <a:cs typeface="Arial" panose="020B0604020202020204" pitchFamily="34" charset="0"/>
              </a:rPr>
              <a:t>về</a:t>
            </a:r>
            <a:r>
              <a:rPr lang="en-US" sz="2400" b="1" dirty="0">
                <a:latin typeface="UTM Avo" panose="02040603050506020204" pitchFamily="18"/>
                <a:ea typeface="Calibri" panose="020F0502020204030204" pitchFamily="34" charset="0"/>
                <a:cs typeface="Arial" panose="020B0604020202020204" pitchFamily="34" charset="0"/>
              </a:rPr>
              <a:t> </a:t>
            </a:r>
            <a:r>
              <a:rPr lang="en-US" sz="2400" b="1" dirty="0" err="1">
                <a:latin typeface="UTM Avo" panose="02040603050506020204" pitchFamily="18"/>
                <a:ea typeface="Calibri" panose="020F0502020204030204" pitchFamily="34" charset="0"/>
                <a:cs typeface="Arial" panose="020B0604020202020204" pitchFamily="34" charset="0"/>
              </a:rPr>
              <a:t>nhà</a:t>
            </a:r>
            <a:r>
              <a:rPr lang="vi-VN" sz="2400" b="1"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Các</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em</a:t>
            </a:r>
            <a:r>
              <a:rPr lang="en-US" sz="2400"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nhắc nhở bạn bè, người thân tích cực thực hiện bảo vệ của công và chia sẻ với bạn bè.</a:t>
            </a:r>
            <a:endParaRPr lang="en-US" sz="2400" dirty="0">
              <a:latin typeface="UTM Avo" panose="02040603050506020204" pitchFamily="18"/>
              <a:ea typeface="Calibri" panose="020F0502020204030204" pitchFamily="34" charset="0"/>
              <a:cs typeface="Arial" panose="020B0604020202020204" pitchFamily="34" charset="0"/>
            </a:endParaRPr>
          </a:p>
          <a:p>
            <a:pPr marL="381019" indent="-381019" algn="just">
              <a:lnSpc>
                <a:spcPct val="150000"/>
              </a:lnSpc>
              <a:buFont typeface="Wingdings" panose="05000000000000000000" pitchFamily="2" charset="2"/>
              <a:buChar char="v"/>
            </a:pPr>
            <a:r>
              <a:rPr lang="vi-VN" sz="2400" b="1" dirty="0">
                <a:latin typeface="UTM Avo" panose="02040603050506020204" pitchFamily="18"/>
                <a:ea typeface="Calibri" panose="020F0502020204030204" pitchFamily="34" charset="0"/>
                <a:cs typeface="Arial" panose="020B0604020202020204" pitchFamily="34" charset="0"/>
              </a:rPr>
              <a:t>Hướng dẫn</a:t>
            </a:r>
            <a:r>
              <a:rPr lang="en-US" sz="2400" b="1" dirty="0">
                <a:latin typeface="UTM Avo" panose="02040603050506020204" pitchFamily="18"/>
                <a:ea typeface="Calibri" panose="020F0502020204030204" pitchFamily="34" charset="0"/>
                <a:cs typeface="Arial" panose="020B0604020202020204" pitchFamily="34" charset="0"/>
              </a:rPr>
              <a:t>:</a:t>
            </a:r>
            <a:r>
              <a:rPr lang="vi-VN" sz="2400" b="1"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Các</a:t>
            </a:r>
            <a:r>
              <a:rPr lang="en-US" sz="2400" dirty="0">
                <a:latin typeface="UTM Avo" panose="02040603050506020204" pitchFamily="18"/>
                <a:ea typeface="Calibri" panose="020F0502020204030204" pitchFamily="34" charset="0"/>
                <a:cs typeface="Arial" panose="020B0604020202020204" pitchFamily="34" charset="0"/>
              </a:rPr>
              <a:t> </a:t>
            </a:r>
            <a:r>
              <a:rPr lang="en-US" sz="2400" dirty="0" err="1">
                <a:latin typeface="UTM Avo" panose="02040603050506020204" pitchFamily="18"/>
                <a:ea typeface="Calibri" panose="020F0502020204030204" pitchFamily="34" charset="0"/>
                <a:cs typeface="Arial" panose="020B0604020202020204" pitchFamily="34" charset="0"/>
              </a:rPr>
              <a:t>em</a:t>
            </a:r>
            <a:r>
              <a:rPr lang="en-US" sz="2400" dirty="0">
                <a:latin typeface="UTM Avo" panose="02040603050506020204" pitchFamily="18"/>
                <a:ea typeface="Calibri" panose="020F0502020204030204" pitchFamily="34" charset="0"/>
                <a:cs typeface="Arial" panose="020B0604020202020204" pitchFamily="34" charset="0"/>
              </a:rPr>
              <a:t> </a:t>
            </a:r>
            <a:r>
              <a:rPr lang="vi-VN" sz="2400" dirty="0">
                <a:latin typeface="UTM Avo" panose="02040603050506020204" pitchFamily="18"/>
                <a:ea typeface="Calibri" panose="020F0502020204030204" pitchFamily="34" charset="0"/>
                <a:cs typeface="Arial" panose="020B0604020202020204" pitchFamily="34" charset="0"/>
              </a:rPr>
              <a:t>ghi vào sổ những điều đã nhắc nhở bạn bè, người thân tích cực bảo vệ của công</a:t>
            </a:r>
            <a:r>
              <a:rPr lang="en-US" sz="2400" dirty="0">
                <a:latin typeface="UTM Avo" panose="02040603050506020204" pitchFamily="18"/>
                <a:ea typeface="Calibri" panose="020F0502020204030204" pitchFamily="34" charset="0"/>
                <a:cs typeface="Arial" panose="020B0604020202020204" pitchFamily="34" charset="0"/>
              </a:rPr>
              <a:t>.</a:t>
            </a:r>
          </a:p>
        </p:txBody>
      </p:sp>
      <p:pic>
        <p:nvPicPr>
          <p:cNvPr id="20" name="Picture 11">
            <a:extLst>
              <a:ext uri="{FF2B5EF4-FFF2-40B4-BE49-F238E27FC236}">
                <a16:creationId xmlns:a16="http://schemas.microsoft.com/office/drawing/2014/main" id="{C1F7C75A-B192-521F-A1DC-7BB1F7FCD7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3624" y="3705654"/>
            <a:ext cx="3319164" cy="2949907"/>
          </a:xfrm>
          <a:prstGeom prst="rect">
            <a:avLst/>
          </a:prstGeom>
        </p:spPr>
      </p:pic>
    </p:spTree>
    <p:extLst>
      <p:ext uri="{BB962C8B-B14F-4D97-AF65-F5344CB8AC3E}">
        <p14:creationId xmlns:p14="http://schemas.microsoft.com/office/powerpoint/2010/main" val="181860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grpId="0"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barn(outVertical)">
                                      <p:cBhvr>
                                        <p:cTn id="23" dur="500"/>
                                        <p:tgtEl>
                                          <p:spTgt spid="19">
                                            <p:txEl>
                                              <p:pRg st="0" end="0"/>
                                            </p:txEl>
                                          </p:spTgt>
                                        </p:tgtEl>
                                      </p:cBhvr>
                                    </p:animEffect>
                                  </p:childTnLst>
                                </p:cTn>
                              </p:par>
                            </p:childTnLst>
                          </p:cTn>
                        </p:par>
                        <p:par>
                          <p:cTn id="24" fill="hold">
                            <p:stCondLst>
                              <p:cond delay="500"/>
                            </p:stCondLst>
                            <p:childTnLst>
                              <p:par>
                                <p:cTn id="25" presetID="16" presetClass="entr" presetSubtype="37" fill="hold" grpId="0" nodeType="afterEffect">
                                  <p:stCondLst>
                                    <p:cond delay="0"/>
                                  </p:stCondLst>
                                  <p:childTnLst>
                                    <p:set>
                                      <p:cBhvr>
                                        <p:cTn id="26" dur="1" fill="hold">
                                          <p:stCondLst>
                                            <p:cond delay="0"/>
                                          </p:stCondLst>
                                        </p:cTn>
                                        <p:tgtEl>
                                          <p:spTgt spid="19">
                                            <p:txEl>
                                              <p:pRg st="1" end="1"/>
                                            </p:txEl>
                                          </p:spTgt>
                                        </p:tgtEl>
                                        <p:attrNameLst>
                                          <p:attrName>style.visibility</p:attrName>
                                        </p:attrNameLst>
                                      </p:cBhvr>
                                      <p:to>
                                        <p:strVal val="visible"/>
                                      </p:to>
                                    </p:set>
                                    <p:animEffect transition="in" filter="barn(outVertical)">
                                      <p:cBhvr>
                                        <p:cTn id="27"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EA29A0AE-DB94-F0B3-AD86-033A1B17C153}"/>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3846618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527A1334-5D41-0498-0CAB-FDCF5D741CF3}"/>
              </a:ext>
            </a:extLst>
          </p:cNvPr>
          <p:cNvSpPr/>
          <p:nvPr/>
        </p:nvSpPr>
        <p:spPr>
          <a:xfrm>
            <a:off x="3045994" y="1558463"/>
            <a:ext cx="6525127" cy="3741073"/>
          </a:xfrm>
          <a:prstGeom prst="wedgeEllipseCallout">
            <a:avLst>
              <a:gd name="adj1" fmla="val -54167"/>
              <a:gd name="adj2" fmla="val 24515"/>
            </a:avLst>
          </a:prstGeom>
          <a:ln w="28575">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VN"/>
          </a:p>
        </p:txBody>
      </p:sp>
      <p:pic>
        <p:nvPicPr>
          <p:cNvPr id="4" name="Picture 2" descr="Hình ảnh đồ họa Giáo viên PNG, 37000+ nguồn tải về miễn phí.">
            <a:extLst>
              <a:ext uri="{FF2B5EF4-FFF2-40B4-BE49-F238E27FC236}">
                <a16:creationId xmlns:a16="http://schemas.microsoft.com/office/drawing/2014/main" id="{2350AAE0-2201-98B8-98FF-1D9A358D575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11" b="90000" l="10000" r="90000">
                        <a14:foregroundMark x1="34167" y1="8611" x2="34167" y2="8611"/>
                        <a14:foregroundMark x1="29722" y1="46111" x2="29722" y2="46111"/>
                        <a14:foregroundMark x1="43056" y1="48056" x2="43056" y2="48056"/>
                        <a14:foregroundMark x1="40833" y1="63889" x2="40833" y2="63889"/>
                        <a14:foregroundMark x1="39167" y1="61944" x2="39167" y2="61944"/>
                        <a14:foregroundMark x1="39722" y1="57222" x2="41389" y2="81389"/>
                      </a14:backgroundRemoval>
                    </a14:imgEffect>
                  </a14:imgLayer>
                </a14:imgProps>
              </a:ext>
              <a:ext uri="{28A0092B-C50C-407E-A947-70E740481C1C}">
                <a14:useLocalDpi xmlns:a14="http://schemas.microsoft.com/office/drawing/2010/main" val="0"/>
              </a:ext>
            </a:extLst>
          </a:blip>
          <a:srcRect/>
          <a:stretch>
            <a:fillRect/>
          </a:stretch>
        </p:blipFill>
        <p:spPr bwMode="auto">
          <a:xfrm>
            <a:off x="0" y="2839453"/>
            <a:ext cx="4572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DCAF0AE-74C5-FA18-3682-A25B70B6A434}"/>
              </a:ext>
            </a:extLst>
          </p:cNvPr>
          <p:cNvSpPr txBox="1"/>
          <p:nvPr/>
        </p:nvSpPr>
        <p:spPr>
          <a:xfrm>
            <a:off x="3045994" y="2839453"/>
            <a:ext cx="6525126" cy="1569660"/>
          </a:xfrm>
          <a:prstGeom prst="rect">
            <a:avLst/>
          </a:prstGeom>
          <a:noFill/>
        </p:spPr>
        <p:txBody>
          <a:bodyPr wrap="square">
            <a:spAutoFit/>
          </a:bodyPr>
          <a:lstStyle/>
          <a:p>
            <a:pPr algn="ctr"/>
            <a:r>
              <a:rPr lang="vi-VN" sz="2400" b="0" i="0" dirty="0">
                <a:solidFill>
                  <a:srgbClr val="000000"/>
                </a:solidFill>
                <a:effectLst/>
                <a:latin typeface="UTM Avo" panose="02040603050506020204" pitchFamily="18"/>
              </a:rPr>
              <a:t>”Công viên, trường học, vườn hoa,…</a:t>
            </a:r>
          </a:p>
          <a:p>
            <a:pPr algn="ctr"/>
            <a:r>
              <a:rPr lang="vi-VN" sz="2400" dirty="0">
                <a:solidFill>
                  <a:srgbClr val="000000"/>
                </a:solidFill>
                <a:latin typeface="UTM Avo" panose="02040603050506020204" pitchFamily="18"/>
              </a:rPr>
              <a:t>Làm vui cuộc sống cho ta mỗi ngày</a:t>
            </a:r>
          </a:p>
          <a:p>
            <a:pPr algn="ctr"/>
            <a:r>
              <a:rPr lang="vi-VN" sz="2400" dirty="0">
                <a:solidFill>
                  <a:srgbClr val="000000"/>
                </a:solidFill>
                <a:latin typeface="UTM Avo" panose="02040603050506020204" pitchFamily="18"/>
              </a:rPr>
              <a:t>Nhắc nhau làm những việc hay</a:t>
            </a:r>
          </a:p>
          <a:p>
            <a:pPr algn="ctr"/>
            <a:r>
              <a:rPr lang="vi-VN" sz="2400" dirty="0">
                <a:solidFill>
                  <a:srgbClr val="000000"/>
                </a:solidFill>
                <a:latin typeface="UTM Avo" panose="02040603050506020204" pitchFamily="18"/>
              </a:rPr>
              <a:t>Hãy cùng bảo vệ, chung tay giữ gìn.”</a:t>
            </a:r>
            <a:endParaRPr lang="en-VN" sz="2400" dirty="0">
              <a:latin typeface="UTM Avo" panose="02040603050506020204" pitchFamily="18"/>
            </a:endParaRPr>
          </a:p>
        </p:txBody>
      </p:sp>
    </p:spTree>
    <p:extLst>
      <p:ext uri="{BB962C8B-B14F-4D97-AF65-F5344CB8AC3E}">
        <p14:creationId xmlns:p14="http://schemas.microsoft.com/office/powerpoint/2010/main" val="311584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3D505919-0E1C-3D98-012D-F4A1DBA41DAD}"/>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50" name="Picture 49" descr="A collage of images of children and buildings&#10;&#10;Description automatically generated">
            <a:extLst>
              <a:ext uri="{FF2B5EF4-FFF2-40B4-BE49-F238E27FC236}">
                <a16:creationId xmlns:a16="http://schemas.microsoft.com/office/drawing/2014/main" id="{FBB78030-111B-D748-E253-66CBBB9CC5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980" t="16666" r="50000" b="51481"/>
          <a:stretch/>
        </p:blipFill>
        <p:spPr>
          <a:xfrm>
            <a:off x="1617369" y="1652500"/>
            <a:ext cx="3121906" cy="19741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 name="Picture 50" descr="A collage of images of children and buildings&#10;&#10;Description automatically generated">
            <a:extLst>
              <a:ext uri="{FF2B5EF4-FFF2-40B4-BE49-F238E27FC236}">
                <a16:creationId xmlns:a16="http://schemas.microsoft.com/office/drawing/2014/main" id="{DB04FE44-3D0B-474B-7EB9-2E095F49ED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00" t="15926" r="13980" b="50741"/>
          <a:stretch/>
        </p:blipFill>
        <p:spPr>
          <a:xfrm>
            <a:off x="7100646" y="1652500"/>
            <a:ext cx="2983154" cy="19741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2" name="Picture 51" descr="A collage of images of children and buildings&#10;&#10;Description automatically generated">
            <a:extLst>
              <a:ext uri="{FF2B5EF4-FFF2-40B4-BE49-F238E27FC236}">
                <a16:creationId xmlns:a16="http://schemas.microsoft.com/office/drawing/2014/main" id="{3691F35B-F3B5-7F08-05B1-4AF3032AA0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510" t="49259" r="50000" b="18889"/>
          <a:stretch/>
        </p:blipFill>
        <p:spPr>
          <a:xfrm>
            <a:off x="1593100" y="4295296"/>
            <a:ext cx="3146175" cy="2019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3" name="Picture 52" descr="A collage of images of children and buildings&#10;&#10;Description automatically generated">
            <a:extLst>
              <a:ext uri="{FF2B5EF4-FFF2-40B4-BE49-F238E27FC236}">
                <a16:creationId xmlns:a16="http://schemas.microsoft.com/office/drawing/2014/main" id="{D4D5B383-B1BE-F25E-8AE2-A3552A312F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00" t="47778" r="13980" b="18391"/>
          <a:stretch/>
        </p:blipFill>
        <p:spPr>
          <a:xfrm>
            <a:off x="7084477" y="4295296"/>
            <a:ext cx="3015491" cy="2025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4" name="TextBox 53">
            <a:extLst>
              <a:ext uri="{FF2B5EF4-FFF2-40B4-BE49-F238E27FC236}">
                <a16:creationId xmlns:a16="http://schemas.microsoft.com/office/drawing/2014/main" id="{7F50D8DE-9053-678E-C287-121A721B4F03}"/>
              </a:ext>
            </a:extLst>
          </p:cNvPr>
          <p:cNvSpPr txBox="1"/>
          <p:nvPr/>
        </p:nvSpPr>
        <p:spPr>
          <a:xfrm>
            <a:off x="130322" y="3795271"/>
            <a:ext cx="6096000" cy="400110"/>
          </a:xfrm>
          <a:prstGeom prst="rect">
            <a:avLst/>
          </a:prstGeom>
          <a:noFill/>
        </p:spPr>
        <p:txBody>
          <a:bodyPr wrap="square">
            <a:spAutoFit/>
          </a:bodyPr>
          <a:lstStyle/>
          <a:p>
            <a:pPr algn="ctr">
              <a:spcBef>
                <a:spcPts val="67"/>
              </a:spcBef>
              <a:spcAft>
                <a:spcPts val="67"/>
              </a:spcAft>
            </a:pPr>
            <a:r>
              <a:rPr lang="nl-NL" sz="2000" b="1">
                <a:solidFill>
                  <a:srgbClr val="000000"/>
                </a:solidFill>
                <a:latin typeface="UTM Avo" panose="02040603050506020204" pitchFamily="18"/>
                <a:ea typeface="Calibri" panose="020F0502020204030204" pitchFamily="34" charset="0"/>
                <a:cs typeface="Arial" panose="020B0604020202020204" pitchFamily="34" charset="0"/>
              </a:rPr>
              <a:t>Hình ảnh 1: </a:t>
            </a:r>
            <a:r>
              <a:rPr lang="nl-NL" sz="2000">
                <a:solidFill>
                  <a:srgbClr val="000000"/>
                </a:solidFill>
                <a:latin typeface="UTM Avo" panose="02040603050506020204" pitchFamily="18"/>
                <a:ea typeface="Calibri" panose="020F0502020204030204" pitchFamily="34" charset="0"/>
                <a:cs typeface="Arial" panose="020B0604020202020204" pitchFamily="34" charset="0"/>
              </a:rPr>
              <a:t>Di tích Kinh thành Huế</a:t>
            </a:r>
            <a:endParaRPr lang="en-US" sz="2000">
              <a:latin typeface="UTM Avo" panose="02040603050506020204" pitchFamily="18"/>
              <a:ea typeface="Calibri" panose="020F050202020403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63D4AFB8-6815-9D8B-EA73-184626CCCFEA}"/>
              </a:ext>
            </a:extLst>
          </p:cNvPr>
          <p:cNvSpPr txBox="1"/>
          <p:nvPr/>
        </p:nvSpPr>
        <p:spPr>
          <a:xfrm>
            <a:off x="5544223" y="3780757"/>
            <a:ext cx="6096000" cy="400110"/>
          </a:xfrm>
          <a:prstGeom prst="rect">
            <a:avLst/>
          </a:prstGeom>
          <a:noFill/>
        </p:spPr>
        <p:txBody>
          <a:bodyPr wrap="square">
            <a:spAutoFit/>
          </a:bodyPr>
          <a:lstStyle/>
          <a:p>
            <a:pPr algn="ctr">
              <a:spcBef>
                <a:spcPts val="67"/>
              </a:spcBef>
              <a:spcAft>
                <a:spcPts val="67"/>
              </a:spcAft>
            </a:pPr>
            <a:r>
              <a:rPr lang="nl-NL" sz="2000" b="1">
                <a:solidFill>
                  <a:srgbClr val="000000"/>
                </a:solidFill>
                <a:latin typeface="UTM Avo" panose="02040603050506020204" pitchFamily="18"/>
                <a:ea typeface="Calibri" panose="020F0502020204030204" pitchFamily="34" charset="0"/>
                <a:cs typeface="Arial" panose="020B0604020202020204" pitchFamily="34" charset="0"/>
              </a:rPr>
              <a:t>Hình ảnh 2: </a:t>
            </a:r>
            <a:r>
              <a:rPr lang="nl-NL" sz="2000">
                <a:solidFill>
                  <a:srgbClr val="000000"/>
                </a:solidFill>
                <a:latin typeface="UTM Avo" panose="02040603050506020204" pitchFamily="18"/>
                <a:ea typeface="Calibri" panose="020F0502020204030204" pitchFamily="34" charset="0"/>
                <a:cs typeface="Arial" panose="020B0604020202020204" pitchFamily="34" charset="0"/>
              </a:rPr>
              <a:t>Trường học</a:t>
            </a:r>
            <a:endParaRPr lang="en-US" sz="2000">
              <a:latin typeface="UTM Avo" panose="02040603050506020204" pitchFamily="18"/>
              <a:ea typeface="Calibri" panose="020F050202020403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1AC57896-C9FA-D99E-BDEF-3AE67A15340C}"/>
              </a:ext>
            </a:extLst>
          </p:cNvPr>
          <p:cNvSpPr txBox="1"/>
          <p:nvPr/>
        </p:nvSpPr>
        <p:spPr>
          <a:xfrm>
            <a:off x="166446" y="6437132"/>
            <a:ext cx="6096000" cy="400110"/>
          </a:xfrm>
          <a:prstGeom prst="rect">
            <a:avLst/>
          </a:prstGeom>
          <a:noFill/>
        </p:spPr>
        <p:txBody>
          <a:bodyPr wrap="square">
            <a:spAutoFit/>
          </a:bodyPr>
          <a:lstStyle/>
          <a:p>
            <a:pPr algn="ctr">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Hình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ảnh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3: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Thảo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Cầm</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Viên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TP.HCM</a:t>
            </a:r>
            <a:endParaRPr lang="en-US" sz="2000" dirty="0">
              <a:latin typeface="UTM Avo" panose="02040603050506020204" pitchFamily="18"/>
              <a:ea typeface="Calibri" panose="020F050202020403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E81529A7-8689-C128-20AA-AC06F6E602C3}"/>
              </a:ext>
            </a:extLst>
          </p:cNvPr>
          <p:cNvSpPr txBox="1"/>
          <p:nvPr/>
        </p:nvSpPr>
        <p:spPr>
          <a:xfrm>
            <a:off x="5544223" y="6437132"/>
            <a:ext cx="6096000" cy="400110"/>
          </a:xfrm>
          <a:prstGeom prst="rect">
            <a:avLst/>
          </a:prstGeom>
          <a:noFill/>
        </p:spPr>
        <p:txBody>
          <a:bodyPr wrap="square">
            <a:spAutoFit/>
          </a:bodyPr>
          <a:lstStyle/>
          <a:p>
            <a:pPr algn="ctr">
              <a:spcBef>
                <a:spcPts val="67"/>
              </a:spcBef>
              <a:spcAft>
                <a:spcPts val="67"/>
              </a:spcAft>
            </a:pP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Hình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b="1" dirty="0" err="1">
                <a:solidFill>
                  <a:srgbClr val="000000"/>
                </a:solidFill>
                <a:latin typeface="UTM Avo" panose="02040603050506020204" pitchFamily="18"/>
                <a:ea typeface="Calibri" panose="020F0502020204030204" pitchFamily="34" charset="0"/>
                <a:cs typeface="Arial" panose="020B0604020202020204" pitchFamily="34" charset="0"/>
              </a:rPr>
              <a:t>ảnh</a:t>
            </a:r>
            <a:r>
              <a:rPr lang="nl-NL" sz="2000" b="1" dirty="0">
                <a:solidFill>
                  <a:srgbClr val="000000"/>
                </a:solidFill>
                <a:latin typeface="UTM Avo" panose="02040603050506020204" pitchFamily="18"/>
                <a:ea typeface="Calibri" panose="020F0502020204030204" pitchFamily="34" charset="0"/>
                <a:cs typeface="Arial" panose="020B0604020202020204" pitchFamily="34" charset="0"/>
              </a:rPr>
              <a:t> 4: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Bảo</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tàng</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Chứng</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tích</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Chiến</a:t>
            </a:r>
            <a:r>
              <a:rPr lang="nl-NL" sz="2000" dirty="0">
                <a:solidFill>
                  <a:srgbClr val="000000"/>
                </a:solidFill>
                <a:latin typeface="UTM Avo" panose="02040603050506020204" pitchFamily="18"/>
                <a:ea typeface="Calibri" panose="020F0502020204030204" pitchFamily="34" charset="0"/>
                <a:cs typeface="Arial" panose="020B0604020202020204" pitchFamily="34" charset="0"/>
              </a:rPr>
              <a:t> </a:t>
            </a:r>
            <a:r>
              <a:rPr lang="nl-NL" sz="2000" dirty="0" err="1">
                <a:solidFill>
                  <a:srgbClr val="000000"/>
                </a:solidFill>
                <a:latin typeface="UTM Avo" panose="02040603050506020204" pitchFamily="18"/>
                <a:ea typeface="Calibri" panose="020F0502020204030204" pitchFamily="34" charset="0"/>
                <a:cs typeface="Arial" panose="020B0604020202020204" pitchFamily="34" charset="0"/>
              </a:rPr>
              <a:t>tranh</a:t>
            </a:r>
            <a:endParaRPr lang="en-US" sz="2000" dirty="0">
              <a:latin typeface="UTM Avo" panose="02040603050506020204" pitchFamily="18"/>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816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500" fill="hold"/>
                                        <p:tgtEl>
                                          <p:spTgt spid="54"/>
                                        </p:tgtEl>
                                        <p:attrNameLst>
                                          <p:attrName>ppt_x</p:attrName>
                                        </p:attrNameLst>
                                      </p:cBhvr>
                                      <p:tavLst>
                                        <p:tav tm="0">
                                          <p:val>
                                            <p:strVal val="#ppt_x"/>
                                          </p:val>
                                        </p:tav>
                                        <p:tav tm="100000">
                                          <p:val>
                                            <p:strVal val="#ppt_x"/>
                                          </p:val>
                                        </p:tav>
                                      </p:tavLst>
                                    </p:anim>
                                    <p:anim calcmode="lin" valueType="num">
                                      <p:cBhvr additive="base">
                                        <p:cTn id="1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additive="base">
                                        <p:cTn id="17" dur="500" fill="hold"/>
                                        <p:tgtEl>
                                          <p:spTgt spid="51"/>
                                        </p:tgtEl>
                                        <p:attrNameLst>
                                          <p:attrName>ppt_x</p:attrName>
                                        </p:attrNameLst>
                                      </p:cBhvr>
                                      <p:tavLst>
                                        <p:tav tm="0">
                                          <p:val>
                                            <p:strVal val="#ppt_x"/>
                                          </p:val>
                                        </p:tav>
                                        <p:tav tm="100000">
                                          <p:val>
                                            <p:strVal val="#ppt_x"/>
                                          </p:val>
                                        </p:tav>
                                      </p:tavLst>
                                    </p:anim>
                                    <p:anim calcmode="lin" valueType="num">
                                      <p:cBhvr additive="base">
                                        <p:cTn id="18" dur="500" fill="hold"/>
                                        <p:tgtEl>
                                          <p:spTgt spid="5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additive="base">
                                        <p:cTn id="21" dur="500" fill="hold"/>
                                        <p:tgtEl>
                                          <p:spTgt spid="55"/>
                                        </p:tgtEl>
                                        <p:attrNameLst>
                                          <p:attrName>ppt_x</p:attrName>
                                        </p:attrNameLst>
                                      </p:cBhvr>
                                      <p:tavLst>
                                        <p:tav tm="0">
                                          <p:val>
                                            <p:strVal val="#ppt_x"/>
                                          </p:val>
                                        </p:tav>
                                        <p:tav tm="100000">
                                          <p:val>
                                            <p:strVal val="#ppt_x"/>
                                          </p:val>
                                        </p:tav>
                                      </p:tavLst>
                                    </p:anim>
                                    <p:anim calcmode="lin" valueType="num">
                                      <p:cBhvr additive="base">
                                        <p:cTn id="2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ppt_x"/>
                                          </p:val>
                                        </p:tav>
                                        <p:tav tm="100000">
                                          <p:val>
                                            <p:strVal val="#ppt_x"/>
                                          </p:val>
                                        </p:tav>
                                      </p:tavLst>
                                    </p:anim>
                                    <p:anim calcmode="lin" valueType="num">
                                      <p:cBhvr additive="base">
                                        <p:cTn id="28" dur="500" fill="hold"/>
                                        <p:tgtEl>
                                          <p:spTgt spid="5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additive="base">
                                        <p:cTn id="31" dur="500" fill="hold"/>
                                        <p:tgtEl>
                                          <p:spTgt spid="56"/>
                                        </p:tgtEl>
                                        <p:attrNameLst>
                                          <p:attrName>ppt_x</p:attrName>
                                        </p:attrNameLst>
                                      </p:cBhvr>
                                      <p:tavLst>
                                        <p:tav tm="0">
                                          <p:val>
                                            <p:strVal val="#ppt_x"/>
                                          </p:val>
                                        </p:tav>
                                        <p:tav tm="100000">
                                          <p:val>
                                            <p:strVal val="#ppt_x"/>
                                          </p:val>
                                        </p:tav>
                                      </p:tavLst>
                                    </p:anim>
                                    <p:anim calcmode="lin" valueType="num">
                                      <p:cBhvr additive="base">
                                        <p:cTn id="3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additive="base">
                                        <p:cTn id="37" dur="500" fill="hold"/>
                                        <p:tgtEl>
                                          <p:spTgt spid="53"/>
                                        </p:tgtEl>
                                        <p:attrNameLst>
                                          <p:attrName>ppt_x</p:attrName>
                                        </p:attrNameLst>
                                      </p:cBhvr>
                                      <p:tavLst>
                                        <p:tav tm="0">
                                          <p:val>
                                            <p:strVal val="#ppt_x"/>
                                          </p:val>
                                        </p:tav>
                                        <p:tav tm="100000">
                                          <p:val>
                                            <p:strVal val="#ppt_x"/>
                                          </p:val>
                                        </p:tav>
                                      </p:tavLst>
                                    </p:anim>
                                    <p:anim calcmode="lin" valueType="num">
                                      <p:cBhvr additive="base">
                                        <p:cTn id="38" dur="500" fill="hold"/>
                                        <p:tgtEl>
                                          <p:spTgt spid="5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additive="base">
                                        <p:cTn id="41" dur="500" fill="hold"/>
                                        <p:tgtEl>
                                          <p:spTgt spid="57"/>
                                        </p:tgtEl>
                                        <p:attrNameLst>
                                          <p:attrName>ppt_x</p:attrName>
                                        </p:attrNameLst>
                                      </p:cBhvr>
                                      <p:tavLst>
                                        <p:tav tm="0">
                                          <p:val>
                                            <p:strVal val="#ppt_x"/>
                                          </p:val>
                                        </p:tav>
                                        <p:tav tm="100000">
                                          <p:val>
                                            <p:strVal val="#ppt_x"/>
                                          </p:val>
                                        </p:tav>
                                      </p:tavLst>
                                    </p:anim>
                                    <p:anim calcmode="lin" valueType="num">
                                      <p:cBhvr additive="base">
                                        <p:cTn id="4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5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14EF5978-F353-6A66-A409-35A3E83CC497}"/>
              </a:ext>
            </a:extLst>
          </p:cNvPr>
          <p:cNvGrpSpPr/>
          <p:nvPr/>
        </p:nvGrpSpPr>
        <p:grpSpPr>
          <a:xfrm>
            <a:off x="-1380588" y="975012"/>
            <a:ext cx="9902278" cy="1261435"/>
            <a:chOff x="3467284" y="-113866"/>
            <a:chExt cx="14853417" cy="1892153"/>
          </a:xfrm>
        </p:grpSpPr>
        <p:grpSp>
          <p:nvGrpSpPr>
            <p:cNvPr id="34" name="Group 18">
              <a:extLst>
                <a:ext uri="{FF2B5EF4-FFF2-40B4-BE49-F238E27FC236}">
                  <a16:creationId xmlns:a16="http://schemas.microsoft.com/office/drawing/2014/main" id="{1250E69F-4524-1534-33BE-2EF103D38022}"/>
                </a:ext>
              </a:extLst>
            </p:cNvPr>
            <p:cNvGrpSpPr/>
            <p:nvPr/>
          </p:nvGrpSpPr>
          <p:grpSpPr>
            <a:xfrm>
              <a:off x="3467284" y="-113866"/>
              <a:ext cx="14853417" cy="1892153"/>
              <a:chOff x="0" y="-157482"/>
              <a:chExt cx="4053599" cy="563882"/>
            </a:xfrm>
          </p:grpSpPr>
          <p:sp>
            <p:nvSpPr>
              <p:cNvPr id="36" name="Freeform 19">
                <a:extLst>
                  <a:ext uri="{FF2B5EF4-FFF2-40B4-BE49-F238E27FC236}">
                    <a16:creationId xmlns:a16="http://schemas.microsoft.com/office/drawing/2014/main" id="{4BFA8881-7E39-0B0F-45A8-E57FC549B080}"/>
                  </a:ext>
                </a:extLst>
              </p:cNvPr>
              <p:cNvSpPr/>
              <p:nvPr/>
            </p:nvSpPr>
            <p:spPr>
              <a:xfrm>
                <a:off x="203200" y="-157482"/>
                <a:ext cx="3850399" cy="496808"/>
              </a:xfrm>
              <a:custGeom>
                <a:avLst/>
                <a:gdLst/>
                <a:ahLst/>
                <a:cxnLst/>
                <a:rect l="l" t="t" r="r" b="b"/>
                <a:pathLst>
                  <a:path w="2754516" h="407051">
                    <a:moveTo>
                      <a:pt x="2754516" y="326"/>
                    </a:moveTo>
                    <a:cubicBezTo>
                      <a:pt x="2681703" y="0"/>
                      <a:pt x="2614282" y="38659"/>
                      <a:pt x="2577781" y="101663"/>
                    </a:cubicBezTo>
                    <a:cubicBezTo>
                      <a:pt x="2541280" y="164667"/>
                      <a:pt x="2541280" y="242385"/>
                      <a:pt x="2577781" y="305389"/>
                    </a:cubicBezTo>
                    <a:cubicBezTo>
                      <a:pt x="2614282" y="368393"/>
                      <a:pt x="2681703" y="407052"/>
                      <a:pt x="2754516"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965B3A"/>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37" name="TextBox 20">
                <a:extLst>
                  <a:ext uri="{FF2B5EF4-FFF2-40B4-BE49-F238E27FC236}">
                    <a16:creationId xmlns:a16="http://schemas.microsoft.com/office/drawing/2014/main" id="{984544A7-0F80-CFFB-72DC-48305C7C988E}"/>
                  </a:ext>
                </a:extLst>
              </p:cNvPr>
              <p:cNvSpPr txBox="1"/>
              <p:nvPr/>
            </p:nvSpPr>
            <p:spPr>
              <a:xfrm>
                <a:off x="0" y="-38100"/>
                <a:ext cx="812800" cy="444500"/>
              </a:xfrm>
              <a:prstGeom prst="rect">
                <a:avLst/>
              </a:prstGeom>
            </p:spPr>
            <p:txBody>
              <a:bodyPr lIns="33867" tIns="33867" rIns="33867" bIns="33867" rtlCol="0" anchor="ctr"/>
              <a:lstStyle/>
              <a:p>
                <a:pPr marL="0" marR="0" lvl="0" indent="0" algn="ctr" defTabSz="609630" eaLnBrk="1" fontAlgn="auto" latinLnBrk="0" hangingPunct="1">
                  <a:lnSpc>
                    <a:spcPts val="1773"/>
                  </a:lnSpc>
                  <a:spcBef>
                    <a:spcPct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sp>
          <p:nvSpPr>
            <p:cNvPr id="35" name="TextBox 34">
              <a:extLst>
                <a:ext uri="{FF2B5EF4-FFF2-40B4-BE49-F238E27FC236}">
                  <a16:creationId xmlns:a16="http://schemas.microsoft.com/office/drawing/2014/main" id="{4411FC4F-56D3-514B-4F4D-A7CB9059B87E}"/>
                </a:ext>
              </a:extLst>
            </p:cNvPr>
            <p:cNvSpPr txBox="1"/>
            <p:nvPr/>
          </p:nvSpPr>
          <p:spPr>
            <a:xfrm>
              <a:off x="6008481" y="346969"/>
              <a:ext cx="10515600" cy="877163"/>
            </a:xfrm>
            <a:prstGeom prst="rect">
              <a:avLst/>
            </a:prstGeom>
            <a:noFill/>
          </p:spPr>
          <p:txBody>
            <a:bodyPr wrap="square" rtlCol="0">
              <a:spAutoFit/>
            </a:bodyP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UTM Avo" panose="02040603050506020204" pitchFamily="18"/>
                  <a:cs typeface="Arial" panose="020B0604020202020204" pitchFamily="34" charset="0"/>
                </a:rPr>
                <a:t>HƯỚNG DẪN VỀ NHÀ</a:t>
              </a:r>
            </a:p>
          </p:txBody>
        </p:sp>
      </p:grpSp>
      <p:grpSp>
        <p:nvGrpSpPr>
          <p:cNvPr id="38" name="Group 37">
            <a:extLst>
              <a:ext uri="{FF2B5EF4-FFF2-40B4-BE49-F238E27FC236}">
                <a16:creationId xmlns:a16="http://schemas.microsoft.com/office/drawing/2014/main" id="{66BFD10A-3E32-206F-ABDA-78017E974F14}"/>
              </a:ext>
            </a:extLst>
          </p:cNvPr>
          <p:cNvGrpSpPr/>
          <p:nvPr/>
        </p:nvGrpSpPr>
        <p:grpSpPr>
          <a:xfrm>
            <a:off x="256149" y="2559436"/>
            <a:ext cx="3787746" cy="3588046"/>
            <a:chOff x="1311714" y="3445192"/>
            <a:chExt cx="5681619" cy="5382068"/>
          </a:xfrm>
        </p:grpSpPr>
        <p:grpSp>
          <p:nvGrpSpPr>
            <p:cNvPr id="39" name="Group 8">
              <a:extLst>
                <a:ext uri="{FF2B5EF4-FFF2-40B4-BE49-F238E27FC236}">
                  <a16:creationId xmlns:a16="http://schemas.microsoft.com/office/drawing/2014/main" id="{25B5C127-6E3E-0260-7951-0B882267F736}"/>
                </a:ext>
              </a:extLst>
            </p:cNvPr>
            <p:cNvGrpSpPr/>
            <p:nvPr/>
          </p:nvGrpSpPr>
          <p:grpSpPr>
            <a:xfrm>
              <a:off x="1371601" y="3445192"/>
              <a:ext cx="5621732" cy="5382068"/>
              <a:chOff x="-350311" y="-95250"/>
              <a:chExt cx="1700683" cy="1628180"/>
            </a:xfrm>
          </p:grpSpPr>
          <p:sp>
            <p:nvSpPr>
              <p:cNvPr id="44" name="Freeform 9">
                <a:extLst>
                  <a:ext uri="{FF2B5EF4-FFF2-40B4-BE49-F238E27FC236}">
                    <a16:creationId xmlns:a16="http://schemas.microsoft.com/office/drawing/2014/main" id="{C84E4C7F-2E4C-095C-FB91-DFDD90C04B05}"/>
                  </a:ext>
                </a:extLst>
              </p:cNvPr>
              <p:cNvSpPr/>
              <p:nvPr/>
            </p:nvSpPr>
            <p:spPr>
              <a:xfrm>
                <a:off x="-350311" y="0"/>
                <a:ext cx="1700683" cy="1532930"/>
              </a:xfrm>
              <a:custGeom>
                <a:avLst/>
                <a:gdLst/>
                <a:ahLst/>
                <a:cxnLst/>
                <a:rect l="l" t="t" r="r" b="b"/>
                <a:pathLst>
                  <a:path w="1504394" h="1571721">
                    <a:moveTo>
                      <a:pt x="0" y="0"/>
                    </a:moveTo>
                    <a:lnTo>
                      <a:pt x="1504394" y="0"/>
                    </a:lnTo>
                    <a:lnTo>
                      <a:pt x="1504394" y="1571721"/>
                    </a:lnTo>
                    <a:lnTo>
                      <a:pt x="0" y="1571721"/>
                    </a:lnTo>
                    <a:close/>
                  </a:path>
                </a:pathLst>
              </a:custGeom>
              <a:solidFill>
                <a:srgbClr val="9BBB59">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45" name="TextBox 10">
                <a:extLst>
                  <a:ext uri="{FF2B5EF4-FFF2-40B4-BE49-F238E27FC236}">
                    <a16:creationId xmlns:a16="http://schemas.microsoft.com/office/drawing/2014/main" id="{EF92BE4E-9A7B-75ED-8BD3-B4A199E2D23C}"/>
                  </a:ext>
                </a:extLst>
              </p:cNvPr>
              <p:cNvSpPr txBox="1"/>
              <p:nvPr/>
            </p:nvSpPr>
            <p:spPr>
              <a:xfrm>
                <a:off x="0" y="-95250"/>
                <a:ext cx="812800" cy="908050"/>
              </a:xfrm>
              <a:prstGeom prst="rect">
                <a:avLst/>
              </a:prstGeom>
            </p:spPr>
            <p:txBody>
              <a:bodyPr lIns="33867" tIns="33867" rIns="33867" bIns="33867" rtlCol="0" anchor="ctr"/>
              <a:lstStyle/>
              <a:p>
                <a:pPr marL="0" marR="0" lvl="0" indent="0" algn="ctr" defTabSz="609630" eaLnBrk="1" fontAlgn="auto" latinLnBrk="0" hangingPunct="1">
                  <a:lnSpc>
                    <a:spcPts val="2147"/>
                  </a:lnSpc>
                  <a:spcBef>
                    <a:spcPts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grpSp>
          <p:nvGrpSpPr>
            <p:cNvPr id="40" name="Group 39">
              <a:extLst>
                <a:ext uri="{FF2B5EF4-FFF2-40B4-BE49-F238E27FC236}">
                  <a16:creationId xmlns:a16="http://schemas.microsoft.com/office/drawing/2014/main" id="{6EDB8696-76BA-4A66-CBDB-8168C7786EEE}"/>
                </a:ext>
              </a:extLst>
            </p:cNvPr>
            <p:cNvGrpSpPr/>
            <p:nvPr/>
          </p:nvGrpSpPr>
          <p:grpSpPr>
            <a:xfrm>
              <a:off x="1311714" y="3564942"/>
              <a:ext cx="2561251" cy="1258215"/>
              <a:chOff x="6593834" y="4041090"/>
              <a:chExt cx="2561251" cy="1258215"/>
            </a:xfrm>
          </p:grpSpPr>
          <p:sp>
            <p:nvSpPr>
              <p:cNvPr id="42" name="Freeform 11">
                <a:extLst>
                  <a:ext uri="{FF2B5EF4-FFF2-40B4-BE49-F238E27FC236}">
                    <a16:creationId xmlns:a16="http://schemas.microsoft.com/office/drawing/2014/main" id="{13997B37-08BB-EB32-5D61-ED811624BDB9}"/>
                  </a:ext>
                </a:extLst>
              </p:cNvPr>
              <p:cNvSpPr/>
              <p:nvPr/>
            </p:nvSpPr>
            <p:spPr>
              <a:xfrm>
                <a:off x="6593834" y="4041090"/>
                <a:ext cx="2561251" cy="1258215"/>
              </a:xfrm>
              <a:custGeom>
                <a:avLst/>
                <a:gdLst/>
                <a:ahLst/>
                <a:cxnLst/>
                <a:rect l="l" t="t" r="r" b="b"/>
                <a:pathLst>
                  <a:path w="2561251" h="1258215">
                    <a:moveTo>
                      <a:pt x="0" y="0"/>
                    </a:moveTo>
                    <a:lnTo>
                      <a:pt x="2561251" y="0"/>
                    </a:lnTo>
                    <a:lnTo>
                      <a:pt x="2561251" y="1258214"/>
                    </a:lnTo>
                    <a:lnTo>
                      <a:pt x="0" y="1258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prstClr val="black"/>
                  </a:solidFill>
                  <a:effectLst/>
                  <a:uLnTx/>
                  <a:uFillTx/>
                  <a:latin typeface="UTM Avo" panose="02040603050506020204" pitchFamily="18"/>
                </a:endParaRPr>
              </a:p>
            </p:txBody>
          </p:sp>
          <p:sp>
            <p:nvSpPr>
              <p:cNvPr id="43" name="TextBox 42">
                <a:extLst>
                  <a:ext uri="{FF2B5EF4-FFF2-40B4-BE49-F238E27FC236}">
                    <a16:creationId xmlns:a16="http://schemas.microsoft.com/office/drawing/2014/main" id="{DB7DC230-D714-33B5-9415-E0E8D19583EF}"/>
                  </a:ext>
                </a:extLst>
              </p:cNvPr>
              <p:cNvSpPr txBox="1"/>
              <p:nvPr/>
            </p:nvSpPr>
            <p:spPr>
              <a:xfrm>
                <a:off x="6611961" y="4225440"/>
                <a:ext cx="1955865" cy="738665"/>
              </a:xfrm>
              <a:prstGeom prst="rect">
                <a:avLst/>
              </a:prstGeom>
            </p:spPr>
            <p:txBody>
              <a:bodyPr wrap="square" lIns="0" tIns="0" rIns="0" bIns="0" rtlCol="0" anchor="t">
                <a:spAutoFit/>
              </a:bodyP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FBF5"/>
                    </a:solidFill>
                    <a:effectLst/>
                    <a:uLnTx/>
                    <a:uFillTx/>
                    <a:latin typeface="UTM Avo" panose="02040603050506020204" pitchFamily="18"/>
                    <a:cs typeface="Arial" panose="020B0604020202020204" pitchFamily="34" charset="0"/>
                  </a:rPr>
                  <a:t>01</a:t>
                </a:r>
              </a:p>
            </p:txBody>
          </p:sp>
        </p:grpSp>
        <p:sp>
          <p:nvSpPr>
            <p:cNvPr id="41" name="TextBox 40">
              <a:extLst>
                <a:ext uri="{FF2B5EF4-FFF2-40B4-BE49-F238E27FC236}">
                  <a16:creationId xmlns:a16="http://schemas.microsoft.com/office/drawing/2014/main" id="{FEE79A1D-1A50-037D-C6CE-4ECD04526A02}"/>
                </a:ext>
              </a:extLst>
            </p:cNvPr>
            <p:cNvSpPr txBox="1"/>
            <p:nvPr/>
          </p:nvSpPr>
          <p:spPr>
            <a:xfrm>
              <a:off x="1686294" y="5973503"/>
              <a:ext cx="4868867" cy="1690848"/>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Đọc lại bài học </a:t>
              </a:r>
              <a:r>
                <a:rPr kumimoji="0" lang="vi-VN" sz="2400" b="1" i="1"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Em bảo vệ của công</a:t>
              </a:r>
              <a:r>
                <a:rPr kumimoji="0" lang="vi-VN" sz="2400" b="0" i="0"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a:t>
              </a:r>
              <a:endParaRPr kumimoji="0" lang="en-US" sz="2400" b="0" i="0"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25CA39DB-1794-DC77-202E-3674DE48185C}"/>
              </a:ext>
            </a:extLst>
          </p:cNvPr>
          <p:cNvGrpSpPr/>
          <p:nvPr/>
        </p:nvGrpSpPr>
        <p:grpSpPr>
          <a:xfrm>
            <a:off x="4202127" y="2559436"/>
            <a:ext cx="3787746" cy="3588048"/>
            <a:chOff x="1311714" y="3445192"/>
            <a:chExt cx="5681619" cy="5382072"/>
          </a:xfrm>
        </p:grpSpPr>
        <p:grpSp>
          <p:nvGrpSpPr>
            <p:cNvPr id="47" name="Group 8">
              <a:extLst>
                <a:ext uri="{FF2B5EF4-FFF2-40B4-BE49-F238E27FC236}">
                  <a16:creationId xmlns:a16="http://schemas.microsoft.com/office/drawing/2014/main" id="{E799F8BC-1A4F-84CC-684D-C7F17B4D0E15}"/>
                </a:ext>
              </a:extLst>
            </p:cNvPr>
            <p:cNvGrpSpPr/>
            <p:nvPr/>
          </p:nvGrpSpPr>
          <p:grpSpPr>
            <a:xfrm>
              <a:off x="1371601" y="3445192"/>
              <a:ext cx="5621732" cy="5382072"/>
              <a:chOff x="-350311" y="-95250"/>
              <a:chExt cx="1700683" cy="1628181"/>
            </a:xfrm>
          </p:grpSpPr>
          <p:sp>
            <p:nvSpPr>
              <p:cNvPr id="52" name="Freeform 9">
                <a:extLst>
                  <a:ext uri="{FF2B5EF4-FFF2-40B4-BE49-F238E27FC236}">
                    <a16:creationId xmlns:a16="http://schemas.microsoft.com/office/drawing/2014/main" id="{8D7C27A1-3E80-3FF6-DF87-F7DC95CE9C07}"/>
                  </a:ext>
                </a:extLst>
              </p:cNvPr>
              <p:cNvSpPr/>
              <p:nvPr/>
            </p:nvSpPr>
            <p:spPr>
              <a:xfrm>
                <a:off x="-350311" y="1"/>
                <a:ext cx="1700683" cy="1532930"/>
              </a:xfrm>
              <a:custGeom>
                <a:avLst/>
                <a:gdLst/>
                <a:ahLst/>
                <a:cxnLst/>
                <a:rect l="l" t="t" r="r" b="b"/>
                <a:pathLst>
                  <a:path w="1504394" h="1571721">
                    <a:moveTo>
                      <a:pt x="0" y="0"/>
                    </a:moveTo>
                    <a:lnTo>
                      <a:pt x="1504394" y="0"/>
                    </a:lnTo>
                    <a:lnTo>
                      <a:pt x="1504394" y="1571721"/>
                    </a:lnTo>
                    <a:lnTo>
                      <a:pt x="0" y="1571721"/>
                    </a:lnTo>
                    <a:close/>
                  </a:path>
                </a:pathLst>
              </a:custGeom>
              <a:solidFill>
                <a:srgbClr val="8064A2">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53" name="TextBox 10">
                <a:extLst>
                  <a:ext uri="{FF2B5EF4-FFF2-40B4-BE49-F238E27FC236}">
                    <a16:creationId xmlns:a16="http://schemas.microsoft.com/office/drawing/2014/main" id="{0FB3590D-E24C-D656-A038-E8030C973E99}"/>
                  </a:ext>
                </a:extLst>
              </p:cNvPr>
              <p:cNvSpPr txBox="1"/>
              <p:nvPr/>
            </p:nvSpPr>
            <p:spPr>
              <a:xfrm>
                <a:off x="0" y="-95250"/>
                <a:ext cx="812800" cy="908050"/>
              </a:xfrm>
              <a:prstGeom prst="rect">
                <a:avLst/>
              </a:prstGeom>
            </p:spPr>
            <p:txBody>
              <a:bodyPr lIns="33867" tIns="33867" rIns="33867" bIns="33867" rtlCol="0" anchor="ctr"/>
              <a:lstStyle/>
              <a:p>
                <a:pPr marL="0" marR="0" lvl="0" indent="0" algn="ctr" defTabSz="609630" eaLnBrk="1" fontAlgn="auto" latinLnBrk="0" hangingPunct="1">
                  <a:lnSpc>
                    <a:spcPts val="2147"/>
                  </a:lnSpc>
                  <a:spcBef>
                    <a:spcPts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grpSp>
          <p:nvGrpSpPr>
            <p:cNvPr id="48" name="Group 47">
              <a:extLst>
                <a:ext uri="{FF2B5EF4-FFF2-40B4-BE49-F238E27FC236}">
                  <a16:creationId xmlns:a16="http://schemas.microsoft.com/office/drawing/2014/main" id="{CE2B05EB-2A1E-85AE-8DC0-510AECF5D9BF}"/>
                </a:ext>
              </a:extLst>
            </p:cNvPr>
            <p:cNvGrpSpPr/>
            <p:nvPr/>
          </p:nvGrpSpPr>
          <p:grpSpPr>
            <a:xfrm>
              <a:off x="1311714" y="3564942"/>
              <a:ext cx="2561251" cy="1258215"/>
              <a:chOff x="6593834" y="4041090"/>
              <a:chExt cx="2561251" cy="1258215"/>
            </a:xfrm>
          </p:grpSpPr>
          <p:sp>
            <p:nvSpPr>
              <p:cNvPr id="50" name="Freeform 11">
                <a:extLst>
                  <a:ext uri="{FF2B5EF4-FFF2-40B4-BE49-F238E27FC236}">
                    <a16:creationId xmlns:a16="http://schemas.microsoft.com/office/drawing/2014/main" id="{9F5CB8B6-3FF7-69A5-2B11-866766AD5F12}"/>
                  </a:ext>
                </a:extLst>
              </p:cNvPr>
              <p:cNvSpPr/>
              <p:nvPr/>
            </p:nvSpPr>
            <p:spPr>
              <a:xfrm>
                <a:off x="6593834" y="4041090"/>
                <a:ext cx="2561251" cy="1258215"/>
              </a:xfrm>
              <a:custGeom>
                <a:avLst/>
                <a:gdLst/>
                <a:ahLst/>
                <a:cxnLst/>
                <a:rect l="l" t="t" r="r" b="b"/>
                <a:pathLst>
                  <a:path w="2561251" h="1258215">
                    <a:moveTo>
                      <a:pt x="0" y="0"/>
                    </a:moveTo>
                    <a:lnTo>
                      <a:pt x="2561251" y="0"/>
                    </a:lnTo>
                    <a:lnTo>
                      <a:pt x="2561251" y="1258214"/>
                    </a:lnTo>
                    <a:lnTo>
                      <a:pt x="0" y="1258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prstClr val="black"/>
                  </a:solidFill>
                  <a:effectLst/>
                  <a:uLnTx/>
                  <a:uFillTx/>
                  <a:latin typeface="UTM Avo" panose="02040603050506020204" pitchFamily="18"/>
                </a:endParaRPr>
              </a:p>
            </p:txBody>
          </p:sp>
          <p:sp>
            <p:nvSpPr>
              <p:cNvPr id="51" name="TextBox 16">
                <a:extLst>
                  <a:ext uri="{FF2B5EF4-FFF2-40B4-BE49-F238E27FC236}">
                    <a16:creationId xmlns:a16="http://schemas.microsoft.com/office/drawing/2014/main" id="{2EBE0437-308F-399A-B7C9-EC5048052A76}"/>
                  </a:ext>
                </a:extLst>
              </p:cNvPr>
              <p:cNvSpPr txBox="1"/>
              <p:nvPr/>
            </p:nvSpPr>
            <p:spPr>
              <a:xfrm>
                <a:off x="6611961" y="4225440"/>
                <a:ext cx="1955865" cy="738665"/>
              </a:xfrm>
              <a:prstGeom prst="rect">
                <a:avLst/>
              </a:prstGeom>
            </p:spPr>
            <p:txBody>
              <a:bodyPr wrap="square" lIns="0" tIns="0" rIns="0" bIns="0" rtlCol="0" anchor="t">
                <a:spAutoFit/>
              </a:bodyP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FBF5"/>
                    </a:solidFill>
                    <a:effectLst/>
                    <a:uLnTx/>
                    <a:uFillTx/>
                    <a:latin typeface="UTM Avo" panose="02040603050506020204" pitchFamily="18"/>
                    <a:cs typeface="Arial" panose="020B0604020202020204" pitchFamily="34" charset="0"/>
                  </a:rPr>
                  <a:t>02</a:t>
                </a:r>
              </a:p>
            </p:txBody>
          </p:sp>
        </p:grpSp>
        <p:sp>
          <p:nvSpPr>
            <p:cNvPr id="49" name="TextBox 48">
              <a:extLst>
                <a:ext uri="{FF2B5EF4-FFF2-40B4-BE49-F238E27FC236}">
                  <a16:creationId xmlns:a16="http://schemas.microsoft.com/office/drawing/2014/main" id="{E40F6C17-4E16-0745-DBAA-5333EF5F4FD2}"/>
                </a:ext>
              </a:extLst>
            </p:cNvPr>
            <p:cNvSpPr txBox="1"/>
            <p:nvPr/>
          </p:nvSpPr>
          <p:spPr>
            <a:xfrm>
              <a:off x="1724804" y="5511252"/>
              <a:ext cx="4952454" cy="2521844"/>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Nhắc nhở bạn bè, người thân có ý thức bảo vệ của công</a:t>
              </a:r>
              <a:r>
                <a:rPr kumimoji="0" lang="en-US" sz="2400" b="0" i="0" u="none" strike="noStrike" kern="0" cap="none" spc="0" normalizeH="0" baseline="0" noProof="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a:t>
              </a:r>
              <a:endParaRPr kumimoji="0" lang="en-US"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endParaRPr>
            </a:p>
          </p:txBody>
        </p:sp>
      </p:grpSp>
      <p:grpSp>
        <p:nvGrpSpPr>
          <p:cNvPr id="54" name="Group 53">
            <a:extLst>
              <a:ext uri="{FF2B5EF4-FFF2-40B4-BE49-F238E27FC236}">
                <a16:creationId xmlns:a16="http://schemas.microsoft.com/office/drawing/2014/main" id="{A8779476-A03D-667C-A5DD-913B3788AA04}"/>
              </a:ext>
            </a:extLst>
          </p:cNvPr>
          <p:cNvGrpSpPr/>
          <p:nvPr/>
        </p:nvGrpSpPr>
        <p:grpSpPr>
          <a:xfrm>
            <a:off x="8150611" y="2567456"/>
            <a:ext cx="3787746" cy="3588045"/>
            <a:chOff x="1311714" y="3445192"/>
            <a:chExt cx="5681619" cy="5382068"/>
          </a:xfrm>
        </p:grpSpPr>
        <p:grpSp>
          <p:nvGrpSpPr>
            <p:cNvPr id="55" name="Group 8">
              <a:extLst>
                <a:ext uri="{FF2B5EF4-FFF2-40B4-BE49-F238E27FC236}">
                  <a16:creationId xmlns:a16="http://schemas.microsoft.com/office/drawing/2014/main" id="{0414D819-EC55-B18F-90BE-AD42E7BD5253}"/>
                </a:ext>
              </a:extLst>
            </p:cNvPr>
            <p:cNvGrpSpPr/>
            <p:nvPr/>
          </p:nvGrpSpPr>
          <p:grpSpPr>
            <a:xfrm>
              <a:off x="1371601" y="3445192"/>
              <a:ext cx="5621732" cy="5382068"/>
              <a:chOff x="-350311" y="-95250"/>
              <a:chExt cx="1700683" cy="1628180"/>
            </a:xfrm>
          </p:grpSpPr>
          <p:sp>
            <p:nvSpPr>
              <p:cNvPr id="60" name="Freeform 9">
                <a:extLst>
                  <a:ext uri="{FF2B5EF4-FFF2-40B4-BE49-F238E27FC236}">
                    <a16:creationId xmlns:a16="http://schemas.microsoft.com/office/drawing/2014/main" id="{B874F5C6-4BA7-691F-B5A9-B514AAAF395E}"/>
                  </a:ext>
                </a:extLst>
              </p:cNvPr>
              <p:cNvSpPr/>
              <p:nvPr/>
            </p:nvSpPr>
            <p:spPr>
              <a:xfrm>
                <a:off x="-350311" y="0"/>
                <a:ext cx="1700683" cy="1532930"/>
              </a:xfrm>
              <a:custGeom>
                <a:avLst/>
                <a:gdLst/>
                <a:ahLst/>
                <a:cxnLst/>
                <a:rect l="l" t="t" r="r" b="b"/>
                <a:pathLst>
                  <a:path w="1504394" h="1571721">
                    <a:moveTo>
                      <a:pt x="0" y="0"/>
                    </a:moveTo>
                    <a:lnTo>
                      <a:pt x="1504394" y="0"/>
                    </a:lnTo>
                    <a:lnTo>
                      <a:pt x="1504394" y="1571721"/>
                    </a:lnTo>
                    <a:lnTo>
                      <a:pt x="0" y="1571721"/>
                    </a:lnTo>
                    <a:close/>
                  </a:path>
                </a:pathLst>
              </a:custGeom>
              <a:solidFill>
                <a:srgbClr val="4BACC6">
                  <a:lumMod val="20000"/>
                  <a:lumOff val="80000"/>
                </a:srgbClr>
              </a:solid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black"/>
                  </a:solidFill>
                  <a:effectLst/>
                  <a:uLnTx/>
                  <a:uFillTx/>
                  <a:latin typeface="UTM Avo" panose="02040603050506020204" pitchFamily="18"/>
                </a:endParaRPr>
              </a:p>
            </p:txBody>
          </p:sp>
          <p:sp>
            <p:nvSpPr>
              <p:cNvPr id="61" name="TextBox 10">
                <a:extLst>
                  <a:ext uri="{FF2B5EF4-FFF2-40B4-BE49-F238E27FC236}">
                    <a16:creationId xmlns:a16="http://schemas.microsoft.com/office/drawing/2014/main" id="{FEDE29C9-0C68-9D4D-A7CE-1D4D5EFA19EA}"/>
                  </a:ext>
                </a:extLst>
              </p:cNvPr>
              <p:cNvSpPr txBox="1"/>
              <p:nvPr/>
            </p:nvSpPr>
            <p:spPr>
              <a:xfrm>
                <a:off x="0" y="-95250"/>
                <a:ext cx="812800" cy="908050"/>
              </a:xfrm>
              <a:prstGeom prst="rect">
                <a:avLst/>
              </a:prstGeom>
            </p:spPr>
            <p:txBody>
              <a:bodyPr lIns="33867" tIns="33867" rIns="33867" bIns="33867" rtlCol="0" anchor="ctr"/>
              <a:lstStyle/>
              <a:p>
                <a:pPr marL="0" marR="0" lvl="0" indent="0" algn="ctr" defTabSz="609630" eaLnBrk="1" fontAlgn="auto" latinLnBrk="0" hangingPunct="1">
                  <a:lnSpc>
                    <a:spcPts val="2147"/>
                  </a:lnSpc>
                  <a:spcBef>
                    <a:spcPts val="0"/>
                  </a:spcBef>
                  <a:spcAft>
                    <a:spcPts val="0"/>
                  </a:spcAft>
                  <a:buClrTx/>
                  <a:buSzTx/>
                  <a:buFontTx/>
                  <a:buNone/>
                  <a:tabLst/>
                  <a:defRPr/>
                </a:pPr>
                <a:endParaRPr kumimoji="0" sz="700" b="0" i="0" u="none" strike="noStrike" kern="0" cap="none" spc="0" normalizeH="0" baseline="0" noProof="0">
                  <a:ln>
                    <a:noFill/>
                  </a:ln>
                  <a:solidFill>
                    <a:prstClr val="black"/>
                  </a:solidFill>
                  <a:effectLst/>
                  <a:uLnTx/>
                  <a:uFillTx/>
                  <a:latin typeface="UTM Avo" panose="02040603050506020204" pitchFamily="18"/>
                </a:endParaRPr>
              </a:p>
            </p:txBody>
          </p:sp>
        </p:grpSp>
        <p:grpSp>
          <p:nvGrpSpPr>
            <p:cNvPr id="56" name="Group 55">
              <a:extLst>
                <a:ext uri="{FF2B5EF4-FFF2-40B4-BE49-F238E27FC236}">
                  <a16:creationId xmlns:a16="http://schemas.microsoft.com/office/drawing/2014/main" id="{AF38BE2B-FE73-2D9D-51D9-E0916F958BD4}"/>
                </a:ext>
              </a:extLst>
            </p:cNvPr>
            <p:cNvGrpSpPr/>
            <p:nvPr/>
          </p:nvGrpSpPr>
          <p:grpSpPr>
            <a:xfrm>
              <a:off x="1311714" y="3564942"/>
              <a:ext cx="2561251" cy="1258215"/>
              <a:chOff x="6593834" y="4041090"/>
              <a:chExt cx="2561251" cy="1258215"/>
            </a:xfrm>
          </p:grpSpPr>
          <p:sp>
            <p:nvSpPr>
              <p:cNvPr id="58" name="Freeform 11">
                <a:extLst>
                  <a:ext uri="{FF2B5EF4-FFF2-40B4-BE49-F238E27FC236}">
                    <a16:creationId xmlns:a16="http://schemas.microsoft.com/office/drawing/2014/main" id="{D980D950-1E0B-C456-8D06-416F3E799B2F}"/>
                  </a:ext>
                </a:extLst>
              </p:cNvPr>
              <p:cNvSpPr/>
              <p:nvPr/>
            </p:nvSpPr>
            <p:spPr>
              <a:xfrm>
                <a:off x="6593834" y="4041090"/>
                <a:ext cx="2561251" cy="1258215"/>
              </a:xfrm>
              <a:custGeom>
                <a:avLst/>
                <a:gdLst/>
                <a:ahLst/>
                <a:cxnLst/>
                <a:rect l="l" t="t" r="r" b="b"/>
                <a:pathLst>
                  <a:path w="2561251" h="1258215">
                    <a:moveTo>
                      <a:pt x="0" y="0"/>
                    </a:moveTo>
                    <a:lnTo>
                      <a:pt x="2561251" y="0"/>
                    </a:lnTo>
                    <a:lnTo>
                      <a:pt x="2561251" y="1258214"/>
                    </a:lnTo>
                    <a:lnTo>
                      <a:pt x="0" y="1258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defTabSz="60963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dirty="0">
                  <a:ln>
                    <a:noFill/>
                  </a:ln>
                  <a:solidFill>
                    <a:prstClr val="black"/>
                  </a:solidFill>
                  <a:effectLst/>
                  <a:uLnTx/>
                  <a:uFillTx/>
                  <a:latin typeface="UTM Avo" panose="02040603050506020204" pitchFamily="18"/>
                </a:endParaRPr>
              </a:p>
            </p:txBody>
          </p:sp>
          <p:sp>
            <p:nvSpPr>
              <p:cNvPr id="59" name="TextBox 16">
                <a:extLst>
                  <a:ext uri="{FF2B5EF4-FFF2-40B4-BE49-F238E27FC236}">
                    <a16:creationId xmlns:a16="http://schemas.microsoft.com/office/drawing/2014/main" id="{DC171D05-6395-7CDB-8968-A69789F5CDD7}"/>
                  </a:ext>
                </a:extLst>
              </p:cNvPr>
              <p:cNvSpPr txBox="1"/>
              <p:nvPr/>
            </p:nvSpPr>
            <p:spPr>
              <a:xfrm>
                <a:off x="6611961" y="4225440"/>
                <a:ext cx="1955865" cy="738665"/>
              </a:xfrm>
              <a:prstGeom prst="rect">
                <a:avLst/>
              </a:prstGeom>
            </p:spPr>
            <p:txBody>
              <a:bodyPr wrap="square" lIns="0" tIns="0" rIns="0" bIns="0" rtlCol="0" anchor="t">
                <a:spAutoFit/>
              </a:bodyP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FBF5"/>
                    </a:solidFill>
                    <a:effectLst/>
                    <a:uLnTx/>
                    <a:uFillTx/>
                    <a:latin typeface="UTM Avo" panose="02040603050506020204" pitchFamily="18"/>
                    <a:cs typeface="Arial" panose="020B0604020202020204" pitchFamily="34" charset="0"/>
                  </a:rPr>
                  <a:t>03</a:t>
                </a:r>
              </a:p>
            </p:txBody>
          </p:sp>
        </p:grpSp>
        <p:sp>
          <p:nvSpPr>
            <p:cNvPr id="57" name="TextBox 56">
              <a:extLst>
                <a:ext uri="{FF2B5EF4-FFF2-40B4-BE49-F238E27FC236}">
                  <a16:creationId xmlns:a16="http://schemas.microsoft.com/office/drawing/2014/main" id="{9027B65C-F76F-3CD7-407E-96945EDFB215}"/>
                </a:ext>
              </a:extLst>
            </p:cNvPr>
            <p:cNvSpPr txBox="1"/>
            <p:nvPr/>
          </p:nvSpPr>
          <p:spPr>
            <a:xfrm>
              <a:off x="1650821" y="5499221"/>
              <a:ext cx="5063291" cy="2528481"/>
            </a:xfrm>
            <a:prstGeom prst="rect">
              <a:avLst/>
            </a:prstGeom>
            <a:noFill/>
          </p:spPr>
          <p:txBody>
            <a:bodyPr wrap="square">
              <a:spAutoFit/>
            </a:bodyPr>
            <a:lstStyle/>
            <a:p>
              <a:pPr marL="0" marR="0" lvl="0" indent="0" algn="just"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Đọc trước </a:t>
              </a:r>
              <a:r>
                <a:rPr kumimoji="0" lang="vi-VN" sz="2400" b="1" i="1"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Bài 9. Em làm quen với bạn bè</a:t>
              </a:r>
              <a:r>
                <a:rPr kumimoji="0" lang="vi-VN" sz="2400" b="0" i="1"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 (SHS </a:t>
              </a:r>
              <a:r>
                <a:rPr kumimoji="0" lang="en-US" sz="2400" b="0" i="1"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 tr.43</a:t>
              </a:r>
              <a:r>
                <a:rPr kumimoji="0" lang="vi-VN" sz="2400" b="0" i="1" u="none" strike="noStrike" kern="0" cap="none" spc="0" normalizeH="0" baseline="0" noProof="0" dirty="0">
                  <a:ln>
                    <a:noFill/>
                  </a:ln>
                  <a:solidFill>
                    <a:srgbClr val="000000"/>
                  </a:solidFill>
                  <a:effectLst/>
                  <a:uLnTx/>
                  <a:uFillTx/>
                  <a:latin typeface="UTM Avo" panose="02040603050506020204" pitchFamily="18"/>
                  <a:ea typeface="Calibri" panose="020F0502020204030204" pitchFamily="34" charset="0"/>
                  <a:cs typeface="Arial" panose="020B0604020202020204" pitchFamily="34" charset="0"/>
                </a:rPr>
                <a:t>).</a:t>
              </a:r>
              <a:endParaRPr kumimoji="0" lang="en-US" sz="2400" b="1" i="1" u="none" strike="noStrike" kern="0" cap="none" spc="0" normalizeH="0" baseline="0" noProof="0" dirty="0">
                <a:ln>
                  <a:noFill/>
                </a:ln>
                <a:solidFill>
                  <a:prstClr val="black"/>
                </a:solidFill>
                <a:effectLst/>
                <a:uLnTx/>
                <a:uFillTx/>
                <a:latin typeface="UTM Avo" panose="02040603050506020204" pitchFamily="18"/>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421258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ppt_x"/>
                                          </p:val>
                                        </p:tav>
                                        <p:tav tm="100000">
                                          <p:val>
                                            <p:strVal val="#ppt_x"/>
                                          </p:val>
                                        </p:tav>
                                      </p:tavLst>
                                    </p:anim>
                                    <p:anim calcmode="lin" valueType="num">
                                      <p:cBhvr additive="base">
                                        <p:cTn id="1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ppt_x"/>
                                          </p:val>
                                        </p:tav>
                                        <p:tav tm="100000">
                                          <p:val>
                                            <p:strVal val="#ppt_x"/>
                                          </p:val>
                                        </p:tav>
                                      </p:tavLst>
                                    </p:anim>
                                    <p:anim calcmode="lin" valueType="num">
                                      <p:cBhvr additive="base">
                                        <p:cTn id="2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54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3D505919-0E1C-3D98-012D-F4A1DBA41DAD}"/>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 name="Freeform 29">
            <a:extLst>
              <a:ext uri="{FF2B5EF4-FFF2-40B4-BE49-F238E27FC236}">
                <a16:creationId xmlns:a16="http://schemas.microsoft.com/office/drawing/2014/main" id="{31C10770-4427-34BF-6CA5-16EBAEA1FEBD}"/>
              </a:ext>
            </a:extLst>
          </p:cNvPr>
          <p:cNvSpPr/>
          <p:nvPr/>
        </p:nvSpPr>
        <p:spPr>
          <a:xfrm>
            <a:off x="11287364" y="6038105"/>
            <a:ext cx="584216" cy="590288"/>
          </a:xfrm>
          <a:custGeom>
            <a:avLst/>
            <a:gdLst/>
            <a:ahLst/>
            <a:cxnLst/>
            <a:rect l="l" t="t" r="r" b="b"/>
            <a:pathLst>
              <a:path w="1351052" h="1218920">
                <a:moveTo>
                  <a:pt x="0" y="0"/>
                </a:moveTo>
                <a:lnTo>
                  <a:pt x="1351052" y="0"/>
                </a:lnTo>
                <a:lnTo>
                  <a:pt x="1351052" y="1218920"/>
                </a:lnTo>
                <a:lnTo>
                  <a:pt x="0" y="121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sp>
        <p:nvSpPr>
          <p:cNvPr id="3" name="Freeform 30">
            <a:extLst>
              <a:ext uri="{FF2B5EF4-FFF2-40B4-BE49-F238E27FC236}">
                <a16:creationId xmlns:a16="http://schemas.microsoft.com/office/drawing/2014/main" id="{15A25B25-9537-9A50-75BA-6EC04992C286}"/>
              </a:ext>
            </a:extLst>
          </p:cNvPr>
          <p:cNvSpPr/>
          <p:nvPr/>
        </p:nvSpPr>
        <p:spPr>
          <a:xfrm>
            <a:off x="11353815" y="2058931"/>
            <a:ext cx="749159" cy="941645"/>
          </a:xfrm>
          <a:custGeom>
            <a:avLst/>
            <a:gdLst/>
            <a:ahLst/>
            <a:cxnLst/>
            <a:rect l="l" t="t" r="r" b="b"/>
            <a:pathLst>
              <a:path w="1584990" h="2057400">
                <a:moveTo>
                  <a:pt x="0" y="0"/>
                </a:moveTo>
                <a:lnTo>
                  <a:pt x="1584990" y="0"/>
                </a:lnTo>
                <a:lnTo>
                  <a:pt x="158499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sp>
        <p:nvSpPr>
          <p:cNvPr id="4" name="Freeform 31">
            <a:extLst>
              <a:ext uri="{FF2B5EF4-FFF2-40B4-BE49-F238E27FC236}">
                <a16:creationId xmlns:a16="http://schemas.microsoft.com/office/drawing/2014/main" id="{EAD9034A-81BA-66F1-2019-12EF0783A92E}"/>
              </a:ext>
            </a:extLst>
          </p:cNvPr>
          <p:cNvSpPr/>
          <p:nvPr/>
        </p:nvSpPr>
        <p:spPr>
          <a:xfrm>
            <a:off x="101615" y="5822523"/>
            <a:ext cx="1168400" cy="750879"/>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700">
              <a:latin typeface="UTM Avo" panose="02040603050506020204" pitchFamily="18"/>
              <a:cs typeface="Arial" panose="020B0604020202020204" pitchFamily="34" charset="0"/>
            </a:endParaRPr>
          </a:p>
        </p:txBody>
      </p:sp>
      <p:grpSp>
        <p:nvGrpSpPr>
          <p:cNvPr id="5" name="Group 4">
            <a:extLst>
              <a:ext uri="{FF2B5EF4-FFF2-40B4-BE49-F238E27FC236}">
                <a16:creationId xmlns:a16="http://schemas.microsoft.com/office/drawing/2014/main" id="{41DADA18-86B9-B3B5-8D5D-9F1938FCB352}"/>
              </a:ext>
            </a:extLst>
          </p:cNvPr>
          <p:cNvGrpSpPr/>
          <p:nvPr/>
        </p:nvGrpSpPr>
        <p:grpSpPr>
          <a:xfrm>
            <a:off x="228617" y="1357585"/>
            <a:ext cx="10534579" cy="1049967"/>
            <a:chOff x="388620" y="294742"/>
            <a:chExt cx="15801869" cy="1574951"/>
          </a:xfrm>
        </p:grpSpPr>
        <p:sp>
          <p:nvSpPr>
            <p:cNvPr id="6" name="Line Callout 1 (Border and Accent Bar) 3">
              <a:extLst>
                <a:ext uri="{FF2B5EF4-FFF2-40B4-BE49-F238E27FC236}">
                  <a16:creationId xmlns:a16="http://schemas.microsoft.com/office/drawing/2014/main" id="{AF2B98B7-D78D-0F32-1770-55F75FC61FF9}"/>
                </a:ext>
              </a:extLst>
            </p:cNvPr>
            <p:cNvSpPr/>
            <p:nvPr/>
          </p:nvSpPr>
          <p:spPr>
            <a:xfrm>
              <a:off x="388620" y="745956"/>
              <a:ext cx="15240000" cy="1123737"/>
            </a:xfrm>
            <a:prstGeom prst="accentBorderCallout1">
              <a:avLst>
                <a:gd name="adj1" fmla="val 18750"/>
                <a:gd name="adj2" fmla="val -3127"/>
                <a:gd name="adj3" fmla="val 17954"/>
                <a:gd name="adj4" fmla="val -17509"/>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latin typeface="UTM Avo" panose="02040603050506020204" pitchFamily="18"/>
                  <a:cs typeface="Arial" panose="020B0604020202020204" pitchFamily="34" charset="0"/>
                </a:rPr>
                <a:t>Gợi ý: </a:t>
              </a:r>
              <a:r>
                <a:rPr lang="en-US" sz="2600">
                  <a:solidFill>
                    <a:schemeClr val="tx1"/>
                  </a:solidFill>
                  <a:latin typeface="UTM Avo" panose="02040603050506020204" pitchFamily="18"/>
                  <a:cs typeface="Arial" panose="020B0604020202020204" pitchFamily="34" charset="0"/>
                </a:rPr>
                <a:t>Một số việc cần làm để bảo vệ công trình công cộng</a:t>
              </a:r>
              <a:endParaRPr lang="en-US" sz="2600" dirty="0">
                <a:solidFill>
                  <a:schemeClr val="tx1"/>
                </a:solidFill>
                <a:latin typeface="UTM Avo" panose="02040603050506020204" pitchFamily="18"/>
                <a:cs typeface="Arial" panose="020B0604020202020204" pitchFamily="34" charset="0"/>
              </a:endParaRPr>
            </a:p>
          </p:txBody>
        </p:sp>
        <p:pic>
          <p:nvPicPr>
            <p:cNvPr id="7" name="Picture 6" descr="Icon&#10;&#10;Description automatically generated">
              <a:extLst>
                <a:ext uri="{FF2B5EF4-FFF2-40B4-BE49-F238E27FC236}">
                  <a16:creationId xmlns:a16="http://schemas.microsoft.com/office/drawing/2014/main" id="{0C40515F-E35A-4333-244B-DAADC08E225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066751" y="294742"/>
              <a:ext cx="1123738" cy="1123738"/>
            </a:xfrm>
            <a:prstGeom prst="rect">
              <a:avLst/>
            </a:prstGeom>
          </p:spPr>
        </p:pic>
      </p:grpSp>
      <p:sp>
        <p:nvSpPr>
          <p:cNvPr id="8" name="Rectangle: Rounded Corners 35">
            <a:extLst>
              <a:ext uri="{FF2B5EF4-FFF2-40B4-BE49-F238E27FC236}">
                <a16:creationId xmlns:a16="http://schemas.microsoft.com/office/drawing/2014/main" id="{CC5E90C5-CAE4-3792-71AA-60198246A1AE}"/>
              </a:ext>
            </a:extLst>
          </p:cNvPr>
          <p:cNvSpPr/>
          <p:nvPr/>
        </p:nvSpPr>
        <p:spPr>
          <a:xfrm>
            <a:off x="685815" y="2553422"/>
            <a:ext cx="5054616" cy="169579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dirty="0">
                <a:solidFill>
                  <a:schemeClr val="tx1"/>
                </a:solidFill>
                <a:latin typeface="UTM Avo" panose="02040603050506020204" pitchFamily="18"/>
                <a:cs typeface="Arial" panose="020B0604020202020204" pitchFamily="34" charset="0"/>
              </a:rPr>
              <a:t>Giữ gìn vệ sinh, không viết vẽ lên các công trình công cộng</a:t>
            </a:r>
            <a:endParaRPr lang="en-US" sz="2400" dirty="0">
              <a:solidFill>
                <a:schemeClr val="tx1"/>
              </a:solidFill>
              <a:latin typeface="UTM Avo" panose="02040603050506020204" pitchFamily="18"/>
              <a:cs typeface="Arial" panose="020B0604020202020204" pitchFamily="34" charset="0"/>
            </a:endParaRPr>
          </a:p>
        </p:txBody>
      </p:sp>
      <p:sp>
        <p:nvSpPr>
          <p:cNvPr id="9" name="Rectangle: Rounded Corners 36">
            <a:extLst>
              <a:ext uri="{FF2B5EF4-FFF2-40B4-BE49-F238E27FC236}">
                <a16:creationId xmlns:a16="http://schemas.microsoft.com/office/drawing/2014/main" id="{A809E1CD-A076-72E8-3330-44B41745F5A2}"/>
              </a:ext>
            </a:extLst>
          </p:cNvPr>
          <p:cNvSpPr/>
          <p:nvPr/>
        </p:nvSpPr>
        <p:spPr>
          <a:xfrm>
            <a:off x="6299200" y="2553421"/>
            <a:ext cx="5054615" cy="1695797"/>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dirty="0">
                <a:solidFill>
                  <a:schemeClr val="tx1"/>
                </a:solidFill>
                <a:latin typeface="UTM Avo" panose="02040603050506020204" pitchFamily="18"/>
                <a:cs typeface="Arial" panose="020B0604020202020204" pitchFamily="34" charset="0"/>
              </a:rPr>
              <a:t>Không leo trèo, đập phá các công trình công cộng</a:t>
            </a:r>
            <a:endParaRPr lang="en-US" sz="2400" dirty="0">
              <a:solidFill>
                <a:schemeClr val="tx1"/>
              </a:solidFill>
              <a:latin typeface="UTM Avo" panose="02040603050506020204" pitchFamily="18"/>
              <a:cs typeface="Arial" panose="020B0604020202020204" pitchFamily="34" charset="0"/>
            </a:endParaRPr>
          </a:p>
        </p:txBody>
      </p:sp>
      <p:pic>
        <p:nvPicPr>
          <p:cNvPr id="10" name="Picture 2" descr="Phá quốc lộ 1 để... qua đường">
            <a:extLst>
              <a:ext uri="{FF2B5EF4-FFF2-40B4-BE49-F238E27FC236}">
                <a16:creationId xmlns:a16="http://schemas.microsoft.com/office/drawing/2014/main" id="{E97CB28F-CCBC-35B4-FC01-743D2EA27C1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85012" y="4478825"/>
            <a:ext cx="3003605" cy="2252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4" descr="Hàng loạt công trình công cộng ở TPHCM bị sơn vẽ nguệch ngoạc, xấu xí">
            <a:extLst>
              <a:ext uri="{FF2B5EF4-FFF2-40B4-BE49-F238E27FC236}">
                <a16:creationId xmlns:a16="http://schemas.microsoft.com/office/drawing/2014/main" id="{16E49E36-D379-C456-8371-1E791B5140E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08882" y="4478825"/>
            <a:ext cx="3379056" cy="2252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4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par>
                                <p:cTn id="21" presetID="22" presetClass="entr" presetSubtype="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3D505919-0E1C-3D98-012D-F4A1DBA41DAD}"/>
              </a:ext>
            </a:extLst>
          </p:cNvPr>
          <p:cNvSpPr/>
          <p:nvPr/>
        </p:nvSpPr>
        <p:spPr>
          <a:xfrm>
            <a:off x="7573617" y="1113183"/>
            <a:ext cx="4618383" cy="5744817"/>
          </a:xfrm>
          <a:prstGeom prst="rect">
            <a:avLst/>
          </a:prstGeom>
          <a:solidFill>
            <a:srgbClr val="FFF9F7"/>
          </a:solidFill>
          <a:ln>
            <a:solidFill>
              <a:srgbClr val="FFF9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5" name="Group 4">
            <a:extLst>
              <a:ext uri="{FF2B5EF4-FFF2-40B4-BE49-F238E27FC236}">
                <a16:creationId xmlns:a16="http://schemas.microsoft.com/office/drawing/2014/main" id="{41DADA18-86B9-B3B5-8D5D-9F1938FCB352}"/>
              </a:ext>
            </a:extLst>
          </p:cNvPr>
          <p:cNvGrpSpPr/>
          <p:nvPr/>
        </p:nvGrpSpPr>
        <p:grpSpPr>
          <a:xfrm>
            <a:off x="228617" y="1357585"/>
            <a:ext cx="10534579" cy="1049967"/>
            <a:chOff x="388620" y="294742"/>
            <a:chExt cx="15801869" cy="1574951"/>
          </a:xfrm>
        </p:grpSpPr>
        <p:sp>
          <p:nvSpPr>
            <p:cNvPr id="6" name="Line Callout 1 (Border and Accent Bar) 3">
              <a:extLst>
                <a:ext uri="{FF2B5EF4-FFF2-40B4-BE49-F238E27FC236}">
                  <a16:creationId xmlns:a16="http://schemas.microsoft.com/office/drawing/2014/main" id="{AF2B98B7-D78D-0F32-1770-55F75FC61FF9}"/>
                </a:ext>
              </a:extLst>
            </p:cNvPr>
            <p:cNvSpPr/>
            <p:nvPr/>
          </p:nvSpPr>
          <p:spPr>
            <a:xfrm>
              <a:off x="388620" y="745956"/>
              <a:ext cx="15240000" cy="1123737"/>
            </a:xfrm>
            <a:prstGeom prst="accentBorderCallout1">
              <a:avLst>
                <a:gd name="adj1" fmla="val 18750"/>
                <a:gd name="adj2" fmla="val -3127"/>
                <a:gd name="adj3" fmla="val 17954"/>
                <a:gd name="adj4" fmla="val -17509"/>
              </a:avLst>
            </a:prstGeom>
            <a:solidFill>
              <a:schemeClr val="bg1"/>
            </a:solidFill>
            <a:ln>
              <a:solidFill>
                <a:schemeClr val="accent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latin typeface="UTM Avo" panose="02040603050506020204" pitchFamily="18"/>
                  <a:cs typeface="Arial" panose="020B0604020202020204" pitchFamily="34" charset="0"/>
                </a:rPr>
                <a:t>Gợi ý: </a:t>
              </a:r>
              <a:r>
                <a:rPr lang="en-US" sz="2600">
                  <a:solidFill>
                    <a:schemeClr val="tx1"/>
                  </a:solidFill>
                  <a:latin typeface="UTM Avo" panose="02040603050506020204" pitchFamily="18"/>
                  <a:cs typeface="Arial" panose="020B0604020202020204" pitchFamily="34" charset="0"/>
                </a:rPr>
                <a:t>Một số việc cần làm để bảo vệ công trình công cộng</a:t>
              </a:r>
              <a:endParaRPr lang="en-US" sz="2600" dirty="0">
                <a:solidFill>
                  <a:schemeClr val="tx1"/>
                </a:solidFill>
                <a:latin typeface="UTM Avo" panose="02040603050506020204" pitchFamily="18"/>
                <a:cs typeface="Arial" panose="020B0604020202020204" pitchFamily="34" charset="0"/>
              </a:endParaRPr>
            </a:p>
          </p:txBody>
        </p:sp>
        <p:pic>
          <p:nvPicPr>
            <p:cNvPr id="7" name="Picture 6" descr="Icon&#10;&#10;Description automatically generated">
              <a:extLst>
                <a:ext uri="{FF2B5EF4-FFF2-40B4-BE49-F238E27FC236}">
                  <a16:creationId xmlns:a16="http://schemas.microsoft.com/office/drawing/2014/main" id="{0C40515F-E35A-4333-244B-DAADC08E22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66751" y="294742"/>
              <a:ext cx="1123738" cy="1123738"/>
            </a:xfrm>
            <a:prstGeom prst="rect">
              <a:avLst/>
            </a:prstGeom>
          </p:spPr>
        </p:pic>
      </p:grpSp>
      <p:sp>
        <p:nvSpPr>
          <p:cNvPr id="18" name="Freeform 29">
            <a:extLst>
              <a:ext uri="{FF2B5EF4-FFF2-40B4-BE49-F238E27FC236}">
                <a16:creationId xmlns:a16="http://schemas.microsoft.com/office/drawing/2014/main" id="{E06689AD-B6FB-E480-B058-DC657CA9E7EF}"/>
              </a:ext>
            </a:extLst>
          </p:cNvPr>
          <p:cNvSpPr/>
          <p:nvPr/>
        </p:nvSpPr>
        <p:spPr>
          <a:xfrm>
            <a:off x="11506181" y="6119798"/>
            <a:ext cx="584216" cy="590288"/>
          </a:xfrm>
          <a:custGeom>
            <a:avLst/>
            <a:gdLst/>
            <a:ahLst/>
            <a:cxnLst/>
            <a:rect l="l" t="t" r="r" b="b"/>
            <a:pathLst>
              <a:path w="1351052" h="1218920">
                <a:moveTo>
                  <a:pt x="0" y="0"/>
                </a:moveTo>
                <a:lnTo>
                  <a:pt x="1351052" y="0"/>
                </a:lnTo>
                <a:lnTo>
                  <a:pt x="1351052" y="1218920"/>
                </a:lnTo>
                <a:lnTo>
                  <a:pt x="0" y="1218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700">
              <a:solidFill>
                <a:prstClr val="black"/>
              </a:solidFill>
              <a:latin typeface="UTM Avo" panose="02040603050506020204" pitchFamily="18"/>
              <a:cs typeface="Arial" panose="020B0604020202020204" pitchFamily="34" charset="0"/>
            </a:endParaRPr>
          </a:p>
        </p:txBody>
      </p:sp>
      <p:sp>
        <p:nvSpPr>
          <p:cNvPr id="19" name="Freeform 31">
            <a:extLst>
              <a:ext uri="{FF2B5EF4-FFF2-40B4-BE49-F238E27FC236}">
                <a16:creationId xmlns:a16="http://schemas.microsoft.com/office/drawing/2014/main" id="{6B5CCE98-462A-5F68-38B3-0CB4120CFA5C}"/>
              </a:ext>
            </a:extLst>
          </p:cNvPr>
          <p:cNvSpPr/>
          <p:nvPr/>
        </p:nvSpPr>
        <p:spPr>
          <a:xfrm>
            <a:off x="-160490" y="5990079"/>
            <a:ext cx="1168400" cy="750879"/>
          </a:xfrm>
          <a:custGeom>
            <a:avLst/>
            <a:gdLst/>
            <a:ahLst/>
            <a:cxnLst/>
            <a:rect l="l" t="t" r="r" b="b"/>
            <a:pathLst>
              <a:path w="2469082" h="1481449">
                <a:moveTo>
                  <a:pt x="0" y="0"/>
                </a:moveTo>
                <a:lnTo>
                  <a:pt x="2469082" y="0"/>
                </a:lnTo>
                <a:lnTo>
                  <a:pt x="2469082" y="1481449"/>
                </a:lnTo>
                <a:lnTo>
                  <a:pt x="0" y="1481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US" sz="700">
              <a:solidFill>
                <a:prstClr val="black"/>
              </a:solidFill>
              <a:latin typeface="UTM Avo" panose="02040603050506020204" pitchFamily="18"/>
              <a:cs typeface="Arial" panose="020B0604020202020204" pitchFamily="34" charset="0"/>
            </a:endParaRPr>
          </a:p>
        </p:txBody>
      </p:sp>
      <p:sp>
        <p:nvSpPr>
          <p:cNvPr id="20" name="Rectangle: Rounded Corners 35">
            <a:extLst>
              <a:ext uri="{FF2B5EF4-FFF2-40B4-BE49-F238E27FC236}">
                <a16:creationId xmlns:a16="http://schemas.microsoft.com/office/drawing/2014/main" id="{3869F76C-78E2-0507-ADBB-F5BE3444E46F}"/>
              </a:ext>
            </a:extLst>
          </p:cNvPr>
          <p:cNvSpPr/>
          <p:nvPr/>
        </p:nvSpPr>
        <p:spPr>
          <a:xfrm>
            <a:off x="765329" y="2512886"/>
            <a:ext cx="5054616" cy="1695797"/>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60963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Tiết</a:t>
            </a:r>
            <a:r>
              <a:rPr kumimoji="0" lang="vi-VN"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 kiệm điện, nước</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sp>
        <p:nvSpPr>
          <p:cNvPr id="21" name="Rectangle: Rounded Corners 36">
            <a:extLst>
              <a:ext uri="{FF2B5EF4-FFF2-40B4-BE49-F238E27FC236}">
                <a16:creationId xmlns:a16="http://schemas.microsoft.com/office/drawing/2014/main" id="{8CE3FA46-0280-6CE9-2824-52116F214DA3}"/>
              </a:ext>
            </a:extLst>
          </p:cNvPr>
          <p:cNvSpPr/>
          <p:nvPr/>
        </p:nvSpPr>
        <p:spPr>
          <a:xfrm>
            <a:off x="6378714" y="2512885"/>
            <a:ext cx="5054615" cy="1695797"/>
          </a:xfrm>
          <a:prstGeom prst="roundRect">
            <a:avLst/>
          </a:prstGeom>
          <a:solidFill>
            <a:srgbClr val="4BACC6">
              <a:lumMod val="20000"/>
              <a:lumOff val="8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609630" eaLnBrk="1" fontAlgn="auto" latinLnBrk="0" hangingPunct="1">
              <a:lnSpc>
                <a:spcPct val="150000"/>
              </a:lnSpc>
              <a:spcBef>
                <a:spcPts val="0"/>
              </a:spcBef>
              <a:spcAft>
                <a:spcPts val="0"/>
              </a:spcAft>
              <a:buClrTx/>
              <a:buSzTx/>
              <a:buFontTx/>
              <a:buNone/>
              <a:tabLst/>
              <a:defRPr/>
            </a:pPr>
            <a:r>
              <a:rPr kumimoji="0" lang="vi-VN" sz="2400" b="0" i="0" u="none" strike="noStrike" kern="0" cap="none" spc="0" normalizeH="0" baseline="0" noProof="0">
                <a:ln>
                  <a:noFill/>
                </a:ln>
                <a:solidFill>
                  <a:prstClr val="black"/>
                </a:solidFill>
                <a:effectLst/>
                <a:uLnTx/>
                <a:uFillTx/>
                <a:latin typeface="UTM Avo" panose="02040603050506020204" pitchFamily="18"/>
                <a:cs typeface="Arial" panose="020B0604020202020204" pitchFamily="34" charset="0"/>
              </a:rPr>
              <a:t>Tuyên truyền mọi người bảo vệ công trình công cộng</a:t>
            </a:r>
            <a:endParaRPr kumimoji="0" lang="en-US" sz="2400" b="0" i="0" u="none" strike="noStrike" kern="0" cap="none" spc="0" normalizeH="0" baseline="0" noProof="0" dirty="0">
              <a:ln>
                <a:noFill/>
              </a:ln>
              <a:solidFill>
                <a:prstClr val="black"/>
              </a:solidFill>
              <a:effectLst/>
              <a:uLnTx/>
              <a:uFillTx/>
              <a:latin typeface="UTM Avo" panose="02040603050506020204" pitchFamily="18"/>
              <a:cs typeface="Arial" panose="020B0604020202020204" pitchFamily="34" charset="0"/>
            </a:endParaRPr>
          </a:p>
        </p:txBody>
      </p:sp>
      <p:pic>
        <p:nvPicPr>
          <p:cNvPr id="22" name="Picture 4" descr="Lý do phải tiết kiệm điện nước ngay từ bây giờ">
            <a:extLst>
              <a:ext uri="{FF2B5EF4-FFF2-40B4-BE49-F238E27FC236}">
                <a16:creationId xmlns:a16="http://schemas.microsoft.com/office/drawing/2014/main" id="{10D554C6-DB17-FA40-78E8-68871D6381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9524" y="4447865"/>
            <a:ext cx="4310579" cy="22630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3" name="Picture 6" descr="Tuổi trẻ Đồng Tháp thi đua thực hiện các công trình, phần việc ý nghĩa,  thiết thực đến với vùng biên cương">
            <a:extLst>
              <a:ext uri="{FF2B5EF4-FFF2-40B4-BE49-F238E27FC236}">
                <a16:creationId xmlns:a16="http://schemas.microsoft.com/office/drawing/2014/main" id="{F524CE4C-DD06-063D-DD85-2C083287F3B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08655" y="4447863"/>
            <a:ext cx="3394731" cy="22622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78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par>
                                <p:cTn id="16" presetID="22" presetClass="entr" presetSubtype="1"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up)">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8207704-F8B5-965C-066A-ECF3036FA2DA}"/>
              </a:ext>
            </a:extLst>
          </p:cNvPr>
          <p:cNvPicPr>
            <a:picLocks noChangeAspect="1"/>
          </p:cNvPicPr>
          <p:nvPr/>
        </p:nvPicPr>
        <p:blipFill>
          <a:blip r:embed="rId4"/>
          <a:stretch>
            <a:fillRect/>
          </a:stretch>
        </p:blipFill>
        <p:spPr>
          <a:xfrm>
            <a:off x="4790832" y="3429000"/>
            <a:ext cx="2610336" cy="1444169"/>
          </a:xfrm>
          <a:prstGeom prst="rect">
            <a:avLst/>
          </a:prstGeom>
        </p:spPr>
      </p:pic>
    </p:spTree>
    <p:extLst>
      <p:ext uri="{BB962C8B-B14F-4D97-AF65-F5344CB8AC3E}">
        <p14:creationId xmlns:p14="http://schemas.microsoft.com/office/powerpoint/2010/main" val="132119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14412A-31D4-374D-A9BB-8F7D9D041F68}"/>
              </a:ext>
            </a:extLst>
          </p:cNvPr>
          <p:cNvSpPr txBox="1"/>
          <p:nvPr/>
        </p:nvSpPr>
        <p:spPr>
          <a:xfrm>
            <a:off x="0" y="1432911"/>
            <a:ext cx="12192000" cy="654731"/>
          </a:xfrm>
          <a:prstGeom prst="rect">
            <a:avLst/>
          </a:prstGeom>
          <a:noFill/>
        </p:spPr>
        <p:txBody>
          <a:bodyPr wrap="square" rtlCol="0">
            <a:spAutoFit/>
          </a:bodyPr>
          <a:lstStyle/>
          <a:p>
            <a:pPr algn="ctr">
              <a:lnSpc>
                <a:spcPct val="150000"/>
              </a:lnSpc>
            </a:pPr>
            <a:r>
              <a:rPr lang="vi-VN" sz="2800" b="1" dirty="0">
                <a:latin typeface="UTM Avo" panose="02040603050506020204" pitchFamily="18"/>
                <a:ea typeface="Calibri" panose="020F0502020204030204" pitchFamily="34" charset="0"/>
                <a:cs typeface="Arial" panose="020B0604020202020204" pitchFamily="34" charset="0"/>
              </a:rPr>
              <a:t>HOẠT ĐỘNG </a:t>
            </a:r>
            <a:r>
              <a:rPr lang="en-US" sz="2800" b="1" dirty="0">
                <a:latin typeface="UTM Avo" panose="02040603050506020204" pitchFamily="18"/>
                <a:ea typeface="Calibri" panose="020F0502020204030204" pitchFamily="34" charset="0"/>
                <a:cs typeface="Arial" panose="020B0604020202020204" pitchFamily="34" charset="0"/>
              </a:rPr>
              <a:t>1</a:t>
            </a:r>
            <a:r>
              <a:rPr lang="vi-VN" sz="2800" b="1" dirty="0">
                <a:latin typeface="UTM Avo" panose="02040603050506020204" pitchFamily="18"/>
                <a:ea typeface="Calibri" panose="020F0502020204030204" pitchFamily="34" charset="0"/>
                <a:cs typeface="Arial" panose="020B0604020202020204" pitchFamily="34" charset="0"/>
              </a:rPr>
              <a:t>: QUAN SÁT TRANH VÀ TRẢ LỜI CÂU HỎI</a:t>
            </a:r>
          </a:p>
        </p:txBody>
      </p:sp>
      <p:sp>
        <p:nvSpPr>
          <p:cNvPr id="3" name="Rounded Rectangle 19">
            <a:extLst>
              <a:ext uri="{FF2B5EF4-FFF2-40B4-BE49-F238E27FC236}">
                <a16:creationId xmlns:a16="http://schemas.microsoft.com/office/drawing/2014/main" id="{2DEC4128-6CD8-DDC0-253D-F7C3C986A11B}"/>
              </a:ext>
            </a:extLst>
          </p:cNvPr>
          <p:cNvSpPr/>
          <p:nvPr/>
        </p:nvSpPr>
        <p:spPr>
          <a:xfrm>
            <a:off x="6096001" y="4145198"/>
            <a:ext cx="5653618" cy="1242232"/>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n-US" sz="2400">
                <a:latin typeface="UTM Avo" panose="02040603050506020204" pitchFamily="18"/>
                <a:cs typeface="Arial" panose="020B0604020202020204" pitchFamily="34" charset="0"/>
              </a:rPr>
              <a:t>b. Hãy kể thêm các biểu hiện bảo vệ của công</a:t>
            </a:r>
            <a:endParaRPr lang="en-US" sz="2400" dirty="0">
              <a:solidFill>
                <a:schemeClr val="tx1"/>
              </a:solidFill>
              <a:latin typeface="UTM Avo" panose="02040603050506020204" pitchFamily="18"/>
              <a:cs typeface="Arial" panose="020B0604020202020204" pitchFamily="34" charset="0"/>
            </a:endParaRPr>
          </a:p>
        </p:txBody>
      </p:sp>
      <p:sp>
        <p:nvSpPr>
          <p:cNvPr id="4" name="Rounded Rectangle 23">
            <a:extLst>
              <a:ext uri="{FF2B5EF4-FFF2-40B4-BE49-F238E27FC236}">
                <a16:creationId xmlns:a16="http://schemas.microsoft.com/office/drawing/2014/main" id="{6C98CD67-A586-187B-E341-21B84FBDC5A6}"/>
              </a:ext>
            </a:extLst>
          </p:cNvPr>
          <p:cNvSpPr/>
          <p:nvPr/>
        </p:nvSpPr>
        <p:spPr>
          <a:xfrm>
            <a:off x="6096000" y="5736938"/>
            <a:ext cx="5653615" cy="768422"/>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400">
                <a:latin typeface="UTM Avo" panose="02040603050506020204" pitchFamily="18"/>
                <a:cs typeface="Arial" panose="020B0604020202020204" pitchFamily="34" charset="0"/>
              </a:rPr>
              <a:t>c. </a:t>
            </a:r>
            <a:r>
              <a:rPr lang="vi-VN" sz="2400">
                <a:latin typeface="UTM Avo" panose="02040603050506020204" pitchFamily="18"/>
                <a:cs typeface="Arial" panose="020B0604020202020204" pitchFamily="34" charset="0"/>
              </a:rPr>
              <a:t>Vì sao phải bảo vệ của công?</a:t>
            </a:r>
            <a:endParaRPr lang="en-US" sz="2400" dirty="0">
              <a:solidFill>
                <a:schemeClr val="tx1"/>
              </a:solidFill>
              <a:latin typeface="UTM Avo" panose="02040603050506020204" pitchFamily="18"/>
              <a:cs typeface="Arial" panose="020B0604020202020204" pitchFamily="34" charset="0"/>
            </a:endParaRPr>
          </a:p>
        </p:txBody>
      </p:sp>
      <p:sp>
        <p:nvSpPr>
          <p:cNvPr id="5" name="Rounded Rectangle 19">
            <a:extLst>
              <a:ext uri="{FF2B5EF4-FFF2-40B4-BE49-F238E27FC236}">
                <a16:creationId xmlns:a16="http://schemas.microsoft.com/office/drawing/2014/main" id="{98F33FB4-B95F-0165-9E31-94E3B33837A7}"/>
              </a:ext>
            </a:extLst>
          </p:cNvPr>
          <p:cNvSpPr/>
          <p:nvPr/>
        </p:nvSpPr>
        <p:spPr>
          <a:xfrm>
            <a:off x="6096001" y="2474479"/>
            <a:ext cx="5653619" cy="1321211"/>
          </a:xfrm>
          <a:prstGeom prst="roundRect">
            <a:avLst/>
          </a:prstGeom>
          <a:solidFill>
            <a:schemeClr val="bg1"/>
          </a:solidFill>
          <a:ln w="5715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n-US" sz="2400">
                <a:latin typeface="UTM Avo" panose="02040603050506020204" pitchFamily="18"/>
                <a:cs typeface="Arial" panose="020B0604020202020204" pitchFamily="34" charset="0"/>
              </a:rPr>
              <a:t>a. Nêu các biểu hiện bảo vệ của công trong các bức tranh trên</a:t>
            </a:r>
            <a:endParaRPr lang="en-US" sz="2400" dirty="0">
              <a:solidFill>
                <a:schemeClr val="tx1"/>
              </a:solidFill>
              <a:latin typeface="UTM Avo" panose="02040603050506020204" pitchFamily="18"/>
              <a:cs typeface="Arial" panose="020B0604020202020204" pitchFamily="34" charset="0"/>
            </a:endParaRPr>
          </a:p>
        </p:txBody>
      </p:sp>
      <p:grpSp>
        <p:nvGrpSpPr>
          <p:cNvPr id="6" name="Group 5">
            <a:extLst>
              <a:ext uri="{FF2B5EF4-FFF2-40B4-BE49-F238E27FC236}">
                <a16:creationId xmlns:a16="http://schemas.microsoft.com/office/drawing/2014/main" id="{72C367D1-EFB5-803B-AE60-4AEEE8EAF910}"/>
              </a:ext>
            </a:extLst>
          </p:cNvPr>
          <p:cNvGrpSpPr/>
          <p:nvPr/>
        </p:nvGrpSpPr>
        <p:grpSpPr>
          <a:xfrm rot="16200000">
            <a:off x="5107818" y="3736680"/>
            <a:ext cx="1643042" cy="439861"/>
            <a:chOff x="6498137" y="3625822"/>
            <a:chExt cx="466691" cy="973671"/>
          </a:xfrm>
        </p:grpSpPr>
        <p:cxnSp>
          <p:nvCxnSpPr>
            <p:cNvPr id="7" name="Straight Connector 6">
              <a:extLst>
                <a:ext uri="{FF2B5EF4-FFF2-40B4-BE49-F238E27FC236}">
                  <a16:creationId xmlns:a16="http://schemas.microsoft.com/office/drawing/2014/main" id="{A889CEFB-FA71-44D3-9672-C0BD86460126}"/>
                </a:ext>
              </a:extLst>
            </p:cNvPr>
            <p:cNvCxnSpPr>
              <a:cxnSpLocks/>
            </p:cNvCxnSpPr>
            <p:nvPr/>
          </p:nvCxnSpPr>
          <p:spPr>
            <a:xfrm rot="5400000" flipH="1">
              <a:off x="6731479" y="3392480"/>
              <a:ext cx="7" cy="46669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E277DDC-BA69-FBF2-BADD-C06CBB6482BE}"/>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4EAA2E96-32DB-487E-DBD9-5D565C02E019}"/>
              </a:ext>
            </a:extLst>
          </p:cNvPr>
          <p:cNvGrpSpPr/>
          <p:nvPr/>
        </p:nvGrpSpPr>
        <p:grpSpPr>
          <a:xfrm rot="16200000" flipH="1">
            <a:off x="4409672" y="4434816"/>
            <a:ext cx="2986068" cy="386591"/>
            <a:chOff x="6498137" y="3625822"/>
            <a:chExt cx="433083" cy="973671"/>
          </a:xfrm>
        </p:grpSpPr>
        <p:cxnSp>
          <p:nvCxnSpPr>
            <p:cNvPr id="10" name="Straight Connector 9">
              <a:extLst>
                <a:ext uri="{FF2B5EF4-FFF2-40B4-BE49-F238E27FC236}">
                  <a16:creationId xmlns:a16="http://schemas.microsoft.com/office/drawing/2014/main" id="{59422C43-5F58-761A-59DD-89BCBA87AACB}"/>
                </a:ext>
              </a:extLst>
            </p:cNvPr>
            <p:cNvCxnSpPr>
              <a:cxnSpLocks/>
            </p:cNvCxnSpPr>
            <p:nvPr/>
          </p:nvCxnSpPr>
          <p:spPr>
            <a:xfrm rot="16200000" flipV="1">
              <a:off x="6714677" y="3409285"/>
              <a:ext cx="3" cy="43308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627360-E255-C6F2-0559-24E92628C91B}"/>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92855AA-D642-8DF2-139F-F4CC8F663065}"/>
              </a:ext>
            </a:extLst>
          </p:cNvPr>
          <p:cNvGrpSpPr/>
          <p:nvPr/>
        </p:nvGrpSpPr>
        <p:grpSpPr>
          <a:xfrm rot="16200000">
            <a:off x="4994072" y="4984072"/>
            <a:ext cx="1870534" cy="439862"/>
            <a:chOff x="6498137" y="3625822"/>
            <a:chExt cx="558104" cy="973671"/>
          </a:xfrm>
        </p:grpSpPr>
        <p:cxnSp>
          <p:nvCxnSpPr>
            <p:cNvPr id="13" name="Straight Connector 12">
              <a:extLst>
                <a:ext uri="{FF2B5EF4-FFF2-40B4-BE49-F238E27FC236}">
                  <a16:creationId xmlns:a16="http://schemas.microsoft.com/office/drawing/2014/main" id="{7214BA05-7CAC-CBEE-120F-428E74D1C2FF}"/>
                </a:ext>
              </a:extLst>
            </p:cNvPr>
            <p:cNvCxnSpPr>
              <a:cxnSpLocks/>
            </p:cNvCxnSpPr>
            <p:nvPr/>
          </p:nvCxnSpPr>
          <p:spPr>
            <a:xfrm flipH="1">
              <a:off x="6498137" y="3625823"/>
              <a:ext cx="55810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F609CB-EA2B-19EF-84A2-21E3C420914B}"/>
                </a:ext>
              </a:extLst>
            </p:cNvPr>
            <p:cNvCxnSpPr>
              <a:cxnSpLocks/>
            </p:cNvCxnSpPr>
            <p:nvPr/>
          </p:nvCxnSpPr>
          <p:spPr>
            <a:xfrm>
              <a:off x="6498137" y="3625822"/>
              <a:ext cx="0" cy="973671"/>
            </a:xfrm>
            <a:prstGeom prst="line">
              <a:avLst/>
            </a:prstGeom>
            <a:ln w="28575">
              <a:solidFill>
                <a:srgbClr val="C00000"/>
              </a:solidFill>
              <a:tailEnd type="diamond" w="lg" len="lg"/>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A0D62EFF-5BF9-432F-56D4-A2374EF7E474}"/>
              </a:ext>
            </a:extLst>
          </p:cNvPr>
          <p:cNvGrpSpPr/>
          <p:nvPr/>
        </p:nvGrpSpPr>
        <p:grpSpPr>
          <a:xfrm>
            <a:off x="677400" y="2256752"/>
            <a:ext cx="4386253" cy="1964871"/>
            <a:chOff x="-1215694" y="2372271"/>
            <a:chExt cx="6579379" cy="3491049"/>
          </a:xfrm>
        </p:grpSpPr>
        <p:sp>
          <p:nvSpPr>
            <p:cNvPr id="16" name="Line Callout 1 (Border and Accent Bar) 3">
              <a:extLst>
                <a:ext uri="{FF2B5EF4-FFF2-40B4-BE49-F238E27FC236}">
                  <a16:creationId xmlns:a16="http://schemas.microsoft.com/office/drawing/2014/main" id="{3FDA23A7-7337-4BD1-4345-797F784BE608}"/>
                </a:ext>
              </a:extLst>
            </p:cNvPr>
            <p:cNvSpPr/>
            <p:nvPr/>
          </p:nvSpPr>
          <p:spPr>
            <a:xfrm>
              <a:off x="-1215694" y="2965063"/>
              <a:ext cx="6579379" cy="2898257"/>
            </a:xfrm>
            <a:prstGeom prst="roundRect">
              <a:avLst/>
            </a:prstGeom>
            <a:solidFill>
              <a:srgbClr val="FFF7DD"/>
            </a:solidFill>
            <a:ln>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dirty="0" err="1">
                  <a:solidFill>
                    <a:schemeClr val="tx1"/>
                  </a:solidFill>
                  <a:latin typeface="UTM Avo" panose="02040603050506020204" pitchFamily="18"/>
                  <a:cs typeface="Arial" panose="020B0604020202020204" pitchFamily="34" charset="0"/>
                </a:rPr>
                <a:t>Các</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em</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quan</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sát</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tranh</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và</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trả</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lời</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câu</a:t>
              </a:r>
              <a:r>
                <a:rPr lang="en-US" sz="2400" b="1" dirty="0">
                  <a:solidFill>
                    <a:schemeClr val="tx1"/>
                  </a:solidFill>
                  <a:latin typeface="UTM Avo" panose="02040603050506020204" pitchFamily="18"/>
                  <a:cs typeface="Arial" panose="020B0604020202020204" pitchFamily="34" charset="0"/>
                </a:rPr>
                <a:t> </a:t>
              </a:r>
              <a:r>
                <a:rPr lang="en-US" sz="2400" b="1" dirty="0" err="1">
                  <a:solidFill>
                    <a:schemeClr val="tx1"/>
                  </a:solidFill>
                  <a:latin typeface="UTM Avo" panose="02040603050506020204" pitchFamily="18"/>
                  <a:cs typeface="Arial" panose="020B0604020202020204" pitchFamily="34" charset="0"/>
                </a:rPr>
                <a:t>hỏi</a:t>
              </a:r>
              <a:endParaRPr lang="en-US" sz="2400" b="1" dirty="0">
                <a:solidFill>
                  <a:schemeClr val="tx1"/>
                </a:solidFill>
                <a:latin typeface="UTM Avo" panose="02040603050506020204" pitchFamily="18"/>
                <a:cs typeface="Arial" panose="020B0604020202020204" pitchFamily="34" charset="0"/>
              </a:endParaRPr>
            </a:p>
          </p:txBody>
        </p:sp>
        <p:pic>
          <p:nvPicPr>
            <p:cNvPr id="17" name="Picture 2">
              <a:extLst>
                <a:ext uri="{FF2B5EF4-FFF2-40B4-BE49-F238E27FC236}">
                  <a16:creationId xmlns:a16="http://schemas.microsoft.com/office/drawing/2014/main" id="{36AAD550-763C-7F66-7A7F-B854E419AC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63444" y="2372271"/>
              <a:ext cx="752586" cy="773686"/>
            </a:xfrm>
            <a:prstGeom prst="rect">
              <a:avLst/>
            </a:prstGeom>
          </p:spPr>
        </p:pic>
      </p:grpSp>
      <p:pic>
        <p:nvPicPr>
          <p:cNvPr id="18" name="Picture 17" descr="A picture containing text&#10;&#10;Description automatically generated">
            <a:extLst>
              <a:ext uri="{FF2B5EF4-FFF2-40B4-BE49-F238E27FC236}">
                <a16:creationId xmlns:a16="http://schemas.microsoft.com/office/drawing/2014/main" id="{E7D0346A-BB16-6916-BEC6-66C71096B9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241" y="4051009"/>
            <a:ext cx="3015283" cy="3015283"/>
          </a:xfrm>
          <a:prstGeom prst="rect">
            <a:avLst/>
          </a:prstGeom>
        </p:spPr>
      </p:pic>
    </p:spTree>
    <p:extLst>
      <p:ext uri="{BB962C8B-B14F-4D97-AF65-F5344CB8AC3E}">
        <p14:creationId xmlns:p14="http://schemas.microsoft.com/office/powerpoint/2010/main" val="3988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500"/>
                            </p:stCondLst>
                            <p:childTnLst>
                              <p:par>
                                <p:cTn id="22" presetID="22" presetClass="entr" presetSubtype="2"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righ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par>
                          <p:cTn id="39" fill="hold">
                            <p:stCondLst>
                              <p:cond delay="500"/>
                            </p:stCondLst>
                            <p:childTnLst>
                              <p:par>
                                <p:cTn id="40" presetID="22" presetClass="entr" presetSubtype="2" fill="hold" grpId="0"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right)">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2E306C1-DD36-AA8D-1B78-CD591F669C34}"/>
              </a:ext>
            </a:extLst>
          </p:cNvPr>
          <p:cNvPicPr>
            <a:picLocks noChangeAspect="1"/>
          </p:cNvPicPr>
          <p:nvPr/>
        </p:nvPicPr>
        <p:blipFill>
          <a:blip r:embed="rId3" cstate="print">
            <a:extLst>
              <a:ext uri="{28A0092B-C50C-407E-A947-70E740481C1C}">
                <a14:useLocalDpi xmlns:a14="http://schemas.microsoft.com/office/drawing/2010/main" val="0"/>
              </a:ext>
            </a:extLst>
          </a:blip>
          <a:srcRect t="10833" b="10833"/>
          <a:stretch/>
        </p:blipFill>
        <p:spPr>
          <a:xfrm>
            <a:off x="1975274" y="1528136"/>
            <a:ext cx="3270508" cy="2452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19">
            <a:extLst>
              <a:ext uri="{FF2B5EF4-FFF2-40B4-BE49-F238E27FC236}">
                <a16:creationId xmlns:a16="http://schemas.microsoft.com/office/drawing/2014/main" id="{FBFFB885-6EBC-3558-3818-82EC6599746D}"/>
              </a:ext>
            </a:extLst>
          </p:cNvPr>
          <p:cNvPicPr>
            <a:picLocks noChangeAspect="1"/>
          </p:cNvPicPr>
          <p:nvPr/>
        </p:nvPicPr>
        <p:blipFill>
          <a:blip r:embed="rId4" cstate="print">
            <a:extLst>
              <a:ext uri="{28A0092B-C50C-407E-A947-70E740481C1C}">
                <a14:useLocalDpi xmlns:a14="http://schemas.microsoft.com/office/drawing/2010/main" val="0"/>
              </a:ext>
            </a:extLst>
          </a:blip>
          <a:srcRect t="12499" b="12499"/>
          <a:stretch/>
        </p:blipFill>
        <p:spPr>
          <a:xfrm>
            <a:off x="6415510" y="1528136"/>
            <a:ext cx="3270509" cy="24529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 name="Picture 20" descr="A cartoon of a child and child&#10;&#10;Description automatically generated">
            <a:extLst>
              <a:ext uri="{FF2B5EF4-FFF2-40B4-BE49-F238E27FC236}">
                <a16:creationId xmlns:a16="http://schemas.microsoft.com/office/drawing/2014/main" id="{BA414040-B96F-C777-D541-A4F0B3FBFD04}"/>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2142" b="81381" l="6889" r="48221">
                        <a14:foregroundMark x1="8942" y1="54021" x2="8759" y2="78846"/>
                        <a14:foregroundMark x1="8759" y1="78846" x2="16423" y2="79196"/>
                        <a14:foregroundMark x1="16423" y1="79196" x2="36405" y2="78103"/>
                        <a14:foregroundMark x1="36405" y1="78103" x2="42336" y2="76093"/>
                        <a14:foregroundMark x1="42336" y1="76093" x2="45849" y2="70061"/>
                        <a14:foregroundMark x1="45849" y1="70061" x2="46670" y2="63767"/>
                        <a14:foregroundMark x1="46670" y1="63767" x2="45255" y2="57780"/>
                        <a14:foregroundMark x1="45255" y1="57780" x2="37637" y2="55288"/>
                        <a14:foregroundMark x1="37637" y1="55288" x2="10401" y2="54720"/>
                        <a14:foregroundMark x1="9261" y1="52753" x2="13412" y2="53322"/>
                        <a14:foregroundMark x1="13093" y1="52185" x2="13093" y2="52185"/>
                        <a14:foregroundMark x1="12956" y1="52185" x2="13412" y2="52185"/>
                        <a14:foregroundMark x1="25639" y1="52579" x2="32208" y2="53103"/>
                        <a14:foregroundMark x1="32208" y1="53103" x2="39051" y2="53016"/>
                        <a14:foregroundMark x1="39051" y1="53016" x2="44708" y2="56469"/>
                        <a14:foregroundMark x1="44708" y1="56469" x2="46305" y2="62150"/>
                        <a14:foregroundMark x1="24681" y1="52579" x2="24681" y2="52579"/>
                        <a14:foregroundMark x1="23768" y1="52185" x2="23768" y2="52185"/>
                        <a14:foregroundMark x1="23540" y1="52316" x2="23905" y2="52273"/>
                        <a14:foregroundMark x1="22993" y1="52316" x2="23859" y2="52316"/>
                        <a14:foregroundMark x1="22582" y1="52273" x2="23905" y2="52185"/>
                        <a14:foregroundMark x1="22308" y1="52273" x2="26141" y2="52448"/>
                        <a14:foregroundMark x1="23403" y1="52185" x2="24224" y2="52185"/>
                        <a14:foregroundMark x1="34078" y1="55769" x2="42564" y2="61101"/>
                        <a14:foregroundMark x1="45620" y1="55157" x2="47400" y2="63855"/>
                        <a14:foregroundMark x1="47582" y1="59703" x2="47719" y2="63811"/>
                        <a14:foregroundMark x1="46715" y1="54283" x2="48175" y2="61844"/>
                        <a14:foregroundMark x1="47993" y1="61320" x2="48130" y2="62456"/>
                        <a14:foregroundMark x1="48130" y1="61101" x2="48221" y2="62325"/>
                        <a14:foregroundMark x1="40557" y1="63068" x2="44343" y2="63505"/>
                        <a14:foregroundMark x1="35493" y1="79371" x2="41880" y2="79283"/>
                        <a14:foregroundMark x1="41880" y1="79283" x2="45210" y2="75918"/>
                        <a14:foregroundMark x1="46442" y1="75699" x2="46259" y2="79414"/>
                        <a14:foregroundMark x1="40374" y1="81075" x2="43066" y2="81163"/>
                        <a14:foregroundMark x1="20438" y1="76442" x2="30611" y2="76442"/>
                        <a14:foregroundMark x1="30611" y1="76442" x2="31524" y2="76355"/>
                        <a14:foregroundMark x1="21031" y1="80463" x2="29790" y2="80463"/>
                        <a14:foregroundMark x1="33577" y1="81294" x2="34580" y2="81075"/>
                        <a14:foregroundMark x1="26551" y1="80857" x2="29745" y2="81381"/>
                        <a14:foregroundMark x1="20849" y1="73776" x2="18476" y2="75219"/>
                        <a14:foregroundMark x1="8166" y1="68094" x2="7984" y2="79677"/>
                        <a14:foregroundMark x1="9261" y1="74388" x2="11405" y2="76442"/>
                        <a14:foregroundMark x1="10995" y1="79633" x2="13686" y2="79983"/>
                        <a14:foregroundMark x1="7391" y1="71809" x2="6934" y2="77404"/>
                        <a14:foregroundMark x1="7436" y1="59747" x2="7071" y2="70892"/>
                        <a14:foregroundMark x1="7208" y1="54458" x2="8212" y2="60052"/>
                        <a14:foregroundMark x1="10265" y1="59615" x2="20027" y2="59047"/>
                        <a14:foregroundMark x1="20027" y1="59047" x2="24726" y2="62937"/>
                        <a14:foregroundMark x1="24726" y1="62937" x2="18339" y2="63767"/>
                        <a14:foregroundMark x1="18339" y1="63767" x2="12546" y2="61276"/>
                        <a14:foregroundMark x1="12546" y1="61276" x2="12135" y2="60052"/>
                        <a14:foregroundMark x1="10721" y1="63287" x2="17792" y2="65997"/>
                        <a14:foregroundMark x1="17792" y1="65997" x2="21715" y2="64948"/>
                        <a14:foregroundMark x1="21852" y1="58829" x2="28376" y2="61932"/>
                        <a14:foregroundMark x1="28376" y1="61932" x2="29015" y2="64816"/>
                        <a14:foregroundMark x1="15648" y1="68007" x2="15967" y2="69580"/>
                        <a14:foregroundMark x1="31387" y1="58217" x2="37409" y2="57955"/>
                        <a14:foregroundMark x1="37226" y1="58435" x2="39872" y2="61320"/>
                        <a14:foregroundMark x1="38686" y1="58829" x2="42655" y2="58960"/>
                        <a14:foregroundMark x1="34717" y1="58829" x2="35128" y2="60096"/>
                        <a14:foregroundMark x1="40602" y1="58435" x2="42108" y2="59572"/>
                        <a14:foregroundMark x1="40420" y1="52928" x2="46670" y2="53016"/>
                        <a14:foregroundMark x1="46670" y1="53016" x2="47400" y2="55201"/>
                        <a14:foregroundMark x1="42108" y1="57780" x2="43203" y2="59747"/>
                        <a14:foregroundMark x1="37546" y1="64467" x2="37728" y2="65428"/>
                        <a14:foregroundMark x1="18385" y1="71198" x2="24818" y2="70061"/>
                        <a14:foregroundMark x1="24818" y1="70061" x2="27828" y2="70673"/>
                        <a14:foregroundMark x1="20438" y1="69231" x2="32162" y2="69799"/>
                        <a14:foregroundMark x1="12454" y1="75918" x2="10675" y2="75306"/>
                        <a14:foregroundMark x1="29288" y1="75087" x2="28148" y2="76180"/>
                      </a14:backgroundRemoval>
                    </a14:imgEffect>
                  </a14:imgLayer>
                </a14:imgProps>
              </a:ext>
              <a:ext uri="{28A0092B-C50C-407E-A947-70E740481C1C}">
                <a14:useLocalDpi xmlns:a14="http://schemas.microsoft.com/office/drawing/2010/main" val="0"/>
              </a:ext>
            </a:extLst>
          </a:blip>
          <a:srcRect l="2062" t="50001" r="48970" b="17407"/>
          <a:stretch/>
        </p:blipFill>
        <p:spPr>
          <a:xfrm>
            <a:off x="1975274" y="4348718"/>
            <a:ext cx="3270508" cy="23181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descr="A cartoon of a child and child&#10;&#10;Description automatically generated">
            <a:extLst>
              <a:ext uri="{FF2B5EF4-FFF2-40B4-BE49-F238E27FC236}">
                <a16:creationId xmlns:a16="http://schemas.microsoft.com/office/drawing/2014/main" id="{5C1DCDD0-6121-E07C-AA05-29FFA3C79A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173" t="47037" r="1134" b="16666"/>
          <a:stretch/>
        </p:blipFill>
        <p:spPr>
          <a:xfrm>
            <a:off x="6415511" y="4348717"/>
            <a:ext cx="3270508" cy="23181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914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ED58AA-6044-4063-A2D9-5C566FADBD0E}" vid="{6929B544-CFDD-4290-A91C-DFD0546A7D38}"/>
    </a:ext>
  </a:extLst>
</a:theme>
</file>

<file path=docProps/app.xml><?xml version="1.0" encoding="utf-8"?>
<Properties xmlns="http://schemas.openxmlformats.org/officeDocument/2006/extended-properties" xmlns:vt="http://schemas.openxmlformats.org/officeDocument/2006/docPropsVTypes">
  <Template>Template_Dao duc 4</Template>
  <TotalTime>824</TotalTime>
  <Words>1732</Words>
  <Application>Microsoft Office PowerPoint</Application>
  <PresentationFormat>Widescreen</PresentationFormat>
  <Paragraphs>137</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Calibri</vt:lpstr>
      <vt:lpstr>Wingdings</vt:lpstr>
      <vt:lpstr>Courier New</vt:lpstr>
      <vt:lpstr>UTM Avo</vt:lpstr>
      <vt:lpstr>Calibri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 Nguyễn</dc:creator>
  <cp:lastModifiedBy>Vũ Trọng Đông</cp:lastModifiedBy>
  <cp:revision>12</cp:revision>
  <dcterms:created xsi:type="dcterms:W3CDTF">2023-10-17T08:44:51Z</dcterms:created>
  <dcterms:modified xsi:type="dcterms:W3CDTF">2024-01-06T03:30:20Z</dcterms:modified>
</cp:coreProperties>
</file>