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17"/>
  </p:notesMasterIdLst>
  <p:sldIdLst>
    <p:sldId id="275" r:id="rId3"/>
    <p:sldId id="2007577242" r:id="rId4"/>
    <p:sldId id="274" r:id="rId5"/>
    <p:sldId id="2007577270" r:id="rId6"/>
    <p:sldId id="390" r:id="rId7"/>
    <p:sldId id="2007577244" r:id="rId8"/>
    <p:sldId id="2007577267" r:id="rId9"/>
    <p:sldId id="2007577268" r:id="rId10"/>
    <p:sldId id="2007577250" r:id="rId11"/>
    <p:sldId id="2007577251" r:id="rId12"/>
    <p:sldId id="2007577254" r:id="rId13"/>
    <p:sldId id="2007577269" r:id="rId14"/>
    <p:sldId id="282" r:id="rId15"/>
    <p:sldId id="27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2"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D8EFF"/>
    <a:srgbClr val="CDEEFF"/>
    <a:srgbClr val="52D6D3"/>
    <a:srgbClr val="84E2E0"/>
    <a:srgbClr val="4BA5FF"/>
    <a:srgbClr val="AFE4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19" autoAdjust="0"/>
    <p:restoredTop sz="93741" autoAdjust="0"/>
  </p:normalViewPr>
  <p:slideViewPr>
    <p:cSldViewPr snapToGrid="0">
      <p:cViewPr varScale="1">
        <p:scale>
          <a:sx n="66" d="100"/>
          <a:sy n="66" d="100"/>
        </p:scale>
        <p:origin x="48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F4B0EC-DCC6-4763-9479-6EAEA0C656E9}" type="datetimeFigureOut">
              <a:rPr lang="en-GB" smtClean="0"/>
              <a:t>25/10/2023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21A63E-7F4E-4165-A850-5D19BECD98D9}" type="slidenum">
              <a:rPr lang="en-GB" smtClean="0"/>
              <a:t>‹#›</a:t>
            </a:fld>
            <a:endParaRPr lang="en-GB"/>
          </a:p>
        </p:txBody>
      </p:sp>
    </p:spTree>
    <p:extLst>
      <p:ext uri="{BB962C8B-B14F-4D97-AF65-F5344CB8AC3E}">
        <p14:creationId xmlns:p14="http://schemas.microsoft.com/office/powerpoint/2010/main" val="233245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8513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03959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869432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9246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71885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71588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00830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33814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48876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29860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24582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Vũ</a:t>
            </a:r>
            <a:r>
              <a:rPr lang="en-US" baseline="0" dirty="0"/>
              <a:t> </a:t>
            </a:r>
            <a:r>
              <a:rPr lang="en-US" baseline="0" dirty="0" err="1"/>
              <a:t>Hồng</a:t>
            </a:r>
            <a:br>
              <a:rPr lang="en-US" baseline="0" dirty="0"/>
            </a:br>
            <a:r>
              <a:rPr lang="en-US" baseline="0" dirty="0"/>
              <a:t>LH: FB </a:t>
            </a:r>
            <a:r>
              <a:rPr lang="en-US" baseline="0" dirty="0" err="1"/>
              <a:t>Vũ</a:t>
            </a:r>
            <a:r>
              <a:rPr lang="en-US" baseline="0" dirty="0"/>
              <a:t> </a:t>
            </a:r>
            <a:r>
              <a:rPr lang="en-US" baseline="0" dirty="0" err="1"/>
              <a:t>Hồng</a:t>
            </a:r>
            <a:r>
              <a:rPr lang="en-US" baseline="0" dirty="0"/>
              <a:t> | https://www.facebook.com/vuhong1972/ | hongvu7219@gmail.com</a:t>
            </a:r>
            <a:endParaRPr lang="en-US" dirty="0"/>
          </a:p>
          <a:p>
            <a:endParaRPr 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5077D7-CA8F-49B4-910B-B83068F6C59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38058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BC7917-02B8-4E0E-96D1-8C0DDAF904A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B337180-4B32-46EA-AE59-59EB0D1996BD}"/>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67"/>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8D47339-1E75-4698-BC23-D6EFA8F0AFA4}"/>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5F156041-BD77-4BC6-BBDC-94A24854D56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817F500-45E2-4B57-9091-27A8683249D6}"/>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49458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7C396C-E0DE-4F82-9BC9-E56FDCD377C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F20C3F3-370E-4B5B-8381-4EDBCBD8E185}"/>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B036AB0-95F2-46E0-BA91-AFCAEFCC503A}"/>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C4CBA2C0-CDA1-45D2-BD71-62274BF4165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0C94CB-600E-4B52-87F9-33228C6150DB}"/>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13373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9AD4966-32DB-4442-8057-1F365B2C2BAB}"/>
              </a:ext>
            </a:extLst>
          </p:cNvPr>
          <p:cNvSpPr>
            <a:spLocks noGrp="1"/>
          </p:cNvSpPr>
          <p:nvPr>
            <p:ph type="title" orient="vert"/>
          </p:nvPr>
        </p:nvSpPr>
        <p:spPr>
          <a:xfrm>
            <a:off x="8724901" y="365126"/>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B45ACA5-25F8-4507-8981-7250CED928F9}"/>
              </a:ext>
            </a:extLst>
          </p:cNvPr>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958EA4D-C17A-47EA-8FB5-1EE07E6FA01A}"/>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338C9126-C793-4265-A417-201099D9375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F5CC184-B4CE-4A2D-AC8C-2059D2F105C3}"/>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78359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492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1680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5">
                <a:solidFill>
                  <a:schemeClr val="tx1">
                    <a:tint val="75000"/>
                  </a:schemeClr>
                </a:solidFill>
              </a:defRPr>
            </a:lvl1pPr>
            <a:lvl2pPr marL="609585" indent="0">
              <a:buNone/>
              <a:defRPr sz="2400">
                <a:solidFill>
                  <a:schemeClr val="tx1">
                    <a:tint val="75000"/>
                  </a:schemeClr>
                </a:solidFill>
              </a:defRPr>
            </a:lvl2pPr>
            <a:lvl3pPr marL="1219170" indent="0">
              <a:buNone/>
              <a:defRPr sz="2135">
                <a:solidFill>
                  <a:schemeClr val="tx1">
                    <a:tint val="75000"/>
                  </a:schemeClr>
                </a:solidFill>
              </a:defRPr>
            </a:lvl3pPr>
            <a:lvl4pPr marL="1828754" indent="0">
              <a:buNone/>
              <a:defRPr sz="1865">
                <a:solidFill>
                  <a:schemeClr val="tx1">
                    <a:tint val="75000"/>
                  </a:schemeClr>
                </a:solidFill>
              </a:defRPr>
            </a:lvl4pPr>
            <a:lvl5pPr marL="2438339" indent="0">
              <a:buNone/>
              <a:defRPr sz="1865">
                <a:solidFill>
                  <a:schemeClr val="tx1">
                    <a:tint val="75000"/>
                  </a:schemeClr>
                </a:solidFill>
              </a:defRPr>
            </a:lvl5pPr>
            <a:lvl6pPr marL="3047924" indent="0">
              <a:buNone/>
              <a:defRPr sz="1865">
                <a:solidFill>
                  <a:schemeClr val="tx1">
                    <a:tint val="75000"/>
                  </a:schemeClr>
                </a:solidFill>
              </a:defRPr>
            </a:lvl6pPr>
            <a:lvl7pPr marL="3657509" indent="0">
              <a:buNone/>
              <a:defRPr sz="1865">
                <a:solidFill>
                  <a:schemeClr val="tx1">
                    <a:tint val="75000"/>
                  </a:schemeClr>
                </a:solidFill>
              </a:defRPr>
            </a:lvl7pPr>
            <a:lvl8pPr marL="4267093" indent="0">
              <a:buNone/>
              <a:defRPr sz="1865">
                <a:solidFill>
                  <a:schemeClr val="tx1">
                    <a:tint val="75000"/>
                  </a:schemeClr>
                </a:solidFill>
              </a:defRPr>
            </a:lvl8pPr>
            <a:lvl9pPr marL="4876678" indent="0">
              <a:buNone/>
              <a:defRPr sz="18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581456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200152"/>
            <a:ext cx="5384800" cy="3394075"/>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2"/>
            <a:ext cx="5384800" cy="3394075"/>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4167787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5" b="1"/>
            </a:lvl2pPr>
            <a:lvl3pPr marL="1219170" indent="0">
              <a:buNone/>
              <a:defRPr sz="2400" b="1"/>
            </a:lvl3pPr>
            <a:lvl4pPr marL="1828754" indent="0">
              <a:buNone/>
              <a:defRPr sz="2135" b="1"/>
            </a:lvl4pPr>
            <a:lvl5pPr marL="2438339" indent="0">
              <a:buNone/>
              <a:defRPr sz="2135" b="1"/>
            </a:lvl5pPr>
            <a:lvl6pPr marL="3047924" indent="0">
              <a:buNone/>
              <a:defRPr sz="2135" b="1"/>
            </a:lvl6pPr>
            <a:lvl7pPr marL="3657509" indent="0">
              <a:buNone/>
              <a:defRPr sz="2135" b="1"/>
            </a:lvl7pPr>
            <a:lvl8pPr marL="4267093" indent="0">
              <a:buNone/>
              <a:defRPr sz="2135" b="1"/>
            </a:lvl8pPr>
            <a:lvl9pPr marL="4876678"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a:prstGeom prst="rect">
            <a:avLst/>
          </a:prstGeom>
        </p:spPr>
        <p:txBody>
          <a:bodyPr anchor="b"/>
          <a:lstStyle>
            <a:lvl1pPr marL="0" indent="0">
              <a:buNone/>
              <a:defRPr sz="3200" b="1"/>
            </a:lvl1pPr>
            <a:lvl2pPr marL="609585" indent="0">
              <a:buNone/>
              <a:defRPr sz="2665" b="1"/>
            </a:lvl2pPr>
            <a:lvl3pPr marL="1219170" indent="0">
              <a:buNone/>
              <a:defRPr sz="2400" b="1"/>
            </a:lvl3pPr>
            <a:lvl4pPr marL="1828754" indent="0">
              <a:buNone/>
              <a:defRPr sz="2135" b="1"/>
            </a:lvl4pPr>
            <a:lvl5pPr marL="2438339" indent="0">
              <a:buNone/>
              <a:defRPr sz="2135" b="1"/>
            </a:lvl5pPr>
            <a:lvl6pPr marL="3047924" indent="0">
              <a:buNone/>
              <a:defRPr sz="2135" b="1"/>
            </a:lvl6pPr>
            <a:lvl7pPr marL="3657509" indent="0">
              <a:buNone/>
              <a:defRPr sz="2135" b="1"/>
            </a:lvl7pPr>
            <a:lvl8pPr marL="4267093" indent="0">
              <a:buNone/>
              <a:defRPr sz="2135" b="1"/>
            </a:lvl8pPr>
            <a:lvl9pPr marL="4876678"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8" name="页脚占位符 7"/>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18707546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4" name="页脚占位符 3"/>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7121754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3" name="页脚占位符 2"/>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11033340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49"/>
            <a:ext cx="4011084" cy="1162051"/>
          </a:xfrm>
          <a:prstGeom prst="rect">
            <a:avLst/>
          </a:prstGeo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3"/>
            <a:ext cx="6815667" cy="5853113"/>
          </a:xfrm>
          <a:prstGeom prst="rect">
            <a:avLst/>
          </a:prstGeo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3"/>
            <a:ext cx="4011084" cy="4691063"/>
          </a:xfrm>
          <a:prstGeom prst="rect">
            <a:avLst/>
          </a:prstGeom>
        </p:spPr>
        <p:txBody>
          <a:bodyPr/>
          <a:lstStyle>
            <a:lvl1pPr marL="0" indent="0">
              <a:buNone/>
              <a:defRPr sz="1865"/>
            </a:lvl1pPr>
            <a:lvl2pPr marL="609585" indent="0">
              <a:buNone/>
              <a:defRPr sz="1600"/>
            </a:lvl2pPr>
            <a:lvl3pPr marL="1219170" indent="0">
              <a:buNone/>
              <a:defRPr sz="1335"/>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3008318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82C011-5C79-4071-BFC7-1D8A890F4E8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F10B2EE-6F66-42AC-BF46-CDB362E9BF0E}"/>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504C4D9-CAC6-4280-A70D-9A5F71E14DA4}"/>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62CFC1E6-1A15-4042-89AB-2FA9433D832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D0F1289-EEEC-49ED-961B-7A92AE31EB53}"/>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555003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1"/>
            <a:ext cx="7315200" cy="566739"/>
          </a:xfrm>
          <a:prstGeom prst="rect">
            <a:avLst/>
          </a:prstGeo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5"/>
            </a:lvl1pPr>
            <a:lvl2pPr marL="609585" indent="0">
              <a:buNone/>
              <a:defRPr sz="3735"/>
            </a:lvl2pPr>
            <a:lvl3pPr marL="1219170" indent="0">
              <a:buNone/>
              <a:defRPr sz="3200"/>
            </a:lvl3pPr>
            <a:lvl4pPr marL="1828754" indent="0">
              <a:buNone/>
              <a:defRPr sz="2665"/>
            </a:lvl4pPr>
            <a:lvl5pPr marL="2438339" indent="0">
              <a:buNone/>
              <a:defRPr sz="2665"/>
            </a:lvl5pPr>
            <a:lvl6pPr marL="3047924" indent="0">
              <a:buNone/>
              <a:defRPr sz="2665"/>
            </a:lvl6pPr>
            <a:lvl7pPr marL="3657509" indent="0">
              <a:buNone/>
              <a:defRPr sz="2665"/>
            </a:lvl7pPr>
            <a:lvl8pPr marL="4267093" indent="0">
              <a:buNone/>
              <a:defRPr sz="2665"/>
            </a:lvl8pPr>
            <a:lvl9pPr marL="4876678" indent="0">
              <a:buNone/>
              <a:defRPr sz="2665"/>
            </a:lvl9pPr>
          </a:lstStyle>
          <a:p>
            <a:endParaRPr lang="zh-CN" altLang="en-US"/>
          </a:p>
        </p:txBody>
      </p:sp>
      <p:sp>
        <p:nvSpPr>
          <p:cNvPr id="4" name="文本占位符 3"/>
          <p:cNvSpPr>
            <a:spLocks noGrp="1"/>
          </p:cNvSpPr>
          <p:nvPr>
            <p:ph type="body" sz="half" idx="2"/>
          </p:nvPr>
        </p:nvSpPr>
        <p:spPr>
          <a:xfrm>
            <a:off x="2389717" y="5367339"/>
            <a:ext cx="7315200" cy="804863"/>
          </a:xfrm>
          <a:prstGeom prst="rect">
            <a:avLst/>
          </a:prstGeom>
        </p:spPr>
        <p:txBody>
          <a:bodyPr/>
          <a:lstStyle>
            <a:lvl1pPr marL="0" indent="0">
              <a:buNone/>
              <a:defRPr sz="1865"/>
            </a:lvl1pPr>
            <a:lvl2pPr marL="609585" indent="0">
              <a:buNone/>
              <a:defRPr sz="1600"/>
            </a:lvl2pPr>
            <a:lvl3pPr marL="1219170" indent="0">
              <a:buNone/>
              <a:defRPr sz="1335"/>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2189636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31668228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6"/>
            <a:ext cx="2743200" cy="4387851"/>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6"/>
            <a:ext cx="8026400" cy="4387851"/>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2"/>
            <a:ext cx="2844800" cy="365125"/>
          </a:xfrm>
          <a:prstGeom prst="rect">
            <a:avLst/>
          </a:prstGeom>
        </p:spPr>
        <p:txBody>
          <a:bodyPr/>
          <a:lstStyle/>
          <a:p>
            <a:fld id="{B44CCEC7-3A54-47D1-BB25-17A0FDA63797}" type="datetimeFigureOut">
              <a:rPr lang="zh-CN" altLang="en-US" smtClean="0"/>
              <a:t>2023/10/25</a:t>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1897961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9BFD286-F881-49B5-A759-FA7E635879EE}"/>
              </a:ext>
            </a:extLst>
          </p:cNvPr>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7C70B87-165B-4B10-9255-764F599AEBFF}"/>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67">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92CCACC2-389D-4D05-A42F-0FAE2DCBE8A3}"/>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843597-D1A9-48FC-9B0C-0013DC1FE9B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FE1EA6-E851-4BD0-93CB-0EAFA8A05556}"/>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8156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D66145-9358-4039-AF59-F69D258A517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4D0D73A-EC6C-4791-BF13-43C9A3C04273}"/>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E0E756D-40C8-40DD-9934-EF42CFF5972B}"/>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2BEAD49-364A-4C0C-B86F-2998BB680A8A}"/>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03292D4E-0C9C-4316-B09F-B6C3437BC2FF}"/>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4DD6E4FE-586A-4251-8E5F-95892A290836}"/>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98392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17DBBB-16AF-45AA-88E9-DBB93E46453D}"/>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AF64889-41CE-400E-A533-1361BDD5AD48}"/>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0289A6D-7A5E-4463-B605-A10408AACFCF}"/>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CBE4504-D99B-4816-8C24-08DD0090E3F1}"/>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E312C78-B8E5-47E4-B3ED-CA10F795F818}"/>
              </a:ext>
            </a:extLst>
          </p:cNvPr>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B5A548AA-18FF-4C6F-8A0E-33439A0FCDAD}"/>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528F77E6-8EE4-49F8-81A5-E2469F9FBCF3}"/>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9496155F-371E-403C-B649-1D012E936D5E}"/>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18595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0927AD-BAC4-4270-9D0D-BF4143D59B7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1FD470D-A22E-42E9-AB99-35E86434672D}"/>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5156A2ED-FD3D-4056-847A-1C335AD4050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17CD165E-6E42-4300-B3F6-D4B2DD2DF774}"/>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26973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6DD73E4-5BEF-4101-B0A8-17B24007BB8F}"/>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4264FFAD-5173-4AD6-88C1-A06E54E7F6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94C6DB45-CE76-4073-8A8F-FEC2CA00F794}"/>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8748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D271A2-0D37-4185-A205-9E7EACB3263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FCC7750-86C9-43A5-826C-2323D5CC522E}"/>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E547409-BA59-4016-9B70-59A0C2F0DB5B}"/>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3A7708F-6178-46BE-A865-D0C5A24FF566}"/>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11FF0154-0044-492B-9099-5DFDC00D1EF6}"/>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C41EE3DF-567D-4A7F-A8DE-4901C0E8505A}"/>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78653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FB6120-72F3-48BA-9357-2026F60FC41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64F4273-54CD-4959-9ADC-BC78FB969F4C}"/>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44979A77-EDDA-49CE-AD7E-1813E922BF35}"/>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1CDEA8D-7E8A-48F9-8F3F-40B845A4D415}"/>
              </a:ext>
            </a:extLst>
          </p:cNvPr>
          <p:cNvSpPr>
            <a:spLocks noGrp="1"/>
          </p:cNvSpPr>
          <p:nvPr>
            <p:ph type="dt" sz="half" idx="10"/>
          </p:nvPr>
        </p:nvSpPr>
        <p:spPr/>
        <p:txBody>
          <a:bodyPr/>
          <a:lstStyle/>
          <a:p>
            <a:fld id="{49569444-2C05-48D8-B44D-F65836519835}" type="datetimeFigureOut">
              <a:rPr lang="zh-CN" altLang="en-US" smtClean="0">
                <a:solidFill>
                  <a:prstClr val="black">
                    <a:tint val="75000"/>
                  </a:prstClr>
                </a:solidFill>
              </a:rPr>
              <a:pPr/>
              <a:t>2023/10/25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E5818FCD-8AD6-418D-975C-FCD5F726E34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ACB02D5-EB85-41B6-8131-04AADD8B327E}"/>
              </a:ext>
            </a:extLst>
          </p:cNvPr>
          <p:cNvSpPr>
            <a:spLocks noGrp="1"/>
          </p:cNvSpPr>
          <p:nvPr>
            <p:ph type="sldNum" sz="quarter" idx="12"/>
          </p:nvPr>
        </p:nvSpPr>
        <p:spPr/>
        <p:txBody>
          <a:bodyPr/>
          <a:lstStyle/>
          <a:p>
            <a:fld id="{F689C684-105E-4E47-8E43-738C4FBB6F2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85140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688787C-38A9-4515-9092-E1053956C0F6}"/>
              </a:ext>
            </a:extLst>
          </p:cNvPr>
          <p:cNvSpPr>
            <a:spLocks noGrp="1"/>
          </p:cNvSpPr>
          <p:nvPr>
            <p:ph type="title"/>
          </p:nvPr>
        </p:nvSpPr>
        <p:spPr>
          <a:xfrm>
            <a:off x="838200" y="365125"/>
            <a:ext cx="10515600" cy="1325563"/>
          </a:xfrm>
          <a:prstGeom prst="rect">
            <a:avLst/>
          </a:prstGeom>
        </p:spPr>
        <p:txBody>
          <a:bodyPr vert="horz" lIns="68580" tIns="34290" rIns="68580" bIns="3429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BA6E37E-7F8D-491C-9585-284681960854}"/>
              </a:ext>
            </a:extLst>
          </p:cNvPr>
          <p:cNvSpPr>
            <a:spLocks noGrp="1"/>
          </p:cNvSpPr>
          <p:nvPr>
            <p:ph type="body" idx="1"/>
          </p:nvPr>
        </p:nvSpPr>
        <p:spPr>
          <a:xfrm>
            <a:off x="838200" y="1825625"/>
            <a:ext cx="10515600" cy="4351339"/>
          </a:xfrm>
          <a:prstGeom prst="rect">
            <a:avLst/>
          </a:prstGeom>
        </p:spPr>
        <p:txBody>
          <a:bodyPr vert="horz" lIns="68580" tIns="34290" rIns="68580" bIns="3429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45C75EB-8B96-463C-9738-226E49573106}"/>
              </a:ext>
            </a:extLst>
          </p:cNvPr>
          <p:cNvSpPr>
            <a:spLocks noGrp="1"/>
          </p:cNvSpPr>
          <p:nvPr>
            <p:ph type="dt" sz="half" idx="2"/>
          </p:nvPr>
        </p:nvSpPr>
        <p:spPr>
          <a:xfrm>
            <a:off x="838200" y="6356351"/>
            <a:ext cx="2743200" cy="365125"/>
          </a:xfrm>
          <a:prstGeom prst="rect">
            <a:avLst/>
          </a:prstGeom>
        </p:spPr>
        <p:txBody>
          <a:bodyPr vert="horz" lIns="68580" tIns="34290" rIns="68580" bIns="34290" rtlCol="0" anchor="ctr"/>
          <a:lstStyle>
            <a:lvl1pPr algn="l">
              <a:defRPr sz="1200">
                <a:solidFill>
                  <a:schemeClr val="tx1">
                    <a:tint val="75000"/>
                  </a:schemeClr>
                </a:solidFill>
              </a:defRPr>
            </a:lvl1pPr>
          </a:lstStyle>
          <a:p>
            <a:pPr defTabSz="914377"/>
            <a:fld id="{49569444-2C05-48D8-B44D-F65836519835}" type="datetimeFigureOut">
              <a:rPr lang="zh-CN" altLang="en-US" smtClean="0">
                <a:solidFill>
                  <a:prstClr val="black">
                    <a:tint val="75000"/>
                  </a:prstClr>
                </a:solidFill>
              </a:rPr>
              <a:pPr defTabSz="914377"/>
              <a:t>2023/10/25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21470D8-94FF-42C5-AF8C-F079EEDF0626}"/>
              </a:ext>
            </a:extLst>
          </p:cNvPr>
          <p:cNvSpPr>
            <a:spLocks noGrp="1"/>
          </p:cNvSpPr>
          <p:nvPr>
            <p:ph type="ftr" sz="quarter" idx="3"/>
          </p:nvPr>
        </p:nvSpPr>
        <p:spPr>
          <a:xfrm>
            <a:off x="4038600" y="6356351"/>
            <a:ext cx="4114800" cy="365125"/>
          </a:xfrm>
          <a:prstGeom prst="rect">
            <a:avLst/>
          </a:prstGeom>
        </p:spPr>
        <p:txBody>
          <a:bodyPr vert="horz" lIns="68580" tIns="34290" rIns="68580" bIns="34290" rtlCol="0" anchor="ctr"/>
          <a:lstStyle>
            <a:lvl1pPr algn="ctr">
              <a:defRPr sz="1200">
                <a:solidFill>
                  <a:schemeClr val="tx1">
                    <a:tint val="75000"/>
                  </a:schemeClr>
                </a:solidFill>
              </a:defRPr>
            </a:lvl1pPr>
          </a:lstStyle>
          <a:p>
            <a:pPr defTabSz="914377"/>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40A9969-DA92-4138-A55F-370263E3521B}"/>
              </a:ext>
            </a:extLst>
          </p:cNvPr>
          <p:cNvSpPr>
            <a:spLocks noGrp="1"/>
          </p:cNvSpPr>
          <p:nvPr>
            <p:ph type="sldNum" sz="quarter" idx="4"/>
          </p:nvPr>
        </p:nvSpPr>
        <p:spPr>
          <a:xfrm>
            <a:off x="8610600" y="6356351"/>
            <a:ext cx="2743200" cy="365125"/>
          </a:xfrm>
          <a:prstGeom prst="rect">
            <a:avLst/>
          </a:prstGeom>
        </p:spPr>
        <p:txBody>
          <a:bodyPr vert="horz" lIns="68580" tIns="34290" rIns="68580" bIns="34290" rtlCol="0" anchor="ctr"/>
          <a:lstStyle>
            <a:lvl1pPr algn="r">
              <a:defRPr sz="1200">
                <a:solidFill>
                  <a:schemeClr val="tx1">
                    <a:tint val="75000"/>
                  </a:schemeClr>
                </a:solidFill>
              </a:defRPr>
            </a:lvl1pPr>
          </a:lstStyle>
          <a:p>
            <a:pPr defTabSz="914377"/>
            <a:fld id="{F689C684-105E-4E47-8E43-738C4FBB6F2E}"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4345573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33000" r="-3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93389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1218535" rtl="0" eaLnBrk="1" latinLnBrk="0" hangingPunct="1">
        <a:spcBef>
          <a:spcPct val="0"/>
        </a:spcBef>
        <a:buNone/>
        <a:defRPr sz="5865" kern="1200">
          <a:solidFill>
            <a:schemeClr val="tx1"/>
          </a:solidFill>
          <a:latin typeface="+mj-lt"/>
          <a:ea typeface="+mj-ea"/>
          <a:cs typeface="+mj-cs"/>
        </a:defRPr>
      </a:lvl1pPr>
    </p:titleStyle>
    <p:bodyStyle>
      <a:lvl1pPr marL="457189" indent="-457189" algn="l" defTabSz="1218535"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575" indent="-380990" algn="l" defTabSz="1218535"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3962" indent="-304792" algn="l" defTabSz="121853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853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131" indent="-304792" algn="l" defTabSz="121853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716" indent="-304792" algn="l" defTabSz="121853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301" indent="-304792" algn="l" defTabSz="121853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1886" indent="-304792" algn="l" defTabSz="121853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470" indent="-304792" algn="l" defTabSz="121853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8535" rtl="0" eaLnBrk="1" latinLnBrk="0" hangingPunct="1">
        <a:defRPr sz="2400" kern="1200">
          <a:solidFill>
            <a:schemeClr val="tx1"/>
          </a:solidFill>
          <a:latin typeface="+mn-lt"/>
          <a:ea typeface="+mn-ea"/>
          <a:cs typeface="+mn-cs"/>
        </a:defRPr>
      </a:lvl1pPr>
      <a:lvl2pPr marL="609585" algn="l" defTabSz="1218535" rtl="0" eaLnBrk="1" latinLnBrk="0" hangingPunct="1">
        <a:defRPr sz="2400" kern="1200">
          <a:solidFill>
            <a:schemeClr val="tx1"/>
          </a:solidFill>
          <a:latin typeface="+mn-lt"/>
          <a:ea typeface="+mn-ea"/>
          <a:cs typeface="+mn-cs"/>
        </a:defRPr>
      </a:lvl2pPr>
      <a:lvl3pPr marL="1219170" algn="l" defTabSz="1218535" rtl="0" eaLnBrk="1" latinLnBrk="0" hangingPunct="1">
        <a:defRPr sz="2400" kern="1200">
          <a:solidFill>
            <a:schemeClr val="tx1"/>
          </a:solidFill>
          <a:latin typeface="+mn-lt"/>
          <a:ea typeface="+mn-ea"/>
          <a:cs typeface="+mn-cs"/>
        </a:defRPr>
      </a:lvl3pPr>
      <a:lvl4pPr marL="1828754" algn="l" defTabSz="1218535" rtl="0" eaLnBrk="1" latinLnBrk="0" hangingPunct="1">
        <a:defRPr sz="2400" kern="1200">
          <a:solidFill>
            <a:schemeClr val="tx1"/>
          </a:solidFill>
          <a:latin typeface="+mn-lt"/>
          <a:ea typeface="+mn-ea"/>
          <a:cs typeface="+mn-cs"/>
        </a:defRPr>
      </a:lvl4pPr>
      <a:lvl5pPr marL="2438339" algn="l" defTabSz="1218535" rtl="0" eaLnBrk="1" latinLnBrk="0" hangingPunct="1">
        <a:defRPr sz="2400" kern="1200">
          <a:solidFill>
            <a:schemeClr val="tx1"/>
          </a:solidFill>
          <a:latin typeface="+mn-lt"/>
          <a:ea typeface="+mn-ea"/>
          <a:cs typeface="+mn-cs"/>
        </a:defRPr>
      </a:lvl5pPr>
      <a:lvl6pPr marL="3047924" algn="l" defTabSz="1218535" rtl="0" eaLnBrk="1" latinLnBrk="0" hangingPunct="1">
        <a:defRPr sz="2400" kern="1200">
          <a:solidFill>
            <a:schemeClr val="tx1"/>
          </a:solidFill>
          <a:latin typeface="+mn-lt"/>
          <a:ea typeface="+mn-ea"/>
          <a:cs typeface="+mn-cs"/>
        </a:defRPr>
      </a:lvl6pPr>
      <a:lvl7pPr marL="3657509" algn="l" defTabSz="1218535" rtl="0" eaLnBrk="1" latinLnBrk="0" hangingPunct="1">
        <a:defRPr sz="2400" kern="1200">
          <a:solidFill>
            <a:schemeClr val="tx1"/>
          </a:solidFill>
          <a:latin typeface="+mn-lt"/>
          <a:ea typeface="+mn-ea"/>
          <a:cs typeface="+mn-cs"/>
        </a:defRPr>
      </a:lvl7pPr>
      <a:lvl8pPr marL="4267093" algn="l" defTabSz="1218535" rtl="0" eaLnBrk="1" latinLnBrk="0" hangingPunct="1">
        <a:defRPr sz="2400" kern="1200">
          <a:solidFill>
            <a:schemeClr val="tx1"/>
          </a:solidFill>
          <a:latin typeface="+mn-lt"/>
          <a:ea typeface="+mn-ea"/>
          <a:cs typeface="+mn-cs"/>
        </a:defRPr>
      </a:lvl8pPr>
      <a:lvl9pPr marL="4876678" algn="l" defTabSz="121853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4.png"/><Relationship Id="rId10" Type="http://schemas.openxmlformats.org/officeDocument/2006/relationships/image" Target="../media/image22.png"/><Relationship Id="rId4" Type="http://schemas.openxmlformats.org/officeDocument/2006/relationships/image" Target="../media/image3.png"/><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15.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14BFBCF3-1133-45DF-92CC-D5D0B5C1C323}"/>
              </a:ext>
            </a:extLst>
          </p:cNvPr>
          <p:cNvGrpSpPr/>
          <p:nvPr/>
        </p:nvGrpSpPr>
        <p:grpSpPr>
          <a:xfrm>
            <a:off x="-1" y="-76199"/>
            <a:ext cx="12337144" cy="7235453"/>
            <a:chOff x="-1" y="-76199"/>
            <a:chExt cx="12337144" cy="7235453"/>
          </a:xfrm>
        </p:grpSpPr>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97B16398-C432-4E77-83FF-CB7D7EAFD5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441988" y="-2518188"/>
              <a:ext cx="7235453" cy="12119432"/>
            </a:xfrm>
            <a:prstGeom prst="rect">
              <a:avLst/>
            </a:prstGeom>
          </p:spPr>
        </p:pic>
      </p:grpSp>
      <p:pic>
        <p:nvPicPr>
          <p:cNvPr id="14" name="图形 13">
            <a:extLst>
              <a:ext uri="{FF2B5EF4-FFF2-40B4-BE49-F238E27FC236}">
                <a16:creationId xmlns:a16="http://schemas.microsoft.com/office/drawing/2014/main" id="{71937146-2DCE-424E-A7BE-F3A98B6C63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08872" y="5257801"/>
            <a:ext cx="1910561" cy="1545307"/>
          </a:xfrm>
          <a:prstGeom prst="rect">
            <a:avLst/>
          </a:prstGeom>
        </p:spPr>
      </p:pic>
      <p:pic>
        <p:nvPicPr>
          <p:cNvPr id="16" name="图片 15">
            <a:extLst>
              <a:ext uri="{FF2B5EF4-FFF2-40B4-BE49-F238E27FC236}">
                <a16:creationId xmlns:a16="http://schemas.microsoft.com/office/drawing/2014/main" id="{50E2F026-5F5D-4D62-A186-5398E6AC9B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669" y="76985"/>
            <a:ext cx="1055624" cy="1219761"/>
          </a:xfrm>
          <a:prstGeom prst="rect">
            <a:avLst/>
          </a:prstGeom>
        </p:spPr>
      </p:pic>
      <p:pic>
        <p:nvPicPr>
          <p:cNvPr id="7" name="Picture 6">
            <a:extLst>
              <a:ext uri="{FF2B5EF4-FFF2-40B4-BE49-F238E27FC236}">
                <a16:creationId xmlns:a16="http://schemas.microsoft.com/office/drawing/2014/main" id="{34332BDD-65B2-71EC-F3B7-D4B71B221D01}"/>
              </a:ext>
            </a:extLst>
          </p:cNvPr>
          <p:cNvPicPr>
            <a:picLocks noChangeAspect="1"/>
          </p:cNvPicPr>
          <p:nvPr/>
        </p:nvPicPr>
        <p:blipFill>
          <a:blip r:embed="rId9"/>
          <a:stretch>
            <a:fillRect/>
          </a:stretch>
        </p:blipFill>
        <p:spPr>
          <a:xfrm>
            <a:off x="2539728" y="1637595"/>
            <a:ext cx="7535309" cy="3267739"/>
          </a:xfrm>
          <a:prstGeom prst="rect">
            <a:avLst/>
          </a:prstGeom>
        </p:spPr>
      </p:pic>
    </p:spTree>
    <p:extLst>
      <p:ext uri="{BB962C8B-B14F-4D97-AF65-F5344CB8AC3E}">
        <p14:creationId xmlns:p14="http://schemas.microsoft.com/office/powerpoint/2010/main" val="32395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childTnLst>
                          </p:cTn>
                        </p:par>
                        <p:par>
                          <p:cTn id="16" fill="hold">
                            <p:stCondLst>
                              <p:cond delay="1000"/>
                            </p:stCondLst>
                            <p:childTnLst>
                              <p:par>
                                <p:cTn id="17" presetID="2" presetClass="entr" presetSubtype="4"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204955" y="-2363554"/>
            <a:ext cx="6580373" cy="11905342"/>
          </a:xfrm>
          <a:prstGeom prst="rect">
            <a:avLst/>
          </a:prstGeom>
        </p:spPr>
      </p:pic>
      <p:sp>
        <p:nvSpPr>
          <p:cNvPr id="3" name="TextBox 2">
            <a:extLst>
              <a:ext uri="{FF2B5EF4-FFF2-40B4-BE49-F238E27FC236}">
                <a16:creationId xmlns:a16="http://schemas.microsoft.com/office/drawing/2014/main" id="{1169F2C3-07FB-53D5-51B1-280F9574BA42}"/>
              </a:ext>
            </a:extLst>
          </p:cNvPr>
          <p:cNvSpPr txBox="1"/>
          <p:nvPr/>
        </p:nvSpPr>
        <p:spPr>
          <a:xfrm>
            <a:off x="1282487" y="886801"/>
            <a:ext cx="10248578" cy="954107"/>
          </a:xfrm>
          <a:prstGeom prst="rect">
            <a:avLst/>
          </a:prstGeom>
          <a:noFill/>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Hoạt động 3: </a:t>
            </a:r>
            <a:r>
              <a:rPr lang="en-US" sz="2800" b="1">
                <a:solidFill>
                  <a:srgbClr val="FF0000"/>
                </a:solidFill>
                <a:latin typeface="Times New Roman" panose="02020603050405020304" pitchFamily="18" charset="0"/>
                <a:cs typeface="Times New Roman" panose="02020603050405020304" pitchFamily="18" charset="0"/>
              </a:rPr>
              <a:t>Xây dựng và thực hiện kế hoạch tham gia lao động của em trong gia đình.</a:t>
            </a:r>
            <a:endParaRPr lang="en-US" sz="2800">
              <a:solidFill>
                <a:srgbClr val="FF0000"/>
              </a:solidFill>
              <a:latin typeface="Times New Roman" panose="02020603050405020304" pitchFamily="18" charset="0"/>
              <a:cs typeface="Times New Roman" panose="02020603050405020304" pitchFamily="18" charset="0"/>
            </a:endParaRPr>
          </a:p>
        </p:txBody>
      </p:sp>
      <p:graphicFrame>
        <p:nvGraphicFramePr>
          <p:cNvPr id="12" name="Table 11">
            <a:extLst>
              <a:ext uri="{FF2B5EF4-FFF2-40B4-BE49-F238E27FC236}">
                <a16:creationId xmlns:a16="http://schemas.microsoft.com/office/drawing/2014/main" id="{F97E76F6-C9F5-8D1B-EAC8-15B1E26D5A40}"/>
              </a:ext>
            </a:extLst>
          </p:cNvPr>
          <p:cNvGraphicFramePr>
            <a:graphicFrameLocks noGrp="1"/>
          </p:cNvGraphicFramePr>
          <p:nvPr>
            <p:extLst>
              <p:ext uri="{D42A27DB-BD31-4B8C-83A1-F6EECF244321}">
                <p14:modId xmlns:p14="http://schemas.microsoft.com/office/powerpoint/2010/main" val="721938679"/>
              </p:ext>
            </p:extLst>
          </p:nvPr>
        </p:nvGraphicFramePr>
        <p:xfrm>
          <a:off x="1203158" y="1965960"/>
          <a:ext cx="9606013" cy="3655193"/>
        </p:xfrm>
        <a:graphic>
          <a:graphicData uri="http://schemas.openxmlformats.org/drawingml/2006/table">
            <a:tbl>
              <a:tblPr firstRow="1" firstCol="1" bandRow="1"/>
              <a:tblGrid>
                <a:gridCol w="2282356">
                  <a:extLst>
                    <a:ext uri="{9D8B030D-6E8A-4147-A177-3AD203B41FA5}">
                      <a16:colId xmlns:a16="http://schemas.microsoft.com/office/drawing/2014/main" val="2836246179"/>
                    </a:ext>
                  </a:extLst>
                </a:gridCol>
                <a:gridCol w="2453834">
                  <a:extLst>
                    <a:ext uri="{9D8B030D-6E8A-4147-A177-3AD203B41FA5}">
                      <a16:colId xmlns:a16="http://schemas.microsoft.com/office/drawing/2014/main" val="3091791966"/>
                    </a:ext>
                  </a:extLst>
                </a:gridCol>
                <a:gridCol w="2447858">
                  <a:extLst>
                    <a:ext uri="{9D8B030D-6E8A-4147-A177-3AD203B41FA5}">
                      <a16:colId xmlns:a16="http://schemas.microsoft.com/office/drawing/2014/main" val="3116027193"/>
                    </a:ext>
                  </a:extLst>
                </a:gridCol>
                <a:gridCol w="2421965">
                  <a:extLst>
                    <a:ext uri="{9D8B030D-6E8A-4147-A177-3AD203B41FA5}">
                      <a16:colId xmlns:a16="http://schemas.microsoft.com/office/drawing/2014/main" val="1745165277"/>
                    </a:ext>
                  </a:extLst>
                </a:gridCol>
              </a:tblGrid>
              <a:tr h="947643">
                <a:tc>
                  <a:txBody>
                    <a:bodyPr/>
                    <a:lstStyle/>
                    <a:p>
                      <a:pPr algn="ctr">
                        <a:spcBef>
                          <a:spcPts val="300"/>
                        </a:spcBef>
                        <a:spcAft>
                          <a:spcPts val="300"/>
                        </a:spcAft>
                      </a:pPr>
                      <a:r>
                        <a:rPr lang="en-US" sz="2800" b="1" i="0">
                          <a:effectLst/>
                          <a:latin typeface="Times New Roman" panose="02020603050405020304" pitchFamily="18" charset="0"/>
                          <a:ea typeface="SimSun" panose="02010600030101010101" pitchFamily="2" charset="-122"/>
                        </a:rPr>
                        <a:t>Tên công việc của gia đình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2800" b="1" i="0">
                          <a:effectLst/>
                          <a:latin typeface="Times New Roman" panose="02020603050405020304" pitchFamily="18" charset="0"/>
                          <a:ea typeface="SimSun" panose="02010600030101010101" pitchFamily="2" charset="-122"/>
                        </a:rPr>
                        <a:t>Việc em có thể tham gia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2800" b="1" i="0">
                          <a:effectLst/>
                          <a:latin typeface="Times New Roman" panose="02020603050405020304" pitchFamily="18" charset="0"/>
                          <a:ea typeface="SimSun" panose="02010600030101010101" pitchFamily="2" charset="-122"/>
                        </a:rPr>
                        <a:t>Thời gian thực hiện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2800" b="1" i="0">
                          <a:effectLst/>
                          <a:latin typeface="Times New Roman" panose="02020603050405020304" pitchFamily="18" charset="0"/>
                          <a:ea typeface="SimSun" panose="02010600030101010101" pitchFamily="2" charset="-122"/>
                        </a:rPr>
                        <a:t>Kết  quả</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0150785"/>
                  </a:ext>
                </a:extLst>
              </a:tr>
              <a:tr h="541510">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en-US" sz="800" i="0">
                          <a:effectLst/>
                          <a:latin typeface="Times New Roman" panose="02020603050405020304" pitchFamily="18" charset="0"/>
                          <a:ea typeface="SimSun" panose="02010600030101010101" pitchFamily="2" charset="-122"/>
                        </a:rPr>
                        <a:t>…</a:t>
                      </a:r>
                      <a:r>
                        <a:rPr lang="vi-VN" sz="800" i="1">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vi-VN" sz="800" i="0">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en-US" sz="800" i="0">
                          <a:effectLst/>
                          <a:latin typeface="Times New Roman" panose="02020603050405020304" pitchFamily="18" charset="0"/>
                          <a:ea typeface="SimSun" panose="02010600030101010101" pitchFamily="2" charset="-122"/>
                        </a:rPr>
                        <a:t>…</a:t>
                      </a:r>
                      <a:r>
                        <a:rPr lang="vi-VN" sz="800" i="1">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en-US" sz="800" i="0">
                          <a:effectLst/>
                          <a:latin typeface="Times New Roman" panose="02020603050405020304" pitchFamily="18" charset="0"/>
                          <a:ea typeface="SimSun" panose="02010600030101010101" pitchFamily="2" charset="-122"/>
                        </a:rPr>
                        <a:t>…</a:t>
                      </a:r>
                      <a:r>
                        <a:rPr lang="vi-VN" sz="800" i="1">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4874918"/>
                  </a:ext>
                </a:extLst>
              </a:tr>
              <a:tr h="541510">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en-US" sz="800" i="0">
                          <a:effectLst/>
                          <a:latin typeface="Times New Roman" panose="02020603050405020304" pitchFamily="18" charset="0"/>
                          <a:ea typeface="SimSun" panose="02010600030101010101" pitchFamily="2" charset="-122"/>
                        </a:rPr>
                        <a:t>…</a:t>
                      </a:r>
                      <a:r>
                        <a:rPr lang="vi-VN" sz="800" i="1">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vi-VN" sz="800" i="0">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en-US" sz="800" i="0">
                          <a:effectLst/>
                          <a:latin typeface="Times New Roman" panose="02020603050405020304" pitchFamily="18" charset="0"/>
                          <a:ea typeface="SimSun" panose="02010600030101010101" pitchFamily="2" charset="-122"/>
                        </a:rPr>
                        <a:t>…</a:t>
                      </a:r>
                      <a:r>
                        <a:rPr lang="vi-VN" sz="800" i="1">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en-US" sz="800" i="0">
                          <a:effectLst/>
                          <a:latin typeface="Times New Roman" panose="02020603050405020304" pitchFamily="18" charset="0"/>
                          <a:ea typeface="SimSun" panose="02010600030101010101" pitchFamily="2" charset="-122"/>
                        </a:rPr>
                        <a:t>…</a:t>
                      </a:r>
                      <a:r>
                        <a:rPr lang="vi-VN" sz="800" i="1">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822629"/>
                  </a:ext>
                </a:extLst>
              </a:tr>
              <a:tr h="541510">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en-US" sz="800" i="0">
                          <a:effectLst/>
                          <a:latin typeface="Times New Roman" panose="02020603050405020304" pitchFamily="18" charset="0"/>
                          <a:ea typeface="SimSun" panose="02010600030101010101" pitchFamily="2" charset="-122"/>
                        </a:rPr>
                        <a:t>…</a:t>
                      </a:r>
                      <a:r>
                        <a:rPr lang="vi-VN" sz="800" i="1">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vi-VN" sz="800" i="0">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en-US" sz="800" i="0">
                          <a:effectLst/>
                          <a:latin typeface="Times New Roman" panose="02020603050405020304" pitchFamily="18" charset="0"/>
                          <a:ea typeface="SimSun" panose="02010600030101010101" pitchFamily="2" charset="-122"/>
                        </a:rPr>
                        <a:t>…</a:t>
                      </a:r>
                      <a:r>
                        <a:rPr lang="vi-VN" sz="800" i="1">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en-US" sz="800" i="0">
                          <a:effectLst/>
                          <a:latin typeface="Times New Roman" panose="02020603050405020304" pitchFamily="18" charset="0"/>
                          <a:ea typeface="SimSun" panose="02010600030101010101" pitchFamily="2" charset="-122"/>
                        </a:rPr>
                        <a:t>…</a:t>
                      </a:r>
                      <a:r>
                        <a:rPr lang="vi-VN" sz="800" i="1">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611844"/>
                  </a:ext>
                </a:extLst>
              </a:tr>
              <a:tr h="541510">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en-US" sz="800" i="0">
                          <a:effectLst/>
                          <a:latin typeface="Times New Roman" panose="02020603050405020304" pitchFamily="18" charset="0"/>
                          <a:ea typeface="SimSun" panose="02010600030101010101" pitchFamily="2" charset="-122"/>
                        </a:rPr>
                        <a:t>…</a:t>
                      </a:r>
                      <a:r>
                        <a:rPr lang="vi-VN" sz="800" i="1">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vi-VN" sz="800" i="0">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en-US" sz="800" i="0">
                          <a:effectLst/>
                          <a:latin typeface="Times New Roman" panose="02020603050405020304" pitchFamily="18" charset="0"/>
                          <a:ea typeface="SimSun" panose="02010600030101010101" pitchFamily="2" charset="-122"/>
                        </a:rPr>
                        <a:t>…</a:t>
                      </a:r>
                      <a:r>
                        <a:rPr lang="vi-VN" sz="800" i="1">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en-US" sz="800" i="0">
                          <a:effectLst/>
                          <a:latin typeface="Times New Roman" panose="02020603050405020304" pitchFamily="18" charset="0"/>
                          <a:ea typeface="SimSun" panose="02010600030101010101" pitchFamily="2" charset="-122"/>
                        </a:rPr>
                        <a:t>…</a:t>
                      </a:r>
                      <a:r>
                        <a:rPr lang="vi-VN" sz="800" i="1">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0487726"/>
                  </a:ext>
                </a:extLst>
              </a:tr>
              <a:tr h="541510">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en-US" sz="800" i="0">
                          <a:effectLst/>
                          <a:latin typeface="Times New Roman" panose="02020603050405020304" pitchFamily="18" charset="0"/>
                          <a:ea typeface="SimSun" panose="02010600030101010101" pitchFamily="2" charset="-122"/>
                        </a:rPr>
                        <a:t>…</a:t>
                      </a:r>
                      <a:r>
                        <a:rPr lang="vi-VN" sz="800" i="1">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vi-VN" sz="800" i="0">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en-US" sz="800" i="0">
                          <a:effectLst/>
                          <a:latin typeface="Times New Roman" panose="02020603050405020304" pitchFamily="18" charset="0"/>
                          <a:ea typeface="SimSun" panose="02010600030101010101" pitchFamily="2" charset="-122"/>
                        </a:rPr>
                        <a:t>…</a:t>
                      </a:r>
                      <a:r>
                        <a:rPr lang="vi-VN" sz="800" i="1">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800" i="1">
                          <a:effectLst/>
                          <a:latin typeface="Times New Roman" panose="02020603050405020304" pitchFamily="18" charset="0"/>
                          <a:ea typeface="SimSun" panose="02010600030101010101" pitchFamily="2" charset="-122"/>
                        </a:rPr>
                        <a:t>…</a:t>
                      </a:r>
                      <a:r>
                        <a:rPr lang="en-US" sz="800" i="0">
                          <a:effectLst/>
                          <a:latin typeface="Times New Roman" panose="02020603050405020304" pitchFamily="18" charset="0"/>
                          <a:ea typeface="SimSun" panose="02010600030101010101" pitchFamily="2" charset="-122"/>
                        </a:rPr>
                        <a:t>…</a:t>
                      </a:r>
                      <a:r>
                        <a:rPr lang="vi-VN" sz="800" i="1">
                          <a:effectLst/>
                          <a:latin typeface="Times New Roman" panose="02020603050405020304" pitchFamily="18" charset="0"/>
                          <a:ea typeface="SimSun" panose="02010600030101010101" pitchFamily="2" charset="-122"/>
                        </a:rPr>
                        <a:t>…..</a:t>
                      </a:r>
                      <a:endParaRPr lang="en-US" sz="14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2526925"/>
                  </a:ext>
                </a:extLst>
              </a:tr>
            </a:tbl>
          </a:graphicData>
        </a:graphic>
      </p:graphicFrame>
    </p:spTree>
    <p:extLst>
      <p:ext uri="{BB962C8B-B14F-4D97-AF65-F5344CB8AC3E}">
        <p14:creationId xmlns:p14="http://schemas.microsoft.com/office/powerpoint/2010/main" val="3209606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par>
                                <p:cTn id="20" presetID="53" presetClass="entr" presetSubtype="16"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animEffect transition="in" filter="fade">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14BFBCF3-1133-45DF-92CC-D5D0B5C1C323}"/>
              </a:ext>
            </a:extLst>
          </p:cNvPr>
          <p:cNvGrpSpPr/>
          <p:nvPr/>
        </p:nvGrpSpPr>
        <p:grpSpPr>
          <a:xfrm>
            <a:off x="110669" y="54892"/>
            <a:ext cx="12337144" cy="6934199"/>
            <a:chOff x="-1" y="-76197"/>
            <a:chExt cx="12337144" cy="6934199"/>
          </a:xfrm>
        </p:grpSpPr>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97B16398-C432-4E77-83FF-CB7D7EAFD5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592615" y="-2668813"/>
              <a:ext cx="6934199" cy="12119432"/>
            </a:xfrm>
            <a:prstGeom prst="rect">
              <a:avLst/>
            </a:prstGeom>
          </p:spPr>
        </p:pic>
      </p:grpSp>
      <p:pic>
        <p:nvPicPr>
          <p:cNvPr id="14" name="图形 13">
            <a:extLst>
              <a:ext uri="{FF2B5EF4-FFF2-40B4-BE49-F238E27FC236}">
                <a16:creationId xmlns:a16="http://schemas.microsoft.com/office/drawing/2014/main" id="{71937146-2DCE-424E-A7BE-F3A98B6C63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23272" y="1367281"/>
            <a:ext cx="3812832" cy="3083909"/>
          </a:xfrm>
          <a:prstGeom prst="rect">
            <a:avLst/>
          </a:prstGeom>
        </p:spPr>
      </p:pic>
      <p:sp>
        <p:nvSpPr>
          <p:cNvPr id="3" name="Teardrop 2">
            <a:extLst>
              <a:ext uri="{FF2B5EF4-FFF2-40B4-BE49-F238E27FC236}">
                <a16:creationId xmlns:a16="http://schemas.microsoft.com/office/drawing/2014/main" id="{300FE224-8F24-CF9C-FBD5-2A6978FD9E73}"/>
              </a:ext>
            </a:extLst>
          </p:cNvPr>
          <p:cNvSpPr/>
          <p:nvPr/>
        </p:nvSpPr>
        <p:spPr>
          <a:xfrm rot="1544418">
            <a:off x="943094" y="2287862"/>
            <a:ext cx="5581804" cy="3108960"/>
          </a:xfrm>
          <a:prstGeom prst="teardrop">
            <a:avLst>
              <a:gd name="adj" fmla="val 13821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2800">
                <a:solidFill>
                  <a:srgbClr val="FF0000"/>
                </a:solidFill>
                <a:latin typeface="Times New Roman" panose="02020603050405020304" pitchFamily="18" charset="0"/>
                <a:cs typeface="Times New Roman" panose="02020603050405020304" pitchFamily="18" charset="0"/>
              </a:rPr>
              <a:t>Hoàn thành phiếu học tập</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8769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204955" y="-2363554"/>
            <a:ext cx="6580373" cy="11905342"/>
          </a:xfrm>
          <a:prstGeom prst="rect">
            <a:avLst/>
          </a:prstGeom>
        </p:spPr>
      </p:pic>
      <p:sp>
        <p:nvSpPr>
          <p:cNvPr id="3" name="TextBox 2">
            <a:extLst>
              <a:ext uri="{FF2B5EF4-FFF2-40B4-BE49-F238E27FC236}">
                <a16:creationId xmlns:a16="http://schemas.microsoft.com/office/drawing/2014/main" id="{1169F2C3-07FB-53D5-51B1-280F9574BA42}"/>
              </a:ext>
            </a:extLst>
          </p:cNvPr>
          <p:cNvSpPr txBox="1"/>
          <p:nvPr/>
        </p:nvSpPr>
        <p:spPr>
          <a:xfrm>
            <a:off x="1282487" y="886801"/>
            <a:ext cx="10248578" cy="954107"/>
          </a:xfrm>
          <a:prstGeom prst="rect">
            <a:avLst/>
          </a:prstGeom>
          <a:noFill/>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Hoạt động 3: </a:t>
            </a:r>
            <a:r>
              <a:rPr lang="en-US" sz="2800" b="1">
                <a:solidFill>
                  <a:srgbClr val="FF0000"/>
                </a:solidFill>
                <a:latin typeface="Times New Roman" panose="02020603050405020304" pitchFamily="18" charset="0"/>
                <a:cs typeface="Times New Roman" panose="02020603050405020304" pitchFamily="18" charset="0"/>
              </a:rPr>
              <a:t>Xây dựng và thực hiện kế hoạch tham gia lao động của em trong gia đình.</a:t>
            </a:r>
            <a:endParaRPr lang="en-US" sz="2800">
              <a:solidFill>
                <a:srgbClr val="FF0000"/>
              </a:solidFill>
              <a:latin typeface="Times New Roman" panose="02020603050405020304" pitchFamily="18" charset="0"/>
              <a:cs typeface="Times New Roman" panose="02020603050405020304" pitchFamily="18" charset="0"/>
            </a:endParaRPr>
          </a:p>
        </p:txBody>
      </p:sp>
      <p:graphicFrame>
        <p:nvGraphicFramePr>
          <p:cNvPr id="12" name="Table 11">
            <a:extLst>
              <a:ext uri="{FF2B5EF4-FFF2-40B4-BE49-F238E27FC236}">
                <a16:creationId xmlns:a16="http://schemas.microsoft.com/office/drawing/2014/main" id="{F97E76F6-C9F5-8D1B-EAC8-15B1E26D5A40}"/>
              </a:ext>
            </a:extLst>
          </p:cNvPr>
          <p:cNvGraphicFramePr>
            <a:graphicFrameLocks noGrp="1"/>
          </p:cNvGraphicFramePr>
          <p:nvPr>
            <p:extLst>
              <p:ext uri="{D42A27DB-BD31-4B8C-83A1-F6EECF244321}">
                <p14:modId xmlns:p14="http://schemas.microsoft.com/office/powerpoint/2010/main" val="4004307393"/>
              </p:ext>
            </p:extLst>
          </p:nvPr>
        </p:nvGraphicFramePr>
        <p:xfrm>
          <a:off x="984104" y="1965960"/>
          <a:ext cx="10248578" cy="3843243"/>
        </p:xfrm>
        <a:graphic>
          <a:graphicData uri="http://schemas.openxmlformats.org/drawingml/2006/table">
            <a:tbl>
              <a:tblPr firstRow="1" firstCol="1" bandRow="1"/>
              <a:tblGrid>
                <a:gridCol w="2435027">
                  <a:extLst>
                    <a:ext uri="{9D8B030D-6E8A-4147-A177-3AD203B41FA5}">
                      <a16:colId xmlns:a16="http://schemas.microsoft.com/office/drawing/2014/main" val="2836246179"/>
                    </a:ext>
                  </a:extLst>
                </a:gridCol>
                <a:gridCol w="2617976">
                  <a:extLst>
                    <a:ext uri="{9D8B030D-6E8A-4147-A177-3AD203B41FA5}">
                      <a16:colId xmlns:a16="http://schemas.microsoft.com/office/drawing/2014/main" val="3091791966"/>
                    </a:ext>
                  </a:extLst>
                </a:gridCol>
                <a:gridCol w="2611600">
                  <a:extLst>
                    <a:ext uri="{9D8B030D-6E8A-4147-A177-3AD203B41FA5}">
                      <a16:colId xmlns:a16="http://schemas.microsoft.com/office/drawing/2014/main" val="3116027193"/>
                    </a:ext>
                  </a:extLst>
                </a:gridCol>
                <a:gridCol w="2583975">
                  <a:extLst>
                    <a:ext uri="{9D8B030D-6E8A-4147-A177-3AD203B41FA5}">
                      <a16:colId xmlns:a16="http://schemas.microsoft.com/office/drawing/2014/main" val="1745165277"/>
                    </a:ext>
                  </a:extLst>
                </a:gridCol>
              </a:tblGrid>
              <a:tr h="947643">
                <a:tc>
                  <a:txBody>
                    <a:bodyPr/>
                    <a:lstStyle/>
                    <a:p>
                      <a:pPr algn="ctr">
                        <a:spcBef>
                          <a:spcPts val="300"/>
                        </a:spcBef>
                        <a:spcAft>
                          <a:spcPts val="300"/>
                        </a:spcAft>
                      </a:pPr>
                      <a:r>
                        <a:rPr lang="en-US" sz="2800" b="1" i="0">
                          <a:effectLst/>
                          <a:latin typeface="Times New Roman" panose="02020603050405020304" pitchFamily="18" charset="0"/>
                          <a:ea typeface="SimSun" panose="02010600030101010101" pitchFamily="2" charset="-122"/>
                        </a:rPr>
                        <a:t>Tên công việc của gia đình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2800" b="1" i="0">
                          <a:effectLst/>
                          <a:latin typeface="Times New Roman" panose="02020603050405020304" pitchFamily="18" charset="0"/>
                          <a:ea typeface="SimSun" panose="02010600030101010101" pitchFamily="2" charset="-122"/>
                        </a:rPr>
                        <a:t>Việc em có thể tham gia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2800" b="1" i="0">
                          <a:effectLst/>
                          <a:latin typeface="Times New Roman" panose="02020603050405020304" pitchFamily="18" charset="0"/>
                          <a:ea typeface="SimSun" panose="02010600030101010101" pitchFamily="2" charset="-122"/>
                        </a:rPr>
                        <a:t>Thời gian thực hiện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US" sz="2800" b="1" i="0">
                          <a:effectLst/>
                          <a:latin typeface="Times New Roman" panose="02020603050405020304" pitchFamily="18" charset="0"/>
                          <a:ea typeface="SimSun" panose="02010600030101010101" pitchFamily="2" charset="-122"/>
                        </a:rPr>
                        <a:t>Kết  quả</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0150785"/>
                  </a:ext>
                </a:extLst>
              </a:tr>
              <a:tr h="0">
                <a:tc>
                  <a:txBody>
                    <a:bodyPr/>
                    <a:lstStyle/>
                    <a:p>
                      <a:pPr algn="just">
                        <a:spcBef>
                          <a:spcPts val="300"/>
                        </a:spcBef>
                        <a:spcAft>
                          <a:spcPts val="300"/>
                        </a:spcAft>
                      </a:pPr>
                      <a:r>
                        <a:rPr lang="en-US" sz="2500" i="1">
                          <a:effectLst/>
                          <a:latin typeface="Times New Roman" panose="02020603050405020304" pitchFamily="18" charset="0"/>
                          <a:ea typeface="SimSun" panose="02010600030101010101" pitchFamily="2" charset="-122"/>
                        </a:rPr>
                        <a:t>Dọn dẹp nhà cửa</a:t>
                      </a:r>
                      <a:endParaRPr lang="en-US" sz="25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300"/>
                        </a:spcBef>
                        <a:spcAft>
                          <a:spcPts val="300"/>
                        </a:spcAft>
                      </a:pPr>
                      <a:r>
                        <a:rPr lang="vi-VN" sz="2500" i="0">
                          <a:effectLst/>
                          <a:latin typeface="Times New Roman" panose="02020603050405020304" pitchFamily="18" charset="0"/>
                          <a:ea typeface="SimSun" panose="02010600030101010101" pitchFamily="2" charset="-122"/>
                        </a:rPr>
                        <a:t>- </a:t>
                      </a:r>
                      <a:r>
                        <a:rPr lang="en-US" sz="2500" i="1">
                          <a:effectLst/>
                          <a:latin typeface="Times New Roman" panose="02020603050405020304" pitchFamily="18" charset="0"/>
                          <a:ea typeface="SimSun" panose="02010600030101010101" pitchFamily="2" charset="-122"/>
                        </a:rPr>
                        <a:t>Quét nhà</a:t>
                      </a:r>
                      <a:endParaRPr lang="en-US" sz="25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300"/>
                        </a:spcBef>
                        <a:spcAft>
                          <a:spcPts val="300"/>
                        </a:spcAft>
                      </a:pPr>
                      <a:r>
                        <a:rPr lang="en-US" sz="2500" i="1">
                          <a:effectLst/>
                          <a:latin typeface="Times New Roman" panose="02020603050405020304" pitchFamily="18" charset="0"/>
                          <a:ea typeface="SimSun" panose="02010600030101010101" pitchFamily="2" charset="-122"/>
                        </a:rPr>
                        <a:t>-</a:t>
                      </a:r>
                      <a:r>
                        <a:rPr lang="vi-VN" sz="2500" i="1">
                          <a:effectLst/>
                          <a:latin typeface="Times New Roman" panose="02020603050405020304" pitchFamily="18" charset="0"/>
                          <a:ea typeface="SimSun" panose="02010600030101010101" pitchFamily="2" charset="-122"/>
                        </a:rPr>
                        <a:t> </a:t>
                      </a:r>
                      <a:r>
                        <a:rPr lang="en-US" sz="2500" i="1">
                          <a:effectLst/>
                          <a:latin typeface="Times New Roman" panose="02020603050405020304" pitchFamily="18" charset="0"/>
                          <a:ea typeface="SimSun" panose="02010600030101010101" pitchFamily="2" charset="-122"/>
                        </a:rPr>
                        <a:t>Khi có thời gian </a:t>
                      </a:r>
                      <a:r>
                        <a:rPr lang="vi-VN" sz="2500" i="1">
                          <a:effectLst/>
                          <a:latin typeface="Times New Roman" panose="02020603050405020304" pitchFamily="18" charset="0"/>
                          <a:ea typeface="SimSun" panose="02010600030101010101" pitchFamily="2" charset="-122"/>
                        </a:rPr>
                        <a:t>rảnh.</a:t>
                      </a:r>
                      <a:endParaRPr lang="en-US" sz="25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300"/>
                        </a:spcBef>
                        <a:spcAft>
                          <a:spcPts val="300"/>
                        </a:spcAft>
                      </a:pPr>
                      <a:r>
                        <a:rPr lang="en-US" sz="2500" i="1">
                          <a:effectLst/>
                          <a:latin typeface="Times New Roman" panose="02020603050405020304" pitchFamily="18" charset="0"/>
                          <a:ea typeface="SimSun" panose="02010600030101010101" pitchFamily="2" charset="-122"/>
                        </a:rPr>
                        <a:t>Thực hiện tốt và được bố mẹ khen.</a:t>
                      </a:r>
                      <a:endParaRPr lang="en-US" sz="25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822629"/>
                  </a:ext>
                </a:extLst>
              </a:tr>
              <a:tr h="541510">
                <a:tc>
                  <a:txBody>
                    <a:bodyPr/>
                    <a:lstStyle/>
                    <a:p>
                      <a:pPr algn="just">
                        <a:spcBef>
                          <a:spcPts val="300"/>
                        </a:spcBef>
                        <a:spcAft>
                          <a:spcPts val="300"/>
                        </a:spcAft>
                      </a:pPr>
                      <a:r>
                        <a:rPr lang="en-US" sz="2500" i="0">
                          <a:effectLst/>
                          <a:latin typeface="Times New Roman" panose="02020603050405020304" pitchFamily="18" charset="0"/>
                          <a:ea typeface="SimSun" panose="02010600030101010101" pitchFamily="2" charset="-122"/>
                        </a:rPr>
                        <a:t> </a:t>
                      </a:r>
                      <a:r>
                        <a:rPr lang="vi-VN" sz="2500" i="0">
                          <a:effectLst/>
                          <a:latin typeface="Times New Roman" panose="02020603050405020304" pitchFamily="18" charset="0"/>
                          <a:ea typeface="SimSun" panose="02010600030101010101" pitchFamily="2" charset="-122"/>
                        </a:rPr>
                        <a:t>Dọn dẹp sau bữa ăn</a:t>
                      </a:r>
                      <a:endParaRPr lang="en-US" sz="25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300"/>
                        </a:spcBef>
                        <a:spcAft>
                          <a:spcPts val="300"/>
                        </a:spcAft>
                      </a:pPr>
                      <a:r>
                        <a:rPr lang="en-US" sz="2500" i="1">
                          <a:effectLst/>
                          <a:latin typeface="Times New Roman" panose="02020603050405020304" pitchFamily="18" charset="0"/>
                          <a:ea typeface="SimSun" panose="02010600030101010101" pitchFamily="2" charset="-122"/>
                        </a:rPr>
                        <a:t>-</a:t>
                      </a:r>
                      <a:r>
                        <a:rPr lang="vi-VN" sz="2500" i="1">
                          <a:effectLst/>
                          <a:latin typeface="Times New Roman" panose="02020603050405020304" pitchFamily="18" charset="0"/>
                          <a:ea typeface="SimSun" panose="02010600030101010101" pitchFamily="2" charset="-122"/>
                        </a:rPr>
                        <a:t> </a:t>
                      </a:r>
                      <a:r>
                        <a:rPr lang="en-US" sz="2500" i="1">
                          <a:effectLst/>
                          <a:latin typeface="Times New Roman" panose="02020603050405020304" pitchFamily="18" charset="0"/>
                          <a:ea typeface="SimSun" panose="02010600030101010101" pitchFamily="2" charset="-122"/>
                        </a:rPr>
                        <a:t>Rửa </a:t>
                      </a:r>
                      <a:r>
                        <a:rPr lang="en-US" sz="2500" i="0">
                          <a:effectLst/>
                          <a:latin typeface="Times New Roman" panose="02020603050405020304" pitchFamily="18" charset="0"/>
                          <a:ea typeface="SimSun" panose="02010600030101010101" pitchFamily="2" charset="-122"/>
                        </a:rPr>
                        <a:t>b</a:t>
                      </a:r>
                      <a:r>
                        <a:rPr lang="vi-VN" sz="2500" i="0">
                          <a:effectLst/>
                          <a:latin typeface="Times New Roman" panose="02020603050405020304" pitchFamily="18" charset="0"/>
                          <a:ea typeface="SimSun" panose="02010600030101010101" pitchFamily="2" charset="-122"/>
                        </a:rPr>
                        <a:t>át </a:t>
                      </a:r>
                      <a:endParaRPr lang="en-US" sz="25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300"/>
                        </a:spcBef>
                        <a:spcAft>
                          <a:spcPts val="300"/>
                        </a:spcAft>
                      </a:pPr>
                      <a:r>
                        <a:rPr lang="en-US" sz="2500" i="1">
                          <a:effectLst/>
                          <a:latin typeface="Times New Roman" panose="02020603050405020304" pitchFamily="18" charset="0"/>
                          <a:ea typeface="SimSun" panose="02010600030101010101" pitchFamily="2" charset="-122"/>
                        </a:rPr>
                        <a:t>-</a:t>
                      </a:r>
                      <a:r>
                        <a:rPr lang="vi-VN" sz="2500" i="1">
                          <a:effectLst/>
                          <a:latin typeface="Times New Roman" panose="02020603050405020304" pitchFamily="18" charset="0"/>
                          <a:ea typeface="SimSun" panose="02010600030101010101" pitchFamily="2" charset="-122"/>
                        </a:rPr>
                        <a:t> </a:t>
                      </a:r>
                      <a:r>
                        <a:rPr lang="en-US" sz="2500" i="1">
                          <a:effectLst/>
                          <a:latin typeface="Times New Roman" panose="02020603050405020304" pitchFamily="18" charset="0"/>
                          <a:ea typeface="SimSun" panose="02010600030101010101" pitchFamily="2" charset="-122"/>
                        </a:rPr>
                        <a:t>Sau các bữa cơm</a:t>
                      </a:r>
                      <a:endParaRPr lang="en-US" sz="2500">
                        <a:effectLst/>
                        <a:latin typeface="Times New Roman" panose="02020603050405020304" pitchFamily="18" charset="0"/>
                        <a:ea typeface="SimSun" panose="02010600030101010101" pitchFamily="2" charset="-122"/>
                      </a:endParaRPr>
                    </a:p>
                    <a:p>
                      <a:pPr algn="just">
                        <a:spcBef>
                          <a:spcPts val="300"/>
                        </a:spcBef>
                        <a:spcAft>
                          <a:spcPts val="300"/>
                        </a:spcAft>
                      </a:pPr>
                      <a:r>
                        <a:rPr lang="en-US" sz="2500" i="0">
                          <a:effectLst/>
                          <a:latin typeface="Times New Roman" panose="02020603050405020304" pitchFamily="18" charset="0"/>
                          <a:ea typeface="SimSun" panose="02010600030101010101" pitchFamily="2" charset="-122"/>
                        </a:rPr>
                        <a:t> </a:t>
                      </a:r>
                      <a:endParaRPr lang="en-US" sz="25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300"/>
                        </a:spcBef>
                        <a:spcAft>
                          <a:spcPts val="300"/>
                        </a:spcAft>
                      </a:pPr>
                      <a:r>
                        <a:rPr lang="en-US" sz="2500" i="1">
                          <a:effectLst/>
                          <a:latin typeface="Times New Roman" panose="02020603050405020304" pitchFamily="18" charset="0"/>
                          <a:ea typeface="SimSun" panose="02010600030101010101" pitchFamily="2" charset="-122"/>
                        </a:rPr>
                        <a:t>Thực hiện tốt và được bố mẹ khen.</a:t>
                      </a:r>
                      <a:endParaRPr lang="en-US" sz="25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611844"/>
                  </a:ext>
                </a:extLst>
              </a:tr>
              <a:tr h="541510">
                <a:tc>
                  <a:txBody>
                    <a:bodyPr/>
                    <a:lstStyle/>
                    <a:p>
                      <a:pPr algn="just">
                        <a:spcBef>
                          <a:spcPts val="300"/>
                        </a:spcBef>
                        <a:spcAft>
                          <a:spcPts val="300"/>
                        </a:spcAft>
                      </a:pPr>
                      <a:r>
                        <a:rPr lang="en-US" sz="2500" i="1">
                          <a:effectLst/>
                          <a:latin typeface="Times New Roman" panose="02020603050405020304" pitchFamily="18" charset="0"/>
                          <a:ea typeface="SimSun" panose="02010600030101010101" pitchFamily="2" charset="-122"/>
                        </a:rPr>
                        <a:t>Phụ gia đình  chuẩn bị các bữa ăn</a:t>
                      </a:r>
                      <a:endParaRPr lang="en-US" sz="25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300"/>
                        </a:spcBef>
                        <a:spcAft>
                          <a:spcPts val="300"/>
                        </a:spcAft>
                      </a:pPr>
                      <a:r>
                        <a:rPr lang="en-US" sz="2500" i="1">
                          <a:effectLst/>
                          <a:latin typeface="Times New Roman" panose="02020603050405020304" pitchFamily="18" charset="0"/>
                          <a:ea typeface="SimSun" panose="02010600030101010101" pitchFamily="2" charset="-122"/>
                        </a:rPr>
                        <a:t>-</a:t>
                      </a:r>
                      <a:r>
                        <a:rPr lang="vi-VN" sz="2500" i="1">
                          <a:effectLst/>
                          <a:latin typeface="Times New Roman" panose="02020603050405020304" pitchFamily="18" charset="0"/>
                          <a:ea typeface="SimSun" panose="02010600030101010101" pitchFamily="2" charset="-122"/>
                        </a:rPr>
                        <a:t> </a:t>
                      </a:r>
                      <a:r>
                        <a:rPr lang="en-US" sz="2500" i="1">
                          <a:effectLst/>
                          <a:latin typeface="Times New Roman" panose="02020603050405020304" pitchFamily="18" charset="0"/>
                          <a:ea typeface="SimSun" panose="02010600030101010101" pitchFamily="2" charset="-122"/>
                        </a:rPr>
                        <a:t>Nhặt rau</a:t>
                      </a:r>
                      <a:endParaRPr lang="en-US" sz="2500">
                        <a:effectLst/>
                        <a:latin typeface="Times New Roman" panose="02020603050405020304" pitchFamily="18" charset="0"/>
                        <a:ea typeface="SimSun" panose="02010600030101010101" pitchFamily="2" charset="-122"/>
                      </a:endParaRPr>
                    </a:p>
                    <a:p>
                      <a:pPr algn="just">
                        <a:spcBef>
                          <a:spcPts val="300"/>
                        </a:spcBef>
                        <a:spcAft>
                          <a:spcPts val="300"/>
                        </a:spcAft>
                      </a:pPr>
                      <a:r>
                        <a:rPr lang="en-US" sz="2500" i="1">
                          <a:effectLst/>
                          <a:latin typeface="Times New Roman" panose="02020603050405020304" pitchFamily="18" charset="0"/>
                          <a:ea typeface="SimSun" panose="02010600030101010101" pitchFamily="2" charset="-122"/>
                        </a:rPr>
                        <a:t>-</a:t>
                      </a:r>
                      <a:r>
                        <a:rPr lang="vi-VN" sz="2500" i="1">
                          <a:effectLst/>
                          <a:latin typeface="Times New Roman" panose="02020603050405020304" pitchFamily="18" charset="0"/>
                          <a:ea typeface="SimSun" panose="02010600030101010101" pitchFamily="2" charset="-122"/>
                        </a:rPr>
                        <a:t> </a:t>
                      </a:r>
                      <a:r>
                        <a:rPr lang="en-US" sz="2500" i="1">
                          <a:effectLst/>
                          <a:latin typeface="Times New Roman" panose="02020603050405020304" pitchFamily="18" charset="0"/>
                          <a:ea typeface="SimSun" panose="02010600030101010101" pitchFamily="2" charset="-122"/>
                        </a:rPr>
                        <a:t>Rửa rau</a:t>
                      </a:r>
                      <a:endParaRPr lang="en-US" sz="2500">
                        <a:effectLst/>
                        <a:latin typeface="Times New Roman" panose="02020603050405020304" pitchFamily="18" charset="0"/>
                        <a:ea typeface="SimSun" panose="02010600030101010101" pitchFamily="2" charset="-122"/>
                      </a:endParaRPr>
                    </a:p>
                    <a:p>
                      <a:pPr algn="just">
                        <a:spcBef>
                          <a:spcPts val="300"/>
                        </a:spcBef>
                        <a:spcAft>
                          <a:spcPts val="300"/>
                        </a:spcAft>
                      </a:pPr>
                      <a:r>
                        <a:rPr lang="en-US" sz="2500" i="1">
                          <a:effectLst/>
                          <a:latin typeface="Times New Roman" panose="02020603050405020304" pitchFamily="18" charset="0"/>
                          <a:ea typeface="SimSun" panose="02010600030101010101" pitchFamily="2" charset="-122"/>
                        </a:rPr>
                        <a:t>-</a:t>
                      </a:r>
                      <a:r>
                        <a:rPr lang="vi-VN" sz="2500" i="1">
                          <a:effectLst/>
                          <a:latin typeface="Times New Roman" panose="02020603050405020304" pitchFamily="18" charset="0"/>
                          <a:ea typeface="SimSun" panose="02010600030101010101" pitchFamily="2" charset="-122"/>
                        </a:rPr>
                        <a:t> </a:t>
                      </a:r>
                      <a:r>
                        <a:rPr lang="en-US" sz="2500" i="1">
                          <a:effectLst/>
                          <a:latin typeface="Times New Roman" panose="02020603050405020304" pitchFamily="18" charset="0"/>
                          <a:ea typeface="SimSun" panose="02010600030101010101" pitchFamily="2" charset="-122"/>
                        </a:rPr>
                        <a:t>Nấu cơm</a:t>
                      </a:r>
                      <a:r>
                        <a:rPr lang="en-US" sz="2500" i="0">
                          <a:effectLst/>
                          <a:latin typeface="Times New Roman" panose="02020603050405020304" pitchFamily="18" charset="0"/>
                          <a:ea typeface="SimSun" panose="02010600030101010101" pitchFamily="2" charset="-122"/>
                        </a:rPr>
                        <a:t> </a:t>
                      </a:r>
                      <a:endParaRPr lang="en-US" sz="25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300"/>
                        </a:spcBef>
                        <a:spcAft>
                          <a:spcPts val="300"/>
                        </a:spcAft>
                      </a:pPr>
                      <a:r>
                        <a:rPr lang="vi-VN" sz="2500" i="1">
                          <a:effectLst/>
                          <a:latin typeface="Times New Roman" panose="02020603050405020304" pitchFamily="18" charset="0"/>
                          <a:ea typeface="SimSun" panose="02010600030101010101" pitchFamily="2" charset="-122"/>
                        </a:rPr>
                        <a:t>-</a:t>
                      </a:r>
                      <a:r>
                        <a:rPr lang="en-US" sz="2500" i="1">
                          <a:effectLst/>
                          <a:latin typeface="Times New Roman" panose="02020603050405020304" pitchFamily="18" charset="0"/>
                          <a:ea typeface="SimSun" panose="02010600030101010101" pitchFamily="2" charset="-122"/>
                        </a:rPr>
                        <a:t>Vào các buổi chiều </a:t>
                      </a:r>
                      <a:r>
                        <a:rPr lang="en-US" sz="2500" i="0">
                          <a:effectLst/>
                          <a:latin typeface="Times New Roman" panose="02020603050405020304" pitchFamily="18" charset="0"/>
                          <a:ea typeface="SimSun" panose="02010600030101010101" pitchFamily="2" charset="-122"/>
                        </a:rPr>
                        <a:t>khi </a:t>
                      </a:r>
                      <a:r>
                        <a:rPr lang="en-US" sz="2500" i="1">
                          <a:effectLst/>
                          <a:latin typeface="Times New Roman" panose="02020603050405020304" pitchFamily="18" charset="0"/>
                          <a:ea typeface="SimSun" panose="02010600030101010101" pitchFamily="2" charset="-122"/>
                        </a:rPr>
                        <a:t>đi học</a:t>
                      </a:r>
                      <a:r>
                        <a:rPr lang="en-US" sz="2500" i="0">
                          <a:effectLst/>
                          <a:latin typeface="Times New Roman" panose="02020603050405020304" pitchFamily="18" charset="0"/>
                          <a:ea typeface="SimSun" panose="02010600030101010101" pitchFamily="2" charset="-122"/>
                        </a:rPr>
                        <a:t> </a:t>
                      </a:r>
                      <a:r>
                        <a:rPr lang="vi-VN" sz="2500" i="0">
                          <a:effectLst/>
                          <a:latin typeface="Times New Roman" panose="02020603050405020304" pitchFamily="18" charset="0"/>
                          <a:ea typeface="SimSun" panose="02010600030101010101" pitchFamily="2" charset="-122"/>
                        </a:rPr>
                        <a:t>về.</a:t>
                      </a:r>
                      <a:endParaRPr lang="en-US" sz="25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300"/>
                        </a:spcBef>
                        <a:spcAft>
                          <a:spcPts val="300"/>
                        </a:spcAft>
                      </a:pPr>
                      <a:r>
                        <a:rPr lang="en-US" sz="2500" i="1">
                          <a:effectLst/>
                          <a:latin typeface="Times New Roman" panose="02020603050405020304" pitchFamily="18" charset="0"/>
                          <a:ea typeface="SimSun" panose="02010600030101010101" pitchFamily="2" charset="-122"/>
                        </a:rPr>
                        <a:t>Thực hiện tốt và được bố mẹ khen.</a:t>
                      </a:r>
                      <a:endParaRPr lang="en-US" sz="250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0487726"/>
                  </a:ext>
                </a:extLst>
              </a:tr>
            </a:tbl>
          </a:graphicData>
        </a:graphic>
      </p:graphicFrame>
    </p:spTree>
    <p:extLst>
      <p:ext uri="{BB962C8B-B14F-4D97-AF65-F5344CB8AC3E}">
        <p14:creationId xmlns:p14="http://schemas.microsoft.com/office/powerpoint/2010/main" val="34569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par>
                                <p:cTn id="20" presetID="53" presetClass="entr" presetSubtype="16"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animEffect transition="in" filter="fade">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14BFBCF3-1133-45DF-92CC-D5D0B5C1C323}"/>
              </a:ext>
            </a:extLst>
          </p:cNvPr>
          <p:cNvGrpSpPr/>
          <p:nvPr/>
        </p:nvGrpSpPr>
        <p:grpSpPr>
          <a:xfrm>
            <a:off x="50867" y="-76199"/>
            <a:ext cx="12337144" cy="7235453"/>
            <a:chOff x="-1" y="-76199"/>
            <a:chExt cx="12337144" cy="7235453"/>
          </a:xfrm>
        </p:grpSpPr>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97B16398-C432-4E77-83FF-CB7D7EAFD5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441988" y="-2518188"/>
              <a:ext cx="7235453" cy="12119432"/>
            </a:xfrm>
            <a:prstGeom prst="rect">
              <a:avLst/>
            </a:prstGeom>
          </p:spPr>
        </p:pic>
      </p:grpSp>
      <p:pic>
        <p:nvPicPr>
          <p:cNvPr id="16" name="图片 15">
            <a:extLst>
              <a:ext uri="{FF2B5EF4-FFF2-40B4-BE49-F238E27FC236}">
                <a16:creationId xmlns:a16="http://schemas.microsoft.com/office/drawing/2014/main" id="{50E2F026-5F5D-4D62-A186-5398E6AC9B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669" y="76985"/>
            <a:ext cx="1055624" cy="1219761"/>
          </a:xfrm>
          <a:prstGeom prst="rect">
            <a:avLst/>
          </a:prstGeom>
        </p:spPr>
      </p:pic>
      <p:pic>
        <p:nvPicPr>
          <p:cNvPr id="3" name="图形 2">
            <a:extLst>
              <a:ext uri="{FF2B5EF4-FFF2-40B4-BE49-F238E27FC236}">
                <a16:creationId xmlns:a16="http://schemas.microsoft.com/office/drawing/2014/main" id="{E53EB453-061A-4977-979C-78AF65F623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10800" y="948235"/>
            <a:ext cx="1767575" cy="4034683"/>
          </a:xfrm>
          <a:prstGeom prst="rect">
            <a:avLst/>
          </a:prstGeom>
        </p:spPr>
      </p:pic>
      <p:pic>
        <p:nvPicPr>
          <p:cNvPr id="7" name="Picture 6">
            <a:extLst>
              <a:ext uri="{FF2B5EF4-FFF2-40B4-BE49-F238E27FC236}">
                <a16:creationId xmlns:a16="http://schemas.microsoft.com/office/drawing/2014/main" id="{286F0CA2-EA58-F57D-A5DE-C7BE55C8A63C}"/>
              </a:ext>
            </a:extLst>
          </p:cNvPr>
          <p:cNvPicPr>
            <a:picLocks noChangeAspect="1"/>
          </p:cNvPicPr>
          <p:nvPr/>
        </p:nvPicPr>
        <p:blipFill>
          <a:blip r:embed="rId9"/>
          <a:stretch>
            <a:fillRect/>
          </a:stretch>
        </p:blipFill>
        <p:spPr>
          <a:xfrm>
            <a:off x="2056983" y="686865"/>
            <a:ext cx="6822015" cy="2353260"/>
          </a:xfrm>
          <a:prstGeom prst="rect">
            <a:avLst/>
          </a:prstGeom>
        </p:spPr>
      </p:pic>
      <p:sp>
        <p:nvSpPr>
          <p:cNvPr id="9" name="TextBox 8">
            <a:extLst>
              <a:ext uri="{FF2B5EF4-FFF2-40B4-BE49-F238E27FC236}">
                <a16:creationId xmlns:a16="http://schemas.microsoft.com/office/drawing/2014/main" id="{9630971F-E4D2-423F-5023-40D99ACE893F}"/>
              </a:ext>
            </a:extLst>
          </p:cNvPr>
          <p:cNvSpPr txBox="1"/>
          <p:nvPr/>
        </p:nvSpPr>
        <p:spPr>
          <a:xfrm>
            <a:off x="2428451" y="2934808"/>
            <a:ext cx="6666448" cy="523220"/>
          </a:xfrm>
          <a:prstGeom prst="rect">
            <a:avLst/>
          </a:prstGeom>
          <a:noFill/>
        </p:spPr>
        <p:txBody>
          <a:bodyPr wrap="square">
            <a:spAutoFit/>
          </a:bodyPr>
          <a:lstStyle/>
          <a:p>
            <a:pPr algn="just">
              <a:spcBef>
                <a:spcPts val="300"/>
              </a:spcBef>
              <a:spcAft>
                <a:spcPts val="300"/>
              </a:spcAft>
            </a:pPr>
            <a:r>
              <a:rPr lang="vi-VN" sz="2800" b="1">
                <a:effectLst/>
                <a:latin typeface="Times New Roman" panose="02020603050405020304" pitchFamily="18" charset="0"/>
                <a:ea typeface="Times New Roman" panose="02020603050405020304" pitchFamily="18" charset="0"/>
                <a:cs typeface="Times New Roman" panose="02020603050405020304" pitchFamily="18" charset="0"/>
              </a:rPr>
              <a:t>Kể những tấm gương lao động mà em biết</a:t>
            </a:r>
            <a:endParaRPr lang="en-US" sz="2800" b="1">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610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childTnLst>
                          </p:cTn>
                        </p:par>
                        <p:par>
                          <p:cTn id="16" fill="hold">
                            <p:stCondLst>
                              <p:cond delay="1000"/>
                            </p:stCondLst>
                            <p:childTnLst>
                              <p:par>
                                <p:cTn id="17" presetID="2" presetClass="entr" presetSubtype="4"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DB8CD55-C154-49F8-8C2D-B3B48B2AA4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1262068F-6AF3-46D8-AC5D-3DCAA2D97414}"/>
              </a:ext>
            </a:extLst>
          </p:cNvPr>
          <p:cNvGrpSpPr/>
          <p:nvPr/>
        </p:nvGrpSpPr>
        <p:grpSpPr>
          <a:xfrm>
            <a:off x="431803" y="-166997"/>
            <a:ext cx="11905343" cy="7250049"/>
            <a:chOff x="431801" y="-166997"/>
            <a:chExt cx="11905342" cy="7250049"/>
          </a:xfrm>
        </p:grpSpPr>
        <p:pic>
          <p:nvPicPr>
            <p:cNvPr id="5" name="图片 4">
              <a:extLst>
                <a:ext uri="{FF2B5EF4-FFF2-40B4-BE49-F238E27FC236}">
                  <a16:creationId xmlns:a16="http://schemas.microsoft.com/office/drawing/2014/main" id="{5B91DD3B-FD13-4E8F-B4F0-8671094D17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C67F61E9-FA8C-463F-B7EE-BBDE8B4DF9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650591" y="-2385787"/>
              <a:ext cx="7250049" cy="11687630"/>
            </a:xfrm>
            <a:prstGeom prst="rect">
              <a:avLst/>
            </a:prstGeom>
          </p:spPr>
        </p:pic>
      </p:grpSp>
      <p:pic>
        <p:nvPicPr>
          <p:cNvPr id="7" name="图片 6">
            <a:extLst>
              <a:ext uri="{FF2B5EF4-FFF2-40B4-BE49-F238E27FC236}">
                <a16:creationId xmlns:a16="http://schemas.microsoft.com/office/drawing/2014/main" id="{431E356A-FB1A-44E6-B91D-DCD3CBBA04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338804">
            <a:off x="8290325" y="3254572"/>
            <a:ext cx="3574559" cy="3669880"/>
          </a:xfrm>
          <a:prstGeom prst="rect">
            <a:avLst/>
          </a:prstGeom>
        </p:spPr>
      </p:pic>
      <p:pic>
        <p:nvPicPr>
          <p:cNvPr id="8" name="图片 7">
            <a:extLst>
              <a:ext uri="{FF2B5EF4-FFF2-40B4-BE49-F238E27FC236}">
                <a16:creationId xmlns:a16="http://schemas.microsoft.com/office/drawing/2014/main" id="{323B4D06-4949-4E4F-B796-27A958D8413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 y="95616"/>
            <a:ext cx="3422481" cy="3942984"/>
          </a:xfrm>
          <a:prstGeom prst="rect">
            <a:avLst/>
          </a:prstGeom>
        </p:spPr>
      </p:pic>
      <p:pic>
        <p:nvPicPr>
          <p:cNvPr id="9" name="图片 8">
            <a:extLst>
              <a:ext uri="{FF2B5EF4-FFF2-40B4-BE49-F238E27FC236}">
                <a16:creationId xmlns:a16="http://schemas.microsoft.com/office/drawing/2014/main" id="{EB582B64-CF5B-4D8C-A62B-588EAF34837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195437">
            <a:off x="325951" y="4758041"/>
            <a:ext cx="1590229" cy="1915887"/>
          </a:xfrm>
          <a:prstGeom prst="rect">
            <a:avLst/>
          </a:prstGeom>
        </p:spPr>
      </p:pic>
      <p:pic>
        <p:nvPicPr>
          <p:cNvPr id="10" name="图片 9">
            <a:extLst>
              <a:ext uri="{FF2B5EF4-FFF2-40B4-BE49-F238E27FC236}">
                <a16:creationId xmlns:a16="http://schemas.microsoft.com/office/drawing/2014/main" id="{0125DB28-45C7-4840-A651-379CF974E03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749800" y="14861"/>
            <a:ext cx="1266825" cy="1463801"/>
          </a:xfrm>
          <a:prstGeom prst="rect">
            <a:avLst/>
          </a:prstGeom>
        </p:spPr>
      </p:pic>
      <p:pic>
        <p:nvPicPr>
          <p:cNvPr id="3" name="Picture 2">
            <a:extLst>
              <a:ext uri="{FF2B5EF4-FFF2-40B4-BE49-F238E27FC236}">
                <a16:creationId xmlns:a16="http://schemas.microsoft.com/office/drawing/2014/main" id="{FAF18002-DF74-41BE-8684-0B8230A49F7B}"/>
              </a:ext>
            </a:extLst>
          </p:cNvPr>
          <p:cNvPicPr>
            <a:picLocks noChangeAspect="1"/>
          </p:cNvPicPr>
          <p:nvPr/>
        </p:nvPicPr>
        <p:blipFill>
          <a:blip r:embed="rId10"/>
          <a:stretch>
            <a:fillRect/>
          </a:stretch>
        </p:blipFill>
        <p:spPr>
          <a:xfrm>
            <a:off x="468085" y="975402"/>
            <a:ext cx="11687631" cy="4740582"/>
          </a:xfrm>
          <a:prstGeom prst="rect">
            <a:avLst/>
          </a:prstGeom>
        </p:spPr>
      </p:pic>
      <p:pic>
        <p:nvPicPr>
          <p:cNvPr id="11" name="Picture 10">
            <a:extLst>
              <a:ext uri="{FF2B5EF4-FFF2-40B4-BE49-F238E27FC236}">
                <a16:creationId xmlns:a16="http://schemas.microsoft.com/office/drawing/2014/main" id="{55FED888-D7E0-56B2-172E-E73E04A8727D}"/>
              </a:ext>
            </a:extLst>
          </p:cNvPr>
          <p:cNvPicPr>
            <a:picLocks noChangeAspect="1"/>
          </p:cNvPicPr>
          <p:nvPr/>
        </p:nvPicPr>
        <p:blipFill>
          <a:blip r:embed="rId10"/>
          <a:stretch>
            <a:fillRect/>
          </a:stretch>
        </p:blipFill>
        <p:spPr>
          <a:xfrm>
            <a:off x="516210" y="976350"/>
            <a:ext cx="11687631" cy="4740582"/>
          </a:xfrm>
          <a:prstGeom prst="rect">
            <a:avLst/>
          </a:prstGeom>
        </p:spPr>
      </p:pic>
    </p:spTree>
    <p:extLst>
      <p:ext uri="{BB962C8B-B14F-4D97-AF65-F5344CB8AC3E}">
        <p14:creationId xmlns:p14="http://schemas.microsoft.com/office/powerpoint/2010/main" val="21275825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31"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 calcmode="lin" valueType="num">
                                      <p:cBhvr>
                                        <p:cTn id="15" dur="500" fill="hold"/>
                                        <p:tgtEl>
                                          <p:spTgt spid="9"/>
                                        </p:tgtEl>
                                        <p:attrNameLst>
                                          <p:attrName>style.rotation</p:attrName>
                                        </p:attrNameLst>
                                      </p:cBhvr>
                                      <p:tavLst>
                                        <p:tav tm="0">
                                          <p:val>
                                            <p:fltVal val="90"/>
                                          </p:val>
                                        </p:tav>
                                        <p:tav tm="100000">
                                          <p:val>
                                            <p:fltVal val="0"/>
                                          </p:val>
                                        </p:tav>
                                      </p:tavLst>
                                    </p:anim>
                                    <p:animEffect transition="in" filter="fade">
                                      <p:cBhvr>
                                        <p:cTn id="16" dur="500"/>
                                        <p:tgtEl>
                                          <p:spTgt spid="9"/>
                                        </p:tgtEl>
                                      </p:cBhvr>
                                    </p:animEffect>
                                  </p:childTnLst>
                                </p:cTn>
                              </p:par>
                              <p:par>
                                <p:cTn id="17" presetID="3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 calcmode="lin" valueType="num">
                                      <p:cBhvr>
                                        <p:cTn id="21" dur="500" fill="hold"/>
                                        <p:tgtEl>
                                          <p:spTgt spid="10"/>
                                        </p:tgtEl>
                                        <p:attrNameLst>
                                          <p:attrName>style.rotation</p:attrName>
                                        </p:attrNameLst>
                                      </p:cBhvr>
                                      <p:tavLst>
                                        <p:tav tm="0">
                                          <p:val>
                                            <p:fltVal val="90"/>
                                          </p:val>
                                        </p:tav>
                                        <p:tav tm="100000">
                                          <p:val>
                                            <p:fltVal val="0"/>
                                          </p:val>
                                        </p:tav>
                                      </p:tavLst>
                                    </p:anim>
                                    <p:animEffect transition="in" filter="fade">
                                      <p:cBhvr>
                                        <p:cTn id="22" dur="500"/>
                                        <p:tgtEl>
                                          <p:spTgt spid="10"/>
                                        </p:tgtEl>
                                      </p:cBhvr>
                                    </p:animEffect>
                                  </p:childTnLst>
                                </p:cTn>
                              </p:par>
                            </p:childTnLst>
                          </p:cTn>
                        </p:par>
                        <p:par>
                          <p:cTn id="23" fill="hold">
                            <p:stCondLst>
                              <p:cond delay="1000"/>
                            </p:stCondLst>
                            <p:childTnLst>
                              <p:par>
                                <p:cTn id="24" presetID="2" presetClass="entr" presetSubtype="8"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0-#ppt_w/2"/>
                                          </p:val>
                                        </p:tav>
                                        <p:tav tm="100000">
                                          <p:val>
                                            <p:strVal val="#ppt_x"/>
                                          </p:val>
                                        </p:tav>
                                      </p:tavLst>
                                    </p:anim>
                                    <p:anim calcmode="lin" valueType="num">
                                      <p:cBhvr additive="base">
                                        <p:cTn id="27" dur="500" fill="hold"/>
                                        <p:tgtEl>
                                          <p:spTgt spid="8"/>
                                        </p:tgtEl>
                                        <p:attrNameLst>
                                          <p:attrName>ppt_y</p:attrName>
                                        </p:attrNameLst>
                                      </p:cBhvr>
                                      <p:tavLst>
                                        <p:tav tm="0">
                                          <p:val>
                                            <p:strVal val="#ppt_y"/>
                                          </p:val>
                                        </p:tav>
                                        <p:tav tm="100000">
                                          <p:val>
                                            <p:strVal val="#ppt_y"/>
                                          </p:val>
                                        </p:tav>
                                      </p:tavLst>
                                    </p:anim>
                                  </p:childTnLst>
                                </p:cTn>
                              </p:par>
                            </p:childTnLst>
                          </p:cTn>
                        </p:par>
                        <p:par>
                          <p:cTn id="28" fill="hold">
                            <p:stCondLst>
                              <p:cond delay="1500"/>
                            </p:stCondLst>
                            <p:childTnLst>
                              <p:par>
                                <p:cTn id="29" presetID="22" presetClass="entr" presetSubtype="4"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barn(inVertical)">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barn(inVertical)">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hị ong nâu và em bé">
            <a:hlinkClick r:id="" action="ppaction://media"/>
            <a:extLst>
              <a:ext uri="{FF2B5EF4-FFF2-40B4-BE49-F238E27FC236}">
                <a16:creationId xmlns:a16="http://schemas.microsoft.com/office/drawing/2014/main" id="{F7F087A2-38A2-2030-CBCF-789D96D6736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22409" y="2602911"/>
            <a:ext cx="9914021" cy="6685468"/>
          </a:xfrm>
          <a:prstGeom prst="rect">
            <a:avLst/>
          </a:prstGeom>
        </p:spPr>
      </p:pic>
    </p:spTree>
    <p:extLst>
      <p:ext uri="{BB962C8B-B14F-4D97-AF65-F5344CB8AC3E}">
        <p14:creationId xmlns:p14="http://schemas.microsoft.com/office/powerpoint/2010/main" val="69573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7AFFEDB-1E83-4424-A298-B54CB36695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F281E252-15FE-4A80-AC3E-1102A6C7BC68}"/>
              </a:ext>
            </a:extLst>
          </p:cNvPr>
          <p:cNvGrpSpPr/>
          <p:nvPr/>
        </p:nvGrpSpPr>
        <p:grpSpPr>
          <a:xfrm>
            <a:off x="286657" y="-351584"/>
            <a:ext cx="11905343" cy="7250049"/>
            <a:chOff x="431801" y="-166999"/>
            <a:chExt cx="11905342" cy="7250049"/>
          </a:xfrm>
        </p:grpSpPr>
        <p:pic>
          <p:nvPicPr>
            <p:cNvPr id="6" name="图片 5">
              <a:extLst>
                <a:ext uri="{FF2B5EF4-FFF2-40B4-BE49-F238E27FC236}">
                  <a16:creationId xmlns:a16="http://schemas.microsoft.com/office/drawing/2014/main" id="{081D050F-D2D6-4187-9926-D8C5DF6307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7" name="图片 6">
              <a:extLst>
                <a:ext uri="{FF2B5EF4-FFF2-40B4-BE49-F238E27FC236}">
                  <a16:creationId xmlns:a16="http://schemas.microsoft.com/office/drawing/2014/main" id="{CD194108-5F4A-4C33-AECB-8BBC058691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2737818" y="-2385789"/>
              <a:ext cx="7250049" cy="11687630"/>
            </a:xfrm>
            <a:prstGeom prst="rect">
              <a:avLst/>
            </a:prstGeom>
          </p:spPr>
        </p:pic>
      </p:grpSp>
      <p:pic>
        <p:nvPicPr>
          <p:cNvPr id="8" name="Chị ong nâu và em bé">
            <a:hlinkClick r:id="" action="ppaction://media"/>
            <a:extLst>
              <a:ext uri="{FF2B5EF4-FFF2-40B4-BE49-F238E27FC236}">
                <a16:creationId xmlns:a16="http://schemas.microsoft.com/office/drawing/2014/main" id="{2E94F630-3C3E-FEB4-E882-0A8021EA9320}"/>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73883" y="134754"/>
            <a:ext cx="11263060" cy="6580374"/>
          </a:xfrm>
          <a:prstGeom prst="rect">
            <a:avLst/>
          </a:prstGeom>
        </p:spPr>
      </p:pic>
    </p:spTree>
    <p:extLst>
      <p:ext uri="{BB962C8B-B14F-4D97-AF65-F5344CB8AC3E}">
        <p14:creationId xmlns:p14="http://schemas.microsoft.com/office/powerpoint/2010/main" val="1092262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665"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8"/>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7AFFEDB-1E83-4424-A298-B54CB36695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F281E252-15FE-4A80-AC3E-1102A6C7BC68}"/>
              </a:ext>
            </a:extLst>
          </p:cNvPr>
          <p:cNvGrpSpPr/>
          <p:nvPr/>
        </p:nvGrpSpPr>
        <p:grpSpPr>
          <a:xfrm>
            <a:off x="286657" y="-351584"/>
            <a:ext cx="11905343" cy="7250049"/>
            <a:chOff x="431801" y="-166999"/>
            <a:chExt cx="11905342" cy="7250049"/>
          </a:xfrm>
        </p:grpSpPr>
        <p:pic>
          <p:nvPicPr>
            <p:cNvPr id="6" name="图片 5">
              <a:extLst>
                <a:ext uri="{FF2B5EF4-FFF2-40B4-BE49-F238E27FC236}">
                  <a16:creationId xmlns:a16="http://schemas.microsoft.com/office/drawing/2014/main" id="{081D050F-D2D6-4187-9926-D8C5DF6307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7" name="图片 6">
              <a:extLst>
                <a:ext uri="{FF2B5EF4-FFF2-40B4-BE49-F238E27FC236}">
                  <a16:creationId xmlns:a16="http://schemas.microsoft.com/office/drawing/2014/main" id="{CD194108-5F4A-4C33-AECB-8BBC058691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737818" y="-2385789"/>
              <a:ext cx="7250049" cy="11687630"/>
            </a:xfrm>
            <a:prstGeom prst="rect">
              <a:avLst/>
            </a:prstGeom>
          </p:spPr>
        </p:pic>
      </p:grpSp>
      <p:pic>
        <p:nvPicPr>
          <p:cNvPr id="26" name="图片 25">
            <a:extLst>
              <a:ext uri="{FF2B5EF4-FFF2-40B4-BE49-F238E27FC236}">
                <a16:creationId xmlns:a16="http://schemas.microsoft.com/office/drawing/2014/main" id="{E346E9A5-9A60-40D0-B353-2DDF5FBE71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417141" y="3939177"/>
            <a:ext cx="2206656" cy="2626743"/>
          </a:xfrm>
          <a:prstGeom prst="rect">
            <a:avLst/>
          </a:prstGeom>
        </p:spPr>
      </p:pic>
      <p:pic>
        <p:nvPicPr>
          <p:cNvPr id="28" name="图片 27">
            <a:extLst>
              <a:ext uri="{FF2B5EF4-FFF2-40B4-BE49-F238E27FC236}">
                <a16:creationId xmlns:a16="http://schemas.microsoft.com/office/drawing/2014/main" id="{0B2FF29C-CCFB-4DDA-9F0A-04F8C53C2AE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49800" y="-57210"/>
            <a:ext cx="1266825" cy="1463801"/>
          </a:xfrm>
          <a:prstGeom prst="rect">
            <a:avLst/>
          </a:prstGeom>
        </p:spPr>
      </p:pic>
      <p:pic>
        <p:nvPicPr>
          <p:cNvPr id="51" name="图片 50">
            <a:extLst>
              <a:ext uri="{FF2B5EF4-FFF2-40B4-BE49-F238E27FC236}">
                <a16:creationId xmlns:a16="http://schemas.microsoft.com/office/drawing/2014/main" id="{19AFC877-F501-4AD6-9570-72363DBCE1E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86556" y="3578685"/>
            <a:ext cx="4130069" cy="3037459"/>
          </a:xfrm>
          <a:prstGeom prst="rect">
            <a:avLst/>
          </a:prstGeom>
        </p:spPr>
      </p:pic>
      <p:sp>
        <p:nvSpPr>
          <p:cNvPr id="3" name="TextBox 2">
            <a:extLst>
              <a:ext uri="{FF2B5EF4-FFF2-40B4-BE49-F238E27FC236}">
                <a16:creationId xmlns:a16="http://schemas.microsoft.com/office/drawing/2014/main" id="{D99BD00B-4C14-41D2-52A2-872DA2397D52}"/>
              </a:ext>
            </a:extLst>
          </p:cNvPr>
          <p:cNvSpPr txBox="1"/>
          <p:nvPr/>
        </p:nvSpPr>
        <p:spPr>
          <a:xfrm>
            <a:off x="997793" y="2796388"/>
            <a:ext cx="9909753" cy="954107"/>
          </a:xfrm>
          <a:prstGeom prst="rect">
            <a:avLst/>
          </a:prstGeom>
          <a:noFill/>
        </p:spPr>
        <p:txBody>
          <a:bodyPr wrap="square" rtlCol="0">
            <a:spAutoFit/>
          </a:bodyPr>
          <a:lstStyle/>
          <a:p>
            <a:pPr lvl="0" algn="ctr">
              <a:defRPr/>
            </a:pPr>
            <a:r>
              <a:rPr lang="vi-VN" sz="2800">
                <a:latin typeface="Times New Roman" panose="02020603050405020304" pitchFamily="18" charset="0"/>
                <a:cs typeface="Times New Roman" panose="02020603050405020304" pitchFamily="18" charset="0"/>
              </a:rPr>
              <a:t>Chị Ong Nâu rất chăm chỉ đi làm việc từ rất sớm giúp mình và giúp đời….</a:t>
            </a:r>
            <a:r>
              <a:rPr lang="vi-VN" sz="2800">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strike="noStrike" kern="1200" cap="none" spc="0" normalizeH="0" baseline="0" noProof="0">
                <a:ln>
                  <a:noFill/>
                </a:ln>
                <a:effectLst/>
                <a:uLnTx/>
                <a:uFillTx/>
                <a:latin typeface="Times New Roman" panose="02020603050405020304" pitchFamily="18" charset="0"/>
                <a:ea typeface="Arial-Rounded" panose="020B0500000000000000" pitchFamily="34" charset="0"/>
                <a:cs typeface="Times New Roman" panose="02020603050405020304" pitchFamily="18" charset="0"/>
              </a:rPr>
              <a:t>                                        </a:t>
            </a:r>
            <a:endParaRPr kumimoji="0" lang="en-GB" sz="2800" strike="noStrike" kern="1200" cap="none" spc="0" normalizeH="0" baseline="0" noProof="0" dirty="0">
              <a:ln>
                <a:noFill/>
              </a:ln>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CA0DD516-C957-8598-42B9-8F9B4823FE43}"/>
              </a:ext>
            </a:extLst>
          </p:cNvPr>
          <p:cNvSpPr txBox="1"/>
          <p:nvPr/>
        </p:nvSpPr>
        <p:spPr>
          <a:xfrm>
            <a:off x="1054412" y="1820922"/>
            <a:ext cx="10083175" cy="523220"/>
          </a:xfrm>
          <a:prstGeom prst="rect">
            <a:avLst/>
          </a:prstGeom>
          <a:noFill/>
        </p:spPr>
        <p:txBody>
          <a:bodyPr wrap="square" rtlCol="0">
            <a:spAutoFit/>
          </a:bodyPr>
          <a:lstStyle/>
          <a:p>
            <a:r>
              <a:rPr lang="vi-VN" sz="2800" b="1">
                <a:latin typeface="Times New Roman" panose="02020603050405020304" pitchFamily="18" charset="0"/>
                <a:cs typeface="Times New Roman" panose="02020603050405020304" pitchFamily="18" charset="0"/>
              </a:rPr>
              <a:t>Chị Ong Nâu </a:t>
            </a:r>
            <a:r>
              <a:rPr lang="en-US" sz="2800" b="1">
                <a:latin typeface="Times New Roman" panose="02020603050405020304" pitchFamily="18" charset="0"/>
                <a:cs typeface="Times New Roman" panose="02020603050405020304" pitchFamily="18" charset="0"/>
              </a:rPr>
              <a:t>đã có những việc làm gì đáng khen?</a:t>
            </a:r>
          </a:p>
        </p:txBody>
      </p:sp>
    </p:spTree>
    <p:extLst>
      <p:ext uri="{BB962C8B-B14F-4D97-AF65-F5344CB8AC3E}">
        <p14:creationId xmlns:p14="http://schemas.microsoft.com/office/powerpoint/2010/main" val="203647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barn(inVertical)">
                                      <p:cBhvr>
                                        <p:cTn id="10" dur="500"/>
                                        <p:tgtEl>
                                          <p:spTgt spid="5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3"/>
          <p:cNvPicPr>
            <a:picLocks noChangeAspect="1" noChangeArrowheads="1"/>
          </p:cNvPicPr>
          <p:nvPr/>
        </p:nvPicPr>
        <p:blipFill>
          <a:blip r:embed="rId3">
            <a:extLst>
              <a:ext uri="{28A0092B-C50C-407E-A947-70E740481C1C}">
                <a14:useLocalDpi xmlns:a14="http://schemas.microsoft.com/office/drawing/2010/main" val="0"/>
              </a:ext>
            </a:extLst>
          </a:blip>
          <a:srcRect l="3465" r="34399" b="5898"/>
          <a:stretch>
            <a:fillRect/>
          </a:stretch>
        </p:blipFill>
        <p:spPr bwMode="auto">
          <a:xfrm>
            <a:off x="0" y="-211514"/>
            <a:ext cx="11969086" cy="658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872C3D69-7116-4399-8127-972C8784FFB9}"/>
              </a:ext>
            </a:extLst>
          </p:cNvPr>
          <p:cNvSpPr/>
          <p:nvPr/>
        </p:nvSpPr>
        <p:spPr>
          <a:xfrm>
            <a:off x="2994990" y="2080591"/>
            <a:ext cx="5950227" cy="3672397"/>
          </a:xfrm>
          <a:prstGeom prst="rect">
            <a:avLst/>
          </a:prstGeom>
        </p:spPr>
        <p:txBody>
          <a:bodyPr wrap="square">
            <a:spAutoFit/>
          </a:bodyPr>
          <a:lstStyle/>
          <a:p>
            <a:pPr algn="ctr" defTabSz="685800">
              <a:defRPr/>
            </a:pPr>
            <a:r>
              <a:rPr lang="en-US" sz="11500" b="1" dirty="0" err="1">
                <a:solidFill>
                  <a:srgbClr val="002060"/>
                </a:solidFill>
                <a:latin typeface="UTM Thanh Nhac TL" panose="02040603050506020204" pitchFamily="18" charset="0"/>
                <a:cs typeface="Times New Roman" panose="02020603050405020304" pitchFamily="18" charset="0"/>
              </a:rPr>
              <a:t>Luyện</a:t>
            </a:r>
            <a:r>
              <a:rPr lang="en-US" sz="11500" b="1" dirty="0">
                <a:solidFill>
                  <a:srgbClr val="002060"/>
                </a:solidFill>
                <a:latin typeface="UTM Thanh Nhac TL" panose="02040603050506020204" pitchFamily="18" charset="0"/>
                <a:cs typeface="Times New Roman" panose="02020603050405020304" pitchFamily="18" charset="0"/>
              </a:rPr>
              <a:t> </a:t>
            </a:r>
            <a:r>
              <a:rPr lang="en-US" sz="11500" b="1" dirty="0" err="1">
                <a:solidFill>
                  <a:srgbClr val="002060"/>
                </a:solidFill>
                <a:latin typeface="UTM Thanh Nhac TL" panose="02040603050506020204" pitchFamily="18" charset="0"/>
                <a:cs typeface="Times New Roman" panose="02020603050405020304" pitchFamily="18" charset="0"/>
              </a:rPr>
              <a:t>tập</a:t>
            </a:r>
            <a:endParaRPr lang="en-US" sz="11500" b="1" dirty="0">
              <a:solidFill>
                <a:srgbClr val="002060"/>
              </a:solidFill>
              <a:latin typeface="UTM Thanh Nhac TL"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437146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000">
        <p15:prstTrans prst="curtains"/>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23665" y="-2704695"/>
            <a:ext cx="6858000" cy="12192000"/>
          </a:xfrm>
          <a:prstGeom prst="rect">
            <a:avLst/>
          </a:prstGeom>
        </p:spPr>
      </p:pic>
      <p:grpSp>
        <p:nvGrpSpPr>
          <p:cNvPr id="2" name="组合 1">
            <a:extLst>
              <a:ext uri="{FF2B5EF4-FFF2-40B4-BE49-F238E27FC236}">
                <a16:creationId xmlns:a16="http://schemas.microsoft.com/office/drawing/2014/main" id="{14BFBCF3-1133-45DF-92CC-D5D0B5C1C323}"/>
              </a:ext>
            </a:extLst>
          </p:cNvPr>
          <p:cNvGrpSpPr/>
          <p:nvPr/>
        </p:nvGrpSpPr>
        <p:grpSpPr>
          <a:xfrm>
            <a:off x="-43335" y="-176048"/>
            <a:ext cx="12192000" cy="6934199"/>
            <a:chOff x="-1" y="-76197"/>
            <a:chExt cx="12337144" cy="6934199"/>
          </a:xfrm>
        </p:grpSpPr>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97B16398-C432-4E77-83FF-CB7D7EAFD5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2592615" y="-2668813"/>
              <a:ext cx="6934199" cy="12119432"/>
            </a:xfrm>
            <a:prstGeom prst="rect">
              <a:avLst/>
            </a:prstGeom>
          </p:spPr>
        </p:pic>
      </p:grpSp>
      <p:sp>
        <p:nvSpPr>
          <p:cNvPr id="7" name="TextBox 6">
            <a:extLst>
              <a:ext uri="{FF2B5EF4-FFF2-40B4-BE49-F238E27FC236}">
                <a16:creationId xmlns:a16="http://schemas.microsoft.com/office/drawing/2014/main" id="{EB126D7B-0B79-F591-FB98-A92E78008A02}"/>
              </a:ext>
            </a:extLst>
          </p:cNvPr>
          <p:cNvSpPr txBox="1"/>
          <p:nvPr/>
        </p:nvSpPr>
        <p:spPr>
          <a:xfrm>
            <a:off x="2403911" y="384326"/>
            <a:ext cx="5151922" cy="523220"/>
          </a:xfrm>
          <a:prstGeom prst="rect">
            <a:avLst/>
          </a:prstGeom>
          <a:noFill/>
        </p:spPr>
        <p:txBody>
          <a:bodyPr wrap="square">
            <a:spAutoFit/>
          </a:bodyPr>
          <a:lstStyle/>
          <a:p>
            <a:r>
              <a:rPr lang="en-US" sz="2800" b="1">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Hoạt động 1: </a:t>
            </a:r>
            <a:r>
              <a:rPr lang="nl-NL" sz="2800" b="1">
                <a:solidFill>
                  <a:srgbClr val="FF0000"/>
                </a:solidFill>
                <a:latin typeface="Times New Roman" panose="02020603050405020304" pitchFamily="18" charset="0"/>
                <a:cs typeface="Times New Roman" panose="02020603050405020304" pitchFamily="18" charset="0"/>
              </a:rPr>
              <a:t>Xử lí tình huống </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61720F94-B352-C97F-9A0B-35CBD1AC2FAC}"/>
              </a:ext>
            </a:extLst>
          </p:cNvPr>
          <p:cNvSpPr txBox="1"/>
          <p:nvPr/>
        </p:nvSpPr>
        <p:spPr>
          <a:xfrm>
            <a:off x="1112366" y="817877"/>
            <a:ext cx="9880598" cy="954107"/>
          </a:xfrm>
          <a:prstGeom prst="rect">
            <a:avLst/>
          </a:prstGeom>
          <a:noFill/>
        </p:spPr>
        <p:txBody>
          <a:bodyPr wrap="square">
            <a:spAutoFit/>
          </a:bodyPr>
          <a:lstStyle/>
          <a:p>
            <a:r>
              <a:rPr lang="vi-VN" sz="2800" b="1">
                <a:latin typeface="Times New Roman" panose="02020603050405020304" pitchFamily="18" charset="0"/>
                <a:cs typeface="Times New Roman" panose="02020603050405020304" pitchFamily="18" charset="0"/>
              </a:rPr>
              <a:t>Nhiệm vụ: </a:t>
            </a:r>
            <a:r>
              <a:rPr lang="vi-VN" sz="2800">
                <a:latin typeface="Times New Roman" panose="02020603050405020304" pitchFamily="18" charset="0"/>
                <a:cs typeface="Times New Roman" panose="02020603050405020304" pitchFamily="18" charset="0"/>
              </a:rPr>
              <a:t>Th</a:t>
            </a:r>
            <a:r>
              <a:rPr lang="en-US" sz="2800">
                <a:latin typeface="Times New Roman" panose="02020603050405020304" pitchFamily="18" charset="0"/>
                <a:cs typeface="Times New Roman" panose="02020603050405020304" pitchFamily="18" charset="0"/>
              </a:rPr>
              <a:t>ảo luận nhóm 4, cùng nhau trao đổi và đưa ra cách xử lý các tình huống </a:t>
            </a:r>
            <a:r>
              <a:rPr lang="vi-VN" sz="2800">
                <a:latin typeface="Times New Roman" panose="02020603050405020304" pitchFamily="18" charset="0"/>
                <a:cs typeface="Times New Roman" panose="02020603050405020304" pitchFamily="18" charset="0"/>
              </a:rPr>
              <a:t>sau:</a:t>
            </a:r>
            <a:endParaRPr lang="en-US" sz="280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3E239F06-43F9-EAE6-138D-9D7515AD8AAA}"/>
              </a:ext>
            </a:extLst>
          </p:cNvPr>
          <p:cNvSpPr txBox="1"/>
          <p:nvPr/>
        </p:nvSpPr>
        <p:spPr>
          <a:xfrm>
            <a:off x="983390" y="1753951"/>
            <a:ext cx="9678467" cy="1815882"/>
          </a:xfrm>
          <a:prstGeom prst="rect">
            <a:avLst/>
          </a:prstGeom>
          <a:noFill/>
        </p:spPr>
        <p:txBody>
          <a:bodyPr wrap="square">
            <a:spAutoFit/>
          </a:bodyPr>
          <a:lstStyle/>
          <a:p>
            <a:pPr algn="just">
              <a:spcBef>
                <a:spcPts val="300"/>
              </a:spcBef>
              <a:spcAft>
                <a:spcPts val="300"/>
              </a:spcAft>
            </a:pPr>
            <a:r>
              <a:rPr lang="en-US" sz="2800" b="1">
                <a:effectLst/>
                <a:latin typeface="Times New Roman" panose="02020603050405020304" pitchFamily="18" charset="0"/>
                <a:ea typeface="SimSun" panose="02010600030101010101" pitchFamily="2" charset="-122"/>
                <a:cs typeface="Times New Roman" panose="02020603050405020304" pitchFamily="18" charset="0"/>
              </a:rPr>
              <a:t>* Tình huống 1:</a:t>
            </a:r>
            <a:r>
              <a:rPr lang="en-US" sz="2800">
                <a:effectLst/>
                <a:latin typeface="Times New Roman" panose="02020603050405020304" pitchFamily="18" charset="0"/>
                <a:ea typeface="SimSun" panose="02010600030101010101" pitchFamily="2" charset="-122"/>
                <a:cs typeface="Times New Roman" panose="02020603050405020304" pitchFamily="18" charset="0"/>
              </a:rPr>
              <a:t>  Bố mẹ đi làm xa. Lan sống cùng ông bà ở quê. Lan luôn tích cực, tự giác đề giúp đỡ ông bà công việc nhà. Tuy nhiên, vì thương cháu nên ông bà yêu cầu Lan chỉ cần tập trung vào việc học, còn mọi việc để ông bà làm.</a:t>
            </a:r>
          </a:p>
        </p:txBody>
      </p:sp>
      <p:sp>
        <p:nvSpPr>
          <p:cNvPr id="11" name="TextBox 10">
            <a:extLst>
              <a:ext uri="{FF2B5EF4-FFF2-40B4-BE49-F238E27FC236}">
                <a16:creationId xmlns:a16="http://schemas.microsoft.com/office/drawing/2014/main" id="{AA1C0EB9-1081-AE68-8FE8-C8832B130D43}"/>
              </a:ext>
            </a:extLst>
          </p:cNvPr>
          <p:cNvSpPr txBox="1"/>
          <p:nvPr/>
        </p:nvSpPr>
        <p:spPr>
          <a:xfrm>
            <a:off x="789415" y="3747187"/>
            <a:ext cx="10066419" cy="1815882"/>
          </a:xfrm>
          <a:prstGeom prst="rect">
            <a:avLst/>
          </a:prstGeom>
          <a:noFill/>
        </p:spPr>
        <p:txBody>
          <a:bodyPr wrap="square">
            <a:spAutoFit/>
          </a:bodyPr>
          <a:lstStyle/>
          <a:p>
            <a:pPr algn="just">
              <a:spcBef>
                <a:spcPts val="300"/>
              </a:spcBef>
              <a:spcAft>
                <a:spcPts val="300"/>
              </a:spcAft>
            </a:pPr>
            <a:r>
              <a:rPr lang="en-US" sz="2800" b="1">
                <a:effectLst/>
                <a:latin typeface="Times New Roman" panose="02020603050405020304" pitchFamily="18" charset="0"/>
                <a:ea typeface="SimSun" panose="02010600030101010101" pitchFamily="2" charset="-122"/>
              </a:rPr>
              <a:t>* Tình huống 2:</a:t>
            </a:r>
            <a:r>
              <a:rPr lang="en-US" sz="2800">
                <a:effectLst/>
                <a:latin typeface="Times New Roman" panose="02020603050405020304" pitchFamily="18" charset="0"/>
                <a:ea typeface="SimSun" panose="02010600030101010101" pitchFamily="2" charset="-122"/>
              </a:rPr>
              <a:t> Tiến rất tự giác và tích cực tham gia các hoạt động lao động nhưng lại thường bỏ bê việc học dẫn đến kết quả học tập sa sút. Bố mẹ biết chuyện nên không muốn cho tiến tham gia các hoạt động lao động này nữa.</a:t>
            </a:r>
          </a:p>
        </p:txBody>
      </p:sp>
    </p:spTree>
    <p:custDataLst>
      <p:tags r:id="rId1"/>
    </p:custDataLst>
    <p:extLst>
      <p:ext uri="{BB962C8B-B14F-4D97-AF65-F5344CB8AC3E}">
        <p14:creationId xmlns:p14="http://schemas.microsoft.com/office/powerpoint/2010/main" val="2435008191"/>
      </p:ext>
    </p:extLst>
  </p:cSld>
  <p:clrMapOvr>
    <a:masterClrMapping/>
  </p:clrMapOvr>
  <mc:AlternateContent xmlns:mc="http://schemas.openxmlformats.org/markup-compatibility/2006" xmlns:p14="http://schemas.microsoft.com/office/powerpoint/2010/main">
    <mc:Choice Requires="p14">
      <p:transition spd="slow" p14:dur="2000" advTm="139286"/>
    </mc:Choice>
    <mc:Fallback xmlns="">
      <p:transition spd="slow" advTm="13928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barn(inVertical)">
                                      <p:cBhvr>
                                        <p:cTn id="13" dur="500"/>
                                        <p:tgtEl>
                                          <p:spTgt spid="2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6" grpId="0"/>
      <p:bldP spid="9"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14BFBCF3-1133-45DF-92CC-D5D0B5C1C323}"/>
              </a:ext>
            </a:extLst>
          </p:cNvPr>
          <p:cNvGrpSpPr/>
          <p:nvPr/>
        </p:nvGrpSpPr>
        <p:grpSpPr>
          <a:xfrm>
            <a:off x="110669" y="33381"/>
            <a:ext cx="12192000" cy="6934199"/>
            <a:chOff x="-1" y="-76197"/>
            <a:chExt cx="12337144" cy="6934199"/>
          </a:xfrm>
        </p:grpSpPr>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97B16398-C432-4E77-83FF-CB7D7EAFD5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2592615" y="-2668813"/>
              <a:ext cx="6934199" cy="12119432"/>
            </a:xfrm>
            <a:prstGeom prst="rect">
              <a:avLst/>
            </a:prstGeom>
          </p:spPr>
        </p:pic>
      </p:grpSp>
      <p:sp>
        <p:nvSpPr>
          <p:cNvPr id="7" name="TextBox 6">
            <a:extLst>
              <a:ext uri="{FF2B5EF4-FFF2-40B4-BE49-F238E27FC236}">
                <a16:creationId xmlns:a16="http://schemas.microsoft.com/office/drawing/2014/main" id="{EB126D7B-0B79-F591-FB98-A92E78008A02}"/>
              </a:ext>
            </a:extLst>
          </p:cNvPr>
          <p:cNvSpPr txBox="1"/>
          <p:nvPr/>
        </p:nvSpPr>
        <p:spPr>
          <a:xfrm>
            <a:off x="2480914" y="741952"/>
            <a:ext cx="5151922" cy="523220"/>
          </a:xfrm>
          <a:prstGeom prst="rect">
            <a:avLst/>
          </a:prstGeom>
          <a:noFill/>
        </p:spPr>
        <p:txBody>
          <a:bodyPr wrap="square">
            <a:spAutoFit/>
          </a:bodyPr>
          <a:lstStyle/>
          <a:p>
            <a:r>
              <a:rPr lang="vi-VN" sz="2800" b="1">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Chia sẻ trước lớp</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3E239F06-43F9-EAE6-138D-9D7515AD8AAA}"/>
              </a:ext>
            </a:extLst>
          </p:cNvPr>
          <p:cNvSpPr txBox="1"/>
          <p:nvPr/>
        </p:nvSpPr>
        <p:spPr>
          <a:xfrm>
            <a:off x="1185544" y="1305919"/>
            <a:ext cx="9678467" cy="1815882"/>
          </a:xfrm>
          <a:prstGeom prst="rect">
            <a:avLst/>
          </a:prstGeom>
          <a:noFill/>
        </p:spPr>
        <p:txBody>
          <a:bodyPr wrap="square">
            <a:spAutoFit/>
          </a:bodyPr>
          <a:lstStyle/>
          <a:p>
            <a:pPr algn="just">
              <a:spcBef>
                <a:spcPts val="300"/>
              </a:spcBef>
              <a:spcAft>
                <a:spcPts val="300"/>
              </a:spcAft>
            </a:pPr>
            <a:r>
              <a:rPr lang="en-US" sz="2800" b="1">
                <a:effectLst/>
                <a:latin typeface="Times New Roman" panose="02020603050405020304" pitchFamily="18" charset="0"/>
                <a:ea typeface="SimSun" panose="02010600030101010101" pitchFamily="2" charset="-122"/>
                <a:cs typeface="Times New Roman" panose="02020603050405020304" pitchFamily="18" charset="0"/>
              </a:rPr>
              <a:t>* Tình huống 1:</a:t>
            </a:r>
            <a:r>
              <a:rPr lang="en-US" sz="2800">
                <a:effectLst/>
                <a:latin typeface="Times New Roman" panose="02020603050405020304" pitchFamily="18" charset="0"/>
                <a:ea typeface="SimSun" panose="02010600030101010101" pitchFamily="2" charset="-122"/>
                <a:cs typeface="Times New Roman" panose="02020603050405020304" pitchFamily="18" charset="0"/>
              </a:rPr>
              <a:t>  Bố mẹ đi làm xa. Lan sống cùng ông bà ở quê. Lan luôn tích cực, tự giác đề giúp đỡ ông bà công việc nhà. Tuy nhiên, vì thương cháu nên ông bà yêu cầu Lan chỉ cần tập trung vào việc học, còn mọi việc để ông bà làm.</a:t>
            </a:r>
          </a:p>
        </p:txBody>
      </p:sp>
      <p:sp>
        <p:nvSpPr>
          <p:cNvPr id="11" name="TextBox 10">
            <a:extLst>
              <a:ext uri="{FF2B5EF4-FFF2-40B4-BE49-F238E27FC236}">
                <a16:creationId xmlns:a16="http://schemas.microsoft.com/office/drawing/2014/main" id="{AA1C0EB9-1081-AE68-8FE8-C8832B130D43}"/>
              </a:ext>
            </a:extLst>
          </p:cNvPr>
          <p:cNvSpPr txBox="1"/>
          <p:nvPr/>
        </p:nvSpPr>
        <p:spPr>
          <a:xfrm>
            <a:off x="1062790" y="3457803"/>
            <a:ext cx="10066419" cy="1384995"/>
          </a:xfrm>
          <a:prstGeom prst="rect">
            <a:avLst/>
          </a:prstGeom>
          <a:noFill/>
        </p:spPr>
        <p:txBody>
          <a:bodyPr wrap="square">
            <a:spAutoFit/>
          </a:bodyPr>
          <a:lstStyle/>
          <a:p>
            <a:r>
              <a:rPr lang="vi-VN" sz="2800">
                <a:latin typeface="Times New Roman" panose="02020603050405020304" pitchFamily="18" charset="0"/>
                <a:cs typeface="Times New Roman" panose="02020603050405020304" pitchFamily="18" charset="0"/>
              </a:rPr>
              <a:t>     </a:t>
            </a:r>
            <a:r>
              <a:rPr lang="en-US" sz="2800">
                <a:solidFill>
                  <a:schemeClr val="accent1">
                    <a:lumMod val="50000"/>
                  </a:schemeClr>
                </a:solidFill>
                <a:latin typeface="Times New Roman" panose="02020603050405020304" pitchFamily="18" charset="0"/>
                <a:cs typeface="Times New Roman" panose="02020603050405020304" pitchFamily="18" charset="0"/>
              </a:rPr>
              <a:t>Nếu là Lan, em sẽ nói với ông bà: “Những công việc này nằm</a:t>
            </a:r>
          </a:p>
          <a:p>
            <a:r>
              <a:rPr lang="en-US" sz="2800">
                <a:solidFill>
                  <a:schemeClr val="accent1">
                    <a:lumMod val="50000"/>
                  </a:schemeClr>
                </a:solidFill>
                <a:latin typeface="Times New Roman" panose="02020603050405020304" pitchFamily="18" charset="0"/>
                <a:cs typeface="Times New Roman" panose="02020603050405020304" pitchFamily="18" charset="0"/>
              </a:rPr>
              <a:t>trong khả năng của cháu, cháu có thể tự làm được. Cháu hứa sẽ làm việc nhà mà</a:t>
            </a:r>
            <a:r>
              <a:rPr lang="vi-VN" sz="2800">
                <a:solidFill>
                  <a:schemeClr val="accent1">
                    <a:lumMod val="50000"/>
                  </a:schemeClr>
                </a:solidFill>
                <a:latin typeface="Times New Roman" panose="02020603050405020304" pitchFamily="18" charset="0"/>
                <a:cs typeface="Times New Roman" panose="02020603050405020304" pitchFamily="18" charset="0"/>
              </a:rPr>
              <a:t> </a:t>
            </a:r>
            <a:r>
              <a:rPr lang="en-US" sz="2800">
                <a:solidFill>
                  <a:schemeClr val="accent1">
                    <a:lumMod val="50000"/>
                  </a:schemeClr>
                </a:solidFill>
                <a:latin typeface="Times New Roman" panose="02020603050405020304" pitchFamily="18" charset="0"/>
                <a:cs typeface="Times New Roman" panose="02020603050405020304" pitchFamily="18" charset="0"/>
              </a:rPr>
              <a:t>không làm ảnh hưởng đến việc học ạ!”.</a:t>
            </a:r>
            <a:endParaRPr lang="en-US" sz="2800">
              <a:solidFill>
                <a:schemeClr val="accent1">
                  <a:lumMod val="50000"/>
                </a:schemeClr>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Tree>
    <p:custDataLst>
      <p:tags r:id="rId1"/>
    </p:custDataLst>
    <p:extLst>
      <p:ext uri="{BB962C8B-B14F-4D97-AF65-F5344CB8AC3E}">
        <p14:creationId xmlns:p14="http://schemas.microsoft.com/office/powerpoint/2010/main" val="3388175408"/>
      </p:ext>
    </p:extLst>
  </p:cSld>
  <p:clrMapOvr>
    <a:masterClrMapping/>
  </p:clrMapOvr>
  <mc:AlternateContent xmlns:mc="http://schemas.openxmlformats.org/markup-compatibility/2006" xmlns:p14="http://schemas.microsoft.com/office/powerpoint/2010/main">
    <mc:Choice Requires="p14">
      <p:transition spd="slow" p14:dur="2000" advTm="139286"/>
    </mc:Choice>
    <mc:Fallback xmlns="">
      <p:transition spd="slow" advTm="13928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14BFBCF3-1133-45DF-92CC-D5D0B5C1C323}"/>
              </a:ext>
            </a:extLst>
          </p:cNvPr>
          <p:cNvGrpSpPr/>
          <p:nvPr/>
        </p:nvGrpSpPr>
        <p:grpSpPr>
          <a:xfrm>
            <a:off x="0" y="0"/>
            <a:ext cx="12192000" cy="6934199"/>
            <a:chOff x="-1" y="-76197"/>
            <a:chExt cx="12337144" cy="6934199"/>
          </a:xfrm>
        </p:grpSpPr>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97B16398-C432-4E77-83FF-CB7D7EAFD5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2592615" y="-2668813"/>
              <a:ext cx="6934199" cy="12119432"/>
            </a:xfrm>
            <a:prstGeom prst="rect">
              <a:avLst/>
            </a:prstGeom>
          </p:spPr>
        </p:pic>
      </p:grpSp>
      <p:sp>
        <p:nvSpPr>
          <p:cNvPr id="7" name="TextBox 6">
            <a:extLst>
              <a:ext uri="{FF2B5EF4-FFF2-40B4-BE49-F238E27FC236}">
                <a16:creationId xmlns:a16="http://schemas.microsoft.com/office/drawing/2014/main" id="{EB126D7B-0B79-F591-FB98-A92E78008A02}"/>
              </a:ext>
            </a:extLst>
          </p:cNvPr>
          <p:cNvSpPr txBox="1"/>
          <p:nvPr/>
        </p:nvSpPr>
        <p:spPr>
          <a:xfrm>
            <a:off x="3520039" y="895956"/>
            <a:ext cx="5151922" cy="523220"/>
          </a:xfrm>
          <a:prstGeom prst="rect">
            <a:avLst/>
          </a:prstGeom>
          <a:noFill/>
        </p:spPr>
        <p:txBody>
          <a:bodyPr wrap="square">
            <a:spAutoFit/>
          </a:bodyPr>
          <a:lstStyle/>
          <a:p>
            <a:r>
              <a:rPr lang="vi-VN" sz="2800" b="1">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Chia sẻ trước lớp</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AA1C0EB9-1081-AE68-8FE8-C8832B130D43}"/>
              </a:ext>
            </a:extLst>
          </p:cNvPr>
          <p:cNvSpPr txBox="1"/>
          <p:nvPr/>
        </p:nvSpPr>
        <p:spPr>
          <a:xfrm>
            <a:off x="983564" y="1651217"/>
            <a:ext cx="10066419" cy="1815882"/>
          </a:xfrm>
          <a:prstGeom prst="rect">
            <a:avLst/>
          </a:prstGeom>
          <a:noFill/>
        </p:spPr>
        <p:txBody>
          <a:bodyPr wrap="square">
            <a:spAutoFit/>
          </a:bodyPr>
          <a:lstStyle/>
          <a:p>
            <a:pPr algn="just">
              <a:spcBef>
                <a:spcPts val="300"/>
              </a:spcBef>
              <a:spcAft>
                <a:spcPts val="300"/>
              </a:spcAft>
            </a:pPr>
            <a:r>
              <a:rPr lang="en-US" sz="2800" b="1">
                <a:effectLst/>
                <a:latin typeface="Times New Roman" panose="02020603050405020304" pitchFamily="18" charset="0"/>
                <a:ea typeface="SimSun" panose="02010600030101010101" pitchFamily="2" charset="-122"/>
              </a:rPr>
              <a:t>* Tình huống 2:</a:t>
            </a:r>
            <a:r>
              <a:rPr lang="en-US" sz="2800">
                <a:effectLst/>
                <a:latin typeface="Times New Roman" panose="02020603050405020304" pitchFamily="18" charset="0"/>
                <a:ea typeface="SimSun" panose="02010600030101010101" pitchFamily="2" charset="-122"/>
              </a:rPr>
              <a:t> Tiến rất tự giác và tích cực tham gia các hoạt động lao động nhưng lại thường bỏ bê việc học dẫn đến kết quả học tập sa sút. Bố mẹ biết chuyện nên không muốn cho tiến tham gia các hoạt động lao động này nữa.</a:t>
            </a:r>
          </a:p>
        </p:txBody>
      </p:sp>
      <p:sp>
        <p:nvSpPr>
          <p:cNvPr id="8" name="TextBox 7">
            <a:extLst>
              <a:ext uri="{FF2B5EF4-FFF2-40B4-BE49-F238E27FC236}">
                <a16:creationId xmlns:a16="http://schemas.microsoft.com/office/drawing/2014/main" id="{BB840836-53C2-5E7F-36F9-A43C65989B68}"/>
              </a:ext>
            </a:extLst>
          </p:cNvPr>
          <p:cNvSpPr txBox="1"/>
          <p:nvPr/>
        </p:nvSpPr>
        <p:spPr>
          <a:xfrm>
            <a:off x="1266246" y="3711137"/>
            <a:ext cx="9600675" cy="1384995"/>
          </a:xfrm>
          <a:prstGeom prst="rect">
            <a:avLst/>
          </a:prstGeom>
          <a:noFill/>
        </p:spPr>
        <p:txBody>
          <a:bodyPr wrap="square">
            <a:spAutoFit/>
          </a:bodyPr>
          <a:lstStyle/>
          <a:p>
            <a:pPr algn="just">
              <a:spcBef>
                <a:spcPts val="300"/>
              </a:spcBef>
              <a:spcAft>
                <a:spcPts val="300"/>
              </a:spcAft>
            </a:pPr>
            <a:r>
              <a:rPr lang="vi-VN" sz="2800">
                <a:effectLst/>
                <a:latin typeface="Times New Roman" panose="02020603050405020304" pitchFamily="18" charset="0"/>
                <a:ea typeface="SimSun" panose="02010600030101010101" pitchFamily="2" charset="-122"/>
              </a:rPr>
              <a:t>    </a:t>
            </a:r>
            <a:r>
              <a:rPr lang="en-US" sz="2800">
                <a:solidFill>
                  <a:schemeClr val="accent1">
                    <a:lumMod val="50000"/>
                  </a:schemeClr>
                </a:solidFill>
                <a:effectLst/>
                <a:latin typeface="Times New Roman" panose="02020603050405020304" pitchFamily="18" charset="0"/>
                <a:ea typeface="SimSun" panose="02010600030101010101" pitchFamily="2" charset="-122"/>
              </a:rPr>
              <a:t>Nếu là Tiến, em sẽ cố gắng chăm chỉ học hành hơn nữa để có kết quả tốt, xin phép bố mẹ tiếp tục tham gia các hoạt động lao động và hứa sẽ không bỏ bê việc học nữa.</a:t>
            </a:r>
          </a:p>
        </p:txBody>
      </p:sp>
    </p:spTree>
    <p:custDataLst>
      <p:tags r:id="rId1"/>
    </p:custDataLst>
    <p:extLst>
      <p:ext uri="{BB962C8B-B14F-4D97-AF65-F5344CB8AC3E}">
        <p14:creationId xmlns:p14="http://schemas.microsoft.com/office/powerpoint/2010/main" val="441404619"/>
      </p:ext>
    </p:extLst>
  </p:cSld>
  <p:clrMapOvr>
    <a:masterClrMapping/>
  </p:clrMapOvr>
  <mc:AlternateContent xmlns:mc="http://schemas.openxmlformats.org/markup-compatibility/2006" xmlns:p14="http://schemas.microsoft.com/office/powerpoint/2010/main">
    <mc:Choice Requires="p14">
      <p:transition spd="slow" p14:dur="2000" advTm="139286"/>
    </mc:Choice>
    <mc:Fallback xmlns="">
      <p:transition spd="slow" advTm="13928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FBEA529-9A84-4015-968D-937C700CB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2" name="组合 1">
            <a:extLst>
              <a:ext uri="{FF2B5EF4-FFF2-40B4-BE49-F238E27FC236}">
                <a16:creationId xmlns:a16="http://schemas.microsoft.com/office/drawing/2014/main" id="{14BFBCF3-1133-45DF-92CC-D5D0B5C1C323}"/>
              </a:ext>
            </a:extLst>
          </p:cNvPr>
          <p:cNvGrpSpPr/>
          <p:nvPr/>
        </p:nvGrpSpPr>
        <p:grpSpPr>
          <a:xfrm>
            <a:off x="110669" y="54892"/>
            <a:ext cx="12337144" cy="6934199"/>
            <a:chOff x="-1" y="-76197"/>
            <a:chExt cx="12337144" cy="6934199"/>
          </a:xfrm>
        </p:grpSpPr>
        <p:pic>
          <p:nvPicPr>
            <p:cNvPr id="5" name="图片 4">
              <a:extLst>
                <a:ext uri="{FF2B5EF4-FFF2-40B4-BE49-F238E27FC236}">
                  <a16:creationId xmlns:a16="http://schemas.microsoft.com/office/drawing/2014/main" id="{FC6C847E-497A-4AF8-B56D-F458AFBC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3094285" y="-2494643"/>
              <a:ext cx="6580373" cy="11905342"/>
            </a:xfrm>
            <a:prstGeom prst="rect">
              <a:avLst/>
            </a:prstGeom>
          </p:spPr>
        </p:pic>
        <p:pic>
          <p:nvPicPr>
            <p:cNvPr id="6" name="图片 5">
              <a:extLst>
                <a:ext uri="{FF2B5EF4-FFF2-40B4-BE49-F238E27FC236}">
                  <a16:creationId xmlns:a16="http://schemas.microsoft.com/office/drawing/2014/main" id="{97B16398-C432-4E77-83FF-CB7D7EAFD5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592615" y="-2668813"/>
              <a:ext cx="6934199" cy="12119432"/>
            </a:xfrm>
            <a:prstGeom prst="rect">
              <a:avLst/>
            </a:prstGeom>
          </p:spPr>
        </p:pic>
      </p:grpSp>
      <p:pic>
        <p:nvPicPr>
          <p:cNvPr id="14" name="图形 13">
            <a:extLst>
              <a:ext uri="{FF2B5EF4-FFF2-40B4-BE49-F238E27FC236}">
                <a16:creationId xmlns:a16="http://schemas.microsoft.com/office/drawing/2014/main" id="{71937146-2DCE-424E-A7BE-F3A98B6C63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07602" y="5095009"/>
            <a:ext cx="2111831" cy="1708099"/>
          </a:xfrm>
          <a:prstGeom prst="rect">
            <a:avLst/>
          </a:prstGeom>
        </p:spPr>
      </p:pic>
      <p:pic>
        <p:nvPicPr>
          <p:cNvPr id="16" name="图片 15">
            <a:extLst>
              <a:ext uri="{FF2B5EF4-FFF2-40B4-BE49-F238E27FC236}">
                <a16:creationId xmlns:a16="http://schemas.microsoft.com/office/drawing/2014/main" id="{50E2F026-5F5D-4D62-A186-5398E6AC9B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669" y="76985"/>
            <a:ext cx="1055624" cy="1219761"/>
          </a:xfrm>
          <a:prstGeom prst="rect">
            <a:avLst/>
          </a:prstGeom>
        </p:spPr>
      </p:pic>
      <p:sp>
        <p:nvSpPr>
          <p:cNvPr id="3" name="TextBox 2">
            <a:extLst>
              <a:ext uri="{FF2B5EF4-FFF2-40B4-BE49-F238E27FC236}">
                <a16:creationId xmlns:a16="http://schemas.microsoft.com/office/drawing/2014/main" id="{4068551F-690F-424D-F5A4-5E2C5F224062}"/>
              </a:ext>
            </a:extLst>
          </p:cNvPr>
          <p:cNvSpPr txBox="1"/>
          <p:nvPr/>
        </p:nvSpPr>
        <p:spPr>
          <a:xfrm>
            <a:off x="1512802" y="1602693"/>
            <a:ext cx="10248578" cy="954107"/>
          </a:xfrm>
          <a:prstGeom prst="rect">
            <a:avLst/>
          </a:prstGeom>
          <a:noFill/>
        </p:spPr>
        <p:txBody>
          <a:bodyPr wrap="square">
            <a:spAutoFit/>
          </a:bodyPr>
          <a:lstStyle/>
          <a:p>
            <a:r>
              <a:rPr lang="nl-NL" sz="2800" b="1">
                <a:latin typeface="Times New Roman" panose="02020603050405020304" pitchFamily="18" charset="0"/>
                <a:cs typeface="Times New Roman" panose="02020603050405020304" pitchFamily="18" charset="0"/>
              </a:rPr>
              <a:t>Hoạt động 2: </a:t>
            </a:r>
            <a:r>
              <a:rPr lang="en-US" sz="2800" b="1">
                <a:latin typeface="Times New Roman" panose="02020603050405020304" pitchFamily="18" charset="0"/>
                <a:cs typeface="Times New Roman" panose="02020603050405020304" pitchFamily="18" charset="0"/>
              </a:rPr>
              <a:t>Chia sẻ với các bạn về tấm gương lao động tích cực, tự giác mà em biết</a:t>
            </a:r>
            <a:r>
              <a:rPr lang="nl-NL" sz="2800" b="1">
                <a:latin typeface="Times New Roman" panose="02020603050405020304" pitchFamily="18" charset="0"/>
                <a:cs typeface="Times New Roman" panose="02020603050405020304" pitchFamily="18" charset="0"/>
              </a:rPr>
              <a:t>.</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F35B859-D080-210C-BDB6-3915172663EF}"/>
              </a:ext>
            </a:extLst>
          </p:cNvPr>
          <p:cNvSpPr txBox="1"/>
          <p:nvPr/>
        </p:nvSpPr>
        <p:spPr>
          <a:xfrm>
            <a:off x="3484095" y="3065897"/>
            <a:ext cx="3152996" cy="523220"/>
          </a:xfrm>
          <a:prstGeom prst="rect">
            <a:avLst/>
          </a:prstGeom>
          <a:noFill/>
        </p:spPr>
        <p:txBody>
          <a:bodyPr wrap="square">
            <a:spAutoFit/>
          </a:bodyPr>
          <a:lstStyle/>
          <a:p>
            <a:r>
              <a:rPr lang="vi-VN" sz="2800" b="1">
                <a:solidFill>
                  <a:srgbClr val="002060"/>
                </a:solidFill>
                <a:latin typeface="Times New Roman" panose="02020603050405020304" pitchFamily="18" charset="0"/>
              </a:rPr>
              <a:t>Chia sẻ trước lớp.</a:t>
            </a:r>
            <a:endParaRPr lang="en-US" sz="28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342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750" fill="hold"/>
                                        <p:tgtEl>
                                          <p:spTgt spid="16"/>
                                        </p:tgtEl>
                                        <p:attrNameLst>
                                          <p:attrName>ppt_w</p:attrName>
                                        </p:attrNameLst>
                                      </p:cBhvr>
                                      <p:tavLst>
                                        <p:tav tm="0">
                                          <p:val>
                                            <p:fltVal val="0"/>
                                          </p:val>
                                        </p:tav>
                                        <p:tav tm="100000">
                                          <p:val>
                                            <p:strVal val="#ppt_w"/>
                                          </p:val>
                                        </p:tav>
                                      </p:tavLst>
                                    </p:anim>
                                    <p:anim calcmode="lin" valueType="num">
                                      <p:cBhvr>
                                        <p:cTn id="14" dur="750" fill="hold"/>
                                        <p:tgtEl>
                                          <p:spTgt spid="16"/>
                                        </p:tgtEl>
                                        <p:attrNameLst>
                                          <p:attrName>ppt_h</p:attrName>
                                        </p:attrNameLst>
                                      </p:cBhvr>
                                      <p:tavLst>
                                        <p:tav tm="0">
                                          <p:val>
                                            <p:fltVal val="0"/>
                                          </p:val>
                                        </p:tav>
                                        <p:tav tm="100000">
                                          <p:val>
                                            <p:strVal val="#ppt_h"/>
                                          </p:val>
                                        </p:tav>
                                      </p:tavLst>
                                    </p:anim>
                                    <p:animEffect transition="in" filter="fade">
                                      <p:cBhvr>
                                        <p:cTn id="15" dur="750"/>
                                        <p:tgtEl>
                                          <p:spTgt spid="16"/>
                                        </p:tgtEl>
                                      </p:cBhvr>
                                    </p:animEffect>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750" fill="hold"/>
                                        <p:tgtEl>
                                          <p:spTgt spid="14"/>
                                        </p:tgtEl>
                                        <p:attrNameLst>
                                          <p:attrName>ppt_x</p:attrName>
                                        </p:attrNameLst>
                                      </p:cBhvr>
                                      <p:tavLst>
                                        <p:tav tm="0">
                                          <p:val>
                                            <p:strVal val="#ppt_x"/>
                                          </p:val>
                                        </p:tav>
                                        <p:tav tm="100000">
                                          <p:val>
                                            <p:strVal val="#ppt_x"/>
                                          </p:val>
                                        </p:tav>
                                      </p:tavLst>
                                    </p:anim>
                                    <p:anim calcmode="lin" valueType="num">
                                      <p:cBhvr additive="base">
                                        <p:cTn id="20"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1|32.3"/>
</p:tagLst>
</file>

<file path=ppt/tags/tag2.xml><?xml version="1.0" encoding="utf-8"?>
<p:tagLst xmlns:a="http://schemas.openxmlformats.org/drawingml/2006/main" xmlns:r="http://schemas.openxmlformats.org/officeDocument/2006/relationships" xmlns:p="http://schemas.openxmlformats.org/presentationml/2006/main">
  <p:tag name="TIMING" val="|3.1|32.3"/>
</p:tagLst>
</file>

<file path=ppt/tags/tag3.xml><?xml version="1.0" encoding="utf-8"?>
<p:tagLst xmlns:a="http://schemas.openxmlformats.org/drawingml/2006/main" xmlns:r="http://schemas.openxmlformats.org/officeDocument/2006/relationships" xmlns:p="http://schemas.openxmlformats.org/presentationml/2006/main">
  <p:tag name="TIMING" val="|3.1|32.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黄绿色">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方正静蕾简体">
      <a:majorFont>
        <a:latin typeface="方正静蕾简体"/>
        <a:ea typeface="方正静蕾简体"/>
        <a:cs typeface=""/>
      </a:majorFont>
      <a:minorFont>
        <a:latin typeface="方正静蕾简体"/>
        <a:ea typeface="方正静蕾简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1114</TotalTime>
  <Words>1037</Words>
  <Application>Microsoft Office PowerPoint</Application>
  <PresentationFormat>Widescreen</PresentationFormat>
  <Paragraphs>87</Paragraphs>
  <Slides>14</Slides>
  <Notes>12</Notes>
  <HiddenSlides>0</HiddenSlides>
  <MMClips>2</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14</vt:i4>
      </vt:variant>
    </vt:vector>
  </HeadingPairs>
  <TitlesOfParts>
    <vt:vector size="23" baseType="lpstr">
      <vt:lpstr>DengXian</vt:lpstr>
      <vt:lpstr>DengXian Light</vt:lpstr>
      <vt:lpstr>Arial</vt:lpstr>
      <vt:lpstr>Calibri</vt:lpstr>
      <vt:lpstr>Times New Roman</vt:lpstr>
      <vt:lpstr>UTM Thanh Nhac TL</vt:lpstr>
      <vt:lpstr>方正静蕾简体</vt:lpstr>
      <vt:lpstr>Office 主题​​</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Vũ Hồng</dc:creator>
  <cp:lastModifiedBy>Mong Lê</cp:lastModifiedBy>
  <cp:revision>44</cp:revision>
  <dcterms:created xsi:type="dcterms:W3CDTF">2022-09-03T03:55:20Z</dcterms:created>
  <dcterms:modified xsi:type="dcterms:W3CDTF">2023-10-24T22:47:03Z</dcterms:modified>
</cp:coreProperties>
</file>