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86" r:id="rId3"/>
    <p:sldId id="284" r:id="rId4"/>
    <p:sldId id="285" r:id="rId5"/>
    <p:sldId id="282" r:id="rId6"/>
    <p:sldId id="287" r:id="rId7"/>
    <p:sldId id="288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629" y="-466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28/8/2022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1.pptx" TargetMode="External"/><Relationship Id="rId3" Type="http://schemas.openxmlformats.org/officeDocument/2006/relationships/image" Target="../media/image9.jpg"/><Relationship Id="rId7" Type="http://schemas.openxmlformats.org/officeDocument/2006/relationships/hyperlink" Target="bai%20tap/bai%20tap%204.ppt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bai%20tap/bai%20tap%203.ppt" TargetMode="External"/><Relationship Id="rId11" Type="http://schemas.openxmlformats.org/officeDocument/2006/relationships/hyperlink" Target="Cau%20hoi/Cau%204.pptx" TargetMode="External"/><Relationship Id="rId5" Type="http://schemas.openxmlformats.org/officeDocument/2006/relationships/hyperlink" Target="bai%20tap/bai%20tap%202.ppt" TargetMode="External"/><Relationship Id="rId10" Type="http://schemas.openxmlformats.org/officeDocument/2006/relationships/hyperlink" Target="Cau%20hoi/Cau%203.pptx" TargetMode="External"/><Relationship Id="rId4" Type="http://schemas.openxmlformats.org/officeDocument/2006/relationships/hyperlink" Target="bai%20tap/bai%20tap%201.ppt" TargetMode="External"/><Relationship Id="rId9" Type="http://schemas.openxmlformats.org/officeDocument/2006/relationships/hyperlink" Target="Cau%20hoi/Cau%202.pptx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5208617"/>
            <a:ext cx="4445000" cy="389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chemeClr val="bg1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chemeClr val="bg1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4035387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EM YÊU TỔ QUỐC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 </a:t>
            </a:r>
            <a:r>
              <a:rPr lang="en-US" sz="5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NAM (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460115"/>
            <a:ext cx="11471154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54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5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01979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4263487" y="307883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891907" y="6715346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5"/>
          <p:cNvSpPr>
            <a:spLocks noChangeArrowheads="1"/>
          </p:cNvSpPr>
          <p:nvPr/>
        </p:nvSpPr>
        <p:spPr bwMode="auto">
          <a:xfrm>
            <a:off x="4098982" y="1182688"/>
            <a:ext cx="73624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 </a:t>
            </a:r>
            <a:r>
              <a:rPr lang="en-GB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VÒNG QUAY KÌ DIỆU</a:t>
            </a:r>
            <a:endParaRPr lang="en-GB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8" descr="Water droplets"/>
          <p:cNvSpPr txBox="1">
            <a:spLocks noChangeArrowheads="1"/>
          </p:cNvSpPr>
          <p:nvPr/>
        </p:nvSpPr>
        <p:spPr bwMode="auto">
          <a:xfrm>
            <a:off x="11064875" y="7131050"/>
            <a:ext cx="3689350" cy="10223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100" b="1">
              <a:solidFill>
                <a:srgbClr val="000099"/>
              </a:solidFill>
              <a:cs typeface="Arial" charset="0"/>
            </a:endParaRPr>
          </a:p>
          <a:p>
            <a:pPr eaLnBrk="1" hangingPunct="1"/>
            <a:r>
              <a:rPr lang="en-US" altLang="en-US" sz="3500" b="1">
                <a:solidFill>
                  <a:srgbClr val="000099"/>
                </a:solidFill>
                <a:cs typeface="Arial" charset="0"/>
              </a:rPr>
              <a:t>BẮT ĐẦU QUAY</a:t>
            </a:r>
          </a:p>
          <a:p>
            <a:pPr eaLnBrk="1" hangingPunct="1"/>
            <a:endParaRPr lang="en-US" altLang="en-US" sz="1100" b="1">
              <a:solidFill>
                <a:srgbClr val="000099"/>
              </a:solidFill>
              <a:cs typeface="Arial" charset="0"/>
            </a:endParaRPr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0915650" y="2763838"/>
            <a:ext cx="4019550" cy="4019550"/>
            <a:chOff x="2000250" y="2819400"/>
            <a:chExt cx="4019550" cy="4019550"/>
          </a:xfrm>
          <a:blipFill>
            <a:blip r:embed="rId3"/>
            <a:stretch>
              <a:fillRect/>
            </a:stretch>
          </a:blipFill>
        </p:grpSpPr>
        <p:sp>
          <p:nvSpPr>
            <p:cNvPr id="7" name="Line 37"/>
            <p:cNvSpPr>
              <a:spLocks noChangeShapeType="1"/>
            </p:cNvSpPr>
            <p:nvPr/>
          </p:nvSpPr>
          <p:spPr bwMode="auto">
            <a:xfrm flipV="1">
              <a:off x="4264025" y="3452813"/>
              <a:ext cx="0" cy="1320800"/>
            </a:xfrm>
            <a:prstGeom prst="line">
              <a:avLst/>
            </a:prstGeom>
            <a:grpFill/>
            <a:ln w="76200">
              <a:solidFill>
                <a:srgbClr val="FFC000"/>
              </a:solidFill>
              <a:round/>
              <a:headEnd type="oval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43689" tIns="71844" rIns="143689" bIns="71844"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000250" y="2819400"/>
              <a:ext cx="4019550" cy="4019550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cxnSp>
          <p:nvCxnSpPr>
            <p:cNvPr id="9" name="Straight Connector 8"/>
            <p:cNvCxnSpPr>
              <a:stCxn id="8" idx="2"/>
              <a:endCxn id="8" idx="6"/>
            </p:cNvCxnSpPr>
            <p:nvPr/>
          </p:nvCxnSpPr>
          <p:spPr>
            <a:xfrm>
              <a:off x="2000250" y="4829175"/>
              <a:ext cx="4019550" cy="0"/>
            </a:xfrm>
            <a:prstGeom prst="lin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8" idx="0"/>
              <a:endCxn id="8" idx="4"/>
            </p:cNvCxnSpPr>
            <p:nvPr/>
          </p:nvCxnSpPr>
          <p:spPr>
            <a:xfrm>
              <a:off x="4010025" y="2819400"/>
              <a:ext cx="0" cy="4019550"/>
            </a:xfrm>
            <a:prstGeom prst="line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WordArt 78" descr="Water droplets">
              <a:hlinkClick r:id="rId4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3394478">
              <a:off x="4667251" y="3803992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2" name="WordArt 79" descr="Water droplets">
              <a:hlinkClick r:id="rId5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7756668">
              <a:off x="4560287" y="5454649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3" name="WordArt 80" descr="Water droplets">
              <a:hlinkClick r:id="rId6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-7961444">
              <a:off x="2943093" y="5528323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14" name="WordArt 80" descr="Water droplets">
              <a:hlinkClick r:id="rId7" action="ppaction://hlinkpres?slideindex=1&amp;slidetitle="/>
            </p:cNvPr>
            <p:cNvSpPr>
              <a:spLocks noChangeArrowheads="1" noChangeShapeType="1" noTextEdit="1"/>
            </p:cNvSpPr>
            <p:nvPr/>
          </p:nvSpPr>
          <p:spPr bwMode="auto">
            <a:xfrm rot="-2735004">
              <a:off x="2998058" y="3767938"/>
              <a:ext cx="400050" cy="552450"/>
            </a:xfrm>
            <a:prstGeom prst="rect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5700" b="1" kern="10"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blipFill dpi="0" rotWithShape="0">
                    <a:blip r:embed="rId2"/>
                    <a:srcRect/>
                    <a:tile tx="0" ty="0" sx="100000" sy="100000" flip="none" algn="tl"/>
                  </a:blipFill>
                  <a:latin typeface="Arial"/>
                  <a:cs typeface="Arial"/>
                </a:rPr>
                <a:t>4</a:t>
              </a:r>
            </a:p>
          </p:txBody>
        </p:sp>
      </p:grpSp>
      <p:cxnSp>
        <p:nvCxnSpPr>
          <p:cNvPr id="15" name="Straight Arrow Connector 14"/>
          <p:cNvCxnSpPr/>
          <p:nvPr/>
        </p:nvCxnSpPr>
        <p:spPr>
          <a:xfrm flipV="1">
            <a:off x="12925425" y="3505200"/>
            <a:ext cx="0" cy="1268413"/>
          </a:xfrm>
          <a:prstGeom prst="straightConnector1">
            <a:avLst/>
          </a:prstGeom>
          <a:ln w="127000">
            <a:solidFill>
              <a:srgbClr val="FFC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6" name="Rounded Rectangle 15">
            <a:hlinkClick r:id="rId8" action="ppaction://hlinkpres?slideindex=1&amp;slidetitle="/>
          </p:cNvPr>
          <p:cNvSpPr/>
          <p:nvPr/>
        </p:nvSpPr>
        <p:spPr>
          <a:xfrm>
            <a:off x="1160786" y="2342480"/>
            <a:ext cx="3886200" cy="2935743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ounded Rectangle 16">
            <a:hlinkClick r:id="rId9" action="ppaction://hlinkpres?slideindex=1&amp;slidetitle="/>
          </p:cNvPr>
          <p:cNvSpPr/>
          <p:nvPr/>
        </p:nvSpPr>
        <p:spPr>
          <a:xfrm>
            <a:off x="5552452" y="2342480"/>
            <a:ext cx="3886200" cy="2935524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Rounded Rectangle 17">
            <a:hlinkClick r:id="rId10" action="ppaction://hlinkpres?slideindex=1&amp;slidetitle="/>
          </p:cNvPr>
          <p:cNvSpPr/>
          <p:nvPr/>
        </p:nvSpPr>
        <p:spPr>
          <a:xfrm>
            <a:off x="1161570" y="5690552"/>
            <a:ext cx="3886200" cy="2861614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ounded Rectangle 18">
            <a:hlinkClick r:id="rId11" action="ppaction://hlinkpres?slideindex=1&amp;slidetitle="/>
          </p:cNvPr>
          <p:cNvSpPr/>
          <p:nvPr/>
        </p:nvSpPr>
        <p:spPr>
          <a:xfrm>
            <a:off x="5552452" y="5764226"/>
            <a:ext cx="3898354" cy="2861614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sz="6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688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34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2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7" name="Group 6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648630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ĐẠO ĐỨC</a:t>
                </a:r>
              </a:p>
            </p:txBody>
          </p:sp>
        </p:grp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2)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1371990" y="1808399"/>
            <a:ext cx="133195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3600" b="1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1: Những việc làm thể hiện tình yêu Tổ quốc Việt Nam. </a:t>
            </a:r>
            <a:endParaRPr kumimoji="0" lang="en-US" sz="36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Content Placeholder 3" descr="C:\Users\Administrator\Downloads\image (2).pn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9" r="2724" b="23401"/>
          <a:stretch/>
        </p:blipFill>
        <p:spPr bwMode="auto">
          <a:xfrm>
            <a:off x="289719" y="2595023"/>
            <a:ext cx="15621000" cy="64727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635926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33183" y="1752600"/>
            <a:ext cx="13353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1: Những việc làm thể hiện tình yêu Tổ quốc Việt Nam. </a:t>
            </a:r>
            <a:endParaRPr kumimoji="0" lang="en-US" sz="36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5865" y="2803297"/>
            <a:ext cx="15035665" cy="5463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a)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>
              <a:spcBef>
                <a:spcPts val="600"/>
              </a:spcBef>
            </a:pP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Kim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kích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ta,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đánh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lạc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địch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spcBef>
                <a:spcPts val="1800"/>
              </a:spcBef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b)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để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 algn="just">
              <a:spcBef>
                <a:spcPts val="600"/>
              </a:spcBef>
            </a:pPr>
            <a:r>
              <a:rPr lang="nl-NL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Để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thể hiện tình yêu Tổ quốc, em cần học tập chăm chỉ, ngoan ngoãn, hăng say, tích cực tham gia các hành động có ý nghĩa tốt đẹp về đất nước, yêu đất nước và con </a:t>
            </a:r>
            <a:r>
              <a:rPr lang="nl-NL" sz="3600" b="1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người</a:t>
            </a:r>
            <a:r>
              <a:rPr lang="nl-NL" sz="3600" b="1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6" name="Group 15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48630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ĐẠO ĐỨC</a:t>
                </a:r>
              </a:p>
            </p:txBody>
          </p:sp>
        </p:grp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3679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2119" y="6553200"/>
            <a:ext cx="15240054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nl-NL" sz="3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 trong tranh thể hiện sự chân trọng, tự hào về truyền thống lịch sử, văn hóa của đất nước ta như thế nào</a:t>
            </a:r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nl-NL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Kể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 các việc làm thể hiện sự chân trọng và hào về truyền thống lịch sử, văn hóa của Việt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319" y="1630365"/>
            <a:ext cx="120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Tìm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truyền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lịch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văn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hóa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Nam.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2" descr="C:\Users\Administrator\Downloads\image (3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4" t="6043" r="18894" b="50370"/>
          <a:stretch/>
        </p:blipFill>
        <p:spPr bwMode="auto">
          <a:xfrm>
            <a:off x="265454" y="2401830"/>
            <a:ext cx="7239000" cy="4191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C:\Users\Administrator\Downloads\image (3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t="49630" r="18129" b="18563"/>
          <a:stretch/>
        </p:blipFill>
        <p:spPr bwMode="auto">
          <a:xfrm>
            <a:off x="7223919" y="2470009"/>
            <a:ext cx="8710426" cy="4114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5" name="Group 14"/>
          <p:cNvGrpSpPr/>
          <p:nvPr/>
        </p:nvGrpSpPr>
        <p:grpSpPr>
          <a:xfrm>
            <a:off x="3718719" y="76200"/>
            <a:ext cx="8001000" cy="1554165"/>
            <a:chOff x="3750611" y="42893"/>
            <a:chExt cx="8001000" cy="1554165"/>
          </a:xfrm>
        </p:grpSpPr>
        <p:grpSp>
          <p:nvGrpSpPr>
            <p:cNvPr id="16" name="Group 15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48630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ĐẠO ĐỨC</a:t>
                </a:r>
              </a:p>
            </p:txBody>
          </p:sp>
        </p:grpSp>
        <p:sp>
          <p:nvSpPr>
            <p:cNvPr id="17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2)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301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1773" y="6934200"/>
            <a:ext cx="1478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nl-NL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 trong tranh thể hiện sự chân trọng, tự hào về truyền thống lịch sử, văn hóa của đất nước ta như thế nào</a:t>
            </a:r>
            <a:r>
              <a:rPr kumimoji="0" lang="nl-NL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5356" y="1809034"/>
            <a:ext cx="120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2: Tìm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truyền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hóa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Nam.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947319" y="76200"/>
            <a:ext cx="8001000" cy="1554165"/>
            <a:chOff x="3750611" y="42893"/>
            <a:chExt cx="8001000" cy="1554165"/>
          </a:xfrm>
        </p:grpSpPr>
        <p:grpSp>
          <p:nvGrpSpPr>
            <p:cNvPr id="9" name="Group 8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539228" y="103852"/>
                <a:ext cx="6149694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486305" y="594359"/>
                <a:ext cx="184575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sng" strike="noStrike" kern="0" cap="none" spc="0" normalizeH="0" baseline="0" noProof="0" dirty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ĐẠO ĐỨC</a:t>
                </a:r>
              </a:p>
            </p:txBody>
          </p:sp>
        </p:grp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2)</a:t>
              </a:r>
            </a:p>
          </p:txBody>
        </p:sp>
      </p:grpSp>
      <p:pic>
        <p:nvPicPr>
          <p:cNvPr id="13" name="Picture 12" descr="C:\Users\Administrator\Downloads\image (3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4" t="6043" r="18894" b="50370"/>
          <a:stretch/>
        </p:blipFill>
        <p:spPr bwMode="auto">
          <a:xfrm>
            <a:off x="0" y="2431909"/>
            <a:ext cx="7239000" cy="4191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 descr="C:\Users\Administrator\Downloads\image (3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5" t="49630" r="18129" b="18563"/>
          <a:stretch/>
        </p:blipFill>
        <p:spPr bwMode="auto">
          <a:xfrm>
            <a:off x="7223919" y="2470009"/>
            <a:ext cx="8710426" cy="4114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94519" y="6661009"/>
            <a:ext cx="15240054" cy="2362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Sự chân trọng, tự hào về truyền thống lịch sử, văn hóa của đất nước được các bạn thể hiện qua hành động chăm chú lắng nghe cô </a:t>
            </a:r>
            <a:r>
              <a:rPr lang="nl-NL" sz="3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hướng </a:t>
            </a:r>
            <a:r>
              <a:rPr lang="nl-NL" sz="36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dẫn, </a:t>
            </a:r>
            <a:r>
              <a:rPr lang="nl-NL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dành những lời khen về công lao của cha ông ta, bày tỏ sự mong muốn tham gia các lễ hội của đất nước.</a:t>
            </a:r>
          </a:p>
        </p:txBody>
      </p:sp>
    </p:spTree>
    <p:extLst>
      <p:ext uri="{BB962C8B-B14F-4D97-AF65-F5344CB8AC3E}">
        <p14:creationId xmlns:p14="http://schemas.microsoft.com/office/powerpoint/2010/main" val="122962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1773" y="6934200"/>
            <a:ext cx="1478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kumimoji="0" lang="nl-NL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nl-NL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 thêm các việc làm thể hiện sự chân trọng và hào về truyền thống lịch sử, văn hóa của Việt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2617" y="1809034"/>
            <a:ext cx="13241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2: Tìm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truyền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hóa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Việt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Nam.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238782" y="198609"/>
            <a:ext cx="8001000" cy="1554165"/>
            <a:chOff x="3750611" y="42893"/>
            <a:chExt cx="8001000" cy="1554165"/>
          </a:xfrm>
        </p:grpSpPr>
        <p:grpSp>
          <p:nvGrpSpPr>
            <p:cNvPr id="7" name="Group 6"/>
            <p:cNvGrpSpPr/>
            <p:nvPr/>
          </p:nvGrpSpPr>
          <p:grpSpPr>
            <a:xfrm>
              <a:off x="4617134" y="42893"/>
              <a:ext cx="6255239" cy="1013727"/>
              <a:chOff x="4539228" y="103852"/>
              <a:chExt cx="6149694" cy="1013727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4539228" y="103852"/>
                <a:ext cx="6149694" cy="1013727"/>
                <a:chOff x="4539228" y="103852"/>
                <a:chExt cx="6149694" cy="1013727"/>
              </a:xfrm>
            </p:grpSpPr>
            <p:sp>
              <p:nvSpPr>
                <p:cNvPr id="11" name="TextBox 10"/>
                <p:cNvSpPr txBox="1"/>
                <p:nvPr/>
              </p:nvSpPr>
              <p:spPr>
                <a:xfrm>
                  <a:off x="4539228" y="103852"/>
                  <a:ext cx="6149694" cy="58477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3200" b="0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Thứ……ngày…..tháng…..năm…….</a:t>
                  </a:r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6486305" y="594359"/>
                  <a:ext cx="184575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0066"/>
                      </a:solidFill>
                      <a:effectLst/>
                      <a:uLnTx/>
                      <a:uFillTx/>
                      <a:latin typeface="Times New Roman" pitchFamily="18" charset="0"/>
                      <a:ea typeface="+mn-ea"/>
                      <a:cs typeface="Times New Roman" pitchFamily="18" charset="0"/>
                    </a:rPr>
                    <a:t>ĐẠO ĐỨC</a:t>
                  </a: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6676405" y="1082039"/>
                <a:ext cx="1887840" cy="0"/>
              </a:xfrm>
              <a:prstGeom prst="line">
                <a:avLst/>
              </a:prstGeom>
              <a:noFill/>
              <a:ln w="25400" cap="flat" cmpd="sng" algn="ctr">
                <a:solidFill>
                  <a:srgbClr val="FF0066"/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</p:cxnSp>
        </p:grpSp>
        <p:sp>
          <p:nvSpPr>
            <p:cNvPr id="8" name="Text Box 14"/>
            <p:cNvSpPr txBox="1">
              <a:spLocks noChangeArrowheads="1"/>
            </p:cNvSpPr>
            <p:nvPr/>
          </p:nvSpPr>
          <p:spPr bwMode="auto">
            <a:xfrm>
              <a:off x="3750611" y="1021080"/>
              <a:ext cx="8001000" cy="5759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Bài 2: EM YÊU TỔ QUỐC VIỆT NAM (TIẾT 2)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307975" y="6705600"/>
            <a:ext cx="15472384" cy="2149224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</a:pPr>
            <a:r>
              <a:rPr lang="nl-NL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 </a:t>
            </a:r>
            <a:r>
              <a:rPr lang="nl-NL" sz="3400" b="1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Truyền thống nhân nghĩa, truyền thống hiếu học, truyền thống cần cù, chăm chỉ; </a:t>
            </a:r>
          </a:p>
          <a:p>
            <a:pPr algn="just">
              <a:spcAft>
                <a:spcPts val="0"/>
              </a:spcAft>
            </a:pPr>
            <a:r>
              <a:rPr lang="nl-NL" sz="3400" b="1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 Các tập tục văn hóa tốt đẹp như gói bánh chưng, bánh giầy; </a:t>
            </a:r>
          </a:p>
          <a:p>
            <a:pPr algn="just">
              <a:spcAft>
                <a:spcPts val="0"/>
              </a:spcAft>
            </a:pPr>
            <a:r>
              <a:rPr lang="nl-NL" sz="3400" b="1" dirty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nl-NL" sz="3400" b="1" dirty="0" smtClean="0">
                <a:solidFill>
                  <a:srgbClr val="0000FF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 Các loại hình nghệ thuật dân tộc như tuồng, chèo,...</a:t>
            </a:r>
            <a:endParaRPr lang="en-US" sz="3400" b="1" dirty="0">
              <a:solidFill>
                <a:srgbClr val="0000FF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224" y="2417255"/>
            <a:ext cx="5010636" cy="4146979"/>
          </a:xfrm>
          <a:prstGeom prst="rect">
            <a:avLst/>
          </a:prstGeom>
        </p:spPr>
      </p:pic>
      <p:pic>
        <p:nvPicPr>
          <p:cNvPr id="1026" name="Picture 2" descr="Niềm tự hào của nghệ thuật truyền thống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859" y="2450069"/>
            <a:ext cx="4762500" cy="414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4" descr="Nghề thầy giáo rất quan trọng, rất vẻ vang | TRƯỜNG CHÍNH TRỊ TỈNH BẾN T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6" descr="Nghề thầy giáo rất quan trọng, rất vẻ vang | TRƯỜNG CHÍNH TRỊ TỈNH BẾN T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79" y="2432080"/>
            <a:ext cx="5391944" cy="413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624</Words>
  <Application>Microsoft Office PowerPoint</Application>
  <PresentationFormat>Custom</PresentationFormat>
  <Paragraphs>51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211</cp:revision>
  <dcterms:created xsi:type="dcterms:W3CDTF">2022-07-10T01:37:20Z</dcterms:created>
  <dcterms:modified xsi:type="dcterms:W3CDTF">2022-08-28T08:20:56Z</dcterms:modified>
</cp:coreProperties>
</file>