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77" r:id="rId5"/>
    <p:sldId id="269" r:id="rId6"/>
    <p:sldId id="278" r:id="rId7"/>
    <p:sldId id="279" r:id="rId8"/>
    <p:sldId id="281" r:id="rId9"/>
    <p:sldId id="283" r:id="rId10"/>
    <p:sldId id="268" r:id="rId11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88DFE8"/>
    <a:srgbClr val="FFCC29"/>
    <a:srgbClr val="FFDB6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451" y="-86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962586"/>
            <a:ext cx="2444531" cy="2143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FF00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500" b="1" smtClean="0">
                <a:solidFill>
                  <a:srgbClr val="FFFF00"/>
                </a:solidFill>
                <a:latin typeface="Times New Roman" pitchFamily="18" charset="0"/>
              </a:rPr>
              <a:t>……</a:t>
            </a:r>
            <a:endParaRPr lang="en-US" altLang="en-US" sz="3500" b="1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96219" y="4582047"/>
            <a:ext cx="13500099" cy="2114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đức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defRPr/>
            </a:pP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6: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 TÍCH CỰC HOÀN THÀNH NHIỆM VỤ 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(T1)</a:t>
            </a:r>
            <a:endParaRPr lang="en-US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1330324" y="1905000"/>
            <a:ext cx="13132595" cy="2176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66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6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6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672" y="6019799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4263487" y="307883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891907" y="6715346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127452" y="-5633"/>
            <a:ext cx="1382714" cy="1524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3244704" y="940456"/>
            <a:ext cx="9694215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KHỞI ĐỘNG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20" name="Group 19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22" name="TextBox 21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8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28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6718466" y="641502"/>
                <a:ext cx="12626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Đạo đức</a:t>
                </a:r>
                <a:endParaRPr lang="en-US" sz="24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1" name="Straight Connector 20"/>
            <p:cNvCxnSpPr/>
            <p:nvPr/>
          </p:nvCxnSpPr>
          <p:spPr>
            <a:xfrm>
              <a:off x="6830837" y="1051559"/>
              <a:ext cx="101033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2" name="Group 1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5" name="TextBox 4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" name="TextBox 5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4" name="Straight Connector 3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5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400" b="1" dirty="0" err="1" smtClean="0">
                  <a:solidFill>
                    <a:srgbClr val="0000CC"/>
                  </a:solidFill>
                  <a:latin typeface="Times New Roman" pitchFamily="18" charset="0"/>
                </a:rPr>
                <a:t>Bài</a:t>
              </a:r>
              <a:r>
                <a:rPr lang="en-US" sz="2400" b="1" dirty="0" smtClean="0">
                  <a:solidFill>
                    <a:srgbClr val="0000CC"/>
                  </a:solidFill>
                  <a:latin typeface="Times New Roman" pitchFamily="18" charset="0"/>
                </a:rPr>
                <a:t> 6: EM TÍCH CỰC HOÀN THÀNH NHIỆM VỤ (T1)</a:t>
              </a:r>
            </a:p>
          </p:txBody>
        </p:sp>
      </p:grp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958183" y="1524000"/>
            <a:ext cx="2608136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200" b="1" u="sng" smtClean="0">
                <a:solidFill>
                  <a:srgbClr val="FF0000"/>
                </a:solidFill>
                <a:latin typeface="Times New Roman" pitchFamily="18" charset="0"/>
              </a:rPr>
              <a:t>1. Kể chuyện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931443" y="1600200"/>
            <a:ext cx="57214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SỰ NUỐI TIẾC CỦA HIẾU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187360" y="2590800"/>
            <a:ext cx="67223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 gì xảy ra khi </a:t>
            </a:r>
            <a:r>
              <a:rPr lang="vi-V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ế</a:t>
            </a:r>
            <a:r>
              <a:rPr lang="vi-V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chuẩn bị </a:t>
            </a:r>
            <a:r>
              <a:rPr lang="vi-V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nl-NL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201214" y="3810000"/>
            <a:ext cx="754670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ế</a:t>
            </a:r>
            <a:r>
              <a:rPr lang="vi-VN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vi-VN" sz="3600" b="1" dirty="0" smtClean="0">
                <a:solidFill>
                  <a:srgbClr val="0000FF"/>
                </a:solidFill>
                <a:latin typeface="+mj-lt"/>
              </a:rPr>
              <a:t>đến </a:t>
            </a:r>
            <a:r>
              <a:rPr lang="vi-VN" sz="3600" b="1" dirty="0">
                <a:solidFill>
                  <a:srgbClr val="0000FF"/>
                </a:solidFill>
                <a:latin typeface="+mj-lt"/>
              </a:rPr>
              <a:t>lớp đã không làm được bài mà cô giáo yêu cầu </a:t>
            </a:r>
            <a:endParaRPr lang="en-US" sz="3600" b="1" dirty="0">
              <a:solidFill>
                <a:srgbClr val="0000FF"/>
              </a:solidFill>
              <a:latin typeface="+mj-l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37813" t="36893" r="49644" b="48437"/>
          <a:stretch/>
        </p:blipFill>
        <p:spPr>
          <a:xfrm>
            <a:off x="9281319" y="2116667"/>
            <a:ext cx="3352800" cy="216413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/>
          <a:srcRect l="50193" t="35733" r="37101" b="48493"/>
          <a:stretch/>
        </p:blipFill>
        <p:spPr>
          <a:xfrm>
            <a:off x="12634120" y="2133600"/>
            <a:ext cx="3352799" cy="213026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/>
          <a:srcRect l="37116" t="68366" r="49651" b="14583"/>
          <a:stretch/>
        </p:blipFill>
        <p:spPr>
          <a:xfrm>
            <a:off x="9281319" y="6431333"/>
            <a:ext cx="3352800" cy="265320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"/>
          <a:srcRect l="37878" t="51187" r="49928" b="31322"/>
          <a:stretch/>
        </p:blipFill>
        <p:spPr>
          <a:xfrm>
            <a:off x="9382601" y="4267200"/>
            <a:ext cx="3327718" cy="23622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"/>
          <a:srcRect l="49863" t="51187" r="35359" b="31322"/>
          <a:stretch/>
        </p:blipFill>
        <p:spPr>
          <a:xfrm>
            <a:off x="12761437" y="4267200"/>
            <a:ext cx="3454082" cy="23622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/>
          <a:srcRect l="50061" t="68366" r="37395" b="15404"/>
          <a:stretch/>
        </p:blipFill>
        <p:spPr>
          <a:xfrm>
            <a:off x="12786519" y="6629400"/>
            <a:ext cx="2819400" cy="2209800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1127919" y="4971871"/>
            <a:ext cx="67223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 b="1" dirty="0">
                <a:solidFill>
                  <a:srgbClr val="FF0000"/>
                </a:solidFill>
                <a:latin typeface="+mj-lt"/>
              </a:rPr>
              <a:t>Theo em, để hoàn thành nhiệm vụ </a:t>
            </a:r>
            <a:r>
              <a:rPr lang="vi-VN" sz="3600" b="1" dirty="0" smtClean="0">
                <a:solidFill>
                  <a:srgbClr val="FF0000"/>
                </a:solidFill>
                <a:latin typeface="+mj-lt"/>
              </a:rPr>
              <a:t>Hi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ếu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dirty="0" smtClean="0">
                <a:solidFill>
                  <a:srgbClr val="FF0000"/>
                </a:solidFill>
                <a:latin typeface="+mj-lt"/>
              </a:rPr>
              <a:t>phải </a:t>
            </a:r>
            <a:r>
              <a:rPr lang="vi-VN" sz="3600" b="1" dirty="0">
                <a:solidFill>
                  <a:srgbClr val="FF0000"/>
                </a:solidFill>
                <a:latin typeface="+mj-lt"/>
              </a:rPr>
              <a:t>làm gì?</a:t>
            </a:r>
            <a:endParaRPr lang="en-US" sz="36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127919" y="6191071"/>
            <a:ext cx="754670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 b="1" dirty="0">
                <a:solidFill>
                  <a:srgbClr val="0000FF"/>
                </a:solidFill>
                <a:latin typeface="+mj-lt"/>
              </a:rPr>
              <a:t>-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Hiếu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3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xao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nhãng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rủ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phim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13" grpId="0"/>
      <p:bldP spid="14" grpId="0"/>
      <p:bldP spid="15" grpId="0"/>
      <p:bldP spid="2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2" name="Group 1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5" name="TextBox 4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" name="TextBox 5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4" name="Straight Connector 3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5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400" b="1" dirty="0" err="1" smtClean="0">
                  <a:solidFill>
                    <a:srgbClr val="0000CC"/>
                  </a:solidFill>
                  <a:latin typeface="Times New Roman" pitchFamily="18" charset="0"/>
                </a:rPr>
                <a:t>Bài</a:t>
              </a:r>
              <a:r>
                <a:rPr lang="en-US" sz="2400" b="1" dirty="0" smtClean="0">
                  <a:solidFill>
                    <a:srgbClr val="0000CC"/>
                  </a:solidFill>
                  <a:latin typeface="Times New Roman" pitchFamily="18" charset="0"/>
                </a:rPr>
                <a:t> 6: EM TÍCH CỰC HOÀN THÀNH NHIỆM VỤ (T1)</a:t>
              </a:r>
            </a:p>
          </p:txBody>
        </p:sp>
      </p:grp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958183" y="1524000"/>
            <a:ext cx="2608136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200" b="1" u="sng" smtClean="0">
                <a:solidFill>
                  <a:srgbClr val="FF0000"/>
                </a:solidFill>
                <a:latin typeface="Times New Roman" pitchFamily="18" charset="0"/>
              </a:rPr>
              <a:t>1. Kể chuyện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931443" y="1600200"/>
            <a:ext cx="57214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SỰ NUỐI TIẾC CỦA HIẾU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026637" y="2935069"/>
            <a:ext cx="72640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 sao phải hoàn thành nhiệm </a:t>
            </a:r>
            <a:r>
              <a:rPr lang="vi-V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201214" y="3810000"/>
            <a:ext cx="754670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rèn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thói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nghiêm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túc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37813" t="36893" r="49644" b="48437"/>
          <a:stretch/>
        </p:blipFill>
        <p:spPr>
          <a:xfrm>
            <a:off x="9281319" y="2116667"/>
            <a:ext cx="3352800" cy="216413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/>
          <a:srcRect l="50193" t="35733" r="37101" b="48493"/>
          <a:stretch/>
        </p:blipFill>
        <p:spPr>
          <a:xfrm>
            <a:off x="12634120" y="2133600"/>
            <a:ext cx="3352799" cy="213026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/>
          <a:srcRect l="37116" t="68366" r="49651" b="14583"/>
          <a:stretch/>
        </p:blipFill>
        <p:spPr>
          <a:xfrm>
            <a:off x="9433719" y="6431333"/>
            <a:ext cx="3200400" cy="265320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"/>
          <a:srcRect l="37878" t="51187" r="49928" b="31322"/>
          <a:stretch/>
        </p:blipFill>
        <p:spPr>
          <a:xfrm>
            <a:off x="9382601" y="4267200"/>
            <a:ext cx="3327718" cy="23622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"/>
          <a:srcRect l="49863" t="51187" r="35359" b="31322"/>
          <a:stretch/>
        </p:blipFill>
        <p:spPr>
          <a:xfrm>
            <a:off x="12761437" y="4267200"/>
            <a:ext cx="3454082" cy="23622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/>
          <a:srcRect l="50061" t="68366" r="37395" b="15404"/>
          <a:stretch/>
        </p:blipFill>
        <p:spPr>
          <a:xfrm>
            <a:off x="12786519" y="6629400"/>
            <a:ext cx="2819400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052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1034383" y="1524000"/>
            <a:ext cx="11828336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600" b="1" u="sng" dirty="0">
                <a:solidFill>
                  <a:srgbClr val="FF0000"/>
                </a:solidFill>
                <a:latin typeface="Times New Roman" pitchFamily="18" charset="0"/>
              </a:rPr>
              <a:t>2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</a:rPr>
              <a:t>.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Quan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sát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tranh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và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thảo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luận</a:t>
            </a:r>
            <a:endParaRPr lang="en-US" sz="3600" b="1" u="sng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91166" y="2456410"/>
            <a:ext cx="1456715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+mj-lt"/>
              </a:rPr>
              <a:t>    </a:t>
            </a:r>
            <a:r>
              <a:rPr lang="vi-VN" sz="3600" dirty="0" smtClean="0">
                <a:solidFill>
                  <a:srgbClr val="FF0000"/>
                </a:solidFill>
                <a:latin typeface="+mj-lt"/>
              </a:rPr>
              <a:t>Bạn </a:t>
            </a:r>
            <a:r>
              <a:rPr lang="vi-VN" sz="3600" dirty="0">
                <a:solidFill>
                  <a:srgbClr val="FF0000"/>
                </a:solidFill>
                <a:latin typeface="+mj-lt"/>
              </a:rPr>
              <a:t>nào trong tranh đã tích cực hay chưa tích </a:t>
            </a:r>
            <a:r>
              <a:rPr lang="vi-VN" sz="3600" dirty="0" smtClean="0">
                <a:solidFill>
                  <a:srgbClr val="FF0000"/>
                </a:solidFill>
                <a:latin typeface="+mj-lt"/>
              </a:rPr>
              <a:t>cực</a:t>
            </a:r>
            <a:r>
              <a:rPr lang="en-US" sz="36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3600" dirty="0" smtClean="0">
                <a:solidFill>
                  <a:srgbClr val="FF0000"/>
                </a:solidFill>
                <a:latin typeface="+mj-lt"/>
              </a:rPr>
              <a:t>hoàn </a:t>
            </a:r>
            <a:r>
              <a:rPr lang="vi-VN" sz="3600" dirty="0">
                <a:solidFill>
                  <a:srgbClr val="FF0000"/>
                </a:solidFill>
                <a:latin typeface="+mj-lt"/>
              </a:rPr>
              <a:t>thành nhiệm vụ đúng kế hoạch, có chất lượng?</a:t>
            </a:r>
            <a:endParaRPr lang="en-US" sz="3600" dirty="0">
              <a:solidFill>
                <a:srgbClr val="FF0000"/>
              </a:solidFill>
              <a:latin typeface="+mj-lt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20" name="Group 19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22" name="TextBox 21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8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28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6718466" y="641502"/>
                <a:ext cx="12626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Đạo đức</a:t>
                </a:r>
                <a:endParaRPr lang="en-US" sz="24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1" name="Straight Connector 20"/>
            <p:cNvCxnSpPr/>
            <p:nvPr/>
          </p:nvCxnSpPr>
          <p:spPr>
            <a:xfrm>
              <a:off x="6830837" y="1051559"/>
              <a:ext cx="101033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4" name="Picture 23"/>
          <p:cNvPicPr/>
          <p:nvPr/>
        </p:nvPicPr>
        <p:blipFill>
          <a:blip r:embed="rId2"/>
          <a:stretch>
            <a:fillRect/>
          </a:stretch>
        </p:blipFill>
        <p:spPr>
          <a:xfrm>
            <a:off x="1193018" y="4038600"/>
            <a:ext cx="4278301" cy="3962400"/>
          </a:xfrm>
          <a:prstGeom prst="rect">
            <a:avLst/>
          </a:prstGeom>
        </p:spPr>
      </p:pic>
      <p:pic>
        <p:nvPicPr>
          <p:cNvPr id="25" name="Picture 24"/>
          <p:cNvPicPr/>
          <p:nvPr/>
        </p:nvPicPr>
        <p:blipFill>
          <a:blip r:embed="rId3"/>
          <a:stretch>
            <a:fillRect/>
          </a:stretch>
        </p:blipFill>
        <p:spPr>
          <a:xfrm>
            <a:off x="5623719" y="3897630"/>
            <a:ext cx="5257800" cy="4103370"/>
          </a:xfrm>
          <a:prstGeom prst="rect">
            <a:avLst/>
          </a:prstGeom>
        </p:spPr>
      </p:pic>
      <p:pic>
        <p:nvPicPr>
          <p:cNvPr id="26" name="Picture 25"/>
          <p:cNvPicPr/>
          <p:nvPr/>
        </p:nvPicPr>
        <p:blipFill>
          <a:blip r:embed="rId4"/>
          <a:stretch>
            <a:fillRect/>
          </a:stretch>
        </p:blipFill>
        <p:spPr>
          <a:xfrm>
            <a:off x="11018679" y="3810000"/>
            <a:ext cx="4739640" cy="4191000"/>
          </a:xfrm>
          <a:prstGeom prst="rect">
            <a:avLst/>
          </a:prstGeom>
        </p:spPr>
      </p:pic>
      <p:sp>
        <p:nvSpPr>
          <p:cNvPr id="27" name="Text Box 14"/>
          <p:cNvSpPr txBox="1">
            <a:spLocks noChangeArrowheads="1"/>
          </p:cNvSpPr>
          <p:nvPr/>
        </p:nvSpPr>
        <p:spPr bwMode="auto">
          <a:xfrm>
            <a:off x="3718719" y="898134"/>
            <a:ext cx="8610600" cy="514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</a:rPr>
              <a:t> 6: EM TÍCH CỰC HOÀN THÀNH NHIỆM VỤ (T1)</a:t>
            </a:r>
          </a:p>
        </p:txBody>
      </p:sp>
    </p:spTree>
    <p:extLst>
      <p:ext uri="{BB962C8B-B14F-4D97-AF65-F5344CB8AC3E}">
        <p14:creationId xmlns:p14="http://schemas.microsoft.com/office/powerpoint/2010/main" val="2542987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1034383" y="1524000"/>
            <a:ext cx="11828336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600" b="1" u="sng" dirty="0">
                <a:solidFill>
                  <a:srgbClr val="FF0000"/>
                </a:solidFill>
                <a:latin typeface="Times New Roman" pitchFamily="18" charset="0"/>
              </a:rPr>
              <a:t>2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</a:rPr>
              <a:t>.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Quan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sát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tranh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và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thảo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luận</a:t>
            </a:r>
            <a:endParaRPr lang="en-US" sz="3600" b="1" u="sng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20" name="Group 19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22" name="TextBox 21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8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28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6718466" y="641502"/>
                <a:ext cx="12626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Đạo đức</a:t>
                </a:r>
                <a:endParaRPr lang="en-US" sz="24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1" name="Straight Connector 20"/>
            <p:cNvCxnSpPr/>
            <p:nvPr/>
          </p:nvCxnSpPr>
          <p:spPr>
            <a:xfrm>
              <a:off x="6830837" y="1051559"/>
              <a:ext cx="101033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4" name="Picture 23"/>
          <p:cNvPicPr/>
          <p:nvPr/>
        </p:nvPicPr>
        <p:blipFill rotWithShape="1">
          <a:blip r:embed="rId2"/>
          <a:srcRect r="49870"/>
          <a:stretch/>
        </p:blipFill>
        <p:spPr>
          <a:xfrm>
            <a:off x="1193018" y="2590800"/>
            <a:ext cx="7250101" cy="4572000"/>
          </a:xfrm>
          <a:prstGeom prst="rect">
            <a:avLst/>
          </a:prstGeom>
        </p:spPr>
      </p:pic>
      <p:pic>
        <p:nvPicPr>
          <p:cNvPr id="25" name="Picture 24"/>
          <p:cNvPicPr/>
          <p:nvPr/>
        </p:nvPicPr>
        <p:blipFill>
          <a:blip r:embed="rId3"/>
          <a:stretch>
            <a:fillRect/>
          </a:stretch>
        </p:blipFill>
        <p:spPr>
          <a:xfrm>
            <a:off x="8443119" y="2334532"/>
            <a:ext cx="7391400" cy="4828268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356519" y="7638871"/>
            <a:ext cx="13639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vi-VN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bạn trong bức tranh 1, 3 đã tích cực hoàn thành nhiệm vụ đúng kế hoạch, có chất lượng.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3718719" y="898134"/>
            <a:ext cx="8610600" cy="514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</a:rPr>
              <a:t> 6: EM TÍCH CỰC HOÀN THÀNH NHIỆM VỤ (T1)</a:t>
            </a:r>
          </a:p>
        </p:txBody>
      </p:sp>
    </p:spTree>
    <p:extLst>
      <p:ext uri="{BB962C8B-B14F-4D97-AF65-F5344CB8AC3E}">
        <p14:creationId xmlns:p14="http://schemas.microsoft.com/office/powerpoint/2010/main" val="3623080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1034383" y="1524000"/>
            <a:ext cx="11828336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600" b="1" u="sng" dirty="0">
                <a:solidFill>
                  <a:srgbClr val="FF0000"/>
                </a:solidFill>
                <a:latin typeface="Times New Roman" pitchFamily="18" charset="0"/>
              </a:rPr>
              <a:t>2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</a:rPr>
              <a:t>.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Quan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sát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tranh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và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thảo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luận</a:t>
            </a:r>
            <a:endParaRPr lang="en-US" sz="3600" b="1" u="sng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20" name="Group 19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22" name="TextBox 21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8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28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6718466" y="641502"/>
                <a:ext cx="12626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Đạo đức</a:t>
                </a:r>
                <a:endParaRPr lang="en-US" sz="24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1" name="Straight Connector 20"/>
            <p:cNvCxnSpPr/>
            <p:nvPr/>
          </p:nvCxnSpPr>
          <p:spPr>
            <a:xfrm>
              <a:off x="6830837" y="1051559"/>
              <a:ext cx="101033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4" name="Picture 23"/>
          <p:cNvPicPr/>
          <p:nvPr/>
        </p:nvPicPr>
        <p:blipFill rotWithShape="1">
          <a:blip r:embed="rId2"/>
          <a:srcRect l="50130"/>
          <a:stretch/>
        </p:blipFill>
        <p:spPr>
          <a:xfrm>
            <a:off x="1204119" y="2667000"/>
            <a:ext cx="6629400" cy="4572000"/>
          </a:xfrm>
          <a:prstGeom prst="rect">
            <a:avLst/>
          </a:prstGeom>
        </p:spPr>
      </p:pic>
      <p:pic>
        <p:nvPicPr>
          <p:cNvPr id="26" name="Picture 25"/>
          <p:cNvPicPr/>
          <p:nvPr/>
        </p:nvPicPr>
        <p:blipFill>
          <a:blip r:embed="rId3"/>
          <a:stretch>
            <a:fillRect/>
          </a:stretch>
        </p:blipFill>
        <p:spPr>
          <a:xfrm>
            <a:off x="8595519" y="2438400"/>
            <a:ext cx="7162800" cy="4648200"/>
          </a:xfrm>
          <a:prstGeom prst="rect">
            <a:avLst/>
          </a:prstGeom>
        </p:spPr>
      </p:pic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3718719" y="898134"/>
            <a:ext cx="8610600" cy="514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</a:rPr>
              <a:t> 6: EM TÍCH CỰC HOÀN THÀNH NHIỆM VỤ (T1)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356519" y="7638871"/>
            <a:ext cx="13639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vi-VN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bạn trong bức tranh </a:t>
            </a:r>
            <a:r>
              <a:rPr lang="en-US" sz="3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3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sz="3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vi-VN" sz="3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 cực hoàn thành nhiệm vụ đúng kế hoạch, có chất lượng.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7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2" name="Group 1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5" name="TextBox 4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" name="TextBox 5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4" name="Straight Connector 3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5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400" b="1" dirty="0" err="1" smtClean="0">
                  <a:solidFill>
                    <a:srgbClr val="0000CC"/>
                  </a:solidFill>
                  <a:latin typeface="Times New Roman" pitchFamily="18" charset="0"/>
                </a:rPr>
                <a:t>Bài</a:t>
              </a:r>
              <a:r>
                <a:rPr lang="en-US" sz="2400" b="1" dirty="0" smtClean="0">
                  <a:solidFill>
                    <a:srgbClr val="0000CC"/>
                  </a:solidFill>
                  <a:latin typeface="Times New Roman" pitchFamily="18" charset="0"/>
                </a:rPr>
                <a:t> 6: EM TÍCH CỰC HOÀN THÀNH NHIỆM VỤ (T1)</a:t>
              </a:r>
            </a:p>
          </p:txBody>
        </p:sp>
      </p:grp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1257300" y="1600200"/>
            <a:ext cx="8557419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nl-NL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32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31840" t="30209" r="31545" b="15625"/>
          <a:stretch/>
        </p:blipFill>
        <p:spPr>
          <a:xfrm>
            <a:off x="2194719" y="2209801"/>
            <a:ext cx="10744200" cy="518159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508918" y="7638871"/>
            <a:ext cx="141732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 dirty="0">
                <a:solidFill>
                  <a:srgbClr val="FF0000"/>
                </a:solidFill>
                <a:latin typeface="+mj-lt"/>
              </a:rPr>
              <a:t>Theo em, bạn trong tranh cần làm gì để hoàn thành nhiệm vụ có chất lượng, đúng kế hoạch?</a:t>
            </a:r>
            <a:endParaRPr lang="en-US" sz="36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8612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2" name="Group 1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5" name="TextBox 4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" name="TextBox 5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4" name="Straight Connector 3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5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400" b="1" dirty="0" err="1" smtClean="0">
                  <a:solidFill>
                    <a:srgbClr val="0000CC"/>
                  </a:solidFill>
                  <a:latin typeface="Times New Roman" pitchFamily="18" charset="0"/>
                </a:rPr>
                <a:t>Bài</a:t>
              </a:r>
              <a:r>
                <a:rPr lang="en-US" sz="2400" b="1" dirty="0" smtClean="0">
                  <a:solidFill>
                    <a:srgbClr val="0000CC"/>
                  </a:solidFill>
                  <a:latin typeface="Times New Roman" pitchFamily="18" charset="0"/>
                </a:rPr>
                <a:t> 6: EM TÍCH CỰC HOÀN THÀNH NHIỆM VỤ (T1)</a:t>
              </a:r>
            </a:p>
          </p:txBody>
        </p:sp>
      </p:grp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1257300" y="1600200"/>
            <a:ext cx="8557419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nl-NL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32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31840" t="30209" r="31545" b="15625"/>
          <a:stretch/>
        </p:blipFill>
        <p:spPr>
          <a:xfrm>
            <a:off x="2194719" y="2209801"/>
            <a:ext cx="10744200" cy="5029199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432719" y="7391400"/>
            <a:ext cx="13411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liệt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kê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3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7784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1412</TotalTime>
  <Words>538</Words>
  <Application>Microsoft Office PowerPoint</Application>
  <PresentationFormat>Custom</PresentationFormat>
  <Paragraphs>52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252</cp:revision>
  <dcterms:created xsi:type="dcterms:W3CDTF">2022-07-10T01:37:20Z</dcterms:created>
  <dcterms:modified xsi:type="dcterms:W3CDTF">2022-08-24T06:29:23Z</dcterms:modified>
</cp:coreProperties>
</file>