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92" r:id="rId3"/>
    <p:sldId id="287" r:id="rId4"/>
    <p:sldId id="299" r:id="rId5"/>
    <p:sldId id="300" r:id="rId6"/>
    <p:sldId id="301" r:id="rId7"/>
    <p:sldId id="302" r:id="rId8"/>
    <p:sldId id="303" r:id="rId9"/>
    <p:sldId id="304" r:id="rId10"/>
    <p:sldId id="305" r:id="rId11"/>
    <p:sldId id="291" r:id="rId12"/>
    <p:sldId id="307" r:id="rId13"/>
    <p:sldId id="308" r:id="rId14"/>
    <p:sldId id="309" r:id="rId15"/>
    <p:sldId id="310" r:id="rId16"/>
    <p:sldId id="311" r:id="rId17"/>
    <p:sldId id="312" r:id="rId18"/>
    <p:sldId id="268" r:id="rId19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88DFE8"/>
    <a:srgbClr val="33CCFF"/>
    <a:srgbClr val="C86664"/>
    <a:srgbClr val="FF6699"/>
    <a:srgbClr val="FFCC29"/>
    <a:srgbClr val="FFDB6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330" autoAdjust="0"/>
    <p:restoredTop sz="94660"/>
  </p:normalViewPr>
  <p:slideViewPr>
    <p:cSldViewPr>
      <p:cViewPr>
        <p:scale>
          <a:sx n="50" d="100"/>
          <a:sy n="50" d="100"/>
        </p:scale>
        <p:origin x="-835" y="-542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962586"/>
            <a:ext cx="2444531" cy="2143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FF00"/>
                </a:solidFill>
                <a:latin typeface="Times New Roman" pitchFamily="18" charset="0"/>
              </a:rPr>
              <a:t>TRƯỜNG TIỂU HỌC </a:t>
            </a:r>
            <a:r>
              <a:rPr lang="en-US" altLang="en-US" sz="3500" b="1" smtClean="0">
                <a:solidFill>
                  <a:srgbClr val="FFFF00"/>
                </a:solidFill>
                <a:latin typeface="Times New Roman" pitchFamily="18" charset="0"/>
              </a:rPr>
              <a:t>……</a:t>
            </a:r>
            <a:endParaRPr lang="en-US" altLang="en-US" sz="3500" b="1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496219" y="4582047"/>
            <a:ext cx="13500099" cy="1437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đức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defRPr/>
            </a:pPr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ÔN TẬP CUỐI HỌC KỲ I</a:t>
            </a:r>
            <a:endParaRPr lang="en-US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1330324" y="1905000"/>
            <a:ext cx="13132595" cy="2176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6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</a:t>
            </a:r>
            <a:r>
              <a:rPr lang="en-US" sz="66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6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</a:t>
            </a:r>
            <a:r>
              <a:rPr lang="en-US" sz="66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672" y="6019799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4263487" y="307883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891907" y="6715346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V="1">
            <a:off x="127452" y="-5633"/>
            <a:ext cx="1382714" cy="1524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3718719" y="0"/>
            <a:ext cx="8610600" cy="1412557"/>
            <a:chOff x="3718719" y="0"/>
            <a:chExt cx="8610600" cy="1412557"/>
          </a:xfrm>
        </p:grpSpPr>
        <p:grpSp>
          <p:nvGrpSpPr>
            <p:cNvPr id="2" name="Group 1"/>
            <p:cNvGrpSpPr/>
            <p:nvPr/>
          </p:nvGrpSpPr>
          <p:grpSpPr>
            <a:xfrm>
              <a:off x="5236910" y="0"/>
              <a:ext cx="5492209" cy="930735"/>
              <a:chOff x="4539228" y="172432"/>
              <a:chExt cx="5399539" cy="930735"/>
            </a:xfrm>
          </p:grpSpPr>
          <p:grpSp>
            <p:nvGrpSpPr>
              <p:cNvPr id="3" name="Group 2"/>
              <p:cNvGrpSpPr/>
              <p:nvPr/>
            </p:nvGrpSpPr>
            <p:grpSpPr>
              <a:xfrm>
                <a:off x="4539228" y="172432"/>
                <a:ext cx="5399539" cy="930735"/>
                <a:chOff x="4539228" y="172432"/>
                <a:chExt cx="5399539" cy="930735"/>
              </a:xfrm>
            </p:grpSpPr>
            <p:sp>
              <p:nvSpPr>
                <p:cNvPr id="5" name="TextBox 4"/>
                <p:cNvSpPr txBox="1"/>
                <p:nvPr/>
              </p:nvSpPr>
              <p:spPr>
                <a:xfrm>
                  <a:off x="4539228" y="172432"/>
                  <a:ext cx="5399539" cy="52322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Thứ……ngày…..tháng…..năm…….</a:t>
                  </a:r>
                  <a:endPara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" name="TextBox 5"/>
                <p:cNvSpPr txBox="1"/>
                <p:nvPr/>
              </p:nvSpPr>
              <p:spPr>
                <a:xfrm>
                  <a:off x="6718466" y="641502"/>
                  <a:ext cx="126265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smtClean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Đạo đức</a:t>
                  </a:r>
                  <a:endPara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cxnSp>
            <p:nvCxnSpPr>
              <p:cNvPr id="4" name="Straight Connector 3"/>
              <p:cNvCxnSpPr/>
              <p:nvPr/>
            </p:nvCxnSpPr>
            <p:spPr>
              <a:xfrm>
                <a:off x="6830837" y="1051559"/>
                <a:ext cx="1010330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45" name="Text Box 14"/>
            <p:cNvSpPr txBox="1">
              <a:spLocks noChangeArrowheads="1"/>
            </p:cNvSpPr>
            <p:nvPr/>
          </p:nvSpPr>
          <p:spPr bwMode="auto">
            <a:xfrm>
              <a:off x="3718719" y="898134"/>
              <a:ext cx="8610600" cy="5144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2400" b="1" dirty="0" smtClean="0">
                  <a:solidFill>
                    <a:srgbClr val="0000CC"/>
                  </a:solidFill>
                  <a:latin typeface="Times New Roman" pitchFamily="18" charset="0"/>
                </a:rPr>
                <a:t>ÔN TẬP CUỐI HỌC KÌ I</a:t>
              </a:r>
            </a:p>
          </p:txBody>
        </p:sp>
      </p:grpSp>
      <p:sp>
        <p:nvSpPr>
          <p:cNvPr id="46" name="Text Box 14"/>
          <p:cNvSpPr txBox="1">
            <a:spLocks noChangeArrowheads="1"/>
          </p:cNvSpPr>
          <p:nvPr/>
        </p:nvSpPr>
        <p:spPr bwMode="auto">
          <a:xfrm>
            <a:off x="1257300" y="1600200"/>
            <a:ext cx="8557419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defRPr/>
            </a:pPr>
            <a:r>
              <a:rPr lang="en-US" sz="3600" b="1" u="sng" dirty="0" smtClean="0">
                <a:solidFill>
                  <a:srgbClr val="FF6699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nl-NL" sz="3600" b="1" u="sng" dirty="0" smtClean="0">
                <a:solidFill>
                  <a:srgbClr val="FF6699"/>
                </a:solidFill>
                <a:latin typeface="Times New Roman" pitchFamily="18" charset="0"/>
                <a:cs typeface="Times New Roman" pitchFamily="18" charset="0"/>
              </a:rPr>
              <a:t>Trò chơi “Rung chuông vàng”</a:t>
            </a:r>
            <a:r>
              <a:rPr lang="en-US" sz="3600" b="1" u="sng" dirty="0" smtClean="0">
                <a:solidFill>
                  <a:srgbClr val="FF6699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670719" y="2777301"/>
            <a:ext cx="12813109" cy="2198925"/>
            <a:chOff x="1257301" y="2754075"/>
            <a:chExt cx="9221484" cy="2198925"/>
          </a:xfrm>
        </p:grpSpPr>
        <p:sp>
          <p:nvSpPr>
            <p:cNvPr id="9" name="Rounded Rectangle 8"/>
            <p:cNvSpPr/>
            <p:nvPr/>
          </p:nvSpPr>
          <p:spPr>
            <a:xfrm>
              <a:off x="1257301" y="2754075"/>
              <a:ext cx="9221484" cy="2198925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858761" y="3276600"/>
              <a:ext cx="7462631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nl-NL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Câu </a:t>
              </a:r>
              <a:r>
                <a:rPr lang="nl-NL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7</a:t>
              </a:r>
              <a:r>
                <a:rPr lang="nl-NL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: </a:t>
              </a:r>
              <a:r>
                <a:rPr lang="nl-NL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Hãy kể về một việc mà em đã biết giữ lời </a:t>
              </a:r>
              <a:r>
                <a:rPr lang="nl-NL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hứa.</a:t>
              </a:r>
              <a:endPara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3" name="Picture 12" descr="Logo&#10;&#10;Description automatically generated">
            <a:extLst>
              <a:ext uri="{FF2B5EF4-FFF2-40B4-BE49-F238E27FC236}">
                <a16:creationId xmlns:a16="http://schemas.microsoft.com/office/drawing/2014/main" xmlns="" id="{0C565E6E-F029-47F4-9374-7A5B37ACC7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7246" y="1949744"/>
            <a:ext cx="2473163" cy="247316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Tieng-chuong-xe-dap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53281" y="-6433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808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1" presetClass="mediacall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cmd type="call" cmd="playFrom(0.0)">
                                      <p:cBhvr>
                                        <p:cTn id="20" dur="676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718719" y="0"/>
            <a:ext cx="8610600" cy="1412557"/>
            <a:chOff x="3718719" y="0"/>
            <a:chExt cx="8610600" cy="1412557"/>
          </a:xfrm>
        </p:grpSpPr>
        <p:grpSp>
          <p:nvGrpSpPr>
            <p:cNvPr id="13" name="Group 12"/>
            <p:cNvGrpSpPr/>
            <p:nvPr/>
          </p:nvGrpSpPr>
          <p:grpSpPr>
            <a:xfrm>
              <a:off x="5236910" y="0"/>
              <a:ext cx="5492209" cy="930735"/>
              <a:chOff x="4539228" y="172432"/>
              <a:chExt cx="5399539" cy="930735"/>
            </a:xfrm>
          </p:grpSpPr>
          <p:grpSp>
            <p:nvGrpSpPr>
              <p:cNvPr id="15" name="Group 14"/>
              <p:cNvGrpSpPr/>
              <p:nvPr/>
            </p:nvGrpSpPr>
            <p:grpSpPr>
              <a:xfrm>
                <a:off x="4539228" y="172432"/>
                <a:ext cx="5399539" cy="930735"/>
                <a:chOff x="4539228" y="172432"/>
                <a:chExt cx="5399539" cy="930735"/>
              </a:xfrm>
            </p:grpSpPr>
            <p:sp>
              <p:nvSpPr>
                <p:cNvPr id="17" name="TextBox 16"/>
                <p:cNvSpPr txBox="1"/>
                <p:nvPr/>
              </p:nvSpPr>
              <p:spPr>
                <a:xfrm>
                  <a:off x="4539228" y="172432"/>
                  <a:ext cx="5399539" cy="52322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Thứ……ngày…..tháng…..năm…….</a:t>
                  </a:r>
                  <a:endPara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8" name="TextBox 17"/>
                <p:cNvSpPr txBox="1"/>
                <p:nvPr/>
              </p:nvSpPr>
              <p:spPr>
                <a:xfrm>
                  <a:off x="6718466" y="641502"/>
                  <a:ext cx="126265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smtClean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Đạo đức</a:t>
                  </a:r>
                  <a:endPara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cxnSp>
            <p:nvCxnSpPr>
              <p:cNvPr id="16" name="Straight Connector 15"/>
              <p:cNvCxnSpPr/>
              <p:nvPr/>
            </p:nvCxnSpPr>
            <p:spPr>
              <a:xfrm>
                <a:off x="6830837" y="1051559"/>
                <a:ext cx="1010330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4" name="Text Box 14"/>
            <p:cNvSpPr txBox="1">
              <a:spLocks noChangeArrowheads="1"/>
            </p:cNvSpPr>
            <p:nvPr/>
          </p:nvSpPr>
          <p:spPr bwMode="auto">
            <a:xfrm>
              <a:off x="3718719" y="898134"/>
              <a:ext cx="8610600" cy="5144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2400" b="1" dirty="0" smtClean="0">
                  <a:solidFill>
                    <a:srgbClr val="0000CC"/>
                  </a:solidFill>
                  <a:latin typeface="Times New Roman" pitchFamily="18" charset="0"/>
                </a:rPr>
                <a:t>ÔN TẬP CUỐI HỌC KÌ I</a:t>
              </a:r>
            </a:p>
          </p:txBody>
        </p:sp>
      </p:grpSp>
      <p:sp>
        <p:nvSpPr>
          <p:cNvPr id="19" name="Text Box 14"/>
          <p:cNvSpPr txBox="1">
            <a:spLocks noChangeArrowheads="1"/>
          </p:cNvSpPr>
          <p:nvPr/>
        </p:nvSpPr>
        <p:spPr bwMode="auto">
          <a:xfrm>
            <a:off x="1257300" y="1600200"/>
            <a:ext cx="8557419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ts val="0"/>
              </a:spcBef>
              <a:defRPr/>
            </a:pPr>
            <a:r>
              <a:rPr lang="en-US" sz="3600" b="1" u="sng" dirty="0" smtClean="0">
                <a:solidFill>
                  <a:srgbClr val="FF6699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nl-NL" sz="3600" b="1" u="sng" dirty="0" smtClean="0">
                <a:solidFill>
                  <a:srgbClr val="FF6699"/>
                </a:solidFill>
                <a:latin typeface="Times New Roman" pitchFamily="18" charset="0"/>
                <a:cs typeface="Times New Roman" pitchFamily="18" charset="0"/>
              </a:rPr>
              <a:t>Trò chơi “Hỏi nhanh – Đáp đúng”</a:t>
            </a:r>
            <a:r>
              <a:rPr lang="en-US" sz="3600" b="1" u="sng" dirty="0" smtClean="0">
                <a:solidFill>
                  <a:srgbClr val="FF6699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505594" y="3200400"/>
            <a:ext cx="746263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nl-NL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nl-NL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 Cách tiến hành:</a:t>
            </a:r>
          </a:p>
          <a:p>
            <a:pPr algn="just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Gv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chiếu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án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HS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giơ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nhanh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giành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hội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HS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bốc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thăm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món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quà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. HS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sai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hội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dành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giơ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nhanh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theo.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375" b="86719" l="0" r="100000">
                        <a14:foregroundMark x1="66406" y1="55781" x2="69844" y2="53281"/>
                        <a14:foregroundMark x1="17813" y1="68906" x2="24531" y2="690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970" b="13615"/>
          <a:stretch/>
        </p:blipFill>
        <p:spPr bwMode="auto">
          <a:xfrm>
            <a:off x="9128919" y="2915727"/>
            <a:ext cx="6096000" cy="46582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8373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3718719" y="0"/>
            <a:ext cx="8610600" cy="1412557"/>
            <a:chOff x="3718719" y="0"/>
            <a:chExt cx="8610600" cy="1412557"/>
          </a:xfrm>
        </p:grpSpPr>
        <p:grpSp>
          <p:nvGrpSpPr>
            <p:cNvPr id="2" name="Group 1"/>
            <p:cNvGrpSpPr/>
            <p:nvPr/>
          </p:nvGrpSpPr>
          <p:grpSpPr>
            <a:xfrm>
              <a:off x="5236910" y="0"/>
              <a:ext cx="5492209" cy="930735"/>
              <a:chOff x="4539228" y="172432"/>
              <a:chExt cx="5399539" cy="930735"/>
            </a:xfrm>
          </p:grpSpPr>
          <p:grpSp>
            <p:nvGrpSpPr>
              <p:cNvPr id="3" name="Group 2"/>
              <p:cNvGrpSpPr/>
              <p:nvPr/>
            </p:nvGrpSpPr>
            <p:grpSpPr>
              <a:xfrm>
                <a:off x="4539228" y="172432"/>
                <a:ext cx="5399539" cy="930735"/>
                <a:chOff x="4539228" y="172432"/>
                <a:chExt cx="5399539" cy="930735"/>
              </a:xfrm>
            </p:grpSpPr>
            <p:sp>
              <p:nvSpPr>
                <p:cNvPr id="5" name="TextBox 4"/>
                <p:cNvSpPr txBox="1"/>
                <p:nvPr/>
              </p:nvSpPr>
              <p:spPr>
                <a:xfrm>
                  <a:off x="4539228" y="172432"/>
                  <a:ext cx="5399539" cy="52322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Thứ……ngày…..tháng…..năm…….</a:t>
                  </a:r>
                  <a:endPara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" name="TextBox 5"/>
                <p:cNvSpPr txBox="1"/>
                <p:nvPr/>
              </p:nvSpPr>
              <p:spPr>
                <a:xfrm>
                  <a:off x="6718466" y="641502"/>
                  <a:ext cx="126265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smtClean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Đạo đức</a:t>
                  </a:r>
                  <a:endPara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cxnSp>
            <p:nvCxnSpPr>
              <p:cNvPr id="4" name="Straight Connector 3"/>
              <p:cNvCxnSpPr/>
              <p:nvPr/>
            </p:nvCxnSpPr>
            <p:spPr>
              <a:xfrm>
                <a:off x="6830837" y="1051559"/>
                <a:ext cx="1010330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45" name="Text Box 14"/>
            <p:cNvSpPr txBox="1">
              <a:spLocks noChangeArrowheads="1"/>
            </p:cNvSpPr>
            <p:nvPr/>
          </p:nvSpPr>
          <p:spPr bwMode="auto">
            <a:xfrm>
              <a:off x="3718719" y="898134"/>
              <a:ext cx="8610600" cy="5144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2400" b="1" dirty="0" smtClean="0">
                  <a:solidFill>
                    <a:srgbClr val="0000CC"/>
                  </a:solidFill>
                  <a:latin typeface="Times New Roman" pitchFamily="18" charset="0"/>
                </a:rPr>
                <a:t>ÔN TẬP CUỐI HỌC KÌ I</a:t>
              </a: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792810" y="2603401"/>
            <a:ext cx="10691018" cy="2198925"/>
            <a:chOff x="1257301" y="2754075"/>
            <a:chExt cx="9221484" cy="2198925"/>
          </a:xfrm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</p:grpSpPr>
        <p:sp>
          <p:nvSpPr>
            <p:cNvPr id="9" name="Rounded Rectangle 8"/>
            <p:cNvSpPr/>
            <p:nvPr/>
          </p:nvSpPr>
          <p:spPr>
            <a:xfrm>
              <a:off x="1257301" y="2754075"/>
              <a:ext cx="9221484" cy="2198925"/>
            </a:xfrm>
            <a:prstGeom prst="roundRect">
              <a:avLst/>
            </a:prstGeom>
            <a:ln>
              <a:noFill/>
            </a:ln>
            <a:effectLst/>
            <a:sp3d>
              <a:bevelT w="139700" h="139700"/>
            </a:sp3d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727310" y="3024774"/>
              <a:ext cx="8281467" cy="1754326"/>
            </a:xfrm>
            <a:prstGeom prst="rect">
              <a:avLst/>
            </a:prstGeom>
            <a:noFill/>
            <a:ln>
              <a:noFill/>
            </a:ln>
            <a:effectLst/>
            <a:sp3d>
              <a:bevelT w="139700" h="139700"/>
            </a:sp3d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nl-NL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Câu 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1: </a:t>
              </a:r>
              <a:r>
                <a:rPr lang="nl-NL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Em đồng tình hoặc không đồng tình với nội dung nào về những việc làm thể hiện việc yêu Tổ quốc? Vì sao?</a:t>
              </a:r>
              <a:endPara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1257300" y="1600200"/>
            <a:ext cx="8557419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ts val="0"/>
              </a:spcBef>
              <a:defRPr/>
            </a:pPr>
            <a:r>
              <a:rPr lang="en-US" sz="3600" b="1" u="sng" dirty="0" smtClean="0">
                <a:solidFill>
                  <a:srgbClr val="FF6699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nl-NL" sz="3600" b="1" u="sng" dirty="0" smtClean="0">
                <a:solidFill>
                  <a:srgbClr val="FF6699"/>
                </a:solidFill>
                <a:latin typeface="Times New Roman" pitchFamily="18" charset="0"/>
                <a:cs typeface="Times New Roman" pitchFamily="18" charset="0"/>
              </a:rPr>
              <a:t>Trò chơi “Hỏi nhanh – Đáp đúng”</a:t>
            </a:r>
            <a:r>
              <a:rPr lang="en-US" sz="3600" b="1" u="sng" dirty="0" smtClean="0">
                <a:solidFill>
                  <a:srgbClr val="FF6699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3032919" y="4916959"/>
            <a:ext cx="12344400" cy="847628"/>
            <a:chOff x="2804319" y="5257800"/>
            <a:chExt cx="12344400" cy="847628"/>
          </a:xfrm>
        </p:grpSpPr>
        <p:sp>
          <p:nvSpPr>
            <p:cNvPr id="12" name="Rectangle 11"/>
            <p:cNvSpPr/>
            <p:nvPr/>
          </p:nvSpPr>
          <p:spPr>
            <a:xfrm>
              <a:off x="3032919" y="5382897"/>
              <a:ext cx="12115800" cy="646331"/>
            </a:xfrm>
            <a:prstGeom prst="rect">
              <a:avLst/>
            </a:prstGeom>
            <a:ln w="57150">
              <a:solidFill>
                <a:srgbClr val="88DFE8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nl-NL" sz="36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nl-NL" sz="36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    Nghiêm </a:t>
              </a:r>
              <a:r>
                <a:rPr lang="nl-NL" sz="36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trang khi chào cờ và hát Quốc ca</a:t>
              </a:r>
              <a:r>
                <a:rPr lang="nl-NL" sz="36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2804319" y="5257800"/>
              <a:ext cx="847628" cy="847628"/>
            </a:xfrm>
            <a:prstGeom prst="ellipse">
              <a:avLst/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endPara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3032919" y="5890435"/>
            <a:ext cx="12344400" cy="847628"/>
            <a:chOff x="2804319" y="5257800"/>
            <a:chExt cx="12344400" cy="847628"/>
          </a:xfrm>
        </p:grpSpPr>
        <p:sp>
          <p:nvSpPr>
            <p:cNvPr id="26" name="Rectangle 25"/>
            <p:cNvSpPr/>
            <p:nvPr/>
          </p:nvSpPr>
          <p:spPr>
            <a:xfrm>
              <a:off x="3032919" y="5382897"/>
              <a:ext cx="12115800" cy="646331"/>
            </a:xfrm>
            <a:prstGeom prst="rect">
              <a:avLst/>
            </a:prstGeom>
            <a:ln w="57150">
              <a:solidFill>
                <a:srgbClr val="88DFE8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nl-NL" sz="36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     </a:t>
              </a:r>
              <a:r>
                <a:rPr lang="nl-NL" sz="36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Yêu thiên </a:t>
              </a:r>
              <a:r>
                <a:rPr lang="nl-NL" sz="36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nhiên</a:t>
              </a:r>
              <a:r>
                <a:rPr lang="nl-NL" sz="36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, con người nơi mình sinh sống.</a:t>
              </a:r>
              <a:endPara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Oval 26"/>
            <p:cNvSpPr/>
            <p:nvPr/>
          </p:nvSpPr>
          <p:spPr>
            <a:xfrm>
              <a:off x="2804319" y="5257800"/>
              <a:ext cx="847628" cy="847628"/>
            </a:xfrm>
            <a:prstGeom prst="ellipse">
              <a:avLst/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B</a:t>
              </a:r>
              <a:endPara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3032919" y="6863911"/>
            <a:ext cx="12344400" cy="847628"/>
            <a:chOff x="2804319" y="5257800"/>
            <a:chExt cx="12344400" cy="847628"/>
          </a:xfrm>
        </p:grpSpPr>
        <p:sp>
          <p:nvSpPr>
            <p:cNvPr id="29" name="Rectangle 28"/>
            <p:cNvSpPr/>
            <p:nvPr/>
          </p:nvSpPr>
          <p:spPr>
            <a:xfrm>
              <a:off x="3032919" y="5382897"/>
              <a:ext cx="12115800" cy="646331"/>
            </a:xfrm>
            <a:prstGeom prst="rect">
              <a:avLst/>
            </a:prstGeom>
            <a:ln w="57150">
              <a:solidFill>
                <a:srgbClr val="88DFE8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nl-NL" sz="36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      </a:t>
              </a:r>
              <a:r>
                <a:rPr lang="nl-NL" sz="36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Tham gia các hoạt động bảo vệ môi trường xung quanh.</a:t>
              </a:r>
              <a:endPara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Oval 29"/>
            <p:cNvSpPr/>
            <p:nvPr/>
          </p:nvSpPr>
          <p:spPr>
            <a:xfrm>
              <a:off x="2804319" y="5257800"/>
              <a:ext cx="847628" cy="847628"/>
            </a:xfrm>
            <a:prstGeom prst="ellipse">
              <a:avLst/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C</a:t>
              </a: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3032919" y="7837386"/>
            <a:ext cx="12344400" cy="847628"/>
            <a:chOff x="2804319" y="5257800"/>
            <a:chExt cx="12344400" cy="847628"/>
          </a:xfrm>
        </p:grpSpPr>
        <p:sp>
          <p:nvSpPr>
            <p:cNvPr id="32" name="Rectangle 31"/>
            <p:cNvSpPr/>
            <p:nvPr/>
          </p:nvSpPr>
          <p:spPr>
            <a:xfrm>
              <a:off x="3032919" y="5382897"/>
              <a:ext cx="12115800" cy="646331"/>
            </a:xfrm>
            <a:prstGeom prst="rect">
              <a:avLst/>
            </a:prstGeom>
            <a:ln w="57150">
              <a:solidFill>
                <a:srgbClr val="88DFE8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nl-NL" sz="36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      </a:t>
              </a:r>
              <a:r>
                <a:rPr lang="nl-NL" sz="36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Tất cả các đáp án trên</a:t>
              </a:r>
              <a:r>
                <a:rPr lang="nl-NL" sz="36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Oval 32"/>
            <p:cNvSpPr/>
            <p:nvPr/>
          </p:nvSpPr>
          <p:spPr>
            <a:xfrm>
              <a:off x="2804319" y="5257800"/>
              <a:ext cx="847628" cy="847628"/>
            </a:xfrm>
            <a:prstGeom prst="ellipse">
              <a:avLst/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</a:p>
          </p:txBody>
        </p:sp>
      </p:grpSp>
      <p:pic>
        <p:nvPicPr>
          <p:cNvPr id="2051" name="Picture 3" descr="E:\thiết kế vở\HÌNH NỀN, HỌA TIẾT TRANG TRÍ\002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653" y="7451375"/>
            <a:ext cx="2145109" cy="169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0819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E:\thiết kế vở\HÌNH NỀN, HỌA TIẾT TRANG TRÍ\002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86" y="4114800"/>
            <a:ext cx="2145109" cy="169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 30"/>
          <p:cNvGrpSpPr/>
          <p:nvPr/>
        </p:nvGrpSpPr>
        <p:grpSpPr>
          <a:xfrm>
            <a:off x="1561752" y="4500811"/>
            <a:ext cx="14067534" cy="847628"/>
            <a:chOff x="2804319" y="5257800"/>
            <a:chExt cx="14067534" cy="847628"/>
          </a:xfrm>
        </p:grpSpPr>
        <p:sp>
          <p:nvSpPr>
            <p:cNvPr id="32" name="Rectangle 31"/>
            <p:cNvSpPr/>
            <p:nvPr/>
          </p:nvSpPr>
          <p:spPr>
            <a:xfrm>
              <a:off x="3032919" y="5382897"/>
              <a:ext cx="13838934" cy="646331"/>
            </a:xfrm>
            <a:prstGeom prst="rect">
              <a:avLst/>
            </a:prstGeom>
            <a:ln w="57150">
              <a:solidFill>
                <a:srgbClr val="88DFE8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nl-NL" sz="3600" b="1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      </a:t>
              </a:r>
              <a:r>
                <a:rPr lang="nl-NL" sz="36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Chào hỏi, hỏi tham sức khỏe, biết giúp đỡ nhau khi gặp hoạn nạn.</a:t>
              </a:r>
              <a:endParaRPr lang="en-US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Oval 32"/>
            <p:cNvSpPr/>
            <p:nvPr/>
          </p:nvSpPr>
          <p:spPr>
            <a:xfrm>
              <a:off x="2804319" y="5257800"/>
              <a:ext cx="847628" cy="847628"/>
            </a:xfrm>
            <a:prstGeom prst="ellipse">
              <a:avLst/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3718719" y="0"/>
            <a:ext cx="8610600" cy="1412557"/>
            <a:chOff x="3718719" y="0"/>
            <a:chExt cx="8610600" cy="1412557"/>
          </a:xfrm>
        </p:grpSpPr>
        <p:grpSp>
          <p:nvGrpSpPr>
            <p:cNvPr id="2" name="Group 1"/>
            <p:cNvGrpSpPr/>
            <p:nvPr/>
          </p:nvGrpSpPr>
          <p:grpSpPr>
            <a:xfrm>
              <a:off x="5236910" y="0"/>
              <a:ext cx="5492209" cy="930735"/>
              <a:chOff x="4539228" y="172432"/>
              <a:chExt cx="5399539" cy="930735"/>
            </a:xfrm>
          </p:grpSpPr>
          <p:grpSp>
            <p:nvGrpSpPr>
              <p:cNvPr id="3" name="Group 2"/>
              <p:cNvGrpSpPr/>
              <p:nvPr/>
            </p:nvGrpSpPr>
            <p:grpSpPr>
              <a:xfrm>
                <a:off x="4539228" y="172432"/>
                <a:ext cx="5399539" cy="930735"/>
                <a:chOff x="4539228" y="172432"/>
                <a:chExt cx="5399539" cy="930735"/>
              </a:xfrm>
            </p:grpSpPr>
            <p:sp>
              <p:nvSpPr>
                <p:cNvPr id="5" name="TextBox 4"/>
                <p:cNvSpPr txBox="1"/>
                <p:nvPr/>
              </p:nvSpPr>
              <p:spPr>
                <a:xfrm>
                  <a:off x="4539228" y="172432"/>
                  <a:ext cx="5399539" cy="52322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Thứ……ngày…..tháng…..năm…….</a:t>
                  </a:r>
                  <a:endPara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" name="TextBox 5"/>
                <p:cNvSpPr txBox="1"/>
                <p:nvPr/>
              </p:nvSpPr>
              <p:spPr>
                <a:xfrm>
                  <a:off x="6718466" y="641502"/>
                  <a:ext cx="126265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smtClean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Đạo đức</a:t>
                  </a:r>
                  <a:endPara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cxnSp>
            <p:nvCxnSpPr>
              <p:cNvPr id="4" name="Straight Connector 3"/>
              <p:cNvCxnSpPr/>
              <p:nvPr/>
            </p:nvCxnSpPr>
            <p:spPr>
              <a:xfrm>
                <a:off x="6830837" y="1051559"/>
                <a:ext cx="1010330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45" name="Text Box 14"/>
            <p:cNvSpPr txBox="1">
              <a:spLocks noChangeArrowheads="1"/>
            </p:cNvSpPr>
            <p:nvPr/>
          </p:nvSpPr>
          <p:spPr bwMode="auto">
            <a:xfrm>
              <a:off x="3718719" y="898134"/>
              <a:ext cx="8610600" cy="5144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2400" b="1" dirty="0" smtClean="0">
                  <a:solidFill>
                    <a:srgbClr val="0000CC"/>
                  </a:solidFill>
                  <a:latin typeface="Times New Roman" pitchFamily="18" charset="0"/>
                </a:rPr>
                <a:t>ÔN TẬP CUỐI HỌC KÌ I</a:t>
              </a: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1257300" y="2603401"/>
            <a:ext cx="12226528" cy="1663799"/>
            <a:chOff x="1257301" y="2754075"/>
            <a:chExt cx="9221484" cy="1663799"/>
          </a:xfrm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</p:grpSpPr>
        <p:sp>
          <p:nvSpPr>
            <p:cNvPr id="9" name="Rounded Rectangle 8"/>
            <p:cNvSpPr/>
            <p:nvPr/>
          </p:nvSpPr>
          <p:spPr>
            <a:xfrm>
              <a:off x="1257301" y="2754075"/>
              <a:ext cx="9221484" cy="1663799"/>
            </a:xfrm>
            <a:prstGeom prst="roundRect">
              <a:avLst/>
            </a:prstGeom>
            <a:ln>
              <a:noFill/>
            </a:ln>
            <a:effectLst/>
            <a:sp3d>
              <a:bevelT w="139700" h="139700"/>
            </a:sp3d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727310" y="3024774"/>
              <a:ext cx="8281467" cy="1200329"/>
            </a:xfrm>
            <a:prstGeom prst="rect">
              <a:avLst/>
            </a:prstGeom>
            <a:noFill/>
            <a:ln>
              <a:noFill/>
            </a:ln>
            <a:effectLst/>
            <a:sp3d>
              <a:bevelT w="139700" h="139700"/>
            </a:sp3d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nl-NL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Câu </a:t>
              </a:r>
              <a:r>
                <a:rPr lang="nl-NL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2: Các bạn đã làm gì để thể hiện sự quan tâm hàng xóm láng giềng?</a:t>
              </a:r>
              <a:endPara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1257300" y="1600200"/>
            <a:ext cx="8557419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defRPr/>
            </a:pPr>
            <a:r>
              <a:rPr lang="en-US" sz="3600" b="1" u="sng" dirty="0" smtClean="0">
                <a:solidFill>
                  <a:srgbClr val="FF6699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nl-NL" sz="3600" b="1" u="sng" dirty="0" smtClean="0">
                <a:solidFill>
                  <a:srgbClr val="FF6699"/>
                </a:solidFill>
                <a:latin typeface="Times New Roman" pitchFamily="18" charset="0"/>
                <a:cs typeface="Times New Roman" pitchFamily="18" charset="0"/>
              </a:rPr>
              <a:t>Trò chơi “Hỏi nhanh – Đáp đúng”</a:t>
            </a:r>
            <a:r>
              <a:rPr lang="en-US" sz="3600" b="1" u="sng" dirty="0" smtClean="0">
                <a:solidFill>
                  <a:srgbClr val="FF6699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1561752" y="7472611"/>
            <a:ext cx="14067534" cy="847628"/>
            <a:chOff x="2804319" y="5257800"/>
            <a:chExt cx="14067534" cy="847628"/>
          </a:xfrm>
        </p:grpSpPr>
        <p:sp>
          <p:nvSpPr>
            <p:cNvPr id="12" name="Rectangle 11"/>
            <p:cNvSpPr/>
            <p:nvPr/>
          </p:nvSpPr>
          <p:spPr>
            <a:xfrm>
              <a:off x="3032919" y="5382897"/>
              <a:ext cx="13838934" cy="646331"/>
            </a:xfrm>
            <a:prstGeom prst="rect">
              <a:avLst/>
            </a:prstGeom>
            <a:ln w="57150">
              <a:solidFill>
                <a:srgbClr val="88DFE8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nl-NL" sz="36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nl-NL" sz="3600" b="1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     </a:t>
              </a:r>
              <a:r>
                <a:rPr lang="nl-NL" sz="36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Vứt rác sang nhà hàng xóm.</a:t>
              </a:r>
              <a:endParaRPr lang="en-US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2804319" y="5257800"/>
              <a:ext cx="847628" cy="847628"/>
            </a:xfrm>
            <a:prstGeom prst="ellipse">
              <a:avLst/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1561752" y="5474287"/>
            <a:ext cx="14067534" cy="847628"/>
            <a:chOff x="2804319" y="5257800"/>
            <a:chExt cx="14067534" cy="847628"/>
          </a:xfrm>
        </p:grpSpPr>
        <p:sp>
          <p:nvSpPr>
            <p:cNvPr id="26" name="Rectangle 25"/>
            <p:cNvSpPr/>
            <p:nvPr/>
          </p:nvSpPr>
          <p:spPr>
            <a:xfrm>
              <a:off x="3032919" y="5382897"/>
              <a:ext cx="13838934" cy="646331"/>
            </a:xfrm>
            <a:prstGeom prst="rect">
              <a:avLst/>
            </a:prstGeom>
            <a:ln w="57150">
              <a:solidFill>
                <a:srgbClr val="88DFE8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nl-NL" sz="3600" b="1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      Trêu </a:t>
              </a:r>
              <a:r>
                <a:rPr lang="nl-NL" sz="36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chó nhà hàng xóm.</a:t>
              </a:r>
              <a:endParaRPr lang="en-US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Oval 26"/>
            <p:cNvSpPr/>
            <p:nvPr/>
          </p:nvSpPr>
          <p:spPr>
            <a:xfrm>
              <a:off x="2804319" y="5257800"/>
              <a:ext cx="847628" cy="847628"/>
            </a:xfrm>
            <a:prstGeom prst="ellipse">
              <a:avLst/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B</a:t>
              </a:r>
              <a:endParaRPr lang="en-US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1561752" y="6447763"/>
            <a:ext cx="14067534" cy="847628"/>
            <a:chOff x="2804319" y="5257800"/>
            <a:chExt cx="14067534" cy="847628"/>
          </a:xfrm>
        </p:grpSpPr>
        <p:sp>
          <p:nvSpPr>
            <p:cNvPr id="29" name="Rectangle 28"/>
            <p:cNvSpPr/>
            <p:nvPr/>
          </p:nvSpPr>
          <p:spPr>
            <a:xfrm>
              <a:off x="3032919" y="5382897"/>
              <a:ext cx="13838934" cy="646331"/>
            </a:xfrm>
            <a:prstGeom prst="rect">
              <a:avLst/>
            </a:prstGeom>
            <a:ln w="57150">
              <a:solidFill>
                <a:srgbClr val="88DFE8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nl-NL" sz="3600" b="1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      </a:t>
              </a:r>
              <a:r>
                <a:rPr lang="nl-NL" sz="36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Cháy nhà hàng xóm bình chân như vại.</a:t>
              </a:r>
              <a:endParaRPr lang="en-US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Oval 29"/>
            <p:cNvSpPr/>
            <p:nvPr/>
          </p:nvSpPr>
          <p:spPr>
            <a:xfrm>
              <a:off x="2804319" y="5257800"/>
              <a:ext cx="847628" cy="847628"/>
            </a:xfrm>
            <a:prstGeom prst="ellipse">
              <a:avLst/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20509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E:\thiết kế vở\HÌNH NỀN, HỌA TIẾT TRANG TRÍ\002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8985" y="5239820"/>
            <a:ext cx="2145109" cy="169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 30"/>
          <p:cNvGrpSpPr/>
          <p:nvPr/>
        </p:nvGrpSpPr>
        <p:grpSpPr>
          <a:xfrm>
            <a:off x="2902463" y="5493557"/>
            <a:ext cx="10615167" cy="1200329"/>
            <a:chOff x="2804319" y="5382897"/>
            <a:chExt cx="10615167" cy="1200329"/>
          </a:xfrm>
        </p:grpSpPr>
        <p:sp>
          <p:nvSpPr>
            <p:cNvPr id="32" name="Rectangle 31"/>
            <p:cNvSpPr/>
            <p:nvPr/>
          </p:nvSpPr>
          <p:spPr>
            <a:xfrm>
              <a:off x="3032919" y="5382897"/>
              <a:ext cx="10386567" cy="1200329"/>
            </a:xfrm>
            <a:prstGeom prst="rect">
              <a:avLst/>
            </a:prstGeom>
            <a:ln w="57150">
              <a:solidFill>
                <a:srgbClr val="88DFE8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lvl="0"/>
              <a:r>
                <a:rPr lang="nl-NL" sz="3600" b="1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      </a:t>
              </a:r>
              <a:r>
                <a:rPr lang="nl-NL" sz="36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Biết được nhiều điều mới mẻ, đem lại niềm </a:t>
              </a:r>
              <a:r>
                <a:rPr lang="nl-NL" sz="3600" b="1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vui,</a:t>
              </a:r>
            </a:p>
            <a:p>
              <a:pPr lvl="0"/>
              <a:r>
                <a:rPr lang="nl-NL" sz="36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nl-NL" sz="3600" b="1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     rèn </a:t>
              </a:r>
              <a:r>
                <a:rPr lang="nl-NL" sz="36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luyện </a:t>
              </a:r>
              <a:r>
                <a:rPr lang="nl-NL" sz="3600" b="1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tính siêng </a:t>
              </a:r>
              <a:r>
                <a:rPr lang="nl-NL" sz="36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năng kiên trì..</a:t>
              </a:r>
              <a:endParaRPr lang="en-US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Oval 32"/>
            <p:cNvSpPr/>
            <p:nvPr/>
          </p:nvSpPr>
          <p:spPr>
            <a:xfrm>
              <a:off x="2804319" y="5518712"/>
              <a:ext cx="847628" cy="847628"/>
            </a:xfrm>
            <a:prstGeom prst="ellipse">
              <a:avLst/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B</a:t>
              </a:r>
              <a:endParaRPr lang="en-US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3718719" y="0"/>
            <a:ext cx="8610600" cy="1412557"/>
            <a:chOff x="3718719" y="0"/>
            <a:chExt cx="8610600" cy="1412557"/>
          </a:xfrm>
        </p:grpSpPr>
        <p:grpSp>
          <p:nvGrpSpPr>
            <p:cNvPr id="2" name="Group 1"/>
            <p:cNvGrpSpPr/>
            <p:nvPr/>
          </p:nvGrpSpPr>
          <p:grpSpPr>
            <a:xfrm>
              <a:off x="5236910" y="0"/>
              <a:ext cx="5492209" cy="930735"/>
              <a:chOff x="4539228" y="172432"/>
              <a:chExt cx="5399539" cy="930735"/>
            </a:xfrm>
          </p:grpSpPr>
          <p:grpSp>
            <p:nvGrpSpPr>
              <p:cNvPr id="3" name="Group 2"/>
              <p:cNvGrpSpPr/>
              <p:nvPr/>
            </p:nvGrpSpPr>
            <p:grpSpPr>
              <a:xfrm>
                <a:off x="4539228" y="172432"/>
                <a:ext cx="5399539" cy="930735"/>
                <a:chOff x="4539228" y="172432"/>
                <a:chExt cx="5399539" cy="930735"/>
              </a:xfrm>
            </p:grpSpPr>
            <p:sp>
              <p:nvSpPr>
                <p:cNvPr id="5" name="TextBox 4"/>
                <p:cNvSpPr txBox="1"/>
                <p:nvPr/>
              </p:nvSpPr>
              <p:spPr>
                <a:xfrm>
                  <a:off x="4539228" y="172432"/>
                  <a:ext cx="5399539" cy="52322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Thứ……ngày…..tháng…..năm…….</a:t>
                  </a:r>
                  <a:endPara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" name="TextBox 5"/>
                <p:cNvSpPr txBox="1"/>
                <p:nvPr/>
              </p:nvSpPr>
              <p:spPr>
                <a:xfrm>
                  <a:off x="6718466" y="641502"/>
                  <a:ext cx="126265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smtClean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Đạo đức</a:t>
                  </a:r>
                  <a:endPara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cxnSp>
            <p:nvCxnSpPr>
              <p:cNvPr id="4" name="Straight Connector 3"/>
              <p:cNvCxnSpPr/>
              <p:nvPr/>
            </p:nvCxnSpPr>
            <p:spPr>
              <a:xfrm>
                <a:off x="6830837" y="1051559"/>
                <a:ext cx="1010330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45" name="Text Box 14"/>
            <p:cNvSpPr txBox="1">
              <a:spLocks noChangeArrowheads="1"/>
            </p:cNvSpPr>
            <p:nvPr/>
          </p:nvSpPr>
          <p:spPr bwMode="auto">
            <a:xfrm>
              <a:off x="3718719" y="898134"/>
              <a:ext cx="8610600" cy="5144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2400" b="1" dirty="0" smtClean="0">
                  <a:solidFill>
                    <a:srgbClr val="0000CC"/>
                  </a:solidFill>
                  <a:latin typeface="Times New Roman" pitchFamily="18" charset="0"/>
                </a:rPr>
                <a:t>ÔN TẬP CUỐI HỌC KÌ I</a:t>
              </a: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792810" y="2603401"/>
            <a:ext cx="10691018" cy="1435199"/>
            <a:chOff x="1257301" y="2754075"/>
            <a:chExt cx="9221484" cy="1435199"/>
          </a:xfrm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</p:grpSpPr>
        <p:sp>
          <p:nvSpPr>
            <p:cNvPr id="9" name="Rounded Rectangle 8"/>
            <p:cNvSpPr/>
            <p:nvPr/>
          </p:nvSpPr>
          <p:spPr>
            <a:xfrm>
              <a:off x="1257301" y="2754075"/>
              <a:ext cx="9221484" cy="1435199"/>
            </a:xfrm>
            <a:prstGeom prst="roundRect">
              <a:avLst/>
            </a:prstGeom>
            <a:ln>
              <a:noFill/>
            </a:ln>
            <a:effectLst/>
            <a:sp3d>
              <a:bevelT w="139700" h="139700"/>
            </a:sp3d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464406" y="3122474"/>
              <a:ext cx="8751475" cy="646331"/>
            </a:xfrm>
            <a:prstGeom prst="rect">
              <a:avLst/>
            </a:prstGeom>
            <a:noFill/>
            <a:ln>
              <a:noFill/>
            </a:ln>
            <a:effectLst/>
            <a:sp3d>
              <a:bevelT w="139700" h="139700"/>
            </a:sp3d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nl-NL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Câu </a:t>
              </a:r>
              <a:r>
                <a:rPr lang="nl-NL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3: Em ham học hỏi mang lại những lợi ích gì?</a:t>
              </a:r>
              <a:endPara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1257300" y="1600200"/>
            <a:ext cx="8557419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defRPr/>
            </a:pPr>
            <a:r>
              <a:rPr lang="en-US" sz="3600" b="1" u="sng" dirty="0" smtClean="0">
                <a:solidFill>
                  <a:srgbClr val="FF6699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nl-NL" sz="3600" b="1" u="sng" dirty="0" smtClean="0">
                <a:solidFill>
                  <a:srgbClr val="FF6699"/>
                </a:solidFill>
                <a:latin typeface="Times New Roman" pitchFamily="18" charset="0"/>
                <a:cs typeface="Times New Roman" pitchFamily="18" charset="0"/>
              </a:rPr>
              <a:t>Trò chơi “Hỏi nhanh – Đáp đúng”</a:t>
            </a:r>
            <a:r>
              <a:rPr lang="en-US" sz="3600" b="1" u="sng" dirty="0" smtClean="0">
                <a:solidFill>
                  <a:srgbClr val="FF6699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2902463" y="8023746"/>
            <a:ext cx="10615167" cy="847628"/>
            <a:chOff x="2804319" y="5257800"/>
            <a:chExt cx="10615167" cy="847628"/>
          </a:xfrm>
        </p:grpSpPr>
        <p:sp>
          <p:nvSpPr>
            <p:cNvPr id="12" name="Rectangle 11"/>
            <p:cNvSpPr/>
            <p:nvPr/>
          </p:nvSpPr>
          <p:spPr>
            <a:xfrm>
              <a:off x="3032919" y="5382897"/>
              <a:ext cx="10386567" cy="646331"/>
            </a:xfrm>
            <a:prstGeom prst="rect">
              <a:avLst/>
            </a:prstGeom>
            <a:ln w="57150">
              <a:solidFill>
                <a:srgbClr val="88DFE8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lvl="0"/>
              <a:r>
                <a:rPr lang="nl-NL" sz="36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nl-NL" sz="3600" b="1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     </a:t>
              </a:r>
              <a:r>
                <a:rPr lang="nl-NL" sz="36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Ỷ lại vào người khác.</a:t>
              </a:r>
              <a:endParaRPr lang="en-US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2804319" y="5257800"/>
              <a:ext cx="847628" cy="847628"/>
            </a:xfrm>
            <a:prstGeom prst="ellipse">
              <a:avLst/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2902463" y="4279716"/>
            <a:ext cx="10615167" cy="847628"/>
            <a:chOff x="2804319" y="5257800"/>
            <a:chExt cx="10615167" cy="847628"/>
          </a:xfrm>
        </p:grpSpPr>
        <p:sp>
          <p:nvSpPr>
            <p:cNvPr id="26" name="Rectangle 25"/>
            <p:cNvSpPr/>
            <p:nvPr/>
          </p:nvSpPr>
          <p:spPr>
            <a:xfrm>
              <a:off x="3032919" y="5382897"/>
              <a:ext cx="10386567" cy="646331"/>
            </a:xfrm>
            <a:prstGeom prst="rect">
              <a:avLst/>
            </a:prstGeom>
            <a:ln w="57150">
              <a:solidFill>
                <a:srgbClr val="88DFE8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lvl="0"/>
              <a:r>
                <a:rPr lang="nl-NL" sz="3600" b="1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      </a:t>
              </a:r>
              <a:r>
                <a:rPr lang="nl-NL" sz="36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Không thông minh.</a:t>
              </a:r>
              <a:endParaRPr lang="en-US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Oval 26"/>
            <p:cNvSpPr/>
            <p:nvPr/>
          </p:nvSpPr>
          <p:spPr>
            <a:xfrm>
              <a:off x="2804319" y="5257800"/>
              <a:ext cx="847628" cy="847628"/>
            </a:xfrm>
            <a:prstGeom prst="ellipse">
              <a:avLst/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endParaRPr lang="en-US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2902463" y="6935002"/>
            <a:ext cx="10615167" cy="847628"/>
            <a:chOff x="2804319" y="5257800"/>
            <a:chExt cx="14067534" cy="847628"/>
          </a:xfrm>
        </p:grpSpPr>
        <p:sp>
          <p:nvSpPr>
            <p:cNvPr id="29" name="Rectangle 28"/>
            <p:cNvSpPr/>
            <p:nvPr/>
          </p:nvSpPr>
          <p:spPr>
            <a:xfrm>
              <a:off x="3032919" y="5382897"/>
              <a:ext cx="13838934" cy="646331"/>
            </a:xfrm>
            <a:prstGeom prst="rect">
              <a:avLst/>
            </a:prstGeom>
            <a:ln w="57150">
              <a:solidFill>
                <a:srgbClr val="88DFE8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nl-NL" sz="3600" b="1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      </a:t>
              </a:r>
              <a:r>
                <a:rPr lang="nl-NL" sz="36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Đem lại sự buồn tẻ.</a:t>
              </a:r>
              <a:endParaRPr lang="en-US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Oval 29"/>
            <p:cNvSpPr/>
            <p:nvPr/>
          </p:nvSpPr>
          <p:spPr>
            <a:xfrm>
              <a:off x="2804319" y="5257800"/>
              <a:ext cx="1123302" cy="847628"/>
            </a:xfrm>
            <a:prstGeom prst="ellipse">
              <a:avLst/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83616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E:\thiết kế vở\HÌNH NỀN, HỌA TIẾT TRANG TRÍ\0027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3496" y="5955193"/>
            <a:ext cx="2145109" cy="169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 30"/>
          <p:cNvGrpSpPr/>
          <p:nvPr/>
        </p:nvGrpSpPr>
        <p:grpSpPr>
          <a:xfrm>
            <a:off x="3700762" y="6365652"/>
            <a:ext cx="9626345" cy="847628"/>
            <a:chOff x="2804319" y="5257800"/>
            <a:chExt cx="9626345" cy="847628"/>
          </a:xfrm>
        </p:grpSpPr>
        <p:sp>
          <p:nvSpPr>
            <p:cNvPr id="32" name="Rectangle 31"/>
            <p:cNvSpPr/>
            <p:nvPr/>
          </p:nvSpPr>
          <p:spPr>
            <a:xfrm>
              <a:off x="3032919" y="5382897"/>
              <a:ext cx="9397745" cy="646331"/>
            </a:xfrm>
            <a:prstGeom prst="rect">
              <a:avLst/>
            </a:prstGeom>
            <a:ln w="57150">
              <a:solidFill>
                <a:srgbClr val="88DFE8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nl-NL" sz="3600" b="1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      Để được mọi người quý mến và tôn trọng.</a:t>
              </a:r>
              <a:endParaRPr lang="en-US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Oval 32"/>
            <p:cNvSpPr/>
            <p:nvPr/>
          </p:nvSpPr>
          <p:spPr>
            <a:xfrm>
              <a:off x="2804319" y="5257800"/>
              <a:ext cx="847628" cy="847628"/>
            </a:xfrm>
            <a:prstGeom prst="ellipse">
              <a:avLst/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C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3718719" y="0"/>
            <a:ext cx="8610600" cy="1412557"/>
            <a:chOff x="3718719" y="0"/>
            <a:chExt cx="8610600" cy="1412557"/>
          </a:xfrm>
        </p:grpSpPr>
        <p:grpSp>
          <p:nvGrpSpPr>
            <p:cNvPr id="2" name="Group 1"/>
            <p:cNvGrpSpPr/>
            <p:nvPr/>
          </p:nvGrpSpPr>
          <p:grpSpPr>
            <a:xfrm>
              <a:off x="5236910" y="0"/>
              <a:ext cx="5492209" cy="930735"/>
              <a:chOff x="4539228" y="172432"/>
              <a:chExt cx="5399539" cy="930735"/>
            </a:xfrm>
          </p:grpSpPr>
          <p:grpSp>
            <p:nvGrpSpPr>
              <p:cNvPr id="3" name="Group 2"/>
              <p:cNvGrpSpPr/>
              <p:nvPr/>
            </p:nvGrpSpPr>
            <p:grpSpPr>
              <a:xfrm>
                <a:off x="4539228" y="172432"/>
                <a:ext cx="5399539" cy="930735"/>
                <a:chOff x="4539228" y="172432"/>
                <a:chExt cx="5399539" cy="930735"/>
              </a:xfrm>
            </p:grpSpPr>
            <p:sp>
              <p:nvSpPr>
                <p:cNvPr id="5" name="TextBox 4"/>
                <p:cNvSpPr txBox="1"/>
                <p:nvPr/>
              </p:nvSpPr>
              <p:spPr>
                <a:xfrm>
                  <a:off x="4539228" y="172432"/>
                  <a:ext cx="5399539" cy="52322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Thứ……ngày…..tháng…..năm…….</a:t>
                  </a:r>
                  <a:endPara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" name="TextBox 5"/>
                <p:cNvSpPr txBox="1"/>
                <p:nvPr/>
              </p:nvSpPr>
              <p:spPr>
                <a:xfrm>
                  <a:off x="6718466" y="641502"/>
                  <a:ext cx="126265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smtClean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Đạo đức</a:t>
                  </a:r>
                  <a:endPara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cxnSp>
            <p:nvCxnSpPr>
              <p:cNvPr id="4" name="Straight Connector 3"/>
              <p:cNvCxnSpPr/>
              <p:nvPr/>
            </p:nvCxnSpPr>
            <p:spPr>
              <a:xfrm>
                <a:off x="6830837" y="1051559"/>
                <a:ext cx="1010330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45" name="Text Box 14"/>
            <p:cNvSpPr txBox="1">
              <a:spLocks noChangeArrowheads="1"/>
            </p:cNvSpPr>
            <p:nvPr/>
          </p:nvSpPr>
          <p:spPr bwMode="auto">
            <a:xfrm>
              <a:off x="3718719" y="898134"/>
              <a:ext cx="8610600" cy="5144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2400" b="1" dirty="0" smtClean="0">
                  <a:solidFill>
                    <a:srgbClr val="0000CC"/>
                  </a:solidFill>
                  <a:latin typeface="Times New Roman" pitchFamily="18" charset="0"/>
                </a:rPr>
                <a:t>ÔN TẬP CUỐI HỌC KÌ I</a:t>
              </a: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792810" y="2603401"/>
            <a:ext cx="10691018" cy="1358999"/>
            <a:chOff x="1257301" y="2754075"/>
            <a:chExt cx="9221484" cy="1358999"/>
          </a:xfrm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</p:grpSpPr>
        <p:sp>
          <p:nvSpPr>
            <p:cNvPr id="9" name="Rounded Rectangle 8"/>
            <p:cNvSpPr/>
            <p:nvPr/>
          </p:nvSpPr>
          <p:spPr>
            <a:xfrm>
              <a:off x="1257301" y="2754075"/>
              <a:ext cx="9221484" cy="1358999"/>
            </a:xfrm>
            <a:prstGeom prst="roundRect">
              <a:avLst/>
            </a:prstGeom>
            <a:ln>
              <a:noFill/>
            </a:ln>
            <a:effectLst/>
            <a:sp3d>
              <a:bevelT w="139700" h="139700"/>
            </a:sp3d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727310" y="3024774"/>
              <a:ext cx="8281467" cy="646331"/>
            </a:xfrm>
            <a:prstGeom prst="rect">
              <a:avLst/>
            </a:prstGeom>
            <a:noFill/>
            <a:ln>
              <a:noFill/>
            </a:ln>
            <a:effectLst/>
            <a:sp3d>
              <a:bevelT w="139700" h="139700"/>
            </a:sp3d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nl-NL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Câu 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4: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Vì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sao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phải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giữ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lời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hứa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?</a:t>
              </a:r>
              <a:endPara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1257300" y="1600200"/>
            <a:ext cx="8557419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defRPr/>
            </a:pPr>
            <a:r>
              <a:rPr lang="en-US" sz="3600" b="1" u="sng" dirty="0" smtClean="0">
                <a:solidFill>
                  <a:srgbClr val="FF6699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nl-NL" sz="3600" b="1" u="sng" dirty="0" smtClean="0">
                <a:solidFill>
                  <a:srgbClr val="FF6699"/>
                </a:solidFill>
                <a:latin typeface="Times New Roman" pitchFamily="18" charset="0"/>
                <a:cs typeface="Times New Roman" pitchFamily="18" charset="0"/>
              </a:rPr>
              <a:t>Trò chơi “Hỏi nhanh – Đáp đúng”</a:t>
            </a:r>
            <a:r>
              <a:rPr lang="en-US" sz="3600" b="1" u="sng" dirty="0" smtClean="0">
                <a:solidFill>
                  <a:srgbClr val="FF6699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3700762" y="4419600"/>
            <a:ext cx="9626345" cy="847628"/>
            <a:chOff x="2804319" y="5257800"/>
            <a:chExt cx="9626345" cy="847628"/>
          </a:xfrm>
        </p:grpSpPr>
        <p:sp>
          <p:nvSpPr>
            <p:cNvPr id="12" name="Rectangle 11"/>
            <p:cNvSpPr/>
            <p:nvPr/>
          </p:nvSpPr>
          <p:spPr>
            <a:xfrm>
              <a:off x="3032919" y="5382897"/>
              <a:ext cx="9397745" cy="646331"/>
            </a:xfrm>
            <a:prstGeom prst="rect">
              <a:avLst/>
            </a:prstGeom>
            <a:ln w="57150">
              <a:solidFill>
                <a:srgbClr val="88DFE8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nl-NL" sz="36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nl-NL" sz="3600" b="1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    Để trở thành người giàu có.</a:t>
              </a:r>
              <a:endParaRPr lang="en-US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2804319" y="5257800"/>
              <a:ext cx="847628" cy="847628"/>
            </a:xfrm>
            <a:prstGeom prst="ellipse">
              <a:avLst/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endParaRPr lang="en-US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3700762" y="5393076"/>
            <a:ext cx="9626345" cy="847628"/>
            <a:chOff x="2804319" y="5257800"/>
            <a:chExt cx="9626345" cy="847628"/>
          </a:xfrm>
        </p:grpSpPr>
        <p:sp>
          <p:nvSpPr>
            <p:cNvPr id="26" name="Rectangle 25"/>
            <p:cNvSpPr/>
            <p:nvPr/>
          </p:nvSpPr>
          <p:spPr>
            <a:xfrm>
              <a:off x="3032919" y="5382897"/>
              <a:ext cx="9397745" cy="646331"/>
            </a:xfrm>
            <a:prstGeom prst="rect">
              <a:avLst/>
            </a:prstGeom>
            <a:ln w="57150">
              <a:solidFill>
                <a:srgbClr val="88DFE8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nl-NL" sz="3600" b="1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     Để trở thành người thông minh.</a:t>
              </a:r>
              <a:endParaRPr lang="en-US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Oval 26"/>
            <p:cNvSpPr/>
            <p:nvPr/>
          </p:nvSpPr>
          <p:spPr>
            <a:xfrm>
              <a:off x="2804319" y="5257800"/>
              <a:ext cx="847628" cy="847628"/>
            </a:xfrm>
            <a:prstGeom prst="ellipse">
              <a:avLst/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B</a:t>
              </a:r>
              <a:endParaRPr lang="en-US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3700762" y="7317365"/>
            <a:ext cx="9626345" cy="847628"/>
            <a:chOff x="2804319" y="5257800"/>
            <a:chExt cx="9626345" cy="847628"/>
          </a:xfrm>
        </p:grpSpPr>
        <p:sp>
          <p:nvSpPr>
            <p:cNvPr id="29" name="Rectangle 28"/>
            <p:cNvSpPr/>
            <p:nvPr/>
          </p:nvSpPr>
          <p:spPr>
            <a:xfrm>
              <a:off x="3032919" y="5382897"/>
              <a:ext cx="9397745" cy="646331"/>
            </a:xfrm>
            <a:prstGeom prst="rect">
              <a:avLst/>
            </a:prstGeom>
            <a:ln w="57150">
              <a:solidFill>
                <a:srgbClr val="88DFE8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nl-NL" sz="3600" b="1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      Để học giỏi hơn.</a:t>
              </a:r>
              <a:endParaRPr lang="en-US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Oval 29"/>
            <p:cNvSpPr/>
            <p:nvPr/>
          </p:nvSpPr>
          <p:spPr>
            <a:xfrm>
              <a:off x="2804319" y="5257800"/>
              <a:ext cx="847628" cy="847628"/>
            </a:xfrm>
            <a:prstGeom prst="ellipse">
              <a:avLst/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endParaRPr lang="en-US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50195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CC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CC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Box 14"/>
          <p:cNvSpPr txBox="1">
            <a:spLocks noChangeArrowheads="1"/>
          </p:cNvSpPr>
          <p:nvPr/>
        </p:nvSpPr>
        <p:spPr bwMode="auto">
          <a:xfrm>
            <a:off x="4542148" y="1508018"/>
            <a:ext cx="7192342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</a:rPr>
              <a:t>Trò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</a:rPr>
              <a:t>chơi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</a:rPr>
              <a:t> “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</a:rPr>
              <a:t>Tập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</a:rPr>
              <a:t>làm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</a:rPr>
              <a:t>phóng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</a:rPr>
              <a:t>viên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</a:rPr>
              <a:t>”.</a:t>
            </a:r>
          </a:p>
        </p:txBody>
      </p:sp>
      <p:sp>
        <p:nvSpPr>
          <p:cNvPr id="27" name="Rectangle 26"/>
          <p:cNvSpPr/>
          <p:nvPr/>
        </p:nvSpPr>
        <p:spPr>
          <a:xfrm>
            <a:off x="1274510" y="2208074"/>
            <a:ext cx="1395040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nl-NL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Em hãy đóng vai phóng viên phỏng vấn các bạn 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mực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Tổ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quốc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Nam, 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xóm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láng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giềng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ham 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hứa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 Box 14"/>
          <p:cNvSpPr txBox="1">
            <a:spLocks noChangeArrowheads="1"/>
          </p:cNvSpPr>
          <p:nvPr/>
        </p:nvSpPr>
        <p:spPr bwMode="auto">
          <a:xfrm>
            <a:off x="1257300" y="1219200"/>
            <a:ext cx="8557419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defRPr/>
            </a:pPr>
            <a:r>
              <a:rPr lang="en-US" sz="3600" b="1" u="sng" dirty="0">
                <a:solidFill>
                  <a:srgbClr val="FF6699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b="1" u="sng" dirty="0" smtClean="0">
                <a:solidFill>
                  <a:srgbClr val="FF6699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nl-NL" sz="3600" b="1" u="sng" dirty="0" smtClean="0">
                <a:solidFill>
                  <a:srgbClr val="FF6699"/>
                </a:solidFill>
                <a:latin typeface="Times New Roman" pitchFamily="18" charset="0"/>
                <a:cs typeface="Times New Roman" pitchFamily="18" charset="0"/>
              </a:rPr>
              <a:t>Vận dụng.</a:t>
            </a:r>
            <a:endParaRPr lang="en-US" sz="3600" b="1" u="sng" dirty="0" smtClean="0">
              <a:solidFill>
                <a:srgbClr val="FF66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46919" y="3885688"/>
            <a:ext cx="11506200" cy="474591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Gợi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phỏng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vấn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lnSpc>
                <a:spcPct val="120000"/>
              </a:lnSpc>
            </a:pP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 +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vi-VN" sz="3600" b="1" dirty="0">
                <a:latin typeface="Times New Roman" pitchFamily="18" charset="0"/>
                <a:cs typeface="Times New Roman" pitchFamily="18" charset="0"/>
              </a:rPr>
              <a:t> làm gì để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Tổ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quốc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600" b="1" dirty="0">
                <a:latin typeface="Times New Roman" pitchFamily="18" charset="0"/>
                <a:cs typeface="Times New Roman" pitchFamily="18" charset="0"/>
              </a:rPr>
              <a:t>của mình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lnSpc>
                <a:spcPct val="120000"/>
              </a:lnSpc>
            </a:pP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 +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xóm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láng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giềng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lnSpc>
                <a:spcPct val="120000"/>
              </a:lnSpc>
            </a:pP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 +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vi-VN" sz="3600" b="1" dirty="0">
                <a:latin typeface="Times New Roman" pitchFamily="18" charset="0"/>
                <a:cs typeface="Times New Roman" pitchFamily="18" charset="0"/>
              </a:rPr>
              <a:t>ể hiện sự 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ham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vi-VN" sz="3600" b="1" dirty="0">
                <a:latin typeface="Times New Roman" pitchFamily="18" charset="0"/>
                <a:cs typeface="Times New Roman" pitchFamily="18" charset="0"/>
              </a:rPr>
              <a:t> của mình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lnSpc>
                <a:spcPct val="120000"/>
              </a:lnSpc>
            </a:pP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 +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hứa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vi-VN" sz="3600" b="1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s</a:t>
            </a:r>
            <a:r>
              <a:rPr lang="vi-VN" sz="3600" b="1" dirty="0">
                <a:latin typeface="Times New Roman" pitchFamily="18" charset="0"/>
                <a:cs typeface="Times New Roman" pitchFamily="18" charset="0"/>
              </a:rPr>
              <a:t>ẽ xử lý </a:t>
            </a:r>
            <a:r>
              <a:rPr lang="vi-VN" sz="3600" b="1" dirty="0" smtClean="0">
                <a:latin typeface="Times New Roman" pitchFamily="18" charset="0"/>
                <a:cs typeface="Times New Roman" pitchFamily="18" charset="0"/>
              </a:rPr>
              <a:t>như </a:t>
            </a:r>
            <a:r>
              <a:rPr lang="vi-VN" sz="3600" b="1" dirty="0">
                <a:latin typeface="Times New Roman" pitchFamily="18" charset="0"/>
                <a:cs typeface="Times New Roman" pitchFamily="18" charset="0"/>
              </a:rPr>
              <a:t>thế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3718719" y="0"/>
            <a:ext cx="8610600" cy="1412557"/>
            <a:chOff x="3718719" y="0"/>
            <a:chExt cx="8610600" cy="1412557"/>
          </a:xfrm>
        </p:grpSpPr>
        <p:grpSp>
          <p:nvGrpSpPr>
            <p:cNvPr id="28" name="Group 27"/>
            <p:cNvGrpSpPr/>
            <p:nvPr/>
          </p:nvGrpSpPr>
          <p:grpSpPr>
            <a:xfrm>
              <a:off x="5236910" y="0"/>
              <a:ext cx="5492209" cy="930735"/>
              <a:chOff x="4539228" y="172432"/>
              <a:chExt cx="5399539" cy="930735"/>
            </a:xfrm>
          </p:grpSpPr>
          <p:grpSp>
            <p:nvGrpSpPr>
              <p:cNvPr id="30" name="Group 29"/>
              <p:cNvGrpSpPr/>
              <p:nvPr/>
            </p:nvGrpSpPr>
            <p:grpSpPr>
              <a:xfrm>
                <a:off x="4539228" y="172432"/>
                <a:ext cx="5399539" cy="930735"/>
                <a:chOff x="4539228" y="172432"/>
                <a:chExt cx="5399539" cy="930735"/>
              </a:xfrm>
            </p:grpSpPr>
            <p:sp>
              <p:nvSpPr>
                <p:cNvPr id="32" name="TextBox 31"/>
                <p:cNvSpPr txBox="1"/>
                <p:nvPr/>
              </p:nvSpPr>
              <p:spPr>
                <a:xfrm>
                  <a:off x="4539228" y="172432"/>
                  <a:ext cx="5399539" cy="52322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Thứ……ngày…..tháng…..năm…….</a:t>
                  </a:r>
                  <a:endPara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3" name="TextBox 32"/>
                <p:cNvSpPr txBox="1"/>
                <p:nvPr/>
              </p:nvSpPr>
              <p:spPr>
                <a:xfrm>
                  <a:off x="6718466" y="641502"/>
                  <a:ext cx="126265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smtClean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Đạo đức</a:t>
                  </a:r>
                  <a:endPara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cxnSp>
            <p:nvCxnSpPr>
              <p:cNvPr id="31" name="Straight Connector 30"/>
              <p:cNvCxnSpPr/>
              <p:nvPr/>
            </p:nvCxnSpPr>
            <p:spPr>
              <a:xfrm>
                <a:off x="6830837" y="1051559"/>
                <a:ext cx="1010330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9" name="Text Box 14"/>
            <p:cNvSpPr txBox="1">
              <a:spLocks noChangeArrowheads="1"/>
            </p:cNvSpPr>
            <p:nvPr/>
          </p:nvSpPr>
          <p:spPr bwMode="auto">
            <a:xfrm>
              <a:off x="3718719" y="898134"/>
              <a:ext cx="8610600" cy="5144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2400" b="1" dirty="0" smtClean="0">
                  <a:solidFill>
                    <a:srgbClr val="0000CC"/>
                  </a:solidFill>
                  <a:latin typeface="Times New Roman" pitchFamily="18" charset="0"/>
                </a:rPr>
                <a:t>ÔN TẬP CUỐI HỌC KÌ I</a:t>
              </a:r>
            </a:p>
          </p:txBody>
        </p:sp>
      </p:grpSp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44" b="90469" l="9844" r="87344">
                        <a14:foregroundMark x1="74688" y1="41406" x2="68906" y2="471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344" t="7981" r="12925" b="10384"/>
          <a:stretch/>
        </p:blipFill>
        <p:spPr bwMode="auto">
          <a:xfrm>
            <a:off x="11976464" y="4648200"/>
            <a:ext cx="4302678" cy="3786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5882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7" grpId="0"/>
      <p:bldP spid="16" grpId="0"/>
      <p:bldP spid="2" grpId="0" uiExpand="1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/>
        </p:nvSpPr>
        <p:spPr>
          <a:xfrm>
            <a:off x="1274510" y="2438400"/>
            <a:ext cx="139504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nl-NL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Em hãy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ạo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đức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?</a:t>
            </a:r>
          </a:p>
        </p:txBody>
      </p:sp>
      <p:sp>
        <p:nvSpPr>
          <p:cNvPr id="16" name="Text Box 14"/>
          <p:cNvSpPr txBox="1">
            <a:spLocks noChangeArrowheads="1"/>
          </p:cNvSpPr>
          <p:nvPr/>
        </p:nvSpPr>
        <p:spPr bwMode="auto">
          <a:xfrm>
            <a:off x="1257300" y="1600200"/>
            <a:ext cx="8557419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defRPr/>
            </a:pPr>
            <a:r>
              <a:rPr lang="en-US" sz="3600" b="1" u="sng" dirty="0">
                <a:solidFill>
                  <a:srgbClr val="FF6699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b="1" u="sng" dirty="0" smtClean="0">
                <a:solidFill>
                  <a:srgbClr val="FF6699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nl-NL" sz="3600" b="1" u="sng" dirty="0" smtClean="0">
                <a:solidFill>
                  <a:srgbClr val="FF6699"/>
                </a:solidFill>
                <a:latin typeface="Times New Roman" pitchFamily="18" charset="0"/>
                <a:cs typeface="Times New Roman" pitchFamily="18" charset="0"/>
              </a:rPr>
              <a:t>Vận dụng.</a:t>
            </a:r>
            <a:endParaRPr lang="en-US" sz="3600" b="1" u="sng" dirty="0" smtClean="0">
              <a:solidFill>
                <a:srgbClr val="FF66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022855" y="3298166"/>
            <a:ext cx="92202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đức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vi-VN" sz="3600" b="1" dirty="0">
                <a:latin typeface="Times New Roman" pitchFamily="18" charset="0"/>
                <a:cs typeface="Times New Roman" pitchFamily="18" charset="0"/>
              </a:rPr>
              <a:t>Bài 1: Khám phá đất nước Việt Nam, </a:t>
            </a:r>
            <a:endParaRPr lang="en-US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+ B</a:t>
            </a:r>
            <a:r>
              <a:rPr lang="vi-VN" sz="3600" b="1" dirty="0" smtClean="0">
                <a:latin typeface="Times New Roman" pitchFamily="18" charset="0"/>
                <a:cs typeface="Times New Roman" pitchFamily="18" charset="0"/>
              </a:rPr>
              <a:t>ài </a:t>
            </a:r>
            <a:r>
              <a:rPr lang="vi-VN" sz="3600" b="1" dirty="0">
                <a:latin typeface="Times New Roman" pitchFamily="18" charset="0"/>
                <a:cs typeface="Times New Roman" pitchFamily="18" charset="0"/>
              </a:rPr>
              <a:t>2: Em yêu Tổ quốc Việt Nam, </a:t>
            </a:r>
            <a:endParaRPr lang="en-US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+ B</a:t>
            </a:r>
            <a:r>
              <a:rPr lang="vi-VN" sz="3600" b="1" dirty="0" smtClean="0">
                <a:latin typeface="Times New Roman" pitchFamily="18" charset="0"/>
                <a:cs typeface="Times New Roman" pitchFamily="18" charset="0"/>
              </a:rPr>
              <a:t>ài </a:t>
            </a:r>
            <a:r>
              <a:rPr lang="vi-VN" sz="3600" b="1" dirty="0">
                <a:latin typeface="Times New Roman" pitchFamily="18" charset="0"/>
                <a:cs typeface="Times New Roman" pitchFamily="18" charset="0"/>
              </a:rPr>
              <a:t>3: Em quan tâm hàng xóm láng giềng, </a:t>
            </a:r>
            <a:endParaRPr lang="en-US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+ B</a:t>
            </a:r>
            <a:r>
              <a:rPr lang="vi-VN" sz="3600" b="1" dirty="0" smtClean="0">
                <a:latin typeface="Times New Roman" pitchFamily="18" charset="0"/>
                <a:cs typeface="Times New Roman" pitchFamily="18" charset="0"/>
              </a:rPr>
              <a:t>ài </a:t>
            </a:r>
            <a:r>
              <a:rPr lang="vi-VN" sz="3600" b="1" dirty="0">
                <a:latin typeface="Times New Roman" pitchFamily="18" charset="0"/>
                <a:cs typeface="Times New Roman" pitchFamily="18" charset="0"/>
              </a:rPr>
              <a:t>4: Em ham học hỏi, </a:t>
            </a:r>
            <a:endParaRPr lang="en-US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+ B</a:t>
            </a:r>
            <a:r>
              <a:rPr lang="vi-VN" sz="3600" b="1" dirty="0" smtClean="0">
                <a:latin typeface="Times New Roman" pitchFamily="18" charset="0"/>
                <a:cs typeface="Times New Roman" pitchFamily="18" charset="0"/>
              </a:rPr>
              <a:t>ài </a:t>
            </a:r>
            <a:r>
              <a:rPr lang="vi-VN" sz="3600" b="1" dirty="0">
                <a:latin typeface="Times New Roman" pitchFamily="18" charset="0"/>
                <a:cs typeface="Times New Roman" pitchFamily="18" charset="0"/>
              </a:rPr>
              <a:t>5: Em giữ lời hứa.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3718719" y="0"/>
            <a:ext cx="8610600" cy="1412557"/>
            <a:chOff x="3718719" y="0"/>
            <a:chExt cx="8610600" cy="1412557"/>
          </a:xfrm>
        </p:grpSpPr>
        <p:grpSp>
          <p:nvGrpSpPr>
            <p:cNvPr id="14" name="Group 13"/>
            <p:cNvGrpSpPr/>
            <p:nvPr/>
          </p:nvGrpSpPr>
          <p:grpSpPr>
            <a:xfrm>
              <a:off x="5236910" y="0"/>
              <a:ext cx="5492209" cy="930735"/>
              <a:chOff x="4539228" y="172432"/>
              <a:chExt cx="5399539" cy="930735"/>
            </a:xfrm>
          </p:grpSpPr>
          <p:grpSp>
            <p:nvGrpSpPr>
              <p:cNvPr id="17" name="Group 16"/>
              <p:cNvGrpSpPr/>
              <p:nvPr/>
            </p:nvGrpSpPr>
            <p:grpSpPr>
              <a:xfrm>
                <a:off x="4539228" y="172432"/>
                <a:ext cx="5399539" cy="930735"/>
                <a:chOff x="4539228" y="172432"/>
                <a:chExt cx="5399539" cy="930735"/>
              </a:xfrm>
            </p:grpSpPr>
            <p:sp>
              <p:nvSpPr>
                <p:cNvPr id="28" name="TextBox 27"/>
                <p:cNvSpPr txBox="1"/>
                <p:nvPr/>
              </p:nvSpPr>
              <p:spPr>
                <a:xfrm>
                  <a:off x="4539228" y="172432"/>
                  <a:ext cx="5399539" cy="52322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Thứ……ngày…..tháng…..năm…….</a:t>
                  </a:r>
                  <a:endPara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9" name="TextBox 28"/>
                <p:cNvSpPr txBox="1"/>
                <p:nvPr/>
              </p:nvSpPr>
              <p:spPr>
                <a:xfrm>
                  <a:off x="6718466" y="641502"/>
                  <a:ext cx="126265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smtClean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Đạo đức</a:t>
                  </a:r>
                  <a:endPara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cxnSp>
            <p:nvCxnSpPr>
              <p:cNvPr id="19" name="Straight Connector 18"/>
              <p:cNvCxnSpPr/>
              <p:nvPr/>
            </p:nvCxnSpPr>
            <p:spPr>
              <a:xfrm>
                <a:off x="6830837" y="1051559"/>
                <a:ext cx="1010330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5" name="Text Box 14"/>
            <p:cNvSpPr txBox="1">
              <a:spLocks noChangeArrowheads="1"/>
            </p:cNvSpPr>
            <p:nvPr/>
          </p:nvSpPr>
          <p:spPr bwMode="auto">
            <a:xfrm>
              <a:off x="3718719" y="898134"/>
              <a:ext cx="8610600" cy="5144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2400" b="1" dirty="0" smtClean="0">
                  <a:solidFill>
                    <a:srgbClr val="0000CC"/>
                  </a:solidFill>
                  <a:latin typeface="Times New Roman" pitchFamily="18" charset="0"/>
                </a:rPr>
                <a:t>ÔN TẬP CUỐI HỌC KÌ 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02565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78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80319" y="1600200"/>
            <a:ext cx="142494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* 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en-US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xem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SGK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phút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- GV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bất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kì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đức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en-US" sz="36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- 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HS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đức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Text Box 14"/>
          <p:cNvSpPr txBox="1">
            <a:spLocks noChangeArrowheads="1"/>
          </p:cNvSpPr>
          <p:nvPr/>
        </p:nvSpPr>
        <p:spPr bwMode="auto">
          <a:xfrm>
            <a:off x="3244704" y="940456"/>
            <a:ext cx="9694215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2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TRÒ CHƠI: TIA CHỚP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7" name="Group 6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9" name="TextBox 8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28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28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6718466" y="641502"/>
                <a:ext cx="126265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Đạo đức</a:t>
                </a:r>
                <a:endParaRPr lang="en-US" sz="24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8" name="Straight Connector 7"/>
            <p:cNvCxnSpPr/>
            <p:nvPr/>
          </p:nvCxnSpPr>
          <p:spPr>
            <a:xfrm>
              <a:off x="6830837" y="1051559"/>
              <a:ext cx="101033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8194" name="Picture 2" descr="Hình ảnh Chơi Trò Chơi Trò Chơi Cậu Bé PNG , Trò Chơi, Cậu Bé Chơi Trò  Chơi, PNG và Vector với nền trong suốt để tải xuống miễn phí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4547" b="91355" l="0" r="100000">
                        <a14:foregroundMark x1="10000" y1="27681" x2="23500" y2="31338"/>
                        <a14:foregroundMark x1="14417" y1="69493" x2="9000" y2="74896"/>
                        <a14:foregroundMark x1="36667" y1="78886" x2="42083" y2="83292"/>
                        <a14:foregroundMark x1="42083" y1="83292" x2="40750" y2="85952"/>
                        <a14:foregroundMark x1="15417" y1="38155" x2="30583" y2="31006"/>
                        <a14:foregroundMark x1="11000" y1="69493" x2="15750" y2="72485"/>
                        <a14:foregroundMark x1="80333" y1="27681" x2="60333" y2="85619"/>
                        <a14:foregroundMark x1="60333" y1="85952" x2="57333" y2="85619"/>
                        <a14:foregroundMark x1="57333" y1="85619" x2="55333" y2="84289"/>
                        <a14:foregroundMark x1="45167" y1="85619" x2="26917" y2="86284"/>
                        <a14:foregroundMark x1="87750" y1="70490" x2="89417" y2="75561"/>
                        <a14:foregroundMark x1="89417" y1="75561" x2="88417" y2="69160"/>
                        <a14:foregroundMark x1="64750" y1="19618" x2="66417" y2="22610"/>
                        <a14:foregroundMark x1="66417" y1="22610" x2="70833" y2="19036"/>
                        <a14:foregroundMark x1="70833" y1="19036" x2="73333" y2="17041"/>
                        <a14:foregroundMark x1="73333" y1="17041" x2="62083" y2="25852"/>
                        <a14:foregroundMark x1="62083" y1="25852" x2="63083" y2="21613"/>
                        <a14:foregroundMark x1="60333" y1="37240" x2="60833" y2="34580"/>
                        <a14:foregroundMark x1="60833" y1="34580" x2="58667" y2="35245"/>
                        <a14:foregroundMark x1="41083" y1="35411" x2="39083" y2="36243"/>
                        <a14:foregroundMark x1="34833" y1="28678" x2="36667" y2="27348"/>
                        <a14:foregroundMark x1="36667" y1="27348" x2="41417" y2="27182"/>
                        <a14:foregroundMark x1="41417" y1="27182" x2="46167" y2="26850"/>
                        <a14:foregroundMark x1="46167" y1="26850" x2="49417" y2="27016"/>
                        <a14:foregroundMark x1="49417" y1="27016" x2="52917" y2="24605"/>
                        <a14:foregroundMark x1="52917" y1="24605" x2="53417" y2="22444"/>
                        <a14:foregroundMark x1="53417" y1="22444" x2="52250" y2="19950"/>
                        <a14:foregroundMark x1="52250" y1="20116" x2="49250" y2="19451"/>
                        <a14:foregroundMark x1="49250" y1="19451" x2="46500" y2="21613"/>
                        <a14:foregroundMark x1="46500" y1="21613" x2="46500" y2="24938"/>
                        <a14:foregroundMark x1="46500" y1="24938" x2="49583" y2="28845"/>
                        <a14:foregroundMark x1="49583" y1="28845" x2="54417" y2="29842"/>
                        <a14:foregroundMark x1="54417" y1="29842" x2="59333" y2="28845"/>
                        <a14:foregroundMark x1="59333" y1="28845" x2="61000" y2="27016"/>
                        <a14:foregroundMark x1="39417" y1="18204" x2="39417" y2="19451"/>
                        <a14:foregroundMark x1="40750" y1="19202" x2="40917" y2="18537"/>
                        <a14:foregroundMark x1="41083" y1="19950" x2="41250" y2="20615"/>
                        <a14:foregroundMark x1="40417" y1="21446" x2="40583" y2="22444"/>
                        <a14:foregroundMark x1="38917" y1="21114" x2="38250" y2="22610"/>
                        <a14:foregroundMark x1="70667" y1="58188" x2="78917" y2="71987"/>
                        <a14:foregroundMark x1="49250" y1="86118" x2="86917" y2="85786"/>
                        <a14:foregroundMark x1="86917" y1="85786" x2="88417" y2="86118"/>
                        <a14:foregroundMark x1="88417" y1="86118" x2="89583" y2="86118"/>
                        <a14:foregroundMark x1="66250" y1="87697" x2="54583" y2="86700"/>
                        <a14:foregroundMark x1="54583" y1="86700" x2="67500" y2="84788"/>
                        <a14:foregroundMark x1="84833" y1="81962" x2="89250" y2="81962"/>
                        <a14:foregroundMark x1="89250" y1="81962" x2="90417" y2="81796"/>
                        <a14:foregroundMark x1="90417" y1="81962" x2="83333" y2="81796"/>
                        <a14:foregroundMark x1="9833" y1="85786" x2="47833" y2="85952"/>
                        <a14:foregroundMark x1="47833" y1="85952" x2="36167" y2="87199"/>
                        <a14:foregroundMark x1="36167" y1="87199" x2="45500" y2="86700"/>
                        <a14:foregroundMark x1="45500" y1="86700" x2="33167" y2="84289"/>
                        <a14:foregroundMark x1="9833" y1="81796" x2="15083" y2="81962"/>
                        <a14:foregroundMark x1="15083" y1="81962" x2="15917" y2="81629"/>
                        <a14:foregroundMark x1="15917" y1="81463" x2="8833" y2="81962"/>
                        <a14:foregroundMark x1="87417" y1="67249" x2="89917" y2="71987"/>
                        <a14:foregroundMark x1="37917" y1="19618" x2="38917" y2="19618"/>
                        <a14:foregroundMark x1="46500" y1="21779" x2="46333" y2="23441"/>
                        <a14:foregroundMark x1="46333" y1="23441" x2="46333" y2="25270"/>
                        <a14:backgroundMark x1="47500" y1="22278" x2="50750" y2="22776"/>
                        <a14:backgroundMark x1="50750" y1="22776" x2="49750" y2="20615"/>
                        <a14:backgroundMark x1="49583" y1="27681" x2="52083" y2="280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860" b="9295"/>
          <a:stretch/>
        </p:blipFill>
        <p:spPr bwMode="auto">
          <a:xfrm>
            <a:off x="9357519" y="4951562"/>
            <a:ext cx="5105400" cy="3881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6294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3718719" y="0"/>
            <a:ext cx="8610600" cy="1412557"/>
            <a:chOff x="3718719" y="0"/>
            <a:chExt cx="8610600" cy="1412557"/>
          </a:xfrm>
        </p:grpSpPr>
        <p:grpSp>
          <p:nvGrpSpPr>
            <p:cNvPr id="2" name="Group 1"/>
            <p:cNvGrpSpPr/>
            <p:nvPr/>
          </p:nvGrpSpPr>
          <p:grpSpPr>
            <a:xfrm>
              <a:off x="5236910" y="0"/>
              <a:ext cx="5492209" cy="930735"/>
              <a:chOff x="4539228" y="172432"/>
              <a:chExt cx="5399539" cy="930735"/>
            </a:xfrm>
          </p:grpSpPr>
          <p:grpSp>
            <p:nvGrpSpPr>
              <p:cNvPr id="3" name="Group 2"/>
              <p:cNvGrpSpPr/>
              <p:nvPr/>
            </p:nvGrpSpPr>
            <p:grpSpPr>
              <a:xfrm>
                <a:off x="4539228" y="172432"/>
                <a:ext cx="5399539" cy="930735"/>
                <a:chOff x="4539228" y="172432"/>
                <a:chExt cx="5399539" cy="930735"/>
              </a:xfrm>
            </p:grpSpPr>
            <p:sp>
              <p:nvSpPr>
                <p:cNvPr id="5" name="TextBox 4"/>
                <p:cNvSpPr txBox="1"/>
                <p:nvPr/>
              </p:nvSpPr>
              <p:spPr>
                <a:xfrm>
                  <a:off x="4539228" y="172432"/>
                  <a:ext cx="5399539" cy="52322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Thứ……ngày…..tháng…..năm…….</a:t>
                  </a:r>
                  <a:endPara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" name="TextBox 5"/>
                <p:cNvSpPr txBox="1"/>
                <p:nvPr/>
              </p:nvSpPr>
              <p:spPr>
                <a:xfrm>
                  <a:off x="6718466" y="641502"/>
                  <a:ext cx="126265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smtClean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Đạo đức</a:t>
                  </a:r>
                  <a:endPara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cxnSp>
            <p:nvCxnSpPr>
              <p:cNvPr id="4" name="Straight Connector 3"/>
              <p:cNvCxnSpPr/>
              <p:nvPr/>
            </p:nvCxnSpPr>
            <p:spPr>
              <a:xfrm>
                <a:off x="6830837" y="1051559"/>
                <a:ext cx="1010330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45" name="Text Box 14"/>
            <p:cNvSpPr txBox="1">
              <a:spLocks noChangeArrowheads="1"/>
            </p:cNvSpPr>
            <p:nvPr/>
          </p:nvSpPr>
          <p:spPr bwMode="auto">
            <a:xfrm>
              <a:off x="3718719" y="898134"/>
              <a:ext cx="8610600" cy="5144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2400" b="1" dirty="0" smtClean="0">
                  <a:solidFill>
                    <a:srgbClr val="0000CC"/>
                  </a:solidFill>
                  <a:latin typeface="Times New Roman" pitchFamily="18" charset="0"/>
                </a:rPr>
                <a:t>ÔN TẬP CUỐI HỌC KÌ I</a:t>
              </a:r>
            </a:p>
          </p:txBody>
        </p:sp>
      </p:grpSp>
      <p:sp>
        <p:nvSpPr>
          <p:cNvPr id="46" name="Text Box 14"/>
          <p:cNvSpPr txBox="1">
            <a:spLocks noChangeArrowheads="1"/>
          </p:cNvSpPr>
          <p:nvPr/>
        </p:nvSpPr>
        <p:spPr bwMode="auto">
          <a:xfrm>
            <a:off x="1257300" y="1600200"/>
            <a:ext cx="8557419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ts val="0"/>
              </a:spcBef>
              <a:defRPr/>
            </a:pPr>
            <a:r>
              <a:rPr lang="en-US" sz="3600" b="1" u="sng" dirty="0" smtClean="0">
                <a:solidFill>
                  <a:srgbClr val="FF6699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nl-NL" sz="3600" b="1" u="sng" dirty="0" smtClean="0">
                <a:solidFill>
                  <a:srgbClr val="FF6699"/>
                </a:solidFill>
                <a:latin typeface="Times New Roman" pitchFamily="18" charset="0"/>
                <a:cs typeface="Times New Roman" pitchFamily="18" charset="0"/>
              </a:rPr>
              <a:t>Trò chơi “Rung chuông vàng”</a:t>
            </a:r>
            <a:r>
              <a:rPr lang="en-US" sz="3600" b="1" u="sng" dirty="0" smtClean="0">
                <a:solidFill>
                  <a:srgbClr val="FF6699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275244" y="2770287"/>
            <a:ext cx="746263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nl-NL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nl-NL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 Cách tiến hành:</a:t>
            </a:r>
          </a:p>
          <a:p>
            <a:pPr algn="just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Gv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chiếu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HS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giơ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lệnh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HS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theo.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HS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sai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khỏi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. HS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cuối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rung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chuông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vàng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8" name="Picture 2" descr="Rung Chuông Vàng 2018 - Power Point - YouTube">
            <a:extLst>
              <a:ext uri="{FF2B5EF4-FFF2-40B4-BE49-F238E27FC236}">
                <a16:creationId xmlns:a16="http://schemas.microsoft.com/office/drawing/2014/main" xmlns="" id="{DA9CC5AD-16B9-4477-87E0-F842C5C223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74" t="13096" r="23249" b="12201"/>
          <a:stretch/>
        </p:blipFill>
        <p:spPr bwMode="auto">
          <a:xfrm>
            <a:off x="9119221" y="2725496"/>
            <a:ext cx="6459045" cy="5123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2686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14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3718719" y="0"/>
            <a:ext cx="8610600" cy="1412557"/>
            <a:chOff x="3718719" y="0"/>
            <a:chExt cx="8610600" cy="1412557"/>
          </a:xfrm>
        </p:grpSpPr>
        <p:grpSp>
          <p:nvGrpSpPr>
            <p:cNvPr id="2" name="Group 1"/>
            <p:cNvGrpSpPr/>
            <p:nvPr/>
          </p:nvGrpSpPr>
          <p:grpSpPr>
            <a:xfrm>
              <a:off x="5236910" y="0"/>
              <a:ext cx="5492209" cy="930735"/>
              <a:chOff x="4539228" y="172432"/>
              <a:chExt cx="5399539" cy="930735"/>
            </a:xfrm>
          </p:grpSpPr>
          <p:grpSp>
            <p:nvGrpSpPr>
              <p:cNvPr id="3" name="Group 2"/>
              <p:cNvGrpSpPr/>
              <p:nvPr/>
            </p:nvGrpSpPr>
            <p:grpSpPr>
              <a:xfrm>
                <a:off x="4539228" y="172432"/>
                <a:ext cx="5399539" cy="930735"/>
                <a:chOff x="4539228" y="172432"/>
                <a:chExt cx="5399539" cy="930735"/>
              </a:xfrm>
            </p:grpSpPr>
            <p:sp>
              <p:nvSpPr>
                <p:cNvPr id="5" name="TextBox 4"/>
                <p:cNvSpPr txBox="1"/>
                <p:nvPr/>
              </p:nvSpPr>
              <p:spPr>
                <a:xfrm>
                  <a:off x="4539228" y="172432"/>
                  <a:ext cx="5399539" cy="52322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Thứ……ngày…..tháng…..năm…….</a:t>
                  </a:r>
                  <a:endPara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" name="TextBox 5"/>
                <p:cNvSpPr txBox="1"/>
                <p:nvPr/>
              </p:nvSpPr>
              <p:spPr>
                <a:xfrm>
                  <a:off x="6718466" y="641502"/>
                  <a:ext cx="126265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smtClean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Đạo đức</a:t>
                  </a:r>
                  <a:endPara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cxnSp>
            <p:nvCxnSpPr>
              <p:cNvPr id="4" name="Straight Connector 3"/>
              <p:cNvCxnSpPr/>
              <p:nvPr/>
            </p:nvCxnSpPr>
            <p:spPr>
              <a:xfrm>
                <a:off x="6830837" y="1051559"/>
                <a:ext cx="1010330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45" name="Text Box 14"/>
            <p:cNvSpPr txBox="1">
              <a:spLocks noChangeArrowheads="1"/>
            </p:cNvSpPr>
            <p:nvPr/>
          </p:nvSpPr>
          <p:spPr bwMode="auto">
            <a:xfrm>
              <a:off x="3718719" y="898134"/>
              <a:ext cx="8610600" cy="5144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2400" b="1" dirty="0" smtClean="0">
                  <a:solidFill>
                    <a:srgbClr val="0000CC"/>
                  </a:solidFill>
                  <a:latin typeface="Times New Roman" pitchFamily="18" charset="0"/>
                </a:rPr>
                <a:t>ÔN TẬP CUỐI HỌC KÌ I</a:t>
              </a:r>
            </a:p>
          </p:txBody>
        </p:sp>
      </p:grpSp>
      <p:sp>
        <p:nvSpPr>
          <p:cNvPr id="46" name="Text Box 14"/>
          <p:cNvSpPr txBox="1">
            <a:spLocks noChangeArrowheads="1"/>
          </p:cNvSpPr>
          <p:nvPr/>
        </p:nvSpPr>
        <p:spPr bwMode="auto">
          <a:xfrm>
            <a:off x="1257300" y="1600200"/>
            <a:ext cx="8557419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defRPr/>
            </a:pPr>
            <a:r>
              <a:rPr lang="en-US" sz="3600" b="1" u="sng" dirty="0" smtClean="0">
                <a:solidFill>
                  <a:srgbClr val="FF6699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nl-NL" sz="3600" b="1" u="sng" dirty="0" smtClean="0">
                <a:solidFill>
                  <a:srgbClr val="FF6699"/>
                </a:solidFill>
                <a:latin typeface="Times New Roman" pitchFamily="18" charset="0"/>
                <a:cs typeface="Times New Roman" pitchFamily="18" charset="0"/>
              </a:rPr>
              <a:t>Trò chơi “Rung chuông vàng”</a:t>
            </a:r>
            <a:r>
              <a:rPr lang="en-US" sz="3600" b="1" u="sng" dirty="0" smtClean="0">
                <a:solidFill>
                  <a:srgbClr val="FF6699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2347119" y="2777301"/>
            <a:ext cx="11136709" cy="2198925"/>
            <a:chOff x="1257301" y="2754075"/>
            <a:chExt cx="9221484" cy="2198925"/>
          </a:xfrm>
        </p:grpSpPr>
        <p:sp>
          <p:nvSpPr>
            <p:cNvPr id="9" name="Rounded Rectangle 8"/>
            <p:cNvSpPr/>
            <p:nvPr/>
          </p:nvSpPr>
          <p:spPr>
            <a:xfrm>
              <a:off x="1257301" y="2754075"/>
              <a:ext cx="9221484" cy="2198925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2118519" y="3276600"/>
              <a:ext cx="7462631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l-NL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Câu 1: Nêu những biểu hiện của việc em yêu Tổ quốc Việt Nam?</a:t>
              </a:r>
              <a:endPara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" name="Rectangle 11"/>
          <p:cNvSpPr/>
          <p:nvPr/>
        </p:nvSpPr>
        <p:spPr>
          <a:xfrm>
            <a:off x="1813719" y="5791200"/>
            <a:ext cx="1290669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Tổ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quốc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nghiêm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cờ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Quốc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ca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quý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thiên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trân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hào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thống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…</a:t>
            </a:r>
          </a:p>
        </p:txBody>
      </p:sp>
      <p:pic>
        <p:nvPicPr>
          <p:cNvPr id="13" name="Picture 12" descr="Logo&#10;&#10;Description automatically generated">
            <a:extLst>
              <a:ext uri="{FF2B5EF4-FFF2-40B4-BE49-F238E27FC236}">
                <a16:creationId xmlns:a16="http://schemas.microsoft.com/office/drawing/2014/main" xmlns="" id="{0C565E6E-F029-47F4-9374-7A5B37ACC7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7246" y="1949744"/>
            <a:ext cx="2473163" cy="247316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Tieng-chuong-xe-dap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53281" y="-6433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160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1" presetClass="mediacall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cmd type="call" cmd="playFrom(0.0)">
                                      <p:cBhvr>
                                        <p:cTn id="20" dur="676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3718719" y="0"/>
            <a:ext cx="8610600" cy="1412557"/>
            <a:chOff x="3718719" y="0"/>
            <a:chExt cx="8610600" cy="1412557"/>
          </a:xfrm>
        </p:grpSpPr>
        <p:grpSp>
          <p:nvGrpSpPr>
            <p:cNvPr id="2" name="Group 1"/>
            <p:cNvGrpSpPr/>
            <p:nvPr/>
          </p:nvGrpSpPr>
          <p:grpSpPr>
            <a:xfrm>
              <a:off x="5236910" y="0"/>
              <a:ext cx="5492209" cy="930735"/>
              <a:chOff x="4539228" y="172432"/>
              <a:chExt cx="5399539" cy="930735"/>
            </a:xfrm>
          </p:grpSpPr>
          <p:grpSp>
            <p:nvGrpSpPr>
              <p:cNvPr id="3" name="Group 2"/>
              <p:cNvGrpSpPr/>
              <p:nvPr/>
            </p:nvGrpSpPr>
            <p:grpSpPr>
              <a:xfrm>
                <a:off x="4539228" y="172432"/>
                <a:ext cx="5399539" cy="930735"/>
                <a:chOff x="4539228" y="172432"/>
                <a:chExt cx="5399539" cy="930735"/>
              </a:xfrm>
            </p:grpSpPr>
            <p:sp>
              <p:nvSpPr>
                <p:cNvPr id="5" name="TextBox 4"/>
                <p:cNvSpPr txBox="1"/>
                <p:nvPr/>
              </p:nvSpPr>
              <p:spPr>
                <a:xfrm>
                  <a:off x="4539228" y="172432"/>
                  <a:ext cx="5399539" cy="52322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Thứ……ngày…..tháng…..năm…….</a:t>
                  </a:r>
                  <a:endPara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" name="TextBox 5"/>
                <p:cNvSpPr txBox="1"/>
                <p:nvPr/>
              </p:nvSpPr>
              <p:spPr>
                <a:xfrm>
                  <a:off x="6718466" y="641502"/>
                  <a:ext cx="126265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smtClean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Đạo đức</a:t>
                  </a:r>
                  <a:endPara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cxnSp>
            <p:nvCxnSpPr>
              <p:cNvPr id="4" name="Straight Connector 3"/>
              <p:cNvCxnSpPr/>
              <p:nvPr/>
            </p:nvCxnSpPr>
            <p:spPr>
              <a:xfrm>
                <a:off x="6830837" y="1051559"/>
                <a:ext cx="1010330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45" name="Text Box 14"/>
            <p:cNvSpPr txBox="1">
              <a:spLocks noChangeArrowheads="1"/>
            </p:cNvSpPr>
            <p:nvPr/>
          </p:nvSpPr>
          <p:spPr bwMode="auto">
            <a:xfrm>
              <a:off x="3718719" y="898134"/>
              <a:ext cx="8610600" cy="5144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2400" b="1" dirty="0" smtClean="0">
                  <a:solidFill>
                    <a:srgbClr val="0000CC"/>
                  </a:solidFill>
                  <a:latin typeface="Times New Roman" pitchFamily="18" charset="0"/>
                </a:rPr>
                <a:t>ÔN TẬP CUỐI HỌC KÌ I</a:t>
              </a:r>
            </a:p>
          </p:txBody>
        </p:sp>
      </p:grpSp>
      <p:sp>
        <p:nvSpPr>
          <p:cNvPr id="46" name="Text Box 14"/>
          <p:cNvSpPr txBox="1">
            <a:spLocks noChangeArrowheads="1"/>
          </p:cNvSpPr>
          <p:nvPr/>
        </p:nvSpPr>
        <p:spPr bwMode="auto">
          <a:xfrm>
            <a:off x="1257300" y="1600200"/>
            <a:ext cx="8557419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defRPr/>
            </a:pPr>
            <a:r>
              <a:rPr lang="en-US" sz="3600" b="1" u="sng" dirty="0" smtClean="0">
                <a:solidFill>
                  <a:srgbClr val="FF6699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nl-NL" sz="3600" b="1" u="sng" dirty="0" smtClean="0">
                <a:solidFill>
                  <a:srgbClr val="FF6699"/>
                </a:solidFill>
                <a:latin typeface="Times New Roman" pitchFamily="18" charset="0"/>
                <a:cs typeface="Times New Roman" pitchFamily="18" charset="0"/>
              </a:rPr>
              <a:t>Trò chơi “Rung chuông vàng”</a:t>
            </a:r>
            <a:r>
              <a:rPr lang="en-US" sz="3600" b="1" u="sng" dirty="0" smtClean="0">
                <a:solidFill>
                  <a:srgbClr val="FF6699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2042319" y="2777301"/>
            <a:ext cx="11441509" cy="2198925"/>
            <a:chOff x="1257301" y="2754075"/>
            <a:chExt cx="9221484" cy="2198925"/>
          </a:xfrm>
        </p:grpSpPr>
        <p:sp>
          <p:nvSpPr>
            <p:cNvPr id="9" name="Rounded Rectangle 8"/>
            <p:cNvSpPr/>
            <p:nvPr/>
          </p:nvSpPr>
          <p:spPr>
            <a:xfrm>
              <a:off x="1257301" y="2754075"/>
              <a:ext cx="9221484" cy="2198925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858761" y="3276600"/>
              <a:ext cx="7462631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l-NL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Câu 2: Nêu những biểu hiện của việc quan tâm giúp đỡ hàng xóm láng giềng?</a:t>
              </a:r>
              <a:endPara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" name="Rectangle 11"/>
          <p:cNvSpPr/>
          <p:nvPr/>
        </p:nvSpPr>
        <p:spPr>
          <a:xfrm>
            <a:off x="1813719" y="5791200"/>
            <a:ext cx="1290669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nl-NL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 việc quan tâm hàng xóm láng giềng là: chăm em giúp cô hàng xóm đang bận nấu ăn, không làm ồn trong giờ nghỉ trưa, hỏi thăm khi hàng xóm có chuyện buồn</a:t>
            </a:r>
            <a:r>
              <a:rPr lang="nl-NL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...</a:t>
            </a:r>
            <a:endParaRPr lang="en-US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12" descr="Logo&#10;&#10;Description automatically generated">
            <a:extLst>
              <a:ext uri="{FF2B5EF4-FFF2-40B4-BE49-F238E27FC236}">
                <a16:creationId xmlns:a16="http://schemas.microsoft.com/office/drawing/2014/main" xmlns="" id="{0C565E6E-F029-47F4-9374-7A5B37ACC7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7246" y="1949744"/>
            <a:ext cx="2473163" cy="247316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Tieng-chuong-xe-dap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53281" y="-6433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530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1" presetClass="mediacall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cmd type="call" cmd="playFrom(0.0)">
                                      <p:cBhvr>
                                        <p:cTn id="20" dur="676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3718719" y="0"/>
            <a:ext cx="8610600" cy="1412557"/>
            <a:chOff x="3718719" y="0"/>
            <a:chExt cx="8610600" cy="1412557"/>
          </a:xfrm>
        </p:grpSpPr>
        <p:grpSp>
          <p:nvGrpSpPr>
            <p:cNvPr id="2" name="Group 1"/>
            <p:cNvGrpSpPr/>
            <p:nvPr/>
          </p:nvGrpSpPr>
          <p:grpSpPr>
            <a:xfrm>
              <a:off x="5236910" y="0"/>
              <a:ext cx="5492209" cy="930735"/>
              <a:chOff x="4539228" y="172432"/>
              <a:chExt cx="5399539" cy="930735"/>
            </a:xfrm>
          </p:grpSpPr>
          <p:grpSp>
            <p:nvGrpSpPr>
              <p:cNvPr id="3" name="Group 2"/>
              <p:cNvGrpSpPr/>
              <p:nvPr/>
            </p:nvGrpSpPr>
            <p:grpSpPr>
              <a:xfrm>
                <a:off x="4539228" y="172432"/>
                <a:ext cx="5399539" cy="930735"/>
                <a:chOff x="4539228" y="172432"/>
                <a:chExt cx="5399539" cy="930735"/>
              </a:xfrm>
            </p:grpSpPr>
            <p:sp>
              <p:nvSpPr>
                <p:cNvPr id="5" name="TextBox 4"/>
                <p:cNvSpPr txBox="1"/>
                <p:nvPr/>
              </p:nvSpPr>
              <p:spPr>
                <a:xfrm>
                  <a:off x="4539228" y="172432"/>
                  <a:ext cx="5399539" cy="52322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Thứ……ngày…..tháng…..năm…….</a:t>
                  </a:r>
                  <a:endPara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" name="TextBox 5"/>
                <p:cNvSpPr txBox="1"/>
                <p:nvPr/>
              </p:nvSpPr>
              <p:spPr>
                <a:xfrm>
                  <a:off x="6718466" y="641502"/>
                  <a:ext cx="126265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smtClean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Đạo đức</a:t>
                  </a:r>
                  <a:endPara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cxnSp>
            <p:nvCxnSpPr>
              <p:cNvPr id="4" name="Straight Connector 3"/>
              <p:cNvCxnSpPr/>
              <p:nvPr/>
            </p:nvCxnSpPr>
            <p:spPr>
              <a:xfrm>
                <a:off x="6830837" y="1051559"/>
                <a:ext cx="1010330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45" name="Text Box 14"/>
            <p:cNvSpPr txBox="1">
              <a:spLocks noChangeArrowheads="1"/>
            </p:cNvSpPr>
            <p:nvPr/>
          </p:nvSpPr>
          <p:spPr bwMode="auto">
            <a:xfrm>
              <a:off x="3718719" y="898134"/>
              <a:ext cx="8610600" cy="5144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2400" b="1" dirty="0" smtClean="0">
                  <a:solidFill>
                    <a:srgbClr val="0000CC"/>
                  </a:solidFill>
                  <a:latin typeface="Times New Roman" pitchFamily="18" charset="0"/>
                </a:rPr>
                <a:t>ÔN TẬP CUỐI HỌC KÌ I</a:t>
              </a:r>
            </a:p>
          </p:txBody>
        </p:sp>
      </p:grpSp>
      <p:sp>
        <p:nvSpPr>
          <p:cNvPr id="46" name="Text Box 14"/>
          <p:cNvSpPr txBox="1">
            <a:spLocks noChangeArrowheads="1"/>
          </p:cNvSpPr>
          <p:nvPr/>
        </p:nvSpPr>
        <p:spPr bwMode="auto">
          <a:xfrm>
            <a:off x="1257300" y="1600200"/>
            <a:ext cx="8557419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defRPr/>
            </a:pPr>
            <a:r>
              <a:rPr lang="en-US" sz="3600" b="1" u="sng" dirty="0" smtClean="0">
                <a:solidFill>
                  <a:srgbClr val="FF6699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nl-NL" sz="3600" b="1" u="sng" dirty="0" smtClean="0">
                <a:solidFill>
                  <a:srgbClr val="FF6699"/>
                </a:solidFill>
                <a:latin typeface="Times New Roman" pitchFamily="18" charset="0"/>
                <a:cs typeface="Times New Roman" pitchFamily="18" charset="0"/>
              </a:rPr>
              <a:t>Trò chơi “Rung chuông vàng”</a:t>
            </a:r>
            <a:r>
              <a:rPr lang="en-US" sz="3600" b="1" u="sng" dirty="0" smtClean="0">
                <a:solidFill>
                  <a:srgbClr val="FF6699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1813719" y="2777301"/>
            <a:ext cx="11670109" cy="2198925"/>
            <a:chOff x="1257301" y="2754075"/>
            <a:chExt cx="9221484" cy="2198925"/>
          </a:xfrm>
        </p:grpSpPr>
        <p:sp>
          <p:nvSpPr>
            <p:cNvPr id="9" name="Rounded Rectangle 8"/>
            <p:cNvSpPr/>
            <p:nvPr/>
          </p:nvSpPr>
          <p:spPr>
            <a:xfrm>
              <a:off x="1257301" y="2754075"/>
              <a:ext cx="9221484" cy="2198925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858761" y="3276600"/>
              <a:ext cx="7462631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l-NL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Câu </a:t>
              </a:r>
              <a:r>
                <a:rPr lang="nl-NL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3: Nêu những biểu hiện và hiệu quả của việc ham học hỏi?</a:t>
              </a:r>
              <a:endPara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" name="Rectangle 11"/>
          <p:cNvSpPr/>
          <p:nvPr/>
        </p:nvSpPr>
        <p:spPr>
          <a:xfrm>
            <a:off x="1813719" y="5791200"/>
            <a:ext cx="1290669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Ham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tiến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mạnh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dạn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tin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tin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quý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mến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…</a:t>
            </a:r>
          </a:p>
        </p:txBody>
      </p:sp>
      <p:pic>
        <p:nvPicPr>
          <p:cNvPr id="13" name="Picture 12" descr="Logo&#10;&#10;Description automatically generated">
            <a:extLst>
              <a:ext uri="{FF2B5EF4-FFF2-40B4-BE49-F238E27FC236}">
                <a16:creationId xmlns:a16="http://schemas.microsoft.com/office/drawing/2014/main" xmlns="" id="{0C565E6E-F029-47F4-9374-7A5B37ACC7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7246" y="1949744"/>
            <a:ext cx="2473163" cy="247316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Tieng-chuong-xe-dap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53281" y="-6433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323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1" presetClass="mediacall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cmd type="call" cmd="playFrom(0.0)">
                                      <p:cBhvr>
                                        <p:cTn id="20" dur="676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3718719" y="0"/>
            <a:ext cx="8610600" cy="1412557"/>
            <a:chOff x="3718719" y="0"/>
            <a:chExt cx="8610600" cy="1412557"/>
          </a:xfrm>
        </p:grpSpPr>
        <p:grpSp>
          <p:nvGrpSpPr>
            <p:cNvPr id="2" name="Group 1"/>
            <p:cNvGrpSpPr/>
            <p:nvPr/>
          </p:nvGrpSpPr>
          <p:grpSpPr>
            <a:xfrm>
              <a:off x="5236910" y="0"/>
              <a:ext cx="5492209" cy="930735"/>
              <a:chOff x="4539228" y="172432"/>
              <a:chExt cx="5399539" cy="930735"/>
            </a:xfrm>
          </p:grpSpPr>
          <p:grpSp>
            <p:nvGrpSpPr>
              <p:cNvPr id="3" name="Group 2"/>
              <p:cNvGrpSpPr/>
              <p:nvPr/>
            </p:nvGrpSpPr>
            <p:grpSpPr>
              <a:xfrm>
                <a:off x="4539228" y="172432"/>
                <a:ext cx="5399539" cy="930735"/>
                <a:chOff x="4539228" y="172432"/>
                <a:chExt cx="5399539" cy="930735"/>
              </a:xfrm>
            </p:grpSpPr>
            <p:sp>
              <p:nvSpPr>
                <p:cNvPr id="5" name="TextBox 4"/>
                <p:cNvSpPr txBox="1"/>
                <p:nvPr/>
              </p:nvSpPr>
              <p:spPr>
                <a:xfrm>
                  <a:off x="4539228" y="172432"/>
                  <a:ext cx="5399539" cy="52322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Thứ……ngày…..tháng…..năm…….</a:t>
                  </a:r>
                  <a:endPara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" name="TextBox 5"/>
                <p:cNvSpPr txBox="1"/>
                <p:nvPr/>
              </p:nvSpPr>
              <p:spPr>
                <a:xfrm>
                  <a:off x="6718466" y="641502"/>
                  <a:ext cx="126265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smtClean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Đạo đức</a:t>
                  </a:r>
                  <a:endPara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cxnSp>
            <p:nvCxnSpPr>
              <p:cNvPr id="4" name="Straight Connector 3"/>
              <p:cNvCxnSpPr/>
              <p:nvPr/>
            </p:nvCxnSpPr>
            <p:spPr>
              <a:xfrm>
                <a:off x="6830837" y="1051559"/>
                <a:ext cx="1010330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45" name="Text Box 14"/>
            <p:cNvSpPr txBox="1">
              <a:spLocks noChangeArrowheads="1"/>
            </p:cNvSpPr>
            <p:nvPr/>
          </p:nvSpPr>
          <p:spPr bwMode="auto">
            <a:xfrm>
              <a:off x="3718719" y="898134"/>
              <a:ext cx="8610600" cy="5144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2400" b="1" dirty="0" smtClean="0">
                  <a:solidFill>
                    <a:srgbClr val="0000CC"/>
                  </a:solidFill>
                  <a:latin typeface="Times New Roman" pitchFamily="18" charset="0"/>
                </a:rPr>
                <a:t>ÔN TẬP CUỐI HỌC KÌ I</a:t>
              </a:r>
            </a:p>
          </p:txBody>
        </p:sp>
      </p:grpSp>
      <p:sp>
        <p:nvSpPr>
          <p:cNvPr id="46" name="Text Box 14"/>
          <p:cNvSpPr txBox="1">
            <a:spLocks noChangeArrowheads="1"/>
          </p:cNvSpPr>
          <p:nvPr/>
        </p:nvSpPr>
        <p:spPr bwMode="auto">
          <a:xfrm>
            <a:off x="1257300" y="1600200"/>
            <a:ext cx="8557419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defRPr/>
            </a:pPr>
            <a:r>
              <a:rPr lang="en-US" sz="3600" b="1" u="sng" dirty="0" smtClean="0">
                <a:solidFill>
                  <a:srgbClr val="FF6699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nl-NL" sz="3600" b="1" u="sng" dirty="0" smtClean="0">
                <a:solidFill>
                  <a:srgbClr val="FF6699"/>
                </a:solidFill>
                <a:latin typeface="Times New Roman" pitchFamily="18" charset="0"/>
                <a:cs typeface="Times New Roman" pitchFamily="18" charset="0"/>
              </a:rPr>
              <a:t>Trò chơi “Rung chuông vàng”</a:t>
            </a:r>
            <a:r>
              <a:rPr lang="en-US" sz="3600" b="1" u="sng" dirty="0" smtClean="0">
                <a:solidFill>
                  <a:srgbClr val="FF6699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1470819" y="2777301"/>
            <a:ext cx="12013009" cy="2198925"/>
            <a:chOff x="1257301" y="2754075"/>
            <a:chExt cx="9221484" cy="2198925"/>
          </a:xfrm>
        </p:grpSpPr>
        <p:sp>
          <p:nvSpPr>
            <p:cNvPr id="9" name="Rounded Rectangle 8"/>
            <p:cNvSpPr/>
            <p:nvPr/>
          </p:nvSpPr>
          <p:spPr>
            <a:xfrm>
              <a:off x="1257301" y="2754075"/>
              <a:ext cx="9221484" cy="2198925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858761" y="3276600"/>
              <a:ext cx="7462631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l-NL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Câu </a:t>
              </a:r>
              <a:r>
                <a:rPr lang="nl-NL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4: Những biểu hiện nào thể hiện việc Giữ lời hứa?</a:t>
              </a:r>
              <a:endPara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" name="Rectangle 11"/>
          <p:cNvSpPr/>
          <p:nvPr/>
        </p:nvSpPr>
        <p:spPr>
          <a:xfrm>
            <a:off x="1470819" y="5791200"/>
            <a:ext cx="13335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nl-NL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Những biểu hiện của việc giữ lời hứa là: Giữ lời hứa với bản thân sẽ không đọc truyện nếu không sắp xếp xong góc học tập; Giữ lời hứa tặng quà cho bạn; Giữ lời hứa hướng dẫn bạn cách chơi; ...</a:t>
            </a:r>
            <a:endParaRPr lang="en-US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12" descr="Logo&#10;&#10;Description automatically generated">
            <a:extLst>
              <a:ext uri="{FF2B5EF4-FFF2-40B4-BE49-F238E27FC236}">
                <a16:creationId xmlns:a16="http://schemas.microsoft.com/office/drawing/2014/main" xmlns="" id="{0C565E6E-F029-47F4-9374-7A5B37ACC7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7246" y="1949744"/>
            <a:ext cx="2473163" cy="247316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Tieng-chuong-xe-dap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53281" y="-6433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392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1" presetClass="mediacall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cmd type="call" cmd="playFrom(0.0)">
                                      <p:cBhvr>
                                        <p:cTn id="20" dur="676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3718719" y="0"/>
            <a:ext cx="8610600" cy="1412557"/>
            <a:chOff x="3718719" y="0"/>
            <a:chExt cx="8610600" cy="1412557"/>
          </a:xfrm>
        </p:grpSpPr>
        <p:grpSp>
          <p:nvGrpSpPr>
            <p:cNvPr id="2" name="Group 1"/>
            <p:cNvGrpSpPr/>
            <p:nvPr/>
          </p:nvGrpSpPr>
          <p:grpSpPr>
            <a:xfrm>
              <a:off x="5236910" y="0"/>
              <a:ext cx="5492209" cy="930735"/>
              <a:chOff x="4539228" y="172432"/>
              <a:chExt cx="5399539" cy="930735"/>
            </a:xfrm>
          </p:grpSpPr>
          <p:grpSp>
            <p:nvGrpSpPr>
              <p:cNvPr id="3" name="Group 2"/>
              <p:cNvGrpSpPr/>
              <p:nvPr/>
            </p:nvGrpSpPr>
            <p:grpSpPr>
              <a:xfrm>
                <a:off x="4539228" y="172432"/>
                <a:ext cx="5399539" cy="930735"/>
                <a:chOff x="4539228" y="172432"/>
                <a:chExt cx="5399539" cy="930735"/>
              </a:xfrm>
            </p:grpSpPr>
            <p:sp>
              <p:nvSpPr>
                <p:cNvPr id="5" name="TextBox 4"/>
                <p:cNvSpPr txBox="1"/>
                <p:nvPr/>
              </p:nvSpPr>
              <p:spPr>
                <a:xfrm>
                  <a:off x="4539228" y="172432"/>
                  <a:ext cx="5399539" cy="52322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Thứ……ngày…..tháng…..năm…….</a:t>
                  </a:r>
                  <a:endPara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" name="TextBox 5"/>
                <p:cNvSpPr txBox="1"/>
                <p:nvPr/>
              </p:nvSpPr>
              <p:spPr>
                <a:xfrm>
                  <a:off x="6718466" y="641502"/>
                  <a:ext cx="126265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smtClean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Đạo đức</a:t>
                  </a:r>
                  <a:endPara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cxnSp>
            <p:nvCxnSpPr>
              <p:cNvPr id="4" name="Straight Connector 3"/>
              <p:cNvCxnSpPr/>
              <p:nvPr/>
            </p:nvCxnSpPr>
            <p:spPr>
              <a:xfrm>
                <a:off x="6830837" y="1051559"/>
                <a:ext cx="1010330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45" name="Text Box 14"/>
            <p:cNvSpPr txBox="1">
              <a:spLocks noChangeArrowheads="1"/>
            </p:cNvSpPr>
            <p:nvPr/>
          </p:nvSpPr>
          <p:spPr bwMode="auto">
            <a:xfrm>
              <a:off x="3718719" y="898134"/>
              <a:ext cx="8610600" cy="5144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2400" b="1" dirty="0" smtClean="0">
                  <a:solidFill>
                    <a:srgbClr val="0000CC"/>
                  </a:solidFill>
                  <a:latin typeface="Times New Roman" pitchFamily="18" charset="0"/>
                </a:rPr>
                <a:t>ÔN TẬP CUỐI HỌC KÌ I</a:t>
              </a:r>
            </a:p>
          </p:txBody>
        </p:sp>
      </p:grpSp>
      <p:sp>
        <p:nvSpPr>
          <p:cNvPr id="46" name="Text Box 14"/>
          <p:cNvSpPr txBox="1">
            <a:spLocks noChangeArrowheads="1"/>
          </p:cNvSpPr>
          <p:nvPr/>
        </p:nvSpPr>
        <p:spPr bwMode="auto">
          <a:xfrm>
            <a:off x="1257300" y="1600200"/>
            <a:ext cx="8557419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defRPr/>
            </a:pPr>
            <a:r>
              <a:rPr lang="en-US" sz="3600" b="1" u="sng" dirty="0" smtClean="0">
                <a:solidFill>
                  <a:srgbClr val="FF6699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nl-NL" sz="3600" b="1" u="sng" dirty="0" smtClean="0">
                <a:solidFill>
                  <a:srgbClr val="FF6699"/>
                </a:solidFill>
                <a:latin typeface="Times New Roman" pitchFamily="18" charset="0"/>
                <a:cs typeface="Times New Roman" pitchFamily="18" charset="0"/>
              </a:rPr>
              <a:t>Trò chơi “Rung chuông vàng”</a:t>
            </a:r>
            <a:r>
              <a:rPr lang="en-US" sz="3600" b="1" u="sng" dirty="0" smtClean="0">
                <a:solidFill>
                  <a:srgbClr val="FF6699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1432719" y="2777301"/>
            <a:ext cx="12051109" cy="2198925"/>
            <a:chOff x="1257301" y="2754075"/>
            <a:chExt cx="9221484" cy="2198925"/>
          </a:xfrm>
        </p:grpSpPr>
        <p:sp>
          <p:nvSpPr>
            <p:cNvPr id="9" name="Rounded Rectangle 8"/>
            <p:cNvSpPr/>
            <p:nvPr/>
          </p:nvSpPr>
          <p:spPr>
            <a:xfrm>
              <a:off x="1257301" y="2754075"/>
              <a:ext cx="9221484" cy="2198925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858761" y="3276600"/>
              <a:ext cx="7462631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l-NL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Câu </a:t>
              </a:r>
              <a:r>
                <a:rPr lang="nl-NL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5: Nếu không ham học hỏi, không biết giữ lời hứa điều gì sẽ xảy ra?</a:t>
              </a:r>
              <a:endPara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" name="Rectangle 11"/>
          <p:cNvSpPr/>
          <p:nvPr/>
        </p:nvSpPr>
        <p:spPr>
          <a:xfrm>
            <a:off x="1127919" y="5562600"/>
            <a:ext cx="14020800" cy="20286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GB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GB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GB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ham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hứa</a:t>
            </a:r>
            <a:r>
              <a:rPr lang="en-GB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GB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GB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đánh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cực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xung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quanh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Bỏ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lỡ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hội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rèn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3" name="Picture 12" descr="Logo&#10;&#10;Description automatically generated">
            <a:extLst>
              <a:ext uri="{FF2B5EF4-FFF2-40B4-BE49-F238E27FC236}">
                <a16:creationId xmlns:a16="http://schemas.microsoft.com/office/drawing/2014/main" xmlns="" id="{0C565E6E-F029-47F4-9374-7A5B37ACC7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7246" y="1949744"/>
            <a:ext cx="2473163" cy="247316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Tieng-chuong-xe-dap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53281" y="-6433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00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1" presetClass="mediacall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cmd type="call" cmd="playFrom(0.0)">
                                      <p:cBhvr>
                                        <p:cTn id="20" dur="676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3718719" y="0"/>
            <a:ext cx="8610600" cy="1412557"/>
            <a:chOff x="3718719" y="0"/>
            <a:chExt cx="8610600" cy="1412557"/>
          </a:xfrm>
        </p:grpSpPr>
        <p:grpSp>
          <p:nvGrpSpPr>
            <p:cNvPr id="2" name="Group 1"/>
            <p:cNvGrpSpPr/>
            <p:nvPr/>
          </p:nvGrpSpPr>
          <p:grpSpPr>
            <a:xfrm>
              <a:off x="5236910" y="0"/>
              <a:ext cx="5492209" cy="930735"/>
              <a:chOff x="4539228" y="172432"/>
              <a:chExt cx="5399539" cy="930735"/>
            </a:xfrm>
          </p:grpSpPr>
          <p:grpSp>
            <p:nvGrpSpPr>
              <p:cNvPr id="3" name="Group 2"/>
              <p:cNvGrpSpPr/>
              <p:nvPr/>
            </p:nvGrpSpPr>
            <p:grpSpPr>
              <a:xfrm>
                <a:off x="4539228" y="172432"/>
                <a:ext cx="5399539" cy="930735"/>
                <a:chOff x="4539228" y="172432"/>
                <a:chExt cx="5399539" cy="930735"/>
              </a:xfrm>
            </p:grpSpPr>
            <p:sp>
              <p:nvSpPr>
                <p:cNvPr id="5" name="TextBox 4"/>
                <p:cNvSpPr txBox="1"/>
                <p:nvPr/>
              </p:nvSpPr>
              <p:spPr>
                <a:xfrm>
                  <a:off x="4539228" y="172432"/>
                  <a:ext cx="5399539" cy="52322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smtClean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Thứ……ngày…..tháng…..năm…….</a:t>
                  </a:r>
                  <a:endPara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" name="TextBox 5"/>
                <p:cNvSpPr txBox="1"/>
                <p:nvPr/>
              </p:nvSpPr>
              <p:spPr>
                <a:xfrm>
                  <a:off x="6718466" y="641502"/>
                  <a:ext cx="126265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400" b="1" smtClean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Đạo đức</a:t>
                  </a:r>
                  <a:endPara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cxnSp>
            <p:nvCxnSpPr>
              <p:cNvPr id="4" name="Straight Connector 3"/>
              <p:cNvCxnSpPr/>
              <p:nvPr/>
            </p:nvCxnSpPr>
            <p:spPr>
              <a:xfrm>
                <a:off x="6830837" y="1051559"/>
                <a:ext cx="1010330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45" name="Text Box 14"/>
            <p:cNvSpPr txBox="1">
              <a:spLocks noChangeArrowheads="1"/>
            </p:cNvSpPr>
            <p:nvPr/>
          </p:nvSpPr>
          <p:spPr bwMode="auto">
            <a:xfrm>
              <a:off x="3718719" y="898134"/>
              <a:ext cx="8610600" cy="5144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sz="2400" b="1" dirty="0" smtClean="0">
                  <a:solidFill>
                    <a:srgbClr val="0000CC"/>
                  </a:solidFill>
                  <a:latin typeface="Times New Roman" pitchFamily="18" charset="0"/>
                </a:rPr>
                <a:t>ÔN TẬP CUỐI HỌC KÌ I</a:t>
              </a:r>
            </a:p>
          </p:txBody>
        </p:sp>
      </p:grpSp>
      <p:sp>
        <p:nvSpPr>
          <p:cNvPr id="46" name="Text Box 14"/>
          <p:cNvSpPr txBox="1">
            <a:spLocks noChangeArrowheads="1"/>
          </p:cNvSpPr>
          <p:nvPr/>
        </p:nvSpPr>
        <p:spPr bwMode="auto">
          <a:xfrm>
            <a:off x="1257300" y="1600200"/>
            <a:ext cx="8557419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defRPr/>
            </a:pPr>
            <a:r>
              <a:rPr lang="en-US" sz="3600" b="1" u="sng" dirty="0" smtClean="0">
                <a:solidFill>
                  <a:srgbClr val="FF6699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nl-NL" sz="3600" b="1" u="sng" dirty="0" smtClean="0">
                <a:solidFill>
                  <a:srgbClr val="FF6699"/>
                </a:solidFill>
                <a:latin typeface="Times New Roman" pitchFamily="18" charset="0"/>
                <a:cs typeface="Times New Roman" pitchFamily="18" charset="0"/>
              </a:rPr>
              <a:t>Trò chơi “Rung chuông vàng”</a:t>
            </a:r>
            <a:r>
              <a:rPr lang="en-US" sz="3600" b="1" u="sng" dirty="0" smtClean="0">
                <a:solidFill>
                  <a:srgbClr val="FF6699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1775619" y="2777301"/>
            <a:ext cx="11708209" cy="2198925"/>
            <a:chOff x="1257301" y="2754075"/>
            <a:chExt cx="9221484" cy="2198925"/>
          </a:xfrm>
        </p:grpSpPr>
        <p:sp>
          <p:nvSpPr>
            <p:cNvPr id="9" name="Rounded Rectangle 8"/>
            <p:cNvSpPr/>
            <p:nvPr/>
          </p:nvSpPr>
          <p:spPr>
            <a:xfrm>
              <a:off x="1257301" y="2754075"/>
              <a:ext cx="9221484" cy="2198925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858761" y="3276600"/>
              <a:ext cx="7462631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nl-NL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Câu </a:t>
              </a:r>
              <a:r>
                <a:rPr lang="nl-NL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6: Theo em, ham học hỏi, biết giữ lời hứa sẽ mang lại điều gì?</a:t>
              </a:r>
              <a:endPara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" name="Rectangle 11"/>
          <p:cNvSpPr/>
          <p:nvPr/>
        </p:nvSpPr>
        <p:spPr>
          <a:xfrm>
            <a:off x="1775619" y="5334000"/>
            <a:ext cx="127254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GB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Theo </a:t>
            </a:r>
            <a:r>
              <a:rPr lang="en-GB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GB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ham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hứa</a:t>
            </a:r>
            <a:r>
              <a:rPr lang="en-GB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GB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GB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GB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GB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GB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Tiến</a:t>
            </a:r>
            <a:r>
              <a:rPr lang="en-GB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GB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GB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GB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GB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GB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GB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endParaRPr lang="en-US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GB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GB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Mạnh</a:t>
            </a:r>
            <a:r>
              <a:rPr lang="en-GB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dạn</a:t>
            </a:r>
            <a:r>
              <a:rPr lang="en-GB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GB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GB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tin </a:t>
            </a:r>
            <a:r>
              <a:rPr lang="en-GB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GB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GB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GB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GB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GB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GB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GB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GB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GB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GB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GB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tin </a:t>
            </a:r>
            <a:r>
              <a:rPr lang="en-GB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GB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quý</a:t>
            </a:r>
            <a:r>
              <a:rPr lang="en-GB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mến</a:t>
            </a:r>
            <a:r>
              <a:rPr lang="en-GB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GB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GB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GB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GB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GB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tuyên</a:t>
            </a:r>
            <a:r>
              <a:rPr lang="en-GB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dương</a:t>
            </a:r>
            <a:r>
              <a:rPr lang="en-GB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GB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GB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GB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GB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GB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GB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GB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GB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bè</a:t>
            </a:r>
            <a:r>
              <a:rPr lang="en-GB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xung</a:t>
            </a:r>
            <a:r>
              <a:rPr lang="en-GB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quanh</a:t>
            </a:r>
            <a:r>
              <a:rPr lang="en-GB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12" descr="Logo&#10;&#10;Description automatically generated">
            <a:extLst>
              <a:ext uri="{FF2B5EF4-FFF2-40B4-BE49-F238E27FC236}">
                <a16:creationId xmlns:a16="http://schemas.microsoft.com/office/drawing/2014/main" xmlns="" id="{0C565E6E-F029-47F4-9374-7A5B37ACC7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7246" y="1949744"/>
            <a:ext cx="2473163" cy="247316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Tieng-chuong-xe-dap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53281" y="-6433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20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1" presetClass="mediacall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cmd type="call" cmd="playFrom(0.0)">
                                      <p:cBhvr>
                                        <p:cTn id="20" dur="676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1339</TotalTime>
  <Words>1528</Words>
  <Application>Microsoft Office PowerPoint</Application>
  <PresentationFormat>Custom</PresentationFormat>
  <Paragraphs>152</Paragraphs>
  <Slides>18</Slides>
  <Notes>1</Notes>
  <HiddenSlides>0</HiddenSlides>
  <MMClips>7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278</cp:revision>
  <dcterms:created xsi:type="dcterms:W3CDTF">2022-07-10T01:37:20Z</dcterms:created>
  <dcterms:modified xsi:type="dcterms:W3CDTF">2022-08-23T12:27:20Z</dcterms:modified>
</cp:coreProperties>
</file>