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10"/>
  </p:notesMasterIdLst>
  <p:sldIdLst>
    <p:sldId id="267" r:id="rId2"/>
    <p:sldId id="268" r:id="rId3"/>
    <p:sldId id="259" r:id="rId4"/>
    <p:sldId id="261" r:id="rId5"/>
    <p:sldId id="269" r:id="rId6"/>
    <p:sldId id="265" r:id="rId7"/>
    <p:sldId id="264" r:id="rId8"/>
    <p:sldId id="270" r:id="rId9"/>
  </p:sldIdLst>
  <p:sldSz cx="9144000" cy="5143500" type="screen16x9"/>
  <p:notesSz cx="6858000" cy="9144000"/>
  <p:embeddedFontLst>
    <p:embeddedFont>
      <p:font typeface="Baloo 2" panose="020B0604020202020204" charset="0"/>
      <p:regular r:id="rId11"/>
      <p:bold r:id="rId12"/>
    </p:embeddedFont>
    <p:embeddedFont>
      <p:font typeface="Pangolin" panose="020B0604020202020204" charset="0"/>
      <p:regular r:id="rId13"/>
    </p:embeddedFont>
    <p:embeddedFont>
      <p:font typeface="UTM Androgyne" panose="02040603050506020204" pitchFamily="18" charset="0"/>
      <p:regular r:id="rId14"/>
    </p:embeddedFont>
    <p:embeddedFont>
      <p:font typeface="UTM Cookies" panose="02040603050506020204" pitchFamily="18" charset="0"/>
      <p:regular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8C54"/>
    <a:srgbClr val="62BB47"/>
    <a:srgbClr val="00A651"/>
    <a:srgbClr val="AC98C9"/>
    <a:srgbClr val="E5E1EE"/>
    <a:srgbClr val="A165AB"/>
    <a:srgbClr val="FAD5E6"/>
    <a:srgbClr val="BDD646"/>
    <a:srgbClr val="E8F0C7"/>
    <a:srgbClr val="DDE9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EC710F-8ECD-4C85-BF59-EB7B87D8E4C5}">
  <a:tblStyle styleId="{8CEC710F-8ECD-4C85-BF59-EB7B87D8E4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94660"/>
  </p:normalViewPr>
  <p:slideViewPr>
    <p:cSldViewPr snapToGrid="0">
      <p:cViewPr varScale="1">
        <p:scale>
          <a:sx n="83" d="100"/>
          <a:sy n="83" d="100"/>
        </p:scale>
        <p:origin x="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952022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25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chemeClr val="accent6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27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BA8C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165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BA8CBA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8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CHIA SẺ</a:t>
            </a:r>
            <a:r>
              <a:rPr lang="en-US" sz="48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CỘNG ĐỒNG</a:t>
            </a:r>
            <a:endParaRPr lang="en-US" sz="48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63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165AB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905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C98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AC98C9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9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MÔI</a:t>
            </a:r>
            <a:r>
              <a:rPr lang="en-US" sz="44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TRƯỜNG QUANH EM</a:t>
            </a:r>
            <a:endParaRPr lang="en-US" sz="44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6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C98C9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037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991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9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57" name="Google Shape;57;p9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9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713100" y="1233175"/>
            <a:ext cx="31500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713100" y="2803075"/>
            <a:ext cx="3150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914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/>
          <p:nvPr/>
        </p:nvSpPr>
        <p:spPr>
          <a:xfrm rot="10800000" flipH="1">
            <a:off x="7836575" y="-6"/>
            <a:ext cx="1307397" cy="68835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9E27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4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13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6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37022"/>
                </a:solidFill>
              </a:rPr>
              <a:t>FeistyForwarders_0968120672</a:t>
            </a:r>
          </a:p>
        </p:txBody>
      </p:sp>
      <p:sp>
        <p:nvSpPr>
          <p:cNvPr id="18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0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6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3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chemeClr val="accent6">
                  <a:lumMod val="40000"/>
                  <a:lumOff val="60000"/>
                </a:schemeClr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TextBox 34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37022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rgbClr val="F37022"/>
                  </a:solidFill>
                  <a:latin typeface="UTM Cookies" panose="02040603050506020204" pitchFamily="18" charset="0"/>
                </a:rPr>
                <a:t> ĐỀ 2</a:t>
              </a:r>
              <a:endParaRPr lang="en-US" sz="2800" dirty="0">
                <a:solidFill>
                  <a:srgbClr val="F37022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6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8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189785" y="1282768"/>
            <a:ext cx="38524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n w="28575" cmpd="thickThin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RÈN</a:t>
            </a:r>
            <a:r>
              <a:rPr lang="en-US" sz="4400" baseline="0" dirty="0">
                <a:ln w="28575" cmpd="thickThin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NẾP SỐNG</a:t>
            </a:r>
            <a:endParaRPr lang="en-US" sz="4400" dirty="0">
              <a:ln w="28575" cmpd="thickThin">
                <a:solidFill>
                  <a:schemeClr val="accent2">
                    <a:lumMod val="50000"/>
                  </a:schemeClr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65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9E27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697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EF8B0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41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62BB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ECF2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43803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rgbClr val="438030"/>
                  </a:solidFill>
                  <a:latin typeface="UTM Cookies" panose="02040603050506020204" pitchFamily="18" charset="0"/>
                </a:rPr>
                <a:t> ĐỀ 4</a:t>
              </a:r>
              <a:endParaRPr lang="en-US" sz="2800" dirty="0">
                <a:solidFill>
                  <a:srgbClr val="43803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38446" y="666654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TỰ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PHỤC VỤ BẢN THÂN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76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62BB47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02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CCD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2D050"/>
              </a:solidFill>
            </a:endParaRPr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BDD6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3F7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 ĐỀ 5</a:t>
              </a:r>
              <a:endParaRPr lang="en-US" sz="2800" dirty="0">
                <a:ln>
                  <a:solidFill>
                    <a:srgbClr val="438030"/>
                  </a:solidFill>
                </a:ln>
                <a:solidFill>
                  <a:srgbClr val="92D05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248166" y="710196"/>
            <a:ext cx="37072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GIA ĐÌNH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THÂN THƯƠNG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21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BDD646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73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5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5">
                    <a:lumMod val="75000"/>
                  </a:schemeClr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accent6">
                      <a:lumMod val="50000"/>
                    </a:schemeClr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chemeClr val="accent6">
                      <a:lumMod val="50000"/>
                    </a:schemeClr>
                  </a:solidFill>
                  <a:latin typeface="UTM Cookies" panose="02040603050506020204" pitchFamily="18" charset="0"/>
                </a:rPr>
                <a:t> ĐỀ 6</a:t>
              </a:r>
              <a:endParaRPr lang="en-US" sz="2800" dirty="0">
                <a:solidFill>
                  <a:schemeClr val="accent6">
                    <a:lumMod val="50000"/>
                  </a:schemeClr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 w="28575" cmpd="thickThin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TỰ</a:t>
            </a:r>
            <a:r>
              <a:rPr lang="en-US" sz="4000" baseline="0" dirty="0">
                <a:ln w="28575" cmpd="thickThin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CHĂM SÓC VÀ BẢO VỆ BẢN THÂN</a:t>
            </a:r>
            <a:endParaRPr lang="en-US" sz="4000" dirty="0">
              <a:ln w="28575" cmpd="thickThin">
                <a:solidFill>
                  <a:srgbClr val="0070C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70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1" r:id="rId2"/>
    <p:sldLayoutId id="2147483679" r:id="rId3"/>
    <p:sldLayoutId id="2147483680" r:id="rId4"/>
    <p:sldLayoutId id="2147483672" r:id="rId5"/>
    <p:sldLayoutId id="2147483681" r:id="rId6"/>
    <p:sldLayoutId id="2147483673" r:id="rId7"/>
    <p:sldLayoutId id="2147483682" r:id="rId8"/>
    <p:sldLayoutId id="2147483674" r:id="rId9"/>
    <p:sldLayoutId id="2147483683" r:id="rId10"/>
    <p:sldLayoutId id="2147483675" r:id="rId11"/>
    <p:sldLayoutId id="2147483684" r:id="rId12"/>
    <p:sldLayoutId id="2147483677" r:id="rId13"/>
    <p:sldLayoutId id="2147483685" r:id="rId14"/>
    <p:sldLayoutId id="2147483678" r:id="rId15"/>
    <p:sldLayoutId id="2147483655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5" Type="http://schemas.microsoft.com/office/2007/relationships/hdphoto" Target="../media/hdphoto5.wdp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BC7442D-17D8-457E-9DD3-10F9522317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636" y="2279278"/>
            <a:ext cx="3951622" cy="1426500"/>
          </a:xfrm>
        </p:spPr>
        <p:txBody>
          <a:bodyPr/>
          <a:lstStyle/>
          <a:p>
            <a:r>
              <a:rPr lang="vi-VN" dirty="0"/>
              <a:t>Bài 21: Tự chăm </a:t>
            </a:r>
            <a:br>
              <a:rPr lang="vi-VN" dirty="0"/>
            </a:br>
            <a:r>
              <a:rPr lang="vi-VN" dirty="0"/>
              <a:t>sóc sức khỏe </a:t>
            </a:r>
            <a:br>
              <a:rPr lang="vi-VN" dirty="0"/>
            </a:br>
            <a:r>
              <a:rPr lang="vi-VN" dirty="0"/>
              <a:t>bản thân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4358A4A-8847-481F-AEE8-340A8C7C7A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664" y="4136473"/>
            <a:ext cx="3657600" cy="567000"/>
          </a:xfrm>
        </p:spPr>
        <p:txBody>
          <a:bodyPr/>
          <a:lstStyle/>
          <a:p>
            <a:r>
              <a:rPr lang="vi-VN" dirty="0"/>
              <a:t>Lớp:...</a:t>
            </a:r>
          </a:p>
        </p:txBody>
      </p:sp>
    </p:spTree>
    <p:extLst>
      <p:ext uri="{BB962C8B-B14F-4D97-AF65-F5344CB8AC3E}">
        <p14:creationId xmlns:p14="http://schemas.microsoft.com/office/powerpoint/2010/main" val="199710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F75857-7142-4FF3-970E-46269B51A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65" y="372965"/>
            <a:ext cx="766079" cy="9035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9CD8D4-0D11-4BF7-B55C-0A5CF0656139}"/>
              </a:ext>
            </a:extLst>
          </p:cNvPr>
          <p:cNvSpPr txBox="1"/>
          <p:nvPr/>
        </p:nvSpPr>
        <p:spPr>
          <a:xfrm>
            <a:off x="1206044" y="193812"/>
            <a:ext cx="17391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E42428"/>
                </a:solidFill>
              </a:rPr>
              <a:t>Sinh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hoạt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dưới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cờ</a:t>
            </a:r>
          </a:p>
          <a:p>
            <a:pPr algn="just"/>
            <a:r>
              <a:rPr lang="vi-VN" sz="2400" dirty="0"/>
              <a:t>- Tham dự phát động phong trào “Vì tầm vóc Việt”.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82E913-4C7B-4A5C-9750-A853BB2A88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45219" y="372965"/>
            <a:ext cx="5979003" cy="4082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13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C60BB4B-C1C6-4CBB-801E-3669789B156E}"/>
              </a:ext>
            </a:extLst>
          </p:cNvPr>
          <p:cNvSpPr txBox="1"/>
          <p:nvPr/>
        </p:nvSpPr>
        <p:spPr>
          <a:xfrm>
            <a:off x="1286540" y="782082"/>
            <a:ext cx="7354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1. </a:t>
            </a:r>
            <a:r>
              <a:rPr lang="vi-VN" sz="2000" dirty="0">
                <a:solidFill>
                  <a:schemeClr val="tx2">
                    <a:lumMod val="10000"/>
                  </a:schemeClr>
                </a:solidFill>
              </a:rPr>
              <a:t>Tập bài thể dục giữa giờ theo nhạc.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E532C59-C545-415F-8D86-8B4E25A7E1C1}"/>
              </a:ext>
            </a:extLst>
          </p:cNvPr>
          <p:cNvGrpSpPr/>
          <p:nvPr/>
        </p:nvGrpSpPr>
        <p:grpSpPr>
          <a:xfrm>
            <a:off x="609699" y="240011"/>
            <a:ext cx="5681492" cy="905001"/>
            <a:chOff x="609699" y="240011"/>
            <a:chExt cx="5681492" cy="90500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94CFF77-BAFD-498D-83ED-1509D2CA22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99" y="240011"/>
              <a:ext cx="819264" cy="905001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AB1F049-D2F5-4DE5-A645-FC2593112B5C}"/>
                </a:ext>
              </a:extLst>
            </p:cNvPr>
            <p:cNvSpPr/>
            <p:nvPr/>
          </p:nvSpPr>
          <p:spPr>
            <a:xfrm>
              <a:off x="1428963" y="280214"/>
              <a:ext cx="486222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err="1">
                  <a:solidFill>
                    <a:srgbClr val="FF7C0A"/>
                  </a:solidFill>
                </a:rPr>
                <a:t>Hoạt</a:t>
              </a:r>
              <a:r>
                <a:rPr lang="en-US" sz="2400" b="1" dirty="0">
                  <a:solidFill>
                    <a:srgbClr val="FF7C0A"/>
                  </a:solidFill>
                </a:rPr>
                <a:t> </a:t>
              </a:r>
              <a:r>
                <a:rPr lang="en-US" sz="2400" b="1" dirty="0" err="1">
                  <a:solidFill>
                    <a:srgbClr val="FF7C0A"/>
                  </a:solidFill>
                </a:rPr>
                <a:t>động</a:t>
              </a:r>
              <a:r>
                <a:rPr lang="en-US" sz="2400" b="1" dirty="0">
                  <a:solidFill>
                    <a:srgbClr val="FF7C0A"/>
                  </a:solidFill>
                </a:rPr>
                <a:t> </a:t>
              </a:r>
              <a:r>
                <a:rPr lang="en-US" sz="2400" b="1" dirty="0" err="1">
                  <a:solidFill>
                    <a:srgbClr val="FF7C0A"/>
                  </a:solidFill>
                </a:rPr>
                <a:t>giáo</a:t>
              </a:r>
              <a:r>
                <a:rPr lang="en-US" sz="2400" b="1" dirty="0">
                  <a:solidFill>
                    <a:srgbClr val="FF7C0A"/>
                  </a:solidFill>
                </a:rPr>
                <a:t> </a:t>
              </a:r>
              <a:r>
                <a:rPr lang="en-US" sz="2400" b="1" dirty="0" err="1">
                  <a:solidFill>
                    <a:srgbClr val="FF7C0A"/>
                  </a:solidFill>
                </a:rPr>
                <a:t>dục</a:t>
              </a:r>
              <a:r>
                <a:rPr lang="en-US" sz="2400" b="1" dirty="0">
                  <a:solidFill>
                    <a:srgbClr val="FF7C0A"/>
                  </a:solidFill>
                </a:rPr>
                <a:t> </a:t>
              </a:r>
              <a:r>
                <a:rPr lang="en-US" sz="2400" b="1" dirty="0" err="1">
                  <a:solidFill>
                    <a:srgbClr val="FF7C0A"/>
                  </a:solidFill>
                </a:rPr>
                <a:t>theo</a:t>
              </a:r>
              <a:r>
                <a:rPr lang="en-US" sz="2400" b="1" dirty="0">
                  <a:solidFill>
                    <a:srgbClr val="FF7C0A"/>
                  </a:solidFill>
                </a:rPr>
                <a:t> </a:t>
              </a:r>
              <a:r>
                <a:rPr lang="en-US" sz="2400" b="1" dirty="0" err="1">
                  <a:solidFill>
                    <a:srgbClr val="FF7C0A"/>
                  </a:solidFill>
                </a:rPr>
                <a:t>chủ</a:t>
              </a:r>
              <a:r>
                <a:rPr lang="en-US" sz="2400" b="1" dirty="0">
                  <a:solidFill>
                    <a:srgbClr val="FF7C0A"/>
                  </a:solidFill>
                </a:rPr>
                <a:t> </a:t>
              </a:r>
              <a:r>
                <a:rPr lang="en-US" sz="2400" b="1" dirty="0" err="1">
                  <a:solidFill>
                    <a:srgbClr val="FF7C0A"/>
                  </a:solidFill>
                </a:rPr>
                <a:t>đề</a:t>
              </a:r>
              <a:endParaRPr lang="vi-VN" sz="2400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FB72D12-D279-495A-92D9-D8111DF568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20768" y="1506553"/>
            <a:ext cx="5902464" cy="2854865"/>
          </a:xfrm>
          <a:prstGeom prst="rect">
            <a:avLst/>
          </a:prstGeom>
        </p:spPr>
      </p:pic>
      <p:pic>
        <p:nvPicPr>
          <p:cNvPr id="8" name="Koo Koo Kanga Roo - Superheroes Unite (Dance-A-Long)">
            <a:hlinkClick r:id="" action="ppaction://media"/>
            <a:extLst>
              <a:ext uri="{FF2B5EF4-FFF2-40B4-BE49-F238E27FC236}">
                <a16:creationId xmlns:a16="http://schemas.microsoft.com/office/drawing/2014/main" id="{A051D817-4A9B-4A6E-90D5-D122D03A62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97248" y="280214"/>
            <a:ext cx="2035577" cy="114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81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A6FA6-0409-4968-8F2A-D104D5DEBAA9}"/>
              </a:ext>
            </a:extLst>
          </p:cNvPr>
          <p:cNvSpPr txBox="1"/>
          <p:nvPr/>
        </p:nvSpPr>
        <p:spPr>
          <a:xfrm>
            <a:off x="532720" y="289712"/>
            <a:ext cx="83112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2.</a:t>
            </a:r>
            <a:r>
              <a:rPr lang="vi-VN" sz="2400" dirty="0">
                <a:solidFill>
                  <a:schemeClr val="tx2">
                    <a:lumMod val="10000"/>
                  </a:schemeClr>
                </a:solidFill>
              </a:rPr>
              <a:t> Thảo luận về những việc em cần làm để tăng sức đề kháng cho cơ thể.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54EFCD-0093-4119-980A-7DD2E63AAB63}"/>
              </a:ext>
            </a:extLst>
          </p:cNvPr>
          <p:cNvSpPr/>
          <p:nvPr/>
        </p:nvSpPr>
        <p:spPr>
          <a:xfrm>
            <a:off x="532720" y="1003858"/>
            <a:ext cx="83112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vi-VN" sz="2400" dirty="0">
                <a:solidFill>
                  <a:schemeClr val="tx2">
                    <a:lumMod val="10000"/>
                  </a:schemeClr>
                </a:solidFill>
              </a:rPr>
              <a:t>Kể những việc cần làm và tác dụng của những việc đó.</a:t>
            </a:r>
          </a:p>
          <a:p>
            <a:pPr marL="342900" indent="-342900">
              <a:buFontTx/>
              <a:buChar char="-"/>
            </a:pPr>
            <a:r>
              <a:rPr lang="vi-VN" sz="2400" dirty="0">
                <a:solidFill>
                  <a:schemeClr val="tx2">
                    <a:lumMod val="10000"/>
                  </a:schemeClr>
                </a:solidFill>
              </a:rPr>
              <a:t>Nêu cách thực hiện từng việc.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64D683-1B06-47AB-907F-C5B09050F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9100" y="1834855"/>
            <a:ext cx="8424863" cy="241892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5B74A13-54B7-4C56-851F-363CF7177D38}"/>
              </a:ext>
            </a:extLst>
          </p:cNvPr>
          <p:cNvSpPr/>
          <p:nvPr/>
        </p:nvSpPr>
        <p:spPr>
          <a:xfrm>
            <a:off x="713312" y="4221175"/>
            <a:ext cx="2242539" cy="41142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800" b="1">
                <a:solidFill>
                  <a:srgbClr val="0070C0"/>
                </a:solidFill>
              </a:rPr>
              <a:t>Uống nhiều nước</a:t>
            </a:r>
            <a:endParaRPr lang="vi-VN" sz="1800" b="1" dirty="0">
              <a:solidFill>
                <a:srgbClr val="0070C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4F14100-E6D7-4726-8ECB-CDAD7B7EFF6F}"/>
              </a:ext>
            </a:extLst>
          </p:cNvPr>
          <p:cNvSpPr/>
          <p:nvPr/>
        </p:nvSpPr>
        <p:spPr>
          <a:xfrm>
            <a:off x="4151172" y="4221174"/>
            <a:ext cx="1579777" cy="41142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800" b="1">
                <a:solidFill>
                  <a:srgbClr val="0070C0"/>
                </a:solidFill>
              </a:rPr>
              <a:t>Ăn hoa quả</a:t>
            </a:r>
            <a:endParaRPr lang="vi-VN" sz="1800" b="1" dirty="0">
              <a:solidFill>
                <a:srgbClr val="0070C0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30BCB52-33E8-49B4-BA6E-4FB2E0BFF9F1}"/>
              </a:ext>
            </a:extLst>
          </p:cNvPr>
          <p:cNvSpPr/>
          <p:nvPr/>
        </p:nvSpPr>
        <p:spPr>
          <a:xfrm>
            <a:off x="6709188" y="4139642"/>
            <a:ext cx="1928037" cy="57448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800" b="1">
                <a:solidFill>
                  <a:srgbClr val="0070C0"/>
                </a:solidFill>
              </a:rPr>
              <a:t>Rửa tay thường xuyên</a:t>
            </a:r>
            <a:endParaRPr lang="vi-VN" sz="1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18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9" grpId="0" build="p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B79C750-DD68-44AB-BA56-04CEA55827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65599"/>
          <a:stretch/>
        </p:blipFill>
        <p:spPr>
          <a:xfrm>
            <a:off x="706180" y="962985"/>
            <a:ext cx="2898258" cy="2418929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E73FEE7-D3FB-4320-815F-EB634BFB80FA}"/>
              </a:ext>
            </a:extLst>
          </p:cNvPr>
          <p:cNvSpPr/>
          <p:nvPr/>
        </p:nvSpPr>
        <p:spPr>
          <a:xfrm>
            <a:off x="1000391" y="3349305"/>
            <a:ext cx="2242539" cy="41142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800" b="1">
                <a:solidFill>
                  <a:srgbClr val="0070C0"/>
                </a:solidFill>
              </a:rPr>
              <a:t>Uống nhiều nước</a:t>
            </a:r>
            <a:endParaRPr lang="vi-VN" sz="1800" b="1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D8E2AF-9CF7-4C49-A92B-050FECC6FB69}"/>
              </a:ext>
            </a:extLst>
          </p:cNvPr>
          <p:cNvSpPr txBox="1"/>
          <p:nvPr/>
        </p:nvSpPr>
        <p:spPr>
          <a:xfrm>
            <a:off x="3785190" y="415397"/>
            <a:ext cx="4890977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>
                <a:solidFill>
                  <a:srgbClr val="FF0000"/>
                </a:solidFill>
              </a:rPr>
              <a:t>- Tác dụng: Bổ sung chất khoáng cho cơ thể, giúp làm mát gan, thải độc, làm đẹp da, tăng cường sức khỏe.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146AD1-DE64-4C74-927D-C2C1AB36C344}"/>
              </a:ext>
            </a:extLst>
          </p:cNvPr>
          <p:cNvSpPr txBox="1"/>
          <p:nvPr/>
        </p:nvSpPr>
        <p:spPr>
          <a:xfrm>
            <a:off x="3785190" y="1821892"/>
            <a:ext cx="4890977" cy="2343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>
                <a:solidFill>
                  <a:srgbClr val="FF0000"/>
                </a:solidFill>
              </a:rPr>
              <a:t>- Cách thực hiện: </a:t>
            </a:r>
          </a:p>
          <a:p>
            <a:pPr algn="just">
              <a:lnSpc>
                <a:spcPct val="150000"/>
              </a:lnSpc>
            </a:pPr>
            <a:r>
              <a:rPr lang="vi-VN" sz="2000" dirty="0">
                <a:solidFill>
                  <a:srgbClr val="FF0000"/>
                </a:solidFill>
              </a:rPr>
              <a:t>+ Mỗi ngày nên uống từ 1,5 đến 2 lít nước (tương đương khoảng 10 cốc nước)</a:t>
            </a:r>
          </a:p>
          <a:p>
            <a:pPr algn="just">
              <a:lnSpc>
                <a:spcPct val="150000"/>
              </a:lnSpc>
            </a:pPr>
            <a:r>
              <a:rPr lang="vi-VN" sz="2000" dirty="0">
                <a:solidFill>
                  <a:srgbClr val="FF0000"/>
                </a:solidFill>
              </a:rPr>
              <a:t>+ Chia đều vào các thời gian trong ngày.</a:t>
            </a:r>
          </a:p>
        </p:txBody>
      </p:sp>
    </p:spTree>
    <p:extLst>
      <p:ext uri="{BB962C8B-B14F-4D97-AF65-F5344CB8AC3E}">
        <p14:creationId xmlns:p14="http://schemas.microsoft.com/office/powerpoint/2010/main" val="293074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2FF9607-6D8D-4B98-A5EB-A2B0C8D2F53C}"/>
              </a:ext>
            </a:extLst>
          </p:cNvPr>
          <p:cNvGrpSpPr/>
          <p:nvPr/>
        </p:nvGrpSpPr>
        <p:grpSpPr>
          <a:xfrm>
            <a:off x="488950" y="345721"/>
            <a:ext cx="8166100" cy="1648179"/>
            <a:chOff x="488950" y="345721"/>
            <a:chExt cx="8166100" cy="1648179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90B970D3-415C-4E02-B66F-FFD0FD224E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31866"/>
            <a:stretch/>
          </p:blipFill>
          <p:spPr>
            <a:xfrm>
              <a:off x="488950" y="368830"/>
              <a:ext cx="8166100" cy="1625070"/>
            </a:xfrm>
            <a:prstGeom prst="rect">
              <a:avLst/>
            </a:prstGeom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4EEC395-BD3E-46C9-91D5-843BF564C4F6}"/>
                </a:ext>
              </a:extLst>
            </p:cNvPr>
            <p:cNvSpPr/>
            <p:nvPr/>
          </p:nvSpPr>
          <p:spPr>
            <a:xfrm>
              <a:off x="1532384" y="345721"/>
              <a:ext cx="4094391" cy="6588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A651"/>
                  </a:solidFill>
                </a:rPr>
                <a:t>Hoạt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động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sau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giờ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học</a:t>
              </a:r>
              <a:endParaRPr lang="en-US" sz="2800" b="1" dirty="0">
                <a:solidFill>
                  <a:srgbClr val="00A651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F9BACBD-7E6D-47DD-90A1-D6EFC17CEBF7}"/>
                </a:ext>
              </a:extLst>
            </p:cNvPr>
            <p:cNvSpPr txBox="1"/>
            <p:nvPr/>
          </p:nvSpPr>
          <p:spPr>
            <a:xfrm>
              <a:off x="1250257" y="1052712"/>
              <a:ext cx="71698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400" dirty="0"/>
                <a:t>Thực hiện hoạt động tự chăm sóc sức khỏe của em hằng ngày.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1EE77CE-B078-4762-9AE2-5C7211CA853C}"/>
                </a:ext>
              </a:extLst>
            </p:cNvPr>
            <p:cNvSpPr/>
            <p:nvPr/>
          </p:nvSpPr>
          <p:spPr>
            <a:xfrm>
              <a:off x="627538" y="345721"/>
              <a:ext cx="766258" cy="766106"/>
            </a:xfrm>
            <a:prstGeom prst="ellipse">
              <a:avLst/>
            </a:prstGeom>
            <a:solidFill>
              <a:srgbClr val="00A651"/>
            </a:solidFill>
            <a:ln>
              <a:solidFill>
                <a:srgbClr val="1A8C5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 7">
              <a:extLst>
                <a:ext uri="{FF2B5EF4-FFF2-40B4-BE49-F238E27FC236}">
                  <a16:creationId xmlns:a16="http://schemas.microsoft.com/office/drawing/2014/main" id="{DE3C670E-8440-45B9-BD08-3106088D3E94}"/>
                </a:ext>
              </a:extLst>
            </p:cNvPr>
            <p:cNvSpPr/>
            <p:nvPr/>
          </p:nvSpPr>
          <p:spPr>
            <a:xfrm>
              <a:off x="692249" y="454039"/>
              <a:ext cx="653240" cy="512660"/>
            </a:xfrm>
            <a:custGeom>
              <a:avLst/>
              <a:gdLst>
                <a:gd name="connsiteX0" fmla="*/ 85725 w 2714625"/>
                <a:gd name="connsiteY0" fmla="*/ 1038225 h 2124075"/>
                <a:gd name="connsiteX1" fmla="*/ 1166812 w 2714625"/>
                <a:gd name="connsiteY1" fmla="*/ 190500 h 2124075"/>
                <a:gd name="connsiteX2" fmla="*/ 1700212 w 2714625"/>
                <a:gd name="connsiteY2" fmla="*/ 466725 h 2124075"/>
                <a:gd name="connsiteX3" fmla="*/ 1700212 w 2714625"/>
                <a:gd name="connsiteY3" fmla="*/ 219075 h 2124075"/>
                <a:gd name="connsiteX4" fmla="*/ 1909762 w 2714625"/>
                <a:gd name="connsiteY4" fmla="*/ 219075 h 2124075"/>
                <a:gd name="connsiteX5" fmla="*/ 1909762 w 2714625"/>
                <a:gd name="connsiteY5" fmla="*/ 633413 h 2124075"/>
                <a:gd name="connsiteX6" fmla="*/ 2357437 w 2714625"/>
                <a:gd name="connsiteY6" fmla="*/ 1081088 h 2124075"/>
                <a:gd name="connsiteX7" fmla="*/ 2176462 w 2714625"/>
                <a:gd name="connsiteY7" fmla="*/ 1162050 h 2124075"/>
                <a:gd name="connsiteX8" fmla="*/ 2176462 w 2714625"/>
                <a:gd name="connsiteY8" fmla="*/ 1924050 h 2124075"/>
                <a:gd name="connsiteX9" fmla="*/ 1857375 w 2714625"/>
                <a:gd name="connsiteY9" fmla="*/ 1924050 h 2124075"/>
                <a:gd name="connsiteX10" fmla="*/ 1857375 w 2714625"/>
                <a:gd name="connsiteY10" fmla="*/ 1385888 h 2124075"/>
                <a:gd name="connsiteX11" fmla="*/ 1390650 w 2714625"/>
                <a:gd name="connsiteY11" fmla="*/ 1385888 h 2124075"/>
                <a:gd name="connsiteX12" fmla="*/ 1390650 w 2714625"/>
                <a:gd name="connsiteY12" fmla="*/ 1905000 h 2124075"/>
                <a:gd name="connsiteX13" fmla="*/ 1066800 w 2714625"/>
                <a:gd name="connsiteY13" fmla="*/ 1581150 h 2124075"/>
                <a:gd name="connsiteX14" fmla="*/ 52387 w 2714625"/>
                <a:gd name="connsiteY14" fmla="*/ 1181100 h 2124075"/>
                <a:gd name="connsiteX15" fmla="*/ 52387 w 2714625"/>
                <a:gd name="connsiteY15" fmla="*/ 1371600 h 2124075"/>
                <a:gd name="connsiteX16" fmla="*/ 847725 w 2714625"/>
                <a:gd name="connsiteY16" fmla="*/ 1666875 h 2124075"/>
                <a:gd name="connsiteX17" fmla="*/ 738187 w 2714625"/>
                <a:gd name="connsiteY17" fmla="*/ 1757363 h 2124075"/>
                <a:gd name="connsiteX18" fmla="*/ 138112 w 2714625"/>
                <a:gd name="connsiteY18" fmla="*/ 1543050 h 2124075"/>
                <a:gd name="connsiteX19" fmla="*/ 138112 w 2714625"/>
                <a:gd name="connsiteY19" fmla="*/ 1695450 h 2124075"/>
                <a:gd name="connsiteX20" fmla="*/ 776287 w 2714625"/>
                <a:gd name="connsiteY20" fmla="*/ 1924050 h 2124075"/>
                <a:gd name="connsiteX21" fmla="*/ 757237 w 2714625"/>
                <a:gd name="connsiteY21" fmla="*/ 1947863 h 2124075"/>
                <a:gd name="connsiteX22" fmla="*/ 219075 w 2714625"/>
                <a:gd name="connsiteY22" fmla="*/ 1747838 h 2124075"/>
                <a:gd name="connsiteX23" fmla="*/ 176212 w 2714625"/>
                <a:gd name="connsiteY23" fmla="*/ 1862138 h 2124075"/>
                <a:gd name="connsiteX24" fmla="*/ 776287 w 2714625"/>
                <a:gd name="connsiteY24" fmla="*/ 2100263 h 2124075"/>
                <a:gd name="connsiteX25" fmla="*/ 1162050 w 2714625"/>
                <a:gd name="connsiteY25" fmla="*/ 2124075 h 2124075"/>
                <a:gd name="connsiteX26" fmla="*/ 1162050 w 2714625"/>
                <a:gd name="connsiteY26" fmla="*/ 2066925 h 2124075"/>
                <a:gd name="connsiteX27" fmla="*/ 1576387 w 2714625"/>
                <a:gd name="connsiteY27" fmla="*/ 2066925 h 2124075"/>
                <a:gd name="connsiteX28" fmla="*/ 1576387 w 2714625"/>
                <a:gd name="connsiteY28" fmla="*/ 1743075 h 2124075"/>
                <a:gd name="connsiteX29" fmla="*/ 1538287 w 2714625"/>
                <a:gd name="connsiteY29" fmla="*/ 1743075 h 2124075"/>
                <a:gd name="connsiteX30" fmla="*/ 1538287 w 2714625"/>
                <a:gd name="connsiteY30" fmla="*/ 1519238 h 2124075"/>
                <a:gd name="connsiteX31" fmla="*/ 1695450 w 2714625"/>
                <a:gd name="connsiteY31" fmla="*/ 1519238 h 2124075"/>
                <a:gd name="connsiteX32" fmla="*/ 1695450 w 2714625"/>
                <a:gd name="connsiteY32" fmla="*/ 2124075 h 2124075"/>
                <a:gd name="connsiteX33" fmla="*/ 1871662 w 2714625"/>
                <a:gd name="connsiteY33" fmla="*/ 2124075 h 2124075"/>
                <a:gd name="connsiteX34" fmla="*/ 1871662 w 2714625"/>
                <a:gd name="connsiteY34" fmla="*/ 2066925 h 2124075"/>
                <a:gd name="connsiteX35" fmla="*/ 2352675 w 2714625"/>
                <a:gd name="connsiteY35" fmla="*/ 2066925 h 2124075"/>
                <a:gd name="connsiteX36" fmla="*/ 2352675 w 2714625"/>
                <a:gd name="connsiteY36" fmla="*/ 1766888 h 2124075"/>
                <a:gd name="connsiteX37" fmla="*/ 2400300 w 2714625"/>
                <a:gd name="connsiteY37" fmla="*/ 1766888 h 2124075"/>
                <a:gd name="connsiteX38" fmla="*/ 2400300 w 2714625"/>
                <a:gd name="connsiteY38" fmla="*/ 1266825 h 2124075"/>
                <a:gd name="connsiteX39" fmla="*/ 2447925 w 2714625"/>
                <a:gd name="connsiteY39" fmla="*/ 1266825 h 2124075"/>
                <a:gd name="connsiteX40" fmla="*/ 2447925 w 2714625"/>
                <a:gd name="connsiteY40" fmla="*/ 1223963 h 2124075"/>
                <a:gd name="connsiteX41" fmla="*/ 2714625 w 2714625"/>
                <a:gd name="connsiteY41" fmla="*/ 1223963 h 2124075"/>
                <a:gd name="connsiteX42" fmla="*/ 2714625 w 2714625"/>
                <a:gd name="connsiteY42" fmla="*/ 1138238 h 2124075"/>
                <a:gd name="connsiteX43" fmla="*/ 2686050 w 2714625"/>
                <a:gd name="connsiteY43" fmla="*/ 1138238 h 2124075"/>
                <a:gd name="connsiteX44" fmla="*/ 2686050 w 2714625"/>
                <a:gd name="connsiteY44" fmla="*/ 1085850 h 2124075"/>
                <a:gd name="connsiteX45" fmla="*/ 2595562 w 2714625"/>
                <a:gd name="connsiteY45" fmla="*/ 1085850 h 2124075"/>
                <a:gd name="connsiteX46" fmla="*/ 2043112 w 2714625"/>
                <a:gd name="connsiteY46" fmla="*/ 533400 h 2124075"/>
                <a:gd name="connsiteX47" fmla="*/ 2043112 w 2714625"/>
                <a:gd name="connsiteY47" fmla="*/ 95250 h 2124075"/>
                <a:gd name="connsiteX48" fmla="*/ 1562100 w 2714625"/>
                <a:gd name="connsiteY48" fmla="*/ 95250 h 2124075"/>
                <a:gd name="connsiteX49" fmla="*/ 1562100 w 2714625"/>
                <a:gd name="connsiteY49" fmla="*/ 223838 h 2124075"/>
                <a:gd name="connsiteX50" fmla="*/ 1166812 w 2714625"/>
                <a:gd name="connsiteY50" fmla="*/ 0 h 2124075"/>
                <a:gd name="connsiteX51" fmla="*/ 0 w 2714625"/>
                <a:gd name="connsiteY51" fmla="*/ 890588 h 2124075"/>
                <a:gd name="connsiteX52" fmla="*/ 85725 w 2714625"/>
                <a:gd name="connsiteY52" fmla="*/ 1038225 h 212407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57237 w 2714625"/>
                <a:gd name="connsiteY21" fmla="*/ 1954213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64381 w 2714625"/>
                <a:gd name="connsiteY21" fmla="*/ 1947070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14625" h="2130425">
                  <a:moveTo>
                    <a:pt x="85725" y="1044575"/>
                  </a:moveTo>
                  <a:lnTo>
                    <a:pt x="1166812" y="196850"/>
                  </a:lnTo>
                  <a:lnTo>
                    <a:pt x="1700212" y="473075"/>
                  </a:lnTo>
                  <a:lnTo>
                    <a:pt x="1700212" y="225425"/>
                  </a:lnTo>
                  <a:lnTo>
                    <a:pt x="1909762" y="225425"/>
                  </a:lnTo>
                  <a:lnTo>
                    <a:pt x="1909762" y="639763"/>
                  </a:lnTo>
                  <a:lnTo>
                    <a:pt x="2357437" y="1087438"/>
                  </a:lnTo>
                  <a:lnTo>
                    <a:pt x="2176462" y="1168400"/>
                  </a:lnTo>
                  <a:lnTo>
                    <a:pt x="2176462" y="1930400"/>
                  </a:lnTo>
                  <a:lnTo>
                    <a:pt x="1857375" y="1930400"/>
                  </a:lnTo>
                  <a:lnTo>
                    <a:pt x="1857375" y="1392238"/>
                  </a:lnTo>
                  <a:lnTo>
                    <a:pt x="1390650" y="1392238"/>
                  </a:lnTo>
                  <a:lnTo>
                    <a:pt x="1390650" y="1911350"/>
                  </a:lnTo>
                  <a:lnTo>
                    <a:pt x="1066800" y="1587500"/>
                  </a:lnTo>
                  <a:lnTo>
                    <a:pt x="52387" y="1187450"/>
                  </a:lnTo>
                  <a:lnTo>
                    <a:pt x="52387" y="1377950"/>
                  </a:lnTo>
                  <a:lnTo>
                    <a:pt x="847725" y="1673225"/>
                  </a:lnTo>
                  <a:lnTo>
                    <a:pt x="738187" y="1763713"/>
                  </a:lnTo>
                  <a:lnTo>
                    <a:pt x="138112" y="1549400"/>
                  </a:lnTo>
                  <a:lnTo>
                    <a:pt x="138112" y="1701800"/>
                  </a:lnTo>
                  <a:lnTo>
                    <a:pt x="776287" y="1930400"/>
                  </a:lnTo>
                  <a:lnTo>
                    <a:pt x="764381" y="1947070"/>
                  </a:lnTo>
                  <a:lnTo>
                    <a:pt x="219075" y="1754188"/>
                  </a:lnTo>
                  <a:lnTo>
                    <a:pt x="176212" y="1868488"/>
                  </a:lnTo>
                  <a:lnTo>
                    <a:pt x="776287" y="2106613"/>
                  </a:lnTo>
                  <a:lnTo>
                    <a:pt x="1162050" y="2130425"/>
                  </a:lnTo>
                  <a:lnTo>
                    <a:pt x="1162050" y="2073275"/>
                  </a:lnTo>
                  <a:lnTo>
                    <a:pt x="1576387" y="2073275"/>
                  </a:lnTo>
                  <a:lnTo>
                    <a:pt x="1576387" y="1749425"/>
                  </a:lnTo>
                  <a:lnTo>
                    <a:pt x="1538287" y="1749425"/>
                  </a:lnTo>
                  <a:lnTo>
                    <a:pt x="1538287" y="1525588"/>
                  </a:lnTo>
                  <a:lnTo>
                    <a:pt x="1695450" y="1525588"/>
                  </a:lnTo>
                  <a:lnTo>
                    <a:pt x="1695450" y="2130425"/>
                  </a:lnTo>
                  <a:lnTo>
                    <a:pt x="1871662" y="2130425"/>
                  </a:lnTo>
                  <a:lnTo>
                    <a:pt x="1871662" y="2073275"/>
                  </a:lnTo>
                  <a:lnTo>
                    <a:pt x="2352675" y="2073275"/>
                  </a:lnTo>
                  <a:lnTo>
                    <a:pt x="2352675" y="1773238"/>
                  </a:lnTo>
                  <a:lnTo>
                    <a:pt x="2400300" y="1773238"/>
                  </a:lnTo>
                  <a:lnTo>
                    <a:pt x="2400300" y="1273175"/>
                  </a:lnTo>
                  <a:lnTo>
                    <a:pt x="2447925" y="1273175"/>
                  </a:lnTo>
                  <a:lnTo>
                    <a:pt x="2447925" y="1230313"/>
                  </a:lnTo>
                  <a:lnTo>
                    <a:pt x="2714625" y="1230313"/>
                  </a:lnTo>
                  <a:lnTo>
                    <a:pt x="2714625" y="1144588"/>
                  </a:lnTo>
                  <a:lnTo>
                    <a:pt x="2686050" y="1144588"/>
                  </a:lnTo>
                  <a:lnTo>
                    <a:pt x="2686050" y="1092200"/>
                  </a:lnTo>
                  <a:lnTo>
                    <a:pt x="2595562" y="1092200"/>
                  </a:lnTo>
                  <a:lnTo>
                    <a:pt x="2043112" y="539750"/>
                  </a:lnTo>
                  <a:lnTo>
                    <a:pt x="2043112" y="101600"/>
                  </a:lnTo>
                  <a:lnTo>
                    <a:pt x="1562100" y="101600"/>
                  </a:lnTo>
                  <a:lnTo>
                    <a:pt x="1562100" y="230188"/>
                  </a:lnTo>
                  <a:lnTo>
                    <a:pt x="1135062" y="0"/>
                  </a:lnTo>
                  <a:lnTo>
                    <a:pt x="0" y="896938"/>
                  </a:lnTo>
                  <a:lnTo>
                    <a:pt x="85725" y="10445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8">
              <a:extLst>
                <a:ext uri="{FF2B5EF4-FFF2-40B4-BE49-F238E27FC236}">
                  <a16:creationId xmlns:a16="http://schemas.microsoft.com/office/drawing/2014/main" id="{06D8A0B4-06C3-4AC7-9B9F-E0EC2372E202}"/>
                </a:ext>
              </a:extLst>
            </p:cNvPr>
            <p:cNvSpPr/>
            <p:nvPr/>
          </p:nvSpPr>
          <p:spPr>
            <a:xfrm>
              <a:off x="1198768" y="486524"/>
              <a:ext cx="102976" cy="118508"/>
            </a:xfrm>
            <a:custGeom>
              <a:avLst/>
              <a:gdLst>
                <a:gd name="connsiteX0" fmla="*/ 155609 w 427928"/>
                <a:gd name="connsiteY0" fmla="*/ 70 h 492474"/>
                <a:gd name="connsiteX1" fmla="*/ 57184 w 427928"/>
                <a:gd name="connsiteY1" fmla="*/ 111195 h 492474"/>
                <a:gd name="connsiteX2" fmla="*/ 34 w 427928"/>
                <a:gd name="connsiteY2" fmla="*/ 235020 h 492474"/>
                <a:gd name="connsiteX3" fmla="*/ 50834 w 427928"/>
                <a:gd name="connsiteY3" fmla="*/ 393770 h 492474"/>
                <a:gd name="connsiteX4" fmla="*/ 171484 w 427928"/>
                <a:gd name="connsiteY4" fmla="*/ 469970 h 492474"/>
                <a:gd name="connsiteX5" fmla="*/ 292134 w 427928"/>
                <a:gd name="connsiteY5" fmla="*/ 492195 h 492474"/>
                <a:gd name="connsiteX6" fmla="*/ 349284 w 427928"/>
                <a:gd name="connsiteY6" fmla="*/ 479495 h 492474"/>
                <a:gd name="connsiteX7" fmla="*/ 412784 w 427928"/>
                <a:gd name="connsiteY7" fmla="*/ 438220 h 492474"/>
                <a:gd name="connsiteX8" fmla="*/ 406434 w 427928"/>
                <a:gd name="connsiteY8" fmla="*/ 422345 h 492474"/>
                <a:gd name="connsiteX9" fmla="*/ 184184 w 427928"/>
                <a:gd name="connsiteY9" fmla="*/ 215970 h 492474"/>
                <a:gd name="connsiteX10" fmla="*/ 168309 w 427928"/>
                <a:gd name="connsiteY10" fmla="*/ 171520 h 492474"/>
                <a:gd name="connsiteX11" fmla="*/ 165134 w 427928"/>
                <a:gd name="connsiteY11" fmla="*/ 95320 h 492474"/>
                <a:gd name="connsiteX12" fmla="*/ 155609 w 427928"/>
                <a:gd name="connsiteY12" fmla="*/ 70 h 492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7928" h="492474">
                  <a:moveTo>
                    <a:pt x="155609" y="70"/>
                  </a:moveTo>
                  <a:cubicBezTo>
                    <a:pt x="137617" y="2716"/>
                    <a:pt x="83113" y="72037"/>
                    <a:pt x="57184" y="111195"/>
                  </a:cubicBezTo>
                  <a:cubicBezTo>
                    <a:pt x="31255" y="150353"/>
                    <a:pt x="1092" y="187924"/>
                    <a:pt x="34" y="235020"/>
                  </a:cubicBezTo>
                  <a:cubicBezTo>
                    <a:pt x="-1024" y="282116"/>
                    <a:pt x="22259" y="354612"/>
                    <a:pt x="50834" y="393770"/>
                  </a:cubicBezTo>
                  <a:cubicBezTo>
                    <a:pt x="79409" y="432928"/>
                    <a:pt x="131267" y="453566"/>
                    <a:pt x="171484" y="469970"/>
                  </a:cubicBezTo>
                  <a:cubicBezTo>
                    <a:pt x="211701" y="486374"/>
                    <a:pt x="262501" y="490608"/>
                    <a:pt x="292134" y="492195"/>
                  </a:cubicBezTo>
                  <a:cubicBezTo>
                    <a:pt x="321767" y="493782"/>
                    <a:pt x="329176" y="488491"/>
                    <a:pt x="349284" y="479495"/>
                  </a:cubicBezTo>
                  <a:cubicBezTo>
                    <a:pt x="369392" y="470499"/>
                    <a:pt x="403259" y="447745"/>
                    <a:pt x="412784" y="438220"/>
                  </a:cubicBezTo>
                  <a:cubicBezTo>
                    <a:pt x="422309" y="428695"/>
                    <a:pt x="444534" y="459387"/>
                    <a:pt x="406434" y="422345"/>
                  </a:cubicBezTo>
                  <a:cubicBezTo>
                    <a:pt x="368334" y="385303"/>
                    <a:pt x="223872" y="257774"/>
                    <a:pt x="184184" y="215970"/>
                  </a:cubicBezTo>
                  <a:cubicBezTo>
                    <a:pt x="144496" y="174166"/>
                    <a:pt x="171484" y="191628"/>
                    <a:pt x="168309" y="171520"/>
                  </a:cubicBezTo>
                  <a:cubicBezTo>
                    <a:pt x="165134" y="151412"/>
                    <a:pt x="165663" y="120720"/>
                    <a:pt x="165134" y="95320"/>
                  </a:cubicBezTo>
                  <a:cubicBezTo>
                    <a:pt x="164605" y="69920"/>
                    <a:pt x="173601" y="-2576"/>
                    <a:pt x="155609" y="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0B358FF-4610-4CAF-A6AE-91BE30924F15}"/>
                </a:ext>
              </a:extLst>
            </p:cNvPr>
            <p:cNvSpPr/>
            <p:nvPr/>
          </p:nvSpPr>
          <p:spPr>
            <a:xfrm>
              <a:off x="923328" y="585327"/>
              <a:ext cx="118573" cy="116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7BB118B4-5882-4BD1-8D6F-6EB143197783}"/>
                </a:ext>
              </a:extLst>
            </p:cNvPr>
            <p:cNvSpPr/>
            <p:nvPr/>
          </p:nvSpPr>
          <p:spPr>
            <a:xfrm>
              <a:off x="957964" y="618967"/>
              <a:ext cx="50398" cy="49148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10">
              <a:extLst>
                <a:ext uri="{FF2B5EF4-FFF2-40B4-BE49-F238E27FC236}">
                  <a16:creationId xmlns:a16="http://schemas.microsoft.com/office/drawing/2014/main" id="{FB67C750-8051-46CC-9E23-84511BBDF0B5}"/>
                </a:ext>
              </a:extLst>
            </p:cNvPr>
            <p:cNvSpPr/>
            <p:nvPr/>
          </p:nvSpPr>
          <p:spPr>
            <a:xfrm>
              <a:off x="900904" y="860161"/>
              <a:ext cx="64178" cy="75065"/>
            </a:xfrm>
            <a:custGeom>
              <a:avLst/>
              <a:gdLst>
                <a:gd name="connsiteX0" fmla="*/ 266700 w 266700"/>
                <a:gd name="connsiteY0" fmla="*/ 97631 h 311944"/>
                <a:gd name="connsiteX1" fmla="*/ 266700 w 266700"/>
                <a:gd name="connsiteY1" fmla="*/ 311944 h 311944"/>
                <a:gd name="connsiteX2" fmla="*/ 85725 w 266700"/>
                <a:gd name="connsiteY2" fmla="*/ 311944 h 311944"/>
                <a:gd name="connsiteX3" fmla="*/ 85725 w 266700"/>
                <a:gd name="connsiteY3" fmla="*/ 276225 h 311944"/>
                <a:gd name="connsiteX4" fmla="*/ 190500 w 266700"/>
                <a:gd name="connsiteY4" fmla="*/ 276225 h 311944"/>
                <a:gd name="connsiteX5" fmla="*/ 104775 w 266700"/>
                <a:gd name="connsiteY5" fmla="*/ 190500 h 311944"/>
                <a:gd name="connsiteX6" fmla="*/ 0 w 266700"/>
                <a:gd name="connsiteY6" fmla="*/ 190500 h 311944"/>
                <a:gd name="connsiteX7" fmla="*/ 0 w 266700"/>
                <a:gd name="connsiteY7" fmla="*/ 140494 h 311944"/>
                <a:gd name="connsiteX8" fmla="*/ 69056 w 266700"/>
                <a:gd name="connsiteY8" fmla="*/ 140494 h 311944"/>
                <a:gd name="connsiteX9" fmla="*/ 69056 w 266700"/>
                <a:gd name="connsiteY9" fmla="*/ 104775 h 311944"/>
                <a:gd name="connsiteX10" fmla="*/ 130969 w 266700"/>
                <a:gd name="connsiteY10" fmla="*/ 104775 h 311944"/>
                <a:gd name="connsiteX11" fmla="*/ 130969 w 266700"/>
                <a:gd name="connsiteY11" fmla="*/ 64294 h 311944"/>
                <a:gd name="connsiteX12" fmla="*/ 83344 w 266700"/>
                <a:gd name="connsiteY12" fmla="*/ 64294 h 311944"/>
                <a:gd name="connsiteX13" fmla="*/ 83344 w 266700"/>
                <a:gd name="connsiteY13" fmla="*/ 0 h 311944"/>
                <a:gd name="connsiteX14" fmla="*/ 154781 w 266700"/>
                <a:gd name="connsiteY14" fmla="*/ 0 h 311944"/>
                <a:gd name="connsiteX15" fmla="*/ 266700 w 266700"/>
                <a:gd name="connsiteY15" fmla="*/ 97631 h 311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6700" h="311944">
                  <a:moveTo>
                    <a:pt x="266700" y="97631"/>
                  </a:moveTo>
                  <a:lnTo>
                    <a:pt x="266700" y="311944"/>
                  </a:lnTo>
                  <a:lnTo>
                    <a:pt x="85725" y="311944"/>
                  </a:lnTo>
                  <a:lnTo>
                    <a:pt x="85725" y="276225"/>
                  </a:lnTo>
                  <a:lnTo>
                    <a:pt x="190500" y="276225"/>
                  </a:lnTo>
                  <a:lnTo>
                    <a:pt x="104775" y="190500"/>
                  </a:lnTo>
                  <a:lnTo>
                    <a:pt x="0" y="190500"/>
                  </a:lnTo>
                  <a:lnTo>
                    <a:pt x="0" y="140494"/>
                  </a:lnTo>
                  <a:lnTo>
                    <a:pt x="69056" y="140494"/>
                  </a:lnTo>
                  <a:lnTo>
                    <a:pt x="69056" y="104775"/>
                  </a:lnTo>
                  <a:lnTo>
                    <a:pt x="130969" y="104775"/>
                  </a:lnTo>
                  <a:lnTo>
                    <a:pt x="130969" y="64294"/>
                  </a:lnTo>
                  <a:lnTo>
                    <a:pt x="83344" y="64294"/>
                  </a:lnTo>
                  <a:lnTo>
                    <a:pt x="83344" y="0"/>
                  </a:lnTo>
                  <a:lnTo>
                    <a:pt x="154781" y="0"/>
                  </a:lnTo>
                  <a:lnTo>
                    <a:pt x="266700" y="97631"/>
                  </a:lnTo>
                  <a:close/>
                </a:path>
              </a:pathLst>
            </a:cu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552DF85-9395-43B4-8FE0-4E99E2C6AE6F}"/>
              </a:ext>
            </a:extLst>
          </p:cNvPr>
          <p:cNvGrpSpPr/>
          <p:nvPr/>
        </p:nvGrpSpPr>
        <p:grpSpPr>
          <a:xfrm>
            <a:off x="-358135" y="1650580"/>
            <a:ext cx="9481123" cy="3383346"/>
            <a:chOff x="-358135" y="1650580"/>
            <a:chExt cx="9481123" cy="3383346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D7A6A56F-D80E-4881-BF6D-1D1A0E32BE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58135" y="1650580"/>
              <a:ext cx="3169325" cy="3169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Happy cute kid boy eat healthy food Premium Vector">
              <a:extLst>
                <a:ext uri="{FF2B5EF4-FFF2-40B4-BE49-F238E27FC236}">
                  <a16:creationId xmlns:a16="http://schemas.microsoft.com/office/drawing/2014/main" id="{F9C9DA5F-2CE1-4DD2-A16C-5AE087BECF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7209" y="1650580"/>
              <a:ext cx="3169325" cy="3169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38821AC6-8AEE-4142-9D07-D5CC674ED9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3588" y="1688438"/>
              <a:ext cx="3169325" cy="3169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>
              <a:extLst>
                <a:ext uri="{FF2B5EF4-FFF2-40B4-BE49-F238E27FC236}">
                  <a16:creationId xmlns:a16="http://schemas.microsoft.com/office/drawing/2014/main" id="{E968AD4E-4D98-4CB0-8E3E-13820984F6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3663" y="1864601"/>
              <a:ext cx="3169325" cy="3169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4987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4B49901-C736-4A54-A636-69ED6CE8C113}"/>
              </a:ext>
            </a:extLst>
          </p:cNvPr>
          <p:cNvGrpSpPr/>
          <p:nvPr/>
        </p:nvGrpSpPr>
        <p:grpSpPr>
          <a:xfrm>
            <a:off x="535828" y="257493"/>
            <a:ext cx="3220224" cy="988451"/>
            <a:chOff x="535828" y="257493"/>
            <a:chExt cx="3220224" cy="98845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1C80324B-3CD5-4D50-9C33-550A108A3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828" y="257493"/>
              <a:ext cx="1059055" cy="988451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1B362B8-F93C-4D48-94BF-2E31F0B78BF0}"/>
                </a:ext>
              </a:extLst>
            </p:cNvPr>
            <p:cNvSpPr/>
            <p:nvPr/>
          </p:nvSpPr>
          <p:spPr>
            <a:xfrm>
              <a:off x="1594883" y="369218"/>
              <a:ext cx="2161169" cy="5778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b="1" dirty="0" err="1">
                  <a:solidFill>
                    <a:srgbClr val="0070C0"/>
                  </a:solidFill>
                </a:rPr>
                <a:t>Sinh</a:t>
              </a:r>
              <a:r>
                <a:rPr lang="en-US" sz="2400" b="1" dirty="0">
                  <a:solidFill>
                    <a:srgbClr val="0070C0"/>
                  </a:solidFill>
                </a:rPr>
                <a:t> </a:t>
              </a:r>
              <a:r>
                <a:rPr lang="vi-VN" sz="2400" b="1" dirty="0">
                  <a:solidFill>
                    <a:srgbClr val="0070C0"/>
                  </a:solidFill>
                </a:rPr>
                <a:t>hoạt lớp</a:t>
              </a:r>
              <a:endParaRPr lang="en-US" sz="24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410FDD5-782C-4979-9D02-E86211DC1FF7}"/>
              </a:ext>
            </a:extLst>
          </p:cNvPr>
          <p:cNvSpPr txBox="1"/>
          <p:nvPr/>
        </p:nvSpPr>
        <p:spPr>
          <a:xfrm>
            <a:off x="1594882" y="947068"/>
            <a:ext cx="72088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/>
              <a:t>Chia sẻ về việc tự chăm sóc sức khỏe của em.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B5C731-761E-4945-9F77-EFCAC21633A5}"/>
              </a:ext>
            </a:extLst>
          </p:cNvPr>
          <p:cNvSpPr txBox="1"/>
          <p:nvPr/>
        </p:nvSpPr>
        <p:spPr>
          <a:xfrm>
            <a:off x="535828" y="1636643"/>
            <a:ext cx="4036172" cy="18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/>
              <a:t>- Kể về những việc em làm hàng ngày.</a:t>
            </a:r>
          </a:p>
          <a:p>
            <a:pPr algn="just">
              <a:lnSpc>
                <a:spcPct val="150000"/>
              </a:lnSpc>
            </a:pPr>
            <a:r>
              <a:rPr lang="vi-VN" sz="2000" dirty="0"/>
              <a:t>- Nêu những khó khăn em gặp phải khi thực hiện những việc đó.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3230D9-A84D-4333-B2A7-DB0E4B31989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95284" y="1347178"/>
            <a:ext cx="3684513" cy="316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99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AF4DDC1-4F06-4DA2-8865-A28168096816}"/>
              </a:ext>
            </a:extLst>
          </p:cNvPr>
          <p:cNvGrpSpPr/>
          <p:nvPr/>
        </p:nvGrpSpPr>
        <p:grpSpPr>
          <a:xfrm>
            <a:off x="2729743" y="1208955"/>
            <a:ext cx="3684513" cy="3166509"/>
            <a:chOff x="2729743" y="1208955"/>
            <a:chExt cx="3684513" cy="3166509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4B248ABC-3436-498E-8D9B-F128804D46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729743" y="1208955"/>
              <a:ext cx="3684513" cy="3166509"/>
            </a:xfrm>
            <a:prstGeom prst="rect">
              <a:avLst/>
            </a:prstGeom>
          </p:spPr>
        </p:pic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00F3630-3396-44E3-B547-074E4B3E2AC1}"/>
                </a:ext>
              </a:extLst>
            </p:cNvPr>
            <p:cNvSpPr/>
            <p:nvPr/>
          </p:nvSpPr>
          <p:spPr>
            <a:xfrm>
              <a:off x="3561907" y="1208956"/>
              <a:ext cx="1924493" cy="8218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F0EAC531-F644-4979-80FB-C23900541FEA}"/>
              </a:ext>
            </a:extLst>
          </p:cNvPr>
          <p:cNvSpPr/>
          <p:nvPr/>
        </p:nvSpPr>
        <p:spPr>
          <a:xfrm>
            <a:off x="833743" y="861238"/>
            <a:ext cx="2312082" cy="988828"/>
          </a:xfrm>
          <a:prstGeom prst="wedgeRoundRectCallout">
            <a:avLst>
              <a:gd name="adj1" fmla="val 35934"/>
              <a:gd name="adj2" fmla="val 85363"/>
              <a:gd name="adj3" fmla="val 16667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rgbClr val="002060"/>
                </a:solidFill>
              </a:rPr>
              <a:t>Tớ thường thức dậy sớm để tập thể dục.</a:t>
            </a: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6065E47B-F08D-4ECF-934C-3305C0F5032F}"/>
              </a:ext>
            </a:extLst>
          </p:cNvPr>
          <p:cNvSpPr/>
          <p:nvPr/>
        </p:nvSpPr>
        <p:spPr>
          <a:xfrm>
            <a:off x="6414256" y="540682"/>
            <a:ext cx="2312082" cy="1490137"/>
          </a:xfrm>
          <a:prstGeom prst="wedgeRoundRectCallout">
            <a:avLst>
              <a:gd name="adj1" fmla="val -63689"/>
              <a:gd name="adj2" fmla="val 101751"/>
              <a:gd name="adj3" fmla="val 16667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rgbClr val="002060"/>
                </a:solidFill>
              </a:rPr>
              <a:t>Cậu chăm chỉ thế. Tớ buồn ngủ lắm, không dậy sớm được đâu!</a:t>
            </a: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E36A47D5-7C14-4762-812B-A65B56FF4C83}"/>
              </a:ext>
            </a:extLst>
          </p:cNvPr>
          <p:cNvSpPr/>
          <p:nvPr/>
        </p:nvSpPr>
        <p:spPr>
          <a:xfrm>
            <a:off x="544678" y="332376"/>
            <a:ext cx="2754107" cy="1797366"/>
          </a:xfrm>
          <a:prstGeom prst="wedgeRoundRectCallout">
            <a:avLst>
              <a:gd name="adj1" fmla="val 38874"/>
              <a:gd name="adj2" fmla="val 75552"/>
              <a:gd name="adj3" fmla="val 16667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rgbClr val="002060"/>
                </a:solidFill>
              </a:rPr>
              <a:t>Ừ đúng vậy, dậy sớm cũng khó khăn với tớ. Nhưng vì để rèn luyện sức khỏe tớ quyết tâm hơn đó!</a:t>
            </a: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B7903989-3E71-4B5F-9FDD-35FD033C0241}"/>
              </a:ext>
            </a:extLst>
          </p:cNvPr>
          <p:cNvSpPr/>
          <p:nvPr/>
        </p:nvSpPr>
        <p:spPr>
          <a:xfrm>
            <a:off x="6414256" y="434557"/>
            <a:ext cx="2312082" cy="1702386"/>
          </a:xfrm>
          <a:prstGeom prst="wedgeRoundRectCallout">
            <a:avLst>
              <a:gd name="adj1" fmla="val -57682"/>
              <a:gd name="adj2" fmla="val 90872"/>
              <a:gd name="adj3" fmla="val 16667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rgbClr val="002060"/>
                </a:solidFill>
              </a:rPr>
              <a:t>Cậu giỏi quá. Tớ sẽ học tập cậu rèn luyện thể thao cho cơ thể khỏe mạnh hơn.</a:t>
            </a:r>
          </a:p>
        </p:txBody>
      </p:sp>
    </p:spTree>
    <p:extLst>
      <p:ext uri="{BB962C8B-B14F-4D97-AF65-F5344CB8AC3E}">
        <p14:creationId xmlns:p14="http://schemas.microsoft.com/office/powerpoint/2010/main" val="340889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1199</TotalTime>
  <Words>294</Words>
  <Application>Microsoft Office PowerPoint</Application>
  <PresentationFormat>On-screen Show (16:9)</PresentationFormat>
  <Paragraphs>27</Paragraphs>
  <Slides>8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UTM Androgyne</vt:lpstr>
      <vt:lpstr>Pangolin</vt:lpstr>
      <vt:lpstr>UTM Cookies</vt:lpstr>
      <vt:lpstr>Arial</vt:lpstr>
      <vt:lpstr>Baloo 2</vt:lpstr>
      <vt:lpstr>English Vocabulary Workshop by Slidesgo</vt:lpstr>
      <vt:lpstr>Bài 21: Tự chăm  sóc sức khỏe  bản thân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VOCABULARY</dc:title>
  <dc:creator>L.U</dc:creator>
  <cp:lastModifiedBy>Phạm Thanh Hằng (ADAS – GV)</cp:lastModifiedBy>
  <cp:revision>48</cp:revision>
  <dcterms:modified xsi:type="dcterms:W3CDTF">2021-06-10T17:14:46Z</dcterms:modified>
</cp:coreProperties>
</file>