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61" r:id="rId4"/>
    <p:sldId id="271" r:id="rId5"/>
    <p:sldId id="258" r:id="rId6"/>
    <p:sldId id="273" r:id="rId7"/>
    <p:sldId id="259" r:id="rId8"/>
    <p:sldId id="282" r:id="rId9"/>
    <p:sldId id="267" r:id="rId10"/>
    <p:sldId id="266" r:id="rId11"/>
    <p:sldId id="284" r:id="rId12"/>
    <p:sldId id="281" r:id="rId13"/>
    <p:sldId id="285" r:id="rId14"/>
    <p:sldId id="286" r:id="rId15"/>
    <p:sldId id="287" r:id="rId16"/>
    <p:sldId id="283" r:id="rId17"/>
    <p:sldId id="269" r:id="rId18"/>
    <p:sldId id="260" r:id="rId19"/>
    <p:sldId id="270" r:id="rId20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85BA"/>
    <a:srgbClr val="EDB0BF"/>
    <a:srgbClr val="D9F0FE"/>
    <a:srgbClr val="FFFFD2"/>
    <a:srgbClr val="E5C0C3"/>
    <a:srgbClr val="FFFF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2" autoAdjust="0"/>
    <p:restoredTop sz="94624" autoAdjust="0"/>
  </p:normalViewPr>
  <p:slideViewPr>
    <p:cSldViewPr>
      <p:cViewPr varScale="1">
        <p:scale>
          <a:sx n="45" d="100"/>
          <a:sy n="45" d="100"/>
        </p:scale>
        <p:origin x="81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72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4A5866-AFCB-4D4E-B5E8-7E0D12AB3AC9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15460C-FEB2-4009-ABC5-AB4AC41362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325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15460C-FEB2-4009-ABC5-AB4AC413625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2822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15460C-FEB2-4009-ABC5-AB4AC413625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2822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Ngoài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chuẩn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15460C-FEB2-4009-ABC5-AB4AC413625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282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29200" y="-2095500"/>
            <a:ext cx="1146048" cy="11460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4800" y="13257276"/>
            <a:ext cx="1146048" cy="11460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3" Type="http://schemas.openxmlformats.org/officeDocument/2006/relationships/image" Target="../media/image34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Relationship Id="rId1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1" Type="http://schemas.openxmlformats.org/officeDocument/2006/relationships/image" Target="../media/image20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22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21" Type="http://schemas.openxmlformats.org/officeDocument/2006/relationships/image" Target="../media/image20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22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svg"/></Relationships>
</file>

<file path=ppt/slides/_rels/slide15.xml.rels><?xml version="1.0" encoding="UTF-8" standalone="yes"?>
<Relationships xmlns="http://schemas.openxmlformats.org/package/2006/relationships"><Relationship Id="rId21" Type="http://schemas.openxmlformats.org/officeDocument/2006/relationships/image" Target="../media/image20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22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image" Target="../media/image29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svg"/><Relationship Id="rId11" Type="http://schemas.openxmlformats.org/officeDocument/2006/relationships/image" Target="../media/image10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7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5.svg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microsoft.com/office/2007/relationships/hdphoto" Target="../media/hdphoto2.wdp"/><Relationship Id="rId3" Type="http://schemas.openxmlformats.org/officeDocument/2006/relationships/image" Target="../media/image9.png"/><Relationship Id="rId12" Type="http://schemas.openxmlformats.org/officeDocument/2006/relationships/image" Target="../media/image12.png"/><Relationship Id="rId17" Type="http://schemas.microsoft.com/office/2007/relationships/hdphoto" Target="../media/hdphoto4.wdp"/><Relationship Id="rId2" Type="http://schemas.openxmlformats.org/officeDocument/2006/relationships/image" Target="../media/image8.pn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1.png"/><Relationship Id="rId15" Type="http://schemas.microsoft.com/office/2007/relationships/hdphoto" Target="../media/hdphoto3.wdp"/><Relationship Id="rId10" Type="http://schemas.microsoft.com/office/2007/relationships/hdphoto" Target="../media/hdphoto1.wdp"/><Relationship Id="rId9" Type="http://schemas.openxmlformats.org/officeDocument/2006/relationships/image" Target="../media/image10.pn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13.png"/><Relationship Id="rId18" Type="http://schemas.openxmlformats.org/officeDocument/2006/relationships/image" Target="../media/image11.png"/><Relationship Id="rId3" Type="http://schemas.openxmlformats.org/officeDocument/2006/relationships/image" Target="../media/image12.png"/><Relationship Id="rId21" Type="http://schemas.openxmlformats.org/officeDocument/2006/relationships/image" Target="../media/image21.png"/><Relationship Id="rId7" Type="http://schemas.openxmlformats.org/officeDocument/2006/relationships/image" Target="../media/image16.png"/><Relationship Id="rId12" Type="http://schemas.microsoft.com/office/2007/relationships/hdphoto" Target="../media/hdphoto8.wdp"/><Relationship Id="rId17" Type="http://schemas.openxmlformats.org/officeDocument/2006/relationships/image" Target="../media/image20.png"/><Relationship Id="rId2" Type="http://schemas.openxmlformats.org/officeDocument/2006/relationships/audio" Target="../media/audio1.wav"/><Relationship Id="rId16" Type="http://schemas.openxmlformats.org/officeDocument/2006/relationships/image" Target="../media/image29.svg"/><Relationship Id="rId20" Type="http://schemas.microsoft.com/office/2007/relationships/hdphoto" Target="../media/hdphoto4.wdp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11" Type="http://schemas.openxmlformats.org/officeDocument/2006/relationships/image" Target="../media/image18.png"/><Relationship Id="rId5" Type="http://schemas.openxmlformats.org/officeDocument/2006/relationships/image" Target="../media/image15.png"/><Relationship Id="rId15" Type="http://schemas.openxmlformats.org/officeDocument/2006/relationships/image" Target="../media/image19.png"/><Relationship Id="rId23" Type="http://schemas.microsoft.com/office/2007/relationships/hdphoto" Target="../media/hdphoto9.wdp"/><Relationship Id="rId10" Type="http://schemas.microsoft.com/office/2007/relationships/hdphoto" Target="../media/hdphoto7.wdp"/><Relationship Id="rId19" Type="http://schemas.openxmlformats.org/officeDocument/2006/relationships/image" Target="../media/image14.png"/><Relationship Id="rId4" Type="http://schemas.microsoft.com/office/2007/relationships/hdphoto" Target="../media/hdphoto2.wdp"/><Relationship Id="rId9" Type="http://schemas.openxmlformats.org/officeDocument/2006/relationships/image" Target="../media/image17.png"/><Relationship Id="rId14" Type="http://schemas.microsoft.com/office/2007/relationships/hdphoto" Target="../media/hdphoto3.wdp"/><Relationship Id="rId22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7" Type="http://schemas.openxmlformats.org/officeDocument/2006/relationships/image" Target="../media/image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9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10.svg"/><Relationship Id="rId5" Type="http://schemas.openxmlformats.org/officeDocument/2006/relationships/image" Target="../media/image38.sv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C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3">
            <a:extLst>
              <a:ext uri="{FF2B5EF4-FFF2-40B4-BE49-F238E27FC236}">
                <a16:creationId xmlns:a16="http://schemas.microsoft.com/office/drawing/2014/main" id="{69B55AB8-FC9B-430D-AE8F-4382466F00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900" y="0"/>
            <a:ext cx="18388918" cy="10325100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547151" y="2769638"/>
            <a:ext cx="10948470" cy="82296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752600" y="800100"/>
            <a:ext cx="12344400" cy="7391400"/>
            <a:chOff x="0" y="0"/>
            <a:chExt cx="5490351" cy="278384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490351" cy="2783840"/>
            </a:xfrm>
            <a:custGeom>
              <a:avLst/>
              <a:gdLst/>
              <a:ahLst/>
              <a:cxnLst/>
              <a:rect l="l" t="t" r="r" b="b"/>
              <a:pathLst>
                <a:path w="5490351" h="2783840">
                  <a:moveTo>
                    <a:pt x="0" y="0"/>
                  </a:moveTo>
                  <a:lnTo>
                    <a:pt x="5490351" y="0"/>
                  </a:lnTo>
                  <a:lnTo>
                    <a:pt x="5490351" y="2783840"/>
                  </a:lnTo>
                  <a:lnTo>
                    <a:pt x="0" y="2783840"/>
                  </a:lnTo>
                  <a:close/>
                </a:path>
              </a:pathLst>
            </a:custGeom>
            <a:solidFill>
              <a:srgbClr val="FAF7F9">
                <a:alpha val="80000"/>
              </a:srgbClr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192000" y="2769638"/>
            <a:ext cx="6186035" cy="755546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2859" y="0"/>
            <a:ext cx="2031683" cy="411480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2109087" y="1306475"/>
            <a:ext cx="11595258" cy="4495800"/>
          </a:xfrm>
          <a:prstGeom prst="rect">
            <a:avLst/>
          </a:prstGeom>
        </p:spPr>
        <p:txBody>
          <a:bodyPr wrap="square" lIns="0" tIns="0" rIns="0" bIns="0" rtlCol="0" anchor="t">
            <a:prstTxWarp prst="textCanDow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US" sz="15000" b="1" spc="-150" dirty="0" smtClean="0">
                <a:solidFill>
                  <a:srgbClr val="E5C0C3"/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UTM Cookies" pitchFamily="18" charset="0"/>
              </a:rPr>
              <a:t>H</a:t>
            </a:r>
            <a:r>
              <a:rPr lang="en-US" sz="15000" b="1" spc="-150" dirty="0" smtClean="0">
                <a:solidFill>
                  <a:srgbClr val="FFFF8F"/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UTM Cookies" pitchFamily="18" charset="0"/>
              </a:rPr>
              <a:t>Ì</a:t>
            </a:r>
            <a:r>
              <a:rPr lang="en-US" sz="15000" b="1" spc="-150" dirty="0" smtClean="0">
                <a:solidFill>
                  <a:srgbClr val="EDB0BF"/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UTM Cookies" pitchFamily="18" charset="0"/>
              </a:rPr>
              <a:t>N</a:t>
            </a:r>
            <a:r>
              <a:rPr lang="en-US" sz="15000" b="1" spc="-15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UTM Cookies" pitchFamily="18" charset="0"/>
              </a:rPr>
              <a:t>H</a:t>
            </a:r>
            <a:r>
              <a:rPr lang="en-US" sz="15000" b="1" spc="-15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UTM Cookies" pitchFamily="18" charset="0"/>
              </a:rPr>
              <a:t> </a:t>
            </a:r>
            <a:r>
              <a:rPr lang="en-US" sz="15000" b="1" spc="-15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UTM Cookies" pitchFamily="18" charset="0"/>
              </a:rPr>
              <a:t>T</a:t>
            </a:r>
            <a:r>
              <a:rPr lang="en-US" sz="15000" b="1" spc="-15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UTM Cookies" pitchFamily="18" charset="0"/>
              </a:rPr>
              <a:t>R</a:t>
            </a:r>
            <a:r>
              <a:rPr lang="en-US" sz="15000" b="1" spc="-15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UTM Cookies" pitchFamily="18" charset="0"/>
              </a:rPr>
              <a:t>Ò</a:t>
            </a:r>
            <a:r>
              <a:rPr lang="en-US" sz="15000" b="1" spc="-150" dirty="0" smtClean="0">
                <a:solidFill>
                  <a:srgbClr val="CD85BA"/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UTM Cookies" pitchFamily="18" charset="0"/>
              </a:rPr>
              <a:t>N</a:t>
            </a:r>
            <a:endParaRPr lang="en-US" sz="15000" b="1" spc="-15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</a:effectLst>
              <a:latin typeface="UTM Cookies" pitchFamily="18" charset="0"/>
            </a:endParaRPr>
          </a:p>
          <a:p>
            <a:pPr algn="ctr"/>
            <a:r>
              <a:rPr lang="en-US" sz="15000" b="1" spc="-150" dirty="0" smtClean="0">
                <a:solidFill>
                  <a:srgbClr val="E5C0C3"/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UTM Cookies" pitchFamily="18" charset="0"/>
              </a:rPr>
              <a:t>Đ</a:t>
            </a:r>
            <a:r>
              <a:rPr lang="en-US" sz="15000" b="1" spc="-15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UTM Cookies" pitchFamily="18" charset="0"/>
              </a:rPr>
              <a:t>Ư</a:t>
            </a:r>
            <a:r>
              <a:rPr lang="en-US" sz="15000" b="1" spc="-150" dirty="0" smtClean="0">
                <a:solidFill>
                  <a:srgbClr val="FFFF8F"/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UTM Cookies" pitchFamily="18" charset="0"/>
              </a:rPr>
              <a:t>Ờ</a:t>
            </a:r>
            <a:r>
              <a:rPr lang="en-US" sz="15000" b="1" spc="-150" dirty="0" smtClean="0">
                <a:solidFill>
                  <a:srgbClr val="EDB0BF"/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UTM Cookies" pitchFamily="18" charset="0"/>
              </a:rPr>
              <a:t>N</a:t>
            </a:r>
            <a:r>
              <a:rPr lang="en-US" sz="15000" b="1" spc="-15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UTM Cookies" pitchFamily="18" charset="0"/>
              </a:rPr>
              <a:t>G</a:t>
            </a:r>
            <a:r>
              <a:rPr lang="en-US" sz="15000" b="1" spc="-15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UTM Cookies" pitchFamily="18" charset="0"/>
              </a:rPr>
              <a:t> </a:t>
            </a:r>
            <a:r>
              <a:rPr lang="en-US" sz="15000" b="1" spc="-15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UTM Cookies" pitchFamily="18" charset="0"/>
              </a:rPr>
              <a:t>T</a:t>
            </a:r>
            <a:r>
              <a:rPr lang="en-US" sz="15000" b="1" spc="-15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UTM Cookies" pitchFamily="18" charset="0"/>
              </a:rPr>
              <a:t>R</a:t>
            </a:r>
            <a:r>
              <a:rPr lang="en-US" sz="15000" b="1" spc="-15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UTM Cookies" pitchFamily="18" charset="0"/>
              </a:rPr>
              <a:t>Ò</a:t>
            </a:r>
            <a:r>
              <a:rPr lang="en-US" sz="15000" b="1" spc="-150" dirty="0" smtClean="0">
                <a:solidFill>
                  <a:srgbClr val="CD85BA"/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UTM Cookies" pitchFamily="18" charset="0"/>
              </a:rPr>
              <a:t>N</a:t>
            </a:r>
            <a:endParaRPr lang="en-US" sz="15000" b="1" spc="-15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</a:effectLst>
              <a:latin typeface="UTM Cookies" pitchFamily="18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276600" y="996982"/>
            <a:ext cx="9744786" cy="882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6000" dirty="0" err="1" smtClean="0">
                <a:solidFill>
                  <a:schemeClr val="accent5">
                    <a:lumMod val="50000"/>
                  </a:schemeClr>
                </a:solidFill>
                <a:latin typeface="UTM Cookies" pitchFamily="18" charset="0"/>
              </a:rPr>
              <a:t>Toán</a:t>
            </a:r>
            <a:endParaRPr lang="en-US" sz="6000" dirty="0" smtClean="0">
              <a:solidFill>
                <a:schemeClr val="accent5">
                  <a:lumMod val="50000"/>
                </a:schemeClr>
              </a:solidFill>
              <a:latin typeface="UTM Cookies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30236" y="7007741"/>
            <a:ext cx="9744786" cy="888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uepuntozero" pitchFamily="18" charset="0"/>
              </a:rPr>
              <a:t>(</a:t>
            </a:r>
            <a:r>
              <a:rPr lang="en-US" sz="5199" i="1" dirty="0" err="1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uepuntozero" pitchFamily="18" charset="0"/>
              </a:rPr>
              <a:t>Trang</a:t>
            </a:r>
            <a:r>
              <a:rPr lang="en-US" sz="5199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uepuntozero" pitchFamily="18" charset="0"/>
              </a:rPr>
              <a:t> 96)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800"/>
                            </p:stCondLst>
                            <p:childTnLst>
                              <p:par>
                                <p:cTn id="36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100"/>
                            </p:stCondLst>
                            <p:childTnLst>
                              <p:par>
                                <p:cTn id="43" presetID="32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1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8" grpId="2"/>
      <p:bldP spid="9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C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570047" y="1028700"/>
            <a:ext cx="13502227" cy="6846200"/>
            <a:chOff x="0" y="0"/>
            <a:chExt cx="5490351" cy="2783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2783840"/>
            </a:xfrm>
            <a:custGeom>
              <a:avLst/>
              <a:gdLst/>
              <a:ahLst/>
              <a:cxnLst/>
              <a:rect l="l" t="t" r="r" b="b"/>
              <a:pathLst>
                <a:path w="5490351" h="2783840">
                  <a:moveTo>
                    <a:pt x="0" y="0"/>
                  </a:moveTo>
                  <a:lnTo>
                    <a:pt x="5490351" y="0"/>
                  </a:lnTo>
                  <a:lnTo>
                    <a:pt x="5490351" y="2783840"/>
                  </a:lnTo>
                  <a:lnTo>
                    <a:pt x="0" y="2783840"/>
                  </a:lnTo>
                  <a:close/>
                </a:path>
              </a:pathLst>
            </a:custGeom>
            <a:solidFill>
              <a:srgbClr val="FAF7F9">
                <a:alpha val="80000"/>
              </a:srgbClr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0" y="3843051"/>
            <a:ext cx="6837081" cy="6443949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4400214" y="3512600"/>
            <a:ext cx="13502227" cy="3231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115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UTM Cookies" pitchFamily="18" charset="0"/>
              </a:rPr>
              <a:t>Cùng</a:t>
            </a:r>
            <a:r>
              <a:rPr lang="en-US" sz="115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UTM Cookies" pitchFamily="18" charset="0"/>
              </a:rPr>
              <a:t> </a:t>
            </a:r>
            <a:r>
              <a:rPr lang="en-US" sz="115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UTM Cookies" pitchFamily="18" charset="0"/>
              </a:rPr>
              <a:t>vẽ</a:t>
            </a:r>
            <a:r>
              <a:rPr lang="en-US" sz="115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UTM Cookies" pitchFamily="18" charset="0"/>
              </a:rPr>
              <a:t> </a:t>
            </a:r>
          </a:p>
          <a:p>
            <a:pPr algn="ctr">
              <a:lnSpc>
                <a:spcPts val="12599"/>
              </a:lnSpc>
            </a:pPr>
            <a:r>
              <a:rPr lang="en-US" sz="115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UTM Cookies" pitchFamily="18" charset="0"/>
              </a:rPr>
              <a:t>hình</a:t>
            </a:r>
            <a:r>
              <a:rPr lang="en-US" sz="115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UTM Cookies" pitchFamily="18" charset="0"/>
              </a:rPr>
              <a:t> </a:t>
            </a:r>
            <a:r>
              <a:rPr lang="en-US" sz="115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UTM Cookies" pitchFamily="18" charset="0"/>
              </a:rPr>
              <a:t>tròn</a:t>
            </a:r>
            <a:r>
              <a:rPr lang="en-US" sz="115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UTM Cookies" pitchFamily="18" charset="0"/>
              </a:rPr>
              <a:t>!</a:t>
            </a:r>
            <a:endParaRPr lang="en-US" sz="115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0000"/>
              </a:solidFill>
              <a:effectLst>
                <a:reflection blurRad="6350" stA="60000" endA="900" endPos="60000" dist="60007" dir="5400000" sy="-100000" algn="bl" rotWithShape="0"/>
              </a:effectLst>
              <a:latin typeface="UTM Cookies" pitchFamily="18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791200" y="1104900"/>
            <a:ext cx="11506199" cy="8703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4800" b="1" dirty="0" err="1" smtClean="0">
                <a:latin typeface="UTM Duepuntozero" pitchFamily="18" charset="0"/>
              </a:rPr>
              <a:t>Người</a:t>
            </a:r>
            <a:r>
              <a:rPr lang="en-US" sz="4800" b="1" dirty="0" smtClean="0">
                <a:latin typeface="UTM Duepuntozero" pitchFamily="18" charset="0"/>
              </a:rPr>
              <a:t> ta </a:t>
            </a:r>
            <a:r>
              <a:rPr lang="en-US" sz="4800" b="1" dirty="0" err="1" smtClean="0">
                <a:latin typeface="UTM Duepuntozero" pitchFamily="18" charset="0"/>
              </a:rPr>
              <a:t>dùng</a:t>
            </a:r>
            <a:r>
              <a:rPr lang="en-US" sz="4800" b="1" dirty="0" smtClean="0">
                <a:latin typeface="UTM Duepuntozero" pitchFamily="18" charset="0"/>
              </a:rPr>
              <a:t> </a:t>
            </a:r>
            <a:r>
              <a:rPr lang="en-US" sz="4800" b="1" dirty="0" err="1" smtClean="0">
                <a:latin typeface="UTM Duepuntozero" pitchFamily="18" charset="0"/>
              </a:rPr>
              <a:t>dụng</a:t>
            </a:r>
            <a:r>
              <a:rPr lang="en-US" sz="4800" b="1" dirty="0" smtClean="0">
                <a:latin typeface="UTM Duepuntozero" pitchFamily="18" charset="0"/>
              </a:rPr>
              <a:t> </a:t>
            </a:r>
            <a:r>
              <a:rPr lang="en-US" sz="4800" b="1" dirty="0" err="1" smtClean="0">
                <a:latin typeface="UTM Duepuntozero" pitchFamily="18" charset="0"/>
              </a:rPr>
              <a:t>cụ</a:t>
            </a:r>
            <a:r>
              <a:rPr lang="en-US" sz="4800" b="1" dirty="0" smtClean="0">
                <a:latin typeface="UTM Duepuntozero" pitchFamily="18" charset="0"/>
              </a:rPr>
              <a:t> </a:t>
            </a:r>
            <a:r>
              <a:rPr lang="en-US" sz="4800" b="1" dirty="0" err="1" smtClean="0">
                <a:latin typeface="UTM Duepuntozero" pitchFamily="18" charset="0"/>
              </a:rPr>
              <a:t>nào</a:t>
            </a:r>
            <a:r>
              <a:rPr lang="en-US" sz="4800" b="1" dirty="0" smtClean="0">
                <a:latin typeface="UTM Duepuntozero" pitchFamily="18" charset="0"/>
              </a:rPr>
              <a:t> </a:t>
            </a:r>
            <a:r>
              <a:rPr lang="en-US" sz="4800" b="1" dirty="0" err="1" smtClean="0">
                <a:latin typeface="UTM Duepuntozero" pitchFamily="18" charset="0"/>
              </a:rPr>
              <a:t>để</a:t>
            </a:r>
            <a:r>
              <a:rPr lang="en-US" sz="4800" b="1" dirty="0" smtClean="0">
                <a:latin typeface="UTM Duepuntozero" pitchFamily="18" charset="0"/>
              </a:rPr>
              <a:t> </a:t>
            </a:r>
            <a:r>
              <a:rPr lang="en-US" sz="4800" b="1" dirty="0" err="1" smtClean="0">
                <a:latin typeface="UTM Duepuntozero" pitchFamily="18" charset="0"/>
              </a:rPr>
              <a:t>vẽ</a:t>
            </a:r>
            <a:r>
              <a:rPr lang="en-US" sz="4800" b="1" dirty="0" smtClean="0">
                <a:latin typeface="UTM Duepuntozero" pitchFamily="18" charset="0"/>
              </a:rPr>
              <a:t> </a:t>
            </a:r>
            <a:r>
              <a:rPr lang="en-US" sz="4800" b="1" dirty="0" err="1" smtClean="0">
                <a:latin typeface="UTM Duepuntozero" pitchFamily="18" charset="0"/>
              </a:rPr>
              <a:t>hình</a:t>
            </a:r>
            <a:r>
              <a:rPr lang="en-US" sz="4800" b="1" dirty="0" smtClean="0">
                <a:latin typeface="UTM Duepuntozero" pitchFamily="18" charset="0"/>
              </a:rPr>
              <a:t> </a:t>
            </a:r>
            <a:r>
              <a:rPr lang="en-US" sz="4800" b="1" dirty="0" err="1" smtClean="0">
                <a:latin typeface="UTM Duepuntozero" pitchFamily="18" charset="0"/>
              </a:rPr>
              <a:t>tròn</a:t>
            </a:r>
            <a:r>
              <a:rPr lang="en-US" sz="4800" b="1" dirty="0" smtClean="0">
                <a:latin typeface="UTM Duepuntozero" pitchFamily="18" charset="0"/>
              </a:rPr>
              <a:t>?</a:t>
            </a:r>
            <a:endParaRPr lang="en-US" sz="4800" b="1" dirty="0">
              <a:latin typeface="UTM Duepuntozero" pitchFamily="18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006690" y="2871414"/>
            <a:ext cx="12628940" cy="886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11500" dirty="0" smtClean="0">
                <a:solidFill>
                  <a:srgbClr val="000000"/>
                </a:solidFill>
                <a:latin typeface="UTM Arruba KT" pitchFamily="18" charset="0"/>
              </a:rPr>
              <a:t>Com pa</a:t>
            </a:r>
            <a:endParaRPr lang="en-US" sz="11500" dirty="0">
              <a:solidFill>
                <a:srgbClr val="000000"/>
              </a:solidFill>
              <a:latin typeface="UTM Arruba KT" pitchFamily="18" charset="0"/>
            </a:endParaRPr>
          </a:p>
        </p:txBody>
      </p:sp>
      <p:pic>
        <p:nvPicPr>
          <p:cNvPr id="10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691001">
            <a:off x="16630010" y="1187542"/>
            <a:ext cx="1142389" cy="3119151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-97981" y="147882"/>
            <a:ext cx="5638800" cy="3945360"/>
            <a:chOff x="-97981" y="147882"/>
            <a:chExt cx="5638800" cy="3945360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14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7981" y="147882"/>
              <a:ext cx="5638800" cy="3945360"/>
            </a:xfrm>
            <a:prstGeom prst="rect">
              <a:avLst/>
            </a:prstGeom>
          </p:spPr>
        </p:pic>
        <p:sp>
          <p:nvSpPr>
            <p:cNvPr id="11" name="TextBox 7"/>
            <p:cNvSpPr txBox="1"/>
            <p:nvPr/>
          </p:nvSpPr>
          <p:spPr>
            <a:xfrm>
              <a:off x="381000" y="1257300"/>
              <a:ext cx="4572000" cy="184665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4000" b="1" i="1" dirty="0" err="1" smtClean="0">
                  <a:latin typeface="UTM Duepuntozero" pitchFamily="18" charset="0"/>
                </a:rPr>
                <a:t>Các</a:t>
              </a:r>
              <a:r>
                <a:rPr lang="en-US" sz="4000" b="1" i="1" dirty="0" smtClean="0">
                  <a:latin typeface="UTM Duepuntozero" pitchFamily="18" charset="0"/>
                </a:rPr>
                <a:t> </a:t>
              </a:r>
              <a:r>
                <a:rPr lang="en-US" sz="4000" b="1" i="1" dirty="0" err="1" smtClean="0">
                  <a:latin typeface="UTM Duepuntozero" pitchFamily="18" charset="0"/>
                </a:rPr>
                <a:t>bạn</a:t>
              </a:r>
              <a:r>
                <a:rPr lang="en-US" sz="4000" b="1" i="1" dirty="0" smtClean="0">
                  <a:latin typeface="UTM Duepuntozero" pitchFamily="18" charset="0"/>
                </a:rPr>
                <a:t> </a:t>
              </a:r>
              <a:r>
                <a:rPr lang="en-US" sz="4000" b="1" i="1" dirty="0" err="1" smtClean="0">
                  <a:latin typeface="UTM Duepuntozero" pitchFamily="18" charset="0"/>
                </a:rPr>
                <a:t>lưu</a:t>
              </a:r>
              <a:r>
                <a:rPr lang="en-US" sz="4000" b="1" i="1" dirty="0" smtClean="0">
                  <a:latin typeface="UTM Duepuntozero" pitchFamily="18" charset="0"/>
                </a:rPr>
                <a:t> ý </a:t>
              </a:r>
              <a:r>
                <a:rPr lang="en-US" sz="4000" b="1" i="1" dirty="0" err="1" smtClean="0">
                  <a:latin typeface="UTM Duepuntozero" pitchFamily="18" charset="0"/>
                </a:rPr>
                <a:t>cẩn</a:t>
              </a:r>
              <a:r>
                <a:rPr lang="en-US" sz="4000" b="1" i="1" dirty="0" smtClean="0">
                  <a:latin typeface="UTM Duepuntozero" pitchFamily="18" charset="0"/>
                </a:rPr>
                <a:t> </a:t>
              </a:r>
              <a:r>
                <a:rPr lang="en-US" sz="4000" b="1" i="1" dirty="0" err="1" smtClean="0">
                  <a:latin typeface="UTM Duepuntozero" pitchFamily="18" charset="0"/>
                </a:rPr>
                <a:t>thận</a:t>
              </a:r>
              <a:r>
                <a:rPr lang="en-US" sz="4000" b="1" i="1" dirty="0" smtClean="0">
                  <a:latin typeface="UTM Duepuntozero" pitchFamily="18" charset="0"/>
                </a:rPr>
                <a:t> </a:t>
              </a:r>
              <a:r>
                <a:rPr lang="en-US" sz="4000" b="1" i="1" dirty="0" err="1" smtClean="0">
                  <a:latin typeface="UTM Duepuntozero" pitchFamily="18" charset="0"/>
                </a:rPr>
                <a:t>khi</a:t>
              </a:r>
              <a:r>
                <a:rPr lang="en-US" sz="4000" b="1" i="1" dirty="0" smtClean="0">
                  <a:latin typeface="UTM Duepuntozero" pitchFamily="18" charset="0"/>
                </a:rPr>
                <a:t> </a:t>
              </a:r>
              <a:r>
                <a:rPr lang="en-US" sz="4000" b="1" i="1" dirty="0" err="1" smtClean="0">
                  <a:latin typeface="UTM Duepuntozero" pitchFamily="18" charset="0"/>
                </a:rPr>
                <a:t>sử</a:t>
              </a:r>
              <a:r>
                <a:rPr lang="en-US" sz="4000" b="1" i="1" dirty="0" smtClean="0">
                  <a:latin typeface="UTM Duepuntozero" pitchFamily="18" charset="0"/>
                </a:rPr>
                <a:t> </a:t>
              </a:r>
              <a:r>
                <a:rPr lang="en-US" sz="4000" b="1" i="1" dirty="0" err="1" smtClean="0">
                  <a:latin typeface="UTM Duepuntozero" pitchFamily="18" charset="0"/>
                </a:rPr>
                <a:t>dụng</a:t>
              </a:r>
              <a:r>
                <a:rPr lang="en-US" sz="4000" b="1" i="1" dirty="0" smtClean="0">
                  <a:latin typeface="UTM Duepuntozero" pitchFamily="18" charset="0"/>
                </a:rPr>
                <a:t> </a:t>
              </a:r>
              <a:r>
                <a:rPr lang="en-US" sz="4000" b="1" i="1" dirty="0" err="1" smtClean="0">
                  <a:latin typeface="UTM Duepuntozero" pitchFamily="18" charset="0"/>
                </a:rPr>
                <a:t>đồ</a:t>
              </a:r>
              <a:r>
                <a:rPr lang="en-US" sz="4000" b="1" i="1" dirty="0" smtClean="0">
                  <a:latin typeface="UTM Duepuntozero" pitchFamily="18" charset="0"/>
                </a:rPr>
                <a:t> </a:t>
              </a:r>
              <a:r>
                <a:rPr lang="en-US" sz="4000" b="1" i="1" dirty="0" err="1" smtClean="0">
                  <a:latin typeface="UTM Duepuntozero" pitchFamily="18" charset="0"/>
                </a:rPr>
                <a:t>dùng</a:t>
              </a:r>
              <a:r>
                <a:rPr lang="en-US" sz="4000" b="1" i="1" dirty="0" smtClean="0">
                  <a:latin typeface="UTM Duepuntozero" pitchFamily="18" charset="0"/>
                </a:rPr>
                <a:t> </a:t>
              </a:r>
              <a:r>
                <a:rPr lang="en-US" sz="4000" b="1" i="1" dirty="0" err="1" smtClean="0">
                  <a:latin typeface="UTM Duepuntozero" pitchFamily="18" charset="0"/>
                </a:rPr>
                <a:t>sắt</a:t>
              </a:r>
              <a:r>
                <a:rPr lang="en-US" sz="4000" b="1" i="1" dirty="0" smtClean="0">
                  <a:latin typeface="UTM Duepuntozero" pitchFamily="18" charset="0"/>
                </a:rPr>
                <a:t> </a:t>
              </a:r>
              <a:r>
                <a:rPr lang="en-US" sz="4000" b="1" i="1" dirty="0" err="1" smtClean="0">
                  <a:latin typeface="UTM Duepuntozero" pitchFamily="18" charset="0"/>
                </a:rPr>
                <a:t>nhọn</a:t>
              </a:r>
              <a:r>
                <a:rPr lang="en-US" sz="4000" b="1" i="1" dirty="0" smtClean="0">
                  <a:latin typeface="UTM Duepuntozero" pitchFamily="18" charset="0"/>
                </a:rPr>
                <a:t> </a:t>
              </a:r>
              <a:r>
                <a:rPr lang="en-US" sz="4000" b="1" i="1" dirty="0" err="1" smtClean="0">
                  <a:latin typeface="UTM Duepuntozero" pitchFamily="18" charset="0"/>
                </a:rPr>
                <a:t>như</a:t>
              </a:r>
              <a:r>
                <a:rPr lang="en-US" sz="4000" b="1" i="1" dirty="0" smtClean="0">
                  <a:latin typeface="UTM Duepuntozero" pitchFamily="18" charset="0"/>
                </a:rPr>
                <a:t> com pa </a:t>
              </a:r>
              <a:r>
                <a:rPr lang="en-US" sz="4000" b="1" i="1" dirty="0" err="1" smtClean="0">
                  <a:latin typeface="UTM Duepuntozero" pitchFamily="18" charset="0"/>
                </a:rPr>
                <a:t>nhé</a:t>
              </a:r>
              <a:r>
                <a:rPr lang="en-US" sz="4000" b="1" i="1" dirty="0" smtClean="0">
                  <a:latin typeface="UTM Duepuntozero" pitchFamily="18" charset="0"/>
                </a:rPr>
                <a:t>!</a:t>
              </a:r>
              <a:endParaRPr lang="en-US" sz="4000" b="1" i="1" dirty="0">
                <a:latin typeface="UTM Duepuntozero" pitchFamily="18" charset="0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7" grpId="1"/>
      <p:bldP spid="8" grpId="0"/>
      <p:bldP spid="8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C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699" y="1028700"/>
            <a:ext cx="16230600" cy="8229600"/>
            <a:chOff x="0" y="0"/>
            <a:chExt cx="5490351" cy="2783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2783840"/>
            </a:xfrm>
            <a:custGeom>
              <a:avLst/>
              <a:gdLst/>
              <a:ahLst/>
              <a:cxnLst/>
              <a:rect l="l" t="t" r="r" b="b"/>
              <a:pathLst>
                <a:path w="5490351" h="2783840">
                  <a:moveTo>
                    <a:pt x="0" y="0"/>
                  </a:moveTo>
                  <a:lnTo>
                    <a:pt x="5490351" y="0"/>
                  </a:lnTo>
                  <a:lnTo>
                    <a:pt x="5490351" y="2783840"/>
                  </a:lnTo>
                  <a:lnTo>
                    <a:pt x="0" y="2783840"/>
                  </a:lnTo>
                  <a:close/>
                </a:path>
              </a:pathLst>
            </a:custGeom>
            <a:solidFill>
              <a:srgbClr val="FAF7F9">
                <a:alpha val="80000"/>
              </a:srgbClr>
            </a:solidFill>
          </p:spPr>
        </p:sp>
      </p:grpSp>
      <p:sp>
        <p:nvSpPr>
          <p:cNvPr id="8" name="Rectangle 7"/>
          <p:cNvSpPr/>
          <p:nvPr/>
        </p:nvSpPr>
        <p:spPr>
          <a:xfrm>
            <a:off x="1371600" y="1028700"/>
            <a:ext cx="59860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err="1" smtClean="0">
                <a:latin typeface="UTM Cookies" pitchFamily="18" charset="0"/>
                <a:cs typeface="Times New Roman" pitchFamily="18" charset="0"/>
              </a:rPr>
              <a:t>Bài</a:t>
            </a:r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 1:</a:t>
            </a:r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UTM Cookies" pitchFamily="18" charset="0"/>
                <a:cs typeface="Times New Roman" pitchFamily="18" charset="0"/>
              </a:rPr>
              <a:t>Vẽ</a:t>
            </a:r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latin typeface="UTM Cookies" pitchFamily="18" charset="0"/>
                <a:cs typeface="Times New Roman" pitchFamily="18" charset="0"/>
              </a:rPr>
              <a:t>hình</a:t>
            </a:r>
            <a:r>
              <a:rPr lang="en-US" sz="4800" dirty="0">
                <a:latin typeface="UTM Cookies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latin typeface="UTM Cookies" pitchFamily="18" charset="0"/>
                <a:cs typeface="Times New Roman" pitchFamily="18" charset="0"/>
              </a:rPr>
              <a:t>tròn</a:t>
            </a:r>
            <a:r>
              <a:rPr lang="en-US" sz="4800" dirty="0">
                <a:latin typeface="UTM Cookies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UTM Cookies" pitchFamily="18" charset="0"/>
                <a:cs typeface="Times New Roman" pitchFamily="18" charset="0"/>
              </a:rPr>
              <a:t>có</a:t>
            </a:r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:</a:t>
            </a:r>
            <a:endParaRPr lang="en-US" sz="4800" dirty="0">
              <a:latin typeface="UTM Cookies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71800" y="2065972"/>
            <a:ext cx="444063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a) </a:t>
            </a:r>
            <a:r>
              <a:rPr lang="en-US" sz="4800" dirty="0" err="1" smtClean="0">
                <a:latin typeface="UTM Cookies" pitchFamily="18" charset="0"/>
                <a:cs typeface="Times New Roman" pitchFamily="18" charset="0"/>
              </a:rPr>
              <a:t>Bán</a:t>
            </a:r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UTM Cookies" pitchFamily="18" charset="0"/>
                <a:cs typeface="Times New Roman" pitchFamily="18" charset="0"/>
              </a:rPr>
              <a:t>kính</a:t>
            </a:r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 3cm;</a:t>
            </a:r>
            <a:endParaRPr lang="en-US" sz="4800" dirty="0">
              <a:latin typeface="UTM Cookies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153706" y="2102703"/>
            <a:ext cx="520366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Cookies" pitchFamily="18" charset="0"/>
                <a:cs typeface="Times New Roman" pitchFamily="18" charset="0"/>
              </a:rPr>
              <a:t>b</a:t>
            </a:r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) </a:t>
            </a:r>
            <a:r>
              <a:rPr lang="en-US" sz="4800" dirty="0" err="1" smtClean="0">
                <a:latin typeface="UTM Cookies" pitchFamily="18" charset="0"/>
                <a:cs typeface="Times New Roman" pitchFamily="18" charset="0"/>
              </a:rPr>
              <a:t>Đường</a:t>
            </a:r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UTM Cookies" pitchFamily="18" charset="0"/>
                <a:cs typeface="Times New Roman" pitchFamily="18" charset="0"/>
              </a:rPr>
              <a:t>kính</a:t>
            </a:r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 5cm;</a:t>
            </a:r>
            <a:endParaRPr lang="en-US" sz="4800" dirty="0">
              <a:latin typeface="UTM Cookies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968256" y="3379768"/>
            <a:ext cx="13996427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com pa:</a:t>
            </a:r>
          </a:p>
          <a:p>
            <a:pPr marL="742950" indent="-742950">
              <a:spcBef>
                <a:spcPts val="1200"/>
              </a:spcBef>
              <a:buAutoNum type="arabicPeriod"/>
            </a:pP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spcBef>
                <a:spcPts val="1200"/>
              </a:spcBef>
              <a:buAutoNum type="arabicPeriod"/>
            </a:pP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com pa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chì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spcBef>
                <a:spcPts val="1200"/>
              </a:spcBef>
              <a:buAutoNum type="arabicPeriod"/>
            </a:pP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spcBef>
                <a:spcPts val="1200"/>
              </a:spcBef>
              <a:buAutoNum type="arabicPeriod"/>
            </a:pP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xoay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com pa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4901" y="6667500"/>
            <a:ext cx="42672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8101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304800" y="266700"/>
            <a:ext cx="17830800" cy="9677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 rot="5400000">
            <a:off x="10467875" y="1638300"/>
            <a:ext cx="4655638" cy="4655638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 rot="16200000">
            <a:off x="10473118" y="311803"/>
            <a:ext cx="4650395" cy="7308631"/>
            <a:chOff x="1752600" y="120869"/>
            <a:chExt cx="4650395" cy="7308631"/>
          </a:xfrm>
        </p:grpSpPr>
        <p:sp>
          <p:nvSpPr>
            <p:cNvPr id="13" name="Rectangle 12"/>
            <p:cNvSpPr/>
            <p:nvPr/>
          </p:nvSpPr>
          <p:spPr>
            <a:xfrm>
              <a:off x="1752600" y="3771900"/>
              <a:ext cx="2327819" cy="3657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4080419" y="120869"/>
              <a:ext cx="2322576" cy="3657600"/>
            </a:xfrm>
            <a:prstGeom prst="rect">
              <a:avLst/>
            </a:prstGeom>
          </p:spPr>
        </p:pic>
      </p:grp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457200" y="429958"/>
            <a:ext cx="5164414" cy="903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63284" tIns="81642" rIns="163284" bIns="81642" anchor="ctr">
            <a:spAutoFit/>
          </a:bodyPr>
          <a:lstStyle/>
          <a:p>
            <a:r>
              <a:rPr lang="en-US" altLang="en-US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altLang="en-US" sz="4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altLang="en-US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altLang="en-US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= 3cm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0" t="39660" r="8574" b="42282"/>
          <a:stretch/>
        </p:blipFill>
        <p:spPr>
          <a:xfrm>
            <a:off x="228600" y="5721203"/>
            <a:ext cx="7924800" cy="1403497"/>
          </a:xfrm>
          <a:prstGeom prst="rect">
            <a:avLst/>
          </a:prstGeom>
        </p:spPr>
      </p:pic>
      <p:sp>
        <p:nvSpPr>
          <p:cNvPr id="19" name="Rectangle 7"/>
          <p:cNvSpPr>
            <a:spLocks noChangeArrowheads="1"/>
          </p:cNvSpPr>
          <p:nvPr/>
        </p:nvSpPr>
        <p:spPr bwMode="auto">
          <a:xfrm>
            <a:off x="457200" y="7164539"/>
            <a:ext cx="4919155" cy="71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63284" tIns="81642" rIns="163284" bIns="81642" anchor="ctr">
            <a:spAutoFit/>
          </a:bodyPr>
          <a:lstStyle/>
          <a:p>
            <a:r>
              <a:rPr lang="en-US" altLang="en-US" sz="3600" b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600" b="1" dirty="0" err="1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altLang="en-US" sz="3600" b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com pa </a:t>
            </a:r>
            <a:r>
              <a:rPr lang="en-US" altLang="en-US" sz="3600" b="1" dirty="0" err="1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altLang="en-US" sz="3600" b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3cm.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-1449995" y="2403584"/>
            <a:ext cx="4650395" cy="7308631"/>
            <a:chOff x="1752600" y="120869"/>
            <a:chExt cx="4650395" cy="7308631"/>
          </a:xfrm>
        </p:grpSpPr>
        <p:sp>
          <p:nvSpPr>
            <p:cNvPr id="21" name="Rectangle 20"/>
            <p:cNvSpPr/>
            <p:nvPr/>
          </p:nvSpPr>
          <p:spPr>
            <a:xfrm>
              <a:off x="1752600" y="3771900"/>
              <a:ext cx="2327819" cy="3657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4080419" y="120869"/>
              <a:ext cx="2322576" cy="3657600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12510986" y="3131110"/>
            <a:ext cx="623889" cy="1174190"/>
            <a:chOff x="14038717" y="1814204"/>
            <a:chExt cx="623889" cy="1174190"/>
          </a:xfrm>
        </p:grpSpPr>
        <p:sp>
          <p:nvSpPr>
            <p:cNvPr id="24" name="TextBox 23"/>
            <p:cNvSpPr txBox="1"/>
            <p:nvPr/>
          </p:nvSpPr>
          <p:spPr>
            <a:xfrm>
              <a:off x="14038717" y="1814204"/>
              <a:ext cx="62388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O</a:t>
              </a:r>
              <a:endParaRPr lang="en-US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4152531" y="2342063"/>
              <a:ext cx="3962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latin typeface="Times New Roman" pitchFamily="18" charset="0"/>
                  <a:cs typeface="Times New Roman" pitchFamily="18" charset="0"/>
                  <a:sym typeface="Wingdings"/>
                </a:rPr>
                <a:t>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Rectangle 7"/>
          <p:cNvSpPr>
            <a:spLocks noChangeArrowheads="1"/>
          </p:cNvSpPr>
          <p:nvPr/>
        </p:nvSpPr>
        <p:spPr bwMode="auto">
          <a:xfrm>
            <a:off x="9934475" y="7127808"/>
            <a:ext cx="3856364" cy="71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63284" tIns="81642" rIns="163284" bIns="81642" anchor="ctr">
            <a:spAutoFit/>
          </a:bodyPr>
          <a:lstStyle/>
          <a:p>
            <a:r>
              <a:rPr lang="en-US" altLang="en-US" sz="3600" b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600" b="1" dirty="0" err="1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altLang="en-US" sz="3600" b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altLang="en-US" sz="3600" b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altLang="en-US" sz="3600" b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O.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0015930" y="8002369"/>
            <a:ext cx="78919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600" b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600" b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altLang="en-US" sz="3600" b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altLang="en-US" sz="3600" b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altLang="en-US" sz="3600" b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altLang="en-US" sz="3600" b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altLang="en-US" sz="3600" b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O, </a:t>
            </a:r>
            <a:r>
              <a:rPr lang="en-US" altLang="en-US" sz="3600" b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xoay</a:t>
            </a:r>
            <a:r>
              <a:rPr lang="en-US" altLang="en-US" sz="3600" b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com pa.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12819213" y="3982134"/>
            <a:ext cx="2285337" cy="913030"/>
            <a:chOff x="6782462" y="5943601"/>
            <a:chExt cx="2285337" cy="913030"/>
          </a:xfrm>
        </p:grpSpPr>
        <p:sp>
          <p:nvSpPr>
            <p:cNvPr id="31" name="Right Brace 30"/>
            <p:cNvSpPr/>
            <p:nvPr/>
          </p:nvSpPr>
          <p:spPr>
            <a:xfrm rot="5400000">
              <a:off x="7791781" y="4934282"/>
              <a:ext cx="266699" cy="2285337"/>
            </a:xfrm>
            <a:prstGeom prst="rightBrace">
              <a:avLst>
                <a:gd name="adj1" fmla="val 29023"/>
                <a:gd name="adj2" fmla="val 50000"/>
              </a:avLst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7435412" y="6210300"/>
              <a:ext cx="97943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3600" dirty="0"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cm</a:t>
              </a:r>
              <a:endParaRPr lang="en-US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34" name="Straight Connector 33"/>
          <p:cNvCxnSpPr/>
          <p:nvPr/>
        </p:nvCxnSpPr>
        <p:spPr>
          <a:xfrm flipH="1">
            <a:off x="12819213" y="3982134"/>
            <a:ext cx="23043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6398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7 -4.84965E-6 L 0.65217 -0.19984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604" y="-99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3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4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75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25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/>
      <p:bldP spid="19" grpId="0"/>
      <p:bldP spid="26" grpId="0"/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304800" y="266700"/>
            <a:ext cx="17830800" cy="9677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 rot="5400000">
            <a:off x="10467875" y="1638300"/>
            <a:ext cx="4655638" cy="4655638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 rot="16200000">
            <a:off x="10473118" y="311803"/>
            <a:ext cx="4650395" cy="7308631"/>
            <a:chOff x="1752600" y="120869"/>
            <a:chExt cx="4650395" cy="7308631"/>
          </a:xfrm>
        </p:grpSpPr>
        <p:sp>
          <p:nvSpPr>
            <p:cNvPr id="13" name="Rectangle 12"/>
            <p:cNvSpPr/>
            <p:nvPr/>
          </p:nvSpPr>
          <p:spPr>
            <a:xfrm>
              <a:off x="1752600" y="3771900"/>
              <a:ext cx="2327819" cy="3657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4080419" y="120869"/>
              <a:ext cx="2322576" cy="3657600"/>
            </a:xfrm>
            <a:prstGeom prst="rect">
              <a:avLst/>
            </a:prstGeom>
          </p:spPr>
        </p:pic>
      </p:grp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457200" y="326768"/>
            <a:ext cx="5943473" cy="903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63284" tIns="81642" rIns="163284" bIns="81642" anchor="ctr">
            <a:spAutoFit/>
          </a:bodyPr>
          <a:lstStyle/>
          <a:p>
            <a:r>
              <a:rPr lang="en-US" altLang="en-US" sz="4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altLang="en-US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altLang="en-US" sz="4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altLang="en-US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altLang="en-US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= 5cm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0" t="39660" r="8574" b="42282"/>
          <a:stretch/>
        </p:blipFill>
        <p:spPr>
          <a:xfrm>
            <a:off x="152400" y="5721203"/>
            <a:ext cx="9372600" cy="1403497"/>
          </a:xfrm>
          <a:prstGeom prst="rect">
            <a:avLst/>
          </a:prstGeom>
        </p:spPr>
      </p:pic>
      <p:sp>
        <p:nvSpPr>
          <p:cNvPr id="19" name="Rectangle 7"/>
          <p:cNvSpPr>
            <a:spLocks noChangeArrowheads="1"/>
          </p:cNvSpPr>
          <p:nvPr/>
        </p:nvSpPr>
        <p:spPr bwMode="auto">
          <a:xfrm>
            <a:off x="457200" y="7164539"/>
            <a:ext cx="5265404" cy="71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63284" tIns="81642" rIns="163284" bIns="81642" anchor="ctr">
            <a:spAutoFit/>
          </a:bodyPr>
          <a:lstStyle/>
          <a:p>
            <a:r>
              <a:rPr lang="en-US" altLang="en-US" sz="3600" b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600" b="1" dirty="0" err="1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altLang="en-US" sz="3600" b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com pa </a:t>
            </a:r>
            <a:r>
              <a:rPr lang="en-US" altLang="en-US" sz="3600" b="1" dirty="0" err="1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altLang="en-US" sz="3600" b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2,5cm.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-1449995" y="2403584"/>
            <a:ext cx="4650395" cy="7308631"/>
            <a:chOff x="1752600" y="120869"/>
            <a:chExt cx="4650395" cy="7308631"/>
          </a:xfrm>
        </p:grpSpPr>
        <p:sp>
          <p:nvSpPr>
            <p:cNvPr id="21" name="Rectangle 20"/>
            <p:cNvSpPr/>
            <p:nvPr/>
          </p:nvSpPr>
          <p:spPr>
            <a:xfrm>
              <a:off x="1752600" y="3771900"/>
              <a:ext cx="2327819" cy="3657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4080419" y="120869"/>
              <a:ext cx="2322576" cy="3657600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12510986" y="3131110"/>
            <a:ext cx="623889" cy="1174190"/>
            <a:chOff x="14038717" y="1814204"/>
            <a:chExt cx="623889" cy="1174190"/>
          </a:xfrm>
        </p:grpSpPr>
        <p:sp>
          <p:nvSpPr>
            <p:cNvPr id="24" name="TextBox 23"/>
            <p:cNvSpPr txBox="1"/>
            <p:nvPr/>
          </p:nvSpPr>
          <p:spPr>
            <a:xfrm>
              <a:off x="14038717" y="1814204"/>
              <a:ext cx="62388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O</a:t>
              </a:r>
              <a:endParaRPr lang="en-US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4152531" y="2342063"/>
              <a:ext cx="3962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latin typeface="Times New Roman" pitchFamily="18" charset="0"/>
                  <a:cs typeface="Times New Roman" pitchFamily="18" charset="0"/>
                  <a:sym typeface="Wingdings"/>
                </a:rPr>
                <a:t>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Rectangle 7"/>
          <p:cNvSpPr>
            <a:spLocks noChangeArrowheads="1"/>
          </p:cNvSpPr>
          <p:nvPr/>
        </p:nvSpPr>
        <p:spPr bwMode="auto">
          <a:xfrm>
            <a:off x="9934475" y="7127808"/>
            <a:ext cx="3856364" cy="71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63284" tIns="81642" rIns="163284" bIns="81642" anchor="ctr">
            <a:spAutoFit/>
          </a:bodyPr>
          <a:lstStyle/>
          <a:p>
            <a:r>
              <a:rPr lang="en-US" altLang="en-US" sz="3600" b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600" b="1" dirty="0" err="1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altLang="en-US" sz="3600" b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altLang="en-US" sz="3600" b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altLang="en-US" sz="3600" b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O.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0015930" y="8002369"/>
            <a:ext cx="78919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600" b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600" b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altLang="en-US" sz="3600" b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altLang="en-US" sz="3600" b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altLang="en-US" sz="3600" b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altLang="en-US" sz="3600" b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altLang="en-US" sz="3600" b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O, </a:t>
            </a:r>
            <a:r>
              <a:rPr lang="en-US" altLang="en-US" sz="3600" b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xoay</a:t>
            </a:r>
            <a:r>
              <a:rPr lang="en-US" altLang="en-US" sz="3600" b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com pa.</a:t>
            </a:r>
          </a:p>
        </p:txBody>
      </p:sp>
      <p:sp>
        <p:nvSpPr>
          <p:cNvPr id="27" name="Rectangle 7"/>
          <p:cNvSpPr>
            <a:spLocks noChangeArrowheads="1"/>
          </p:cNvSpPr>
          <p:nvPr/>
        </p:nvSpPr>
        <p:spPr bwMode="auto">
          <a:xfrm>
            <a:off x="1219200" y="1224224"/>
            <a:ext cx="6587881" cy="71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63284" tIns="81642" rIns="163284" bIns="81642" anchor="ctr">
            <a:spAutoFit/>
          </a:bodyPr>
          <a:lstStyle/>
          <a:p>
            <a:r>
              <a:rPr lang="en-US" altLang="en-US" sz="3600" b="1" dirty="0" err="1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altLang="en-US" sz="3600" b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altLang="en-US" sz="3600" b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altLang="en-US" sz="3600" b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= 5cm : 2 = 2,5cm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12819213" y="3982134"/>
            <a:ext cx="2285337" cy="913030"/>
            <a:chOff x="6782462" y="5943601"/>
            <a:chExt cx="2285337" cy="913030"/>
          </a:xfrm>
        </p:grpSpPr>
        <p:sp>
          <p:nvSpPr>
            <p:cNvPr id="34" name="Right Brace 33"/>
            <p:cNvSpPr/>
            <p:nvPr/>
          </p:nvSpPr>
          <p:spPr>
            <a:xfrm rot="5400000">
              <a:off x="7791781" y="4934282"/>
              <a:ext cx="266699" cy="2285337"/>
            </a:xfrm>
            <a:prstGeom prst="rightBrace">
              <a:avLst>
                <a:gd name="adj1" fmla="val 29023"/>
                <a:gd name="adj2" fmla="val 50000"/>
              </a:avLst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250525" y="6210300"/>
              <a:ext cx="164792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2,5cm</a:t>
              </a:r>
              <a:endParaRPr lang="en-US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36" name="Straight Connector 35"/>
          <p:cNvCxnSpPr/>
          <p:nvPr/>
        </p:nvCxnSpPr>
        <p:spPr>
          <a:xfrm flipH="1">
            <a:off x="12819213" y="3982134"/>
            <a:ext cx="23043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10329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7 -4.84965E-6 L 0.65217 -0.19984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604" y="-99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7" dur="3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4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5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75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250"/>
                            </p:stCondLst>
                            <p:childTnLst>
                              <p:par>
                                <p:cTn id="7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/>
      <p:bldP spid="19" grpId="0"/>
      <p:bldP spid="26" grpId="0"/>
      <p:bldP spid="28" grpId="0"/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C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699" y="1028700"/>
            <a:ext cx="16230600" cy="8229600"/>
            <a:chOff x="0" y="0"/>
            <a:chExt cx="5490351" cy="2783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2783840"/>
            </a:xfrm>
            <a:custGeom>
              <a:avLst/>
              <a:gdLst/>
              <a:ahLst/>
              <a:cxnLst/>
              <a:rect l="l" t="t" r="r" b="b"/>
              <a:pathLst>
                <a:path w="5490351" h="2783840">
                  <a:moveTo>
                    <a:pt x="0" y="0"/>
                  </a:moveTo>
                  <a:lnTo>
                    <a:pt x="5490351" y="0"/>
                  </a:lnTo>
                  <a:lnTo>
                    <a:pt x="5490351" y="2783840"/>
                  </a:lnTo>
                  <a:lnTo>
                    <a:pt x="0" y="2783840"/>
                  </a:lnTo>
                  <a:close/>
                </a:path>
              </a:pathLst>
            </a:custGeom>
            <a:solidFill>
              <a:srgbClr val="FAF7F9">
                <a:alpha val="80000"/>
              </a:srgbClr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flipH="1">
            <a:off x="-55246" y="0"/>
            <a:ext cx="3006092" cy="219820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957934" y="992372"/>
            <a:ext cx="142801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dirty="0">
                <a:latin typeface="UTM Cookies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UTM Cookies" pitchFamily="18" charset="0"/>
                <a:cs typeface="Times New Roman" pitchFamily="18" charset="0"/>
              </a:rPr>
              <a:t>Bài</a:t>
            </a:r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 2:</a:t>
            </a:r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 </a:t>
            </a:r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Cho </a:t>
            </a:r>
            <a:r>
              <a:rPr lang="en-US" sz="4800" dirty="0" err="1" smtClean="0">
                <a:latin typeface="UTM Cookies" pitchFamily="18" charset="0"/>
                <a:cs typeface="Times New Roman" pitchFamily="18" charset="0"/>
              </a:rPr>
              <a:t>đoạn</a:t>
            </a:r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UTM Cookies" pitchFamily="18" charset="0"/>
                <a:cs typeface="Times New Roman" pitchFamily="18" charset="0"/>
              </a:rPr>
              <a:t>thẳng</a:t>
            </a:r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 AB = 4cm. </a:t>
            </a:r>
            <a:r>
              <a:rPr lang="en-US" sz="4800" dirty="0" err="1" smtClean="0">
                <a:latin typeface="UTM Cookies" pitchFamily="18" charset="0"/>
                <a:cs typeface="Times New Roman" pitchFamily="18" charset="0"/>
              </a:rPr>
              <a:t>Hãy</a:t>
            </a:r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UTM Cookies" pitchFamily="18" charset="0"/>
                <a:cs typeface="Times New Roman" pitchFamily="18" charset="0"/>
              </a:rPr>
              <a:t>vẽ</a:t>
            </a:r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UTM Cookies" pitchFamily="18" charset="0"/>
                <a:cs typeface="Times New Roman" pitchFamily="18" charset="0"/>
              </a:rPr>
              <a:t>hai</a:t>
            </a:r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UTM Cookies" pitchFamily="18" charset="0"/>
                <a:cs typeface="Times New Roman" pitchFamily="18" charset="0"/>
              </a:rPr>
              <a:t>hình</a:t>
            </a:r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UTM Cookies" pitchFamily="18" charset="0"/>
                <a:cs typeface="Times New Roman" pitchFamily="18" charset="0"/>
              </a:rPr>
              <a:t>tròn</a:t>
            </a:r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UTM Cookies" pitchFamily="18" charset="0"/>
                <a:cs typeface="Times New Roman" pitchFamily="18" charset="0"/>
              </a:rPr>
              <a:t>tâm</a:t>
            </a:r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 A </a:t>
            </a:r>
            <a:r>
              <a:rPr lang="en-US" sz="4800" dirty="0" err="1" smtClean="0">
                <a:latin typeface="UTM Cookies" pitchFamily="18" charset="0"/>
                <a:cs typeface="Times New Roman" pitchFamily="18" charset="0"/>
              </a:rPr>
              <a:t>và</a:t>
            </a:r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UTM Cookies" pitchFamily="18" charset="0"/>
                <a:cs typeface="Times New Roman" pitchFamily="18" charset="0"/>
              </a:rPr>
              <a:t>tâm</a:t>
            </a:r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 B </a:t>
            </a:r>
            <a:r>
              <a:rPr lang="en-US" sz="4800" dirty="0" err="1" smtClean="0">
                <a:latin typeface="UTM Cookies" pitchFamily="18" charset="0"/>
                <a:cs typeface="Times New Roman" pitchFamily="18" charset="0"/>
              </a:rPr>
              <a:t>đều</a:t>
            </a:r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UTM Cookies" pitchFamily="18" charset="0"/>
                <a:cs typeface="Times New Roman" pitchFamily="18" charset="0"/>
              </a:rPr>
              <a:t>có</a:t>
            </a:r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UTM Cookies" pitchFamily="18" charset="0"/>
                <a:cs typeface="Times New Roman" pitchFamily="18" charset="0"/>
              </a:rPr>
              <a:t>bán</a:t>
            </a:r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UTM Cookies" pitchFamily="18" charset="0"/>
                <a:cs typeface="Times New Roman" pitchFamily="18" charset="0"/>
              </a:rPr>
              <a:t>kính</a:t>
            </a:r>
            <a:r>
              <a:rPr lang="en-US" sz="4800" dirty="0" smtClean="0">
                <a:latin typeface="UTM Cookies" pitchFamily="18" charset="0"/>
                <a:cs typeface="Times New Roman" pitchFamily="18" charset="0"/>
              </a:rPr>
              <a:t> 2cm.</a:t>
            </a:r>
            <a:endParaRPr lang="en-US" sz="4800" dirty="0">
              <a:latin typeface="UTM Cookies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447800" y="3628727"/>
            <a:ext cx="15253726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com pa:</a:t>
            </a:r>
          </a:p>
          <a:p>
            <a:pPr marL="742950" indent="-742950">
              <a:spcBef>
                <a:spcPts val="1200"/>
              </a:spcBef>
              <a:buAutoNum type="arabicPeriod"/>
            </a:pP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AB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4cm.</a:t>
            </a:r>
          </a:p>
          <a:p>
            <a:pPr marL="742950" indent="-742950">
              <a:spcBef>
                <a:spcPts val="1200"/>
              </a:spcBef>
              <a:buAutoNum type="arabicPeriod"/>
            </a:pP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com pa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chì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2cm.</a:t>
            </a:r>
          </a:p>
          <a:p>
            <a:pPr marL="742950" indent="-742950">
              <a:spcBef>
                <a:spcPts val="1200"/>
              </a:spcBef>
              <a:buAutoNum type="arabicPeriod"/>
            </a:pP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A,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xoay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com pa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spcBef>
                <a:spcPts val="1200"/>
              </a:spcBef>
              <a:buFontTx/>
              <a:buAutoNum type="arabicPeriod"/>
            </a:pPr>
            <a:r>
              <a:rPr lang="en-US" sz="4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4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4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4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4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4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4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4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B, </a:t>
            </a:r>
            <a:r>
              <a:rPr lang="en-US" sz="4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xoay</a:t>
            </a:r>
            <a:r>
              <a:rPr lang="en-US" sz="4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com pa </a:t>
            </a:r>
            <a:r>
              <a:rPr lang="en-US" sz="4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4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4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spcBef>
                <a:spcPts val="1200"/>
              </a:spcBef>
              <a:buAutoNum type="arabicPeriod"/>
            </a:pPr>
            <a:endParaRPr lang="en-US" sz="4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spcBef>
                <a:spcPts val="1200"/>
              </a:spcBef>
              <a:buAutoNum type="arabicPeriod"/>
            </a:pPr>
            <a:endParaRPr lang="en-US" sz="4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6993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304800" y="266700"/>
            <a:ext cx="17830800" cy="9677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/>
          <p:cNvSpPr/>
          <p:nvPr/>
        </p:nvSpPr>
        <p:spPr>
          <a:xfrm rot="5400000">
            <a:off x="4454644" y="3545059"/>
            <a:ext cx="4655638" cy="4655638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 rot="16200000">
            <a:off x="4459887" y="2218562"/>
            <a:ext cx="4650395" cy="7308631"/>
            <a:chOff x="1752600" y="120869"/>
            <a:chExt cx="4650395" cy="7308631"/>
          </a:xfrm>
        </p:grpSpPr>
        <p:sp>
          <p:nvSpPr>
            <p:cNvPr id="13" name="Rectangle 12"/>
            <p:cNvSpPr/>
            <p:nvPr/>
          </p:nvSpPr>
          <p:spPr>
            <a:xfrm>
              <a:off x="1752600" y="3771900"/>
              <a:ext cx="2327819" cy="3657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4080419" y="120869"/>
              <a:ext cx="2322576" cy="3657600"/>
            </a:xfrm>
            <a:prstGeom prst="rect">
              <a:avLst/>
            </a:prstGeom>
          </p:spPr>
        </p:pic>
      </p:grp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0" t="39660" r="8574" b="42282"/>
          <a:stretch/>
        </p:blipFill>
        <p:spPr>
          <a:xfrm>
            <a:off x="5867400" y="5609896"/>
            <a:ext cx="11887200" cy="2244697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557774" y="309219"/>
            <a:ext cx="53858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AB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4cm.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6019800" y="5038793"/>
            <a:ext cx="978110" cy="1158199"/>
            <a:chOff x="13570683" y="1830195"/>
            <a:chExt cx="978110" cy="1158199"/>
          </a:xfrm>
        </p:grpSpPr>
        <p:sp>
          <p:nvSpPr>
            <p:cNvPr id="32" name="TextBox 31"/>
            <p:cNvSpPr txBox="1"/>
            <p:nvPr/>
          </p:nvSpPr>
          <p:spPr>
            <a:xfrm>
              <a:off x="13570683" y="1830195"/>
              <a:ext cx="59182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b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4152531" y="2342063"/>
              <a:ext cx="3962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latin typeface="Times New Roman" pitchFamily="18" charset="0"/>
                  <a:cs typeface="Times New Roman" pitchFamily="18" charset="0"/>
                  <a:sym typeface="Wingdings"/>
                </a:rPr>
                <a:t>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1201400" y="5076497"/>
            <a:ext cx="890469" cy="1143000"/>
            <a:chOff x="14152531" y="1845394"/>
            <a:chExt cx="890469" cy="1143000"/>
          </a:xfrm>
        </p:grpSpPr>
        <p:sp>
          <p:nvSpPr>
            <p:cNvPr id="35" name="TextBox 34"/>
            <p:cNvSpPr txBox="1"/>
            <p:nvPr/>
          </p:nvSpPr>
          <p:spPr>
            <a:xfrm>
              <a:off x="14481628" y="1845394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en-US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4152531" y="2342063"/>
              <a:ext cx="3962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latin typeface="Times New Roman" pitchFamily="18" charset="0"/>
                  <a:cs typeface="Times New Roman" pitchFamily="18" charset="0"/>
                  <a:sym typeface="Wingdings"/>
                </a:rPr>
                <a:t>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" name="Straight Connector 3"/>
          <p:cNvCxnSpPr/>
          <p:nvPr/>
        </p:nvCxnSpPr>
        <p:spPr>
          <a:xfrm>
            <a:off x="6781800" y="5873826"/>
            <a:ext cx="4617731" cy="2250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0" t="39660" r="8574" b="42282"/>
          <a:stretch/>
        </p:blipFill>
        <p:spPr>
          <a:xfrm>
            <a:off x="177607" y="7353300"/>
            <a:ext cx="11709593" cy="2133600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-1219200" y="4235669"/>
            <a:ext cx="4650395" cy="7308631"/>
            <a:chOff x="1752600" y="120869"/>
            <a:chExt cx="4650395" cy="7308631"/>
          </a:xfrm>
        </p:grpSpPr>
        <p:sp>
          <p:nvSpPr>
            <p:cNvPr id="39" name="Rectangle 38"/>
            <p:cNvSpPr/>
            <p:nvPr/>
          </p:nvSpPr>
          <p:spPr>
            <a:xfrm>
              <a:off x="1752600" y="3771900"/>
              <a:ext cx="2327819" cy="3657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" name="Picture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4080419" y="120869"/>
              <a:ext cx="2322576" cy="3657600"/>
            </a:xfrm>
            <a:prstGeom prst="rect">
              <a:avLst/>
            </a:prstGeom>
          </p:spPr>
        </p:pic>
      </p:grpSp>
      <p:sp>
        <p:nvSpPr>
          <p:cNvPr id="41" name="Oval 40"/>
          <p:cNvSpPr/>
          <p:nvPr/>
        </p:nvSpPr>
        <p:spPr>
          <a:xfrm rot="5400000">
            <a:off x="9096276" y="3568512"/>
            <a:ext cx="4655638" cy="4655638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41"/>
          <p:cNvGrpSpPr/>
          <p:nvPr/>
        </p:nvGrpSpPr>
        <p:grpSpPr>
          <a:xfrm rot="16200000">
            <a:off x="9101519" y="2242015"/>
            <a:ext cx="4650395" cy="7308631"/>
            <a:chOff x="1752600" y="120869"/>
            <a:chExt cx="4650395" cy="7308631"/>
          </a:xfrm>
        </p:grpSpPr>
        <p:sp>
          <p:nvSpPr>
            <p:cNvPr id="43" name="Rectangle 42"/>
            <p:cNvSpPr/>
            <p:nvPr/>
          </p:nvSpPr>
          <p:spPr>
            <a:xfrm>
              <a:off x="1752600" y="3771900"/>
              <a:ext cx="2327819" cy="3657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Picture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4080419" y="120869"/>
              <a:ext cx="2322576" cy="3657600"/>
            </a:xfrm>
            <a:prstGeom prst="rect">
              <a:avLst/>
            </a:prstGeom>
          </p:spPr>
        </p:pic>
      </p:grpSp>
      <p:sp>
        <p:nvSpPr>
          <p:cNvPr id="45" name="Rectangle 44"/>
          <p:cNvSpPr/>
          <p:nvPr/>
        </p:nvSpPr>
        <p:spPr>
          <a:xfrm>
            <a:off x="557774" y="918444"/>
            <a:ext cx="53858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com pa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2cm.</a:t>
            </a:r>
          </a:p>
        </p:txBody>
      </p:sp>
      <p:sp>
        <p:nvSpPr>
          <p:cNvPr id="6" name="Rectangle 5"/>
          <p:cNvSpPr/>
          <p:nvPr/>
        </p:nvSpPr>
        <p:spPr>
          <a:xfrm>
            <a:off x="557774" y="1577475"/>
            <a:ext cx="122438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A,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xoay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com pa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56969" y="2287369"/>
            <a:ext cx="114826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B,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xoay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com pa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6781799" y="5915689"/>
            <a:ext cx="2285337" cy="913030"/>
            <a:chOff x="6782462" y="5943601"/>
            <a:chExt cx="2285337" cy="913030"/>
          </a:xfrm>
        </p:grpSpPr>
        <p:sp>
          <p:nvSpPr>
            <p:cNvPr id="8" name="Right Brace 7"/>
            <p:cNvSpPr/>
            <p:nvPr/>
          </p:nvSpPr>
          <p:spPr>
            <a:xfrm rot="5400000">
              <a:off x="7791781" y="4934282"/>
              <a:ext cx="266699" cy="2285337"/>
            </a:xfrm>
            <a:prstGeom prst="rightBrace">
              <a:avLst>
                <a:gd name="adj1" fmla="val 29023"/>
                <a:gd name="adj2" fmla="val 50000"/>
              </a:avLst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7435412" y="6210300"/>
              <a:ext cx="97943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2cm</a:t>
              </a:r>
              <a:endParaRPr lang="en-US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9144663" y="5936954"/>
            <a:ext cx="2285337" cy="913030"/>
            <a:chOff x="6782462" y="5943601"/>
            <a:chExt cx="2285337" cy="913030"/>
          </a:xfrm>
        </p:grpSpPr>
        <p:sp>
          <p:nvSpPr>
            <p:cNvPr id="49" name="Right Brace 48"/>
            <p:cNvSpPr/>
            <p:nvPr/>
          </p:nvSpPr>
          <p:spPr>
            <a:xfrm rot="5400000">
              <a:off x="7791781" y="4934282"/>
              <a:ext cx="266699" cy="2285337"/>
            </a:xfrm>
            <a:prstGeom prst="rightBrace">
              <a:avLst>
                <a:gd name="adj1" fmla="val 29023"/>
                <a:gd name="adj2" fmla="val 50000"/>
              </a:avLst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7435412" y="6210300"/>
              <a:ext cx="97943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2cm</a:t>
              </a:r>
              <a:endParaRPr lang="en-US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99554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3" dur="2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250"/>
                            </p:stCondLst>
                            <p:childTnLst>
                              <p:par>
                                <p:cTn id="8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750"/>
                            </p:stCondLst>
                            <p:childTnLst>
                              <p:par>
                                <p:cTn id="8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250"/>
                            </p:stCondLst>
                            <p:childTnLst>
                              <p:par>
                                <p:cTn id="9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0" grpId="0"/>
      <p:bldP spid="41" grpId="0" animBg="1"/>
      <p:bldP spid="45" grpId="0"/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C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699" y="1028700"/>
            <a:ext cx="16230600" cy="8229600"/>
            <a:chOff x="0" y="0"/>
            <a:chExt cx="5490351" cy="2783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2783840"/>
            </a:xfrm>
            <a:custGeom>
              <a:avLst/>
              <a:gdLst/>
              <a:ahLst/>
              <a:cxnLst/>
              <a:rect l="l" t="t" r="r" b="b"/>
              <a:pathLst>
                <a:path w="5490351" h="2783840">
                  <a:moveTo>
                    <a:pt x="0" y="0"/>
                  </a:moveTo>
                  <a:lnTo>
                    <a:pt x="5490351" y="0"/>
                  </a:lnTo>
                  <a:lnTo>
                    <a:pt x="5490351" y="2783840"/>
                  </a:lnTo>
                  <a:lnTo>
                    <a:pt x="0" y="2783840"/>
                  </a:lnTo>
                  <a:close/>
                </a:path>
              </a:pathLst>
            </a:custGeom>
            <a:solidFill>
              <a:srgbClr val="FAF7F9">
                <a:alpha val="80000"/>
              </a:srgbClr>
            </a:solidFill>
          </p:spPr>
        </p:sp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400300"/>
            <a:ext cx="6400800" cy="634225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295400" y="1015409"/>
            <a:ext cx="471898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err="1" smtClean="0">
                <a:latin typeface="UTM Cookies" pitchFamily="18" charset="0"/>
                <a:cs typeface="Times New Roman" pitchFamily="18" charset="0"/>
              </a:rPr>
              <a:t>Bài</a:t>
            </a:r>
            <a:r>
              <a:rPr lang="en-US" sz="4400" dirty="0" smtClean="0">
                <a:latin typeface="UTM Cookies" pitchFamily="18" charset="0"/>
                <a:cs typeface="Times New Roman" pitchFamily="18" charset="0"/>
              </a:rPr>
              <a:t> 3:</a:t>
            </a:r>
            <a:r>
              <a:rPr lang="en-US" sz="4400" dirty="0" smtClean="0">
                <a:latin typeface="UTM Cookies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UTM Cookies" pitchFamily="18" charset="0"/>
                <a:cs typeface="Times New Roman" pitchFamily="18" charset="0"/>
              </a:rPr>
              <a:t>Vẽ</a:t>
            </a:r>
            <a:r>
              <a:rPr lang="en-US" sz="4400" dirty="0" smtClean="0">
                <a:latin typeface="UTM Cookies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UTM Cookies" pitchFamily="18" charset="0"/>
                <a:cs typeface="Times New Roman" pitchFamily="18" charset="0"/>
              </a:rPr>
              <a:t>theo</a:t>
            </a:r>
            <a:r>
              <a:rPr lang="en-US" sz="4400" dirty="0" smtClean="0">
                <a:latin typeface="UTM Cookies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UTM Cookies" pitchFamily="18" charset="0"/>
                <a:cs typeface="Times New Roman" pitchFamily="18" charset="0"/>
              </a:rPr>
              <a:t>mẫu</a:t>
            </a:r>
            <a:r>
              <a:rPr lang="en-US" sz="4400" dirty="0" smtClean="0">
                <a:latin typeface="UTM Cookies" pitchFamily="18" charset="0"/>
                <a:cs typeface="Times New Roman" pitchFamily="18" charset="0"/>
              </a:rPr>
              <a:t>:</a:t>
            </a:r>
            <a:endParaRPr lang="en-US" sz="4400" dirty="0">
              <a:latin typeface="UTM Cookies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077200" y="1409700"/>
            <a:ext cx="92202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742950" indent="-742950">
              <a:spcBef>
                <a:spcPts val="1200"/>
              </a:spcBef>
              <a:buAutoNum type="arabicPeriod"/>
            </a:pPr>
            <a:r>
              <a:rPr lang="en-US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4 ô </a:t>
            </a:r>
            <a:r>
              <a:rPr lang="en-US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spcBef>
                <a:spcPts val="1200"/>
              </a:spcBef>
              <a:buAutoNum type="arabicPeriod"/>
            </a:pPr>
            <a:r>
              <a:rPr lang="en-US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nửa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 ô </a:t>
            </a:r>
            <a:r>
              <a:rPr lang="en-US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spcBef>
                <a:spcPts val="1200"/>
              </a:spcBef>
              <a:buFontTx/>
              <a:buAutoNum type="arabicPeriod"/>
            </a:pPr>
            <a:r>
              <a:rPr lang="en-US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nửa</a:t>
            </a:r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 ô </a:t>
            </a:r>
            <a:r>
              <a:rPr lang="en-US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1200"/>
              </a:spcBef>
            </a:pPr>
            <a:endParaRPr lang="en-US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3833112" y="6172200"/>
            <a:ext cx="4472609" cy="4114800"/>
          </a:xfrm>
          <a:prstGeom prst="rect">
            <a:avLst/>
          </a:prstGeom>
        </p:spPr>
      </p:pic>
      <p:sp>
        <p:nvSpPr>
          <p:cNvPr id="14" name="Arc 5"/>
          <p:cNvSpPr>
            <a:spLocks/>
          </p:cNvSpPr>
          <p:nvPr/>
        </p:nvSpPr>
        <p:spPr bwMode="auto">
          <a:xfrm rot="10800000">
            <a:off x="1954160" y="5495227"/>
            <a:ext cx="2541640" cy="1324671"/>
          </a:xfrm>
          <a:custGeom>
            <a:avLst/>
            <a:gdLst>
              <a:gd name="T0" fmla="*/ 0 w 43070"/>
              <a:gd name="T1" fmla="*/ 2147483646 h 21600"/>
              <a:gd name="T2" fmla="*/ 2147483646 w 43070"/>
              <a:gd name="T3" fmla="*/ 2147483646 h 21600"/>
              <a:gd name="T4" fmla="*/ 2147483646 w 43070"/>
              <a:gd name="T5" fmla="*/ 2147483646 h 21600"/>
              <a:gd name="T6" fmla="*/ 0 60000 65536"/>
              <a:gd name="T7" fmla="*/ 0 60000 65536"/>
              <a:gd name="T8" fmla="*/ 0 60000 65536"/>
              <a:gd name="T9" fmla="*/ 0 w 43070"/>
              <a:gd name="T10" fmla="*/ 0 h 21600"/>
              <a:gd name="T11" fmla="*/ 43070 w 4307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070" h="21600" fill="none" extrusionOk="0">
                <a:moveTo>
                  <a:pt x="0" y="20187"/>
                </a:moveTo>
                <a:cubicBezTo>
                  <a:pt x="744" y="8830"/>
                  <a:pt x="10173" y="-1"/>
                  <a:pt x="21554" y="0"/>
                </a:cubicBezTo>
                <a:cubicBezTo>
                  <a:pt x="32746" y="0"/>
                  <a:pt x="42085" y="8550"/>
                  <a:pt x="43070" y="19699"/>
                </a:cubicBezTo>
              </a:path>
              <a:path w="43070" h="21600" stroke="0" extrusionOk="0">
                <a:moveTo>
                  <a:pt x="0" y="20187"/>
                </a:moveTo>
                <a:cubicBezTo>
                  <a:pt x="744" y="8830"/>
                  <a:pt x="10173" y="-1"/>
                  <a:pt x="21554" y="0"/>
                </a:cubicBezTo>
                <a:cubicBezTo>
                  <a:pt x="32746" y="0"/>
                  <a:pt x="42085" y="8550"/>
                  <a:pt x="43070" y="19699"/>
                </a:cubicBezTo>
                <a:lnTo>
                  <a:pt x="21554" y="21600"/>
                </a:lnTo>
                <a:lnTo>
                  <a:pt x="0" y="20187"/>
                </a:lnTo>
                <a:close/>
              </a:path>
            </a:pathLst>
          </a:custGeom>
          <a:noFill/>
          <a:ln w="76200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63284" tIns="81642" rIns="163284" bIns="81642"/>
          <a:lstStyle/>
          <a:p>
            <a:endParaRPr lang="en-US"/>
          </a:p>
        </p:txBody>
      </p:sp>
      <p:sp>
        <p:nvSpPr>
          <p:cNvPr id="17" name="Arc 5"/>
          <p:cNvSpPr>
            <a:spLocks/>
          </p:cNvSpPr>
          <p:nvPr/>
        </p:nvSpPr>
        <p:spPr bwMode="auto">
          <a:xfrm rot="10800000" flipV="1">
            <a:off x="4495800" y="4352228"/>
            <a:ext cx="2541640" cy="1400871"/>
          </a:xfrm>
          <a:custGeom>
            <a:avLst/>
            <a:gdLst>
              <a:gd name="T0" fmla="*/ 0 w 43070"/>
              <a:gd name="T1" fmla="*/ 2147483646 h 21600"/>
              <a:gd name="T2" fmla="*/ 2147483646 w 43070"/>
              <a:gd name="T3" fmla="*/ 2147483646 h 21600"/>
              <a:gd name="T4" fmla="*/ 2147483646 w 43070"/>
              <a:gd name="T5" fmla="*/ 2147483646 h 21600"/>
              <a:gd name="T6" fmla="*/ 0 60000 65536"/>
              <a:gd name="T7" fmla="*/ 0 60000 65536"/>
              <a:gd name="T8" fmla="*/ 0 60000 65536"/>
              <a:gd name="T9" fmla="*/ 0 w 43070"/>
              <a:gd name="T10" fmla="*/ 0 h 21600"/>
              <a:gd name="T11" fmla="*/ 43070 w 4307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070" h="21600" fill="none" extrusionOk="0">
                <a:moveTo>
                  <a:pt x="0" y="20187"/>
                </a:moveTo>
                <a:cubicBezTo>
                  <a:pt x="744" y="8830"/>
                  <a:pt x="10173" y="-1"/>
                  <a:pt x="21554" y="0"/>
                </a:cubicBezTo>
                <a:cubicBezTo>
                  <a:pt x="32746" y="0"/>
                  <a:pt x="42085" y="8550"/>
                  <a:pt x="43070" y="19699"/>
                </a:cubicBezTo>
              </a:path>
              <a:path w="43070" h="21600" stroke="0" extrusionOk="0">
                <a:moveTo>
                  <a:pt x="0" y="20187"/>
                </a:moveTo>
                <a:cubicBezTo>
                  <a:pt x="744" y="8830"/>
                  <a:pt x="10173" y="-1"/>
                  <a:pt x="21554" y="0"/>
                </a:cubicBezTo>
                <a:cubicBezTo>
                  <a:pt x="32746" y="0"/>
                  <a:pt x="42085" y="8550"/>
                  <a:pt x="43070" y="19699"/>
                </a:cubicBezTo>
                <a:lnTo>
                  <a:pt x="21554" y="21600"/>
                </a:lnTo>
                <a:lnTo>
                  <a:pt x="0" y="20187"/>
                </a:lnTo>
                <a:close/>
              </a:path>
            </a:pathLst>
          </a:custGeom>
          <a:noFill/>
          <a:ln w="76200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63284" tIns="81642" rIns="163284" bIns="81642"/>
          <a:lstStyle/>
          <a:p>
            <a:endParaRPr lang="en-US"/>
          </a:p>
        </p:txBody>
      </p:sp>
      <p:sp>
        <p:nvSpPr>
          <p:cNvPr id="18" name="Oval 3"/>
          <p:cNvSpPr>
            <a:spLocks noChangeArrowheads="1"/>
          </p:cNvSpPr>
          <p:nvPr/>
        </p:nvSpPr>
        <p:spPr bwMode="auto">
          <a:xfrm>
            <a:off x="1936446" y="3009900"/>
            <a:ext cx="5100994" cy="5105400"/>
          </a:xfrm>
          <a:prstGeom prst="ellipse">
            <a:avLst/>
          </a:prstGeom>
          <a:noFill/>
          <a:ln w="76200">
            <a:solidFill>
              <a:srgbClr val="002060"/>
            </a:solidFill>
            <a:round/>
            <a:headEnd/>
            <a:tailEnd/>
          </a:ln>
        </p:spPr>
        <p:txBody>
          <a:bodyPr lIns="163284" tIns="81642" rIns="163284" bIns="81642"/>
          <a:lstStyle/>
          <a:p>
            <a:pPr eaLnBrk="1" hangingPunct="1"/>
            <a:endParaRPr lang="en-US" altLang="en-US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4060454" y="4851112"/>
            <a:ext cx="626939" cy="1054388"/>
            <a:chOff x="13921854" y="1934006"/>
            <a:chExt cx="626939" cy="1054388"/>
          </a:xfrm>
        </p:grpSpPr>
        <p:sp>
          <p:nvSpPr>
            <p:cNvPr id="20" name="TextBox 19"/>
            <p:cNvSpPr txBox="1"/>
            <p:nvPr/>
          </p:nvSpPr>
          <p:spPr>
            <a:xfrm>
              <a:off x="13921854" y="1934006"/>
              <a:ext cx="50366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latin typeface="Times New Roman" pitchFamily="18" charset="0"/>
                  <a:cs typeface="Times New Roman" pitchFamily="18" charset="0"/>
                </a:rPr>
                <a:t>O</a:t>
              </a:r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4152531" y="2342063"/>
              <a:ext cx="3962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latin typeface="Times New Roman" pitchFamily="18" charset="0"/>
                  <a:cs typeface="Times New Roman" pitchFamily="18" charset="0"/>
                  <a:sym typeface="Wingdings"/>
                </a:rPr>
                <a:t>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2802061" y="4851998"/>
            <a:ext cx="626939" cy="1054388"/>
            <a:chOff x="13921854" y="1934006"/>
            <a:chExt cx="626939" cy="1054388"/>
          </a:xfrm>
        </p:grpSpPr>
        <p:sp>
          <p:nvSpPr>
            <p:cNvPr id="23" name="TextBox 22"/>
            <p:cNvSpPr txBox="1"/>
            <p:nvPr/>
          </p:nvSpPr>
          <p:spPr>
            <a:xfrm>
              <a:off x="13921854" y="1934006"/>
              <a:ext cx="48122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4152531" y="2342063"/>
              <a:ext cx="3962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latin typeface="Times New Roman" pitchFamily="18" charset="0"/>
                  <a:cs typeface="Times New Roman" pitchFamily="18" charset="0"/>
                  <a:sym typeface="Wingdings"/>
                </a:rPr>
                <a:t>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564677" y="4851111"/>
            <a:ext cx="763959" cy="1054389"/>
            <a:chOff x="14152531" y="1934005"/>
            <a:chExt cx="763959" cy="1054389"/>
          </a:xfrm>
        </p:grpSpPr>
        <p:sp>
          <p:nvSpPr>
            <p:cNvPr id="26" name="TextBox 25"/>
            <p:cNvSpPr txBox="1"/>
            <p:nvPr/>
          </p:nvSpPr>
          <p:spPr>
            <a:xfrm>
              <a:off x="14457710" y="1934005"/>
              <a:ext cx="45878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4152531" y="2342063"/>
              <a:ext cx="3962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latin typeface="Times New Roman" pitchFamily="18" charset="0"/>
                  <a:cs typeface="Times New Roman" pitchFamily="18" charset="0"/>
                  <a:sym typeface="Wingdings"/>
                </a:rPr>
                <a:t>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898696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 uiExpand="1" build="p"/>
      <p:bldP spid="14" grpId="0" animBg="1"/>
      <p:bldP spid="17" grpId="0" animBg="1"/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C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4939852" y="4094757"/>
            <a:ext cx="13348148" cy="6192243"/>
            <a:chOff x="0" y="0"/>
            <a:chExt cx="6250219" cy="289949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250219" cy="2899494"/>
            </a:xfrm>
            <a:custGeom>
              <a:avLst/>
              <a:gdLst/>
              <a:ahLst/>
              <a:cxnLst/>
              <a:rect l="l" t="t" r="r" b="b"/>
              <a:pathLst>
                <a:path w="6250219" h="2899494">
                  <a:moveTo>
                    <a:pt x="0" y="0"/>
                  </a:moveTo>
                  <a:lnTo>
                    <a:pt x="6250219" y="0"/>
                  </a:lnTo>
                  <a:lnTo>
                    <a:pt x="6250219" y="2899494"/>
                  </a:lnTo>
                  <a:lnTo>
                    <a:pt x="0" y="2899494"/>
                  </a:lnTo>
                  <a:close/>
                </a:path>
              </a:pathLst>
            </a:custGeom>
            <a:solidFill>
              <a:srgbClr val="FAF7F9">
                <a:alpha val="80000"/>
              </a:srgbClr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flipH="1">
            <a:off x="0" y="0"/>
            <a:ext cx="6612899" cy="5393646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5410227" y="4747539"/>
            <a:ext cx="12572973" cy="46782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  <a:spcBef>
                <a:spcPts val="2400"/>
              </a:spcBef>
            </a:pPr>
            <a:r>
              <a:rPr lang="en-US" sz="4400" dirty="0" smtClean="0">
                <a:latin typeface="UTM Arruba KT" pitchFamily="18" charset="0"/>
              </a:rPr>
              <a:t>- </a:t>
            </a:r>
            <a:r>
              <a:rPr lang="en-US" sz="4400" dirty="0" err="1" smtClean="0">
                <a:solidFill>
                  <a:srgbClr val="C00000"/>
                </a:solidFill>
                <a:latin typeface="UTM Arruba KT" pitchFamily="18" charset="0"/>
              </a:rPr>
              <a:t>Cần</a:t>
            </a:r>
            <a:r>
              <a:rPr lang="en-US" sz="4400" dirty="0" smtClean="0">
                <a:solidFill>
                  <a:srgbClr val="C00000"/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UTM Arruba KT" pitchFamily="18" charset="0"/>
              </a:rPr>
              <a:t>lưu</a:t>
            </a:r>
            <a:r>
              <a:rPr lang="en-US" sz="4400" dirty="0" smtClean="0">
                <a:solidFill>
                  <a:srgbClr val="C00000"/>
                </a:solidFill>
                <a:latin typeface="UTM Arruba KT" pitchFamily="18" charset="0"/>
              </a:rPr>
              <a:t> ý, </a:t>
            </a:r>
            <a:r>
              <a:rPr lang="en-US" sz="4400" dirty="0" err="1" smtClean="0">
                <a:solidFill>
                  <a:srgbClr val="C00000"/>
                </a:solidFill>
                <a:latin typeface="UTM Arruba KT" pitchFamily="18" charset="0"/>
              </a:rPr>
              <a:t>phân</a:t>
            </a:r>
            <a:r>
              <a:rPr lang="en-US" sz="4400" dirty="0" smtClean="0">
                <a:solidFill>
                  <a:srgbClr val="C00000"/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UTM Arruba KT" pitchFamily="18" charset="0"/>
              </a:rPr>
              <a:t>biệt</a:t>
            </a:r>
            <a:r>
              <a:rPr lang="en-US" sz="4400" dirty="0" smtClean="0">
                <a:solidFill>
                  <a:srgbClr val="C00000"/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UTM Arruba KT" pitchFamily="18" charset="0"/>
              </a:rPr>
              <a:t>hình</a:t>
            </a:r>
            <a:r>
              <a:rPr lang="en-US" sz="4400" dirty="0" smtClean="0">
                <a:solidFill>
                  <a:srgbClr val="C00000"/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UTM Arruba KT" pitchFamily="18" charset="0"/>
              </a:rPr>
              <a:t>tròn</a:t>
            </a:r>
            <a:r>
              <a:rPr lang="en-US" sz="4400" dirty="0" smtClean="0">
                <a:solidFill>
                  <a:srgbClr val="C00000"/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UTM Arruba KT" pitchFamily="18" charset="0"/>
              </a:rPr>
              <a:t>và</a:t>
            </a:r>
            <a:r>
              <a:rPr lang="en-US" sz="4400" dirty="0">
                <a:solidFill>
                  <a:srgbClr val="C00000"/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UTM Arruba KT" pitchFamily="18" charset="0"/>
              </a:rPr>
              <a:t>đường</a:t>
            </a:r>
            <a:r>
              <a:rPr lang="en-US" sz="4400" dirty="0" smtClean="0">
                <a:solidFill>
                  <a:srgbClr val="C00000"/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UTM Arruba KT" pitchFamily="18" charset="0"/>
              </a:rPr>
              <a:t>tròn</a:t>
            </a:r>
            <a:r>
              <a:rPr lang="en-US" sz="4400" dirty="0" smtClean="0">
                <a:solidFill>
                  <a:srgbClr val="C00000"/>
                </a:solidFill>
                <a:latin typeface="UTM Arruba KT" pitchFamily="18" charset="0"/>
              </a:rPr>
              <a:t>.</a:t>
            </a:r>
          </a:p>
          <a:p>
            <a:pPr algn="just">
              <a:lnSpc>
                <a:spcPct val="150000"/>
              </a:lnSpc>
              <a:spcBef>
                <a:spcPts val="2400"/>
              </a:spcBef>
            </a:pP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-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Xác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định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được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các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yếu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tố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của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hình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tròn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: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bán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kính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,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đường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kính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,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mối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liên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hệ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giữa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bán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kính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và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đường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kính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UTM Arruba KT" pitchFamily="18" charset="0"/>
              </a:rPr>
              <a:t>.</a:t>
            </a:r>
          </a:p>
          <a:p>
            <a:pPr algn="just">
              <a:lnSpc>
                <a:spcPct val="150000"/>
              </a:lnSpc>
              <a:spcBef>
                <a:spcPts val="2400"/>
              </a:spcBef>
            </a:pPr>
            <a:r>
              <a:rPr lang="en-US" sz="4400" dirty="0" smtClean="0">
                <a:solidFill>
                  <a:srgbClr val="002060"/>
                </a:solidFill>
                <a:latin typeface="UTM Arruba KT" pitchFamily="18" charset="0"/>
              </a:rPr>
              <a:t>- </a:t>
            </a:r>
            <a:r>
              <a:rPr lang="en-US" sz="4400" dirty="0" err="1" smtClean="0">
                <a:solidFill>
                  <a:srgbClr val="002060"/>
                </a:solidFill>
                <a:latin typeface="UTM Arruba KT" pitchFamily="18" charset="0"/>
              </a:rPr>
              <a:t>Cách</a:t>
            </a:r>
            <a:r>
              <a:rPr lang="en-US" sz="4400" dirty="0" smtClean="0">
                <a:solidFill>
                  <a:srgbClr val="002060"/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UTM Arruba KT" pitchFamily="18" charset="0"/>
              </a:rPr>
              <a:t>sử</a:t>
            </a:r>
            <a:r>
              <a:rPr lang="en-US" sz="4400" dirty="0" smtClean="0">
                <a:solidFill>
                  <a:srgbClr val="002060"/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UTM Arruba KT" pitchFamily="18" charset="0"/>
              </a:rPr>
              <a:t>dụng</a:t>
            </a:r>
            <a:r>
              <a:rPr lang="en-US" sz="4400" dirty="0" smtClean="0">
                <a:solidFill>
                  <a:srgbClr val="002060"/>
                </a:solidFill>
                <a:latin typeface="UTM Arruba KT" pitchFamily="18" charset="0"/>
              </a:rPr>
              <a:t> com pa </a:t>
            </a:r>
            <a:r>
              <a:rPr lang="en-US" sz="4400" dirty="0" err="1" smtClean="0">
                <a:solidFill>
                  <a:srgbClr val="002060"/>
                </a:solidFill>
                <a:latin typeface="UTM Arruba KT" pitchFamily="18" charset="0"/>
              </a:rPr>
              <a:t>để</a:t>
            </a:r>
            <a:r>
              <a:rPr lang="en-US" sz="4400" dirty="0" smtClean="0">
                <a:solidFill>
                  <a:srgbClr val="002060"/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UTM Arruba KT" pitchFamily="18" charset="0"/>
              </a:rPr>
              <a:t>vẽ</a:t>
            </a:r>
            <a:r>
              <a:rPr lang="en-US" sz="4400" dirty="0" smtClean="0">
                <a:solidFill>
                  <a:srgbClr val="002060"/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UTM Arruba KT" pitchFamily="18" charset="0"/>
              </a:rPr>
              <a:t>hình</a:t>
            </a:r>
            <a:r>
              <a:rPr lang="en-US" sz="4400" dirty="0" smtClean="0">
                <a:solidFill>
                  <a:srgbClr val="002060"/>
                </a:solidFill>
                <a:latin typeface="UTM Arruba KT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UTM Arruba KT" pitchFamily="18" charset="0"/>
              </a:rPr>
              <a:t>tròn</a:t>
            </a:r>
            <a:r>
              <a:rPr lang="en-US" sz="4400" dirty="0" smtClean="0">
                <a:solidFill>
                  <a:srgbClr val="002060"/>
                </a:solidFill>
                <a:latin typeface="UTM Arruba KT" pitchFamily="18" charset="0"/>
              </a:rPr>
              <a:t>. </a:t>
            </a:r>
            <a:endParaRPr lang="en-US" sz="4400" dirty="0">
              <a:solidFill>
                <a:srgbClr val="002060"/>
              </a:solidFill>
              <a:latin typeface="UTM Arruba KT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7202557" y="1141343"/>
            <a:ext cx="2209800" cy="2209800"/>
          </a:xfrm>
          <a:prstGeom prst="ellipse">
            <a:avLst/>
          </a:prstGeom>
          <a:ln w="5715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10363200" y="1141343"/>
            <a:ext cx="2209800" cy="2209800"/>
          </a:xfrm>
          <a:prstGeom prst="ellipse">
            <a:avLst/>
          </a:prstGeom>
          <a:noFill/>
          <a:ln w="5715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3334999" y="571500"/>
            <a:ext cx="3823301" cy="2590800"/>
            <a:chOff x="12115800" y="6608379"/>
            <a:chExt cx="3823301" cy="2590800"/>
          </a:xfrm>
        </p:grpSpPr>
        <p:sp>
          <p:nvSpPr>
            <p:cNvPr id="15" name="Oval 14"/>
            <p:cNvSpPr/>
            <p:nvPr/>
          </p:nvSpPr>
          <p:spPr>
            <a:xfrm>
              <a:off x="12115800" y="8420100"/>
              <a:ext cx="2667000" cy="779079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14554200" y="6608379"/>
              <a:ext cx="1384901" cy="2590800"/>
            </a:xfrm>
            <a:prstGeom prst="rect">
              <a:avLst/>
            </a:prstGeom>
          </p:spPr>
        </p:pic>
      </p:grpSp>
      <p:cxnSp>
        <p:nvCxnSpPr>
          <p:cNvPr id="18" name="Straight Connector 17"/>
          <p:cNvCxnSpPr>
            <a:endCxn id="13" idx="6"/>
          </p:cNvCxnSpPr>
          <p:nvPr/>
        </p:nvCxnSpPr>
        <p:spPr>
          <a:xfrm>
            <a:off x="11468100" y="2246243"/>
            <a:ext cx="11049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3" idx="3"/>
            <a:endCxn id="13" idx="7"/>
          </p:cNvCxnSpPr>
          <p:nvPr/>
        </p:nvCxnSpPr>
        <p:spPr>
          <a:xfrm flipV="1">
            <a:off x="10686818" y="1464961"/>
            <a:ext cx="1562564" cy="1562564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22" name="Group 21"/>
          <p:cNvGrpSpPr/>
          <p:nvPr/>
        </p:nvGrpSpPr>
        <p:grpSpPr>
          <a:xfrm>
            <a:off x="11064298" y="1790700"/>
            <a:ext cx="605456" cy="717153"/>
            <a:chOff x="13850881" y="2056373"/>
            <a:chExt cx="605456" cy="717153"/>
          </a:xfrm>
        </p:grpSpPr>
        <p:sp>
          <p:nvSpPr>
            <p:cNvPr id="23" name="TextBox 22"/>
            <p:cNvSpPr txBox="1"/>
            <p:nvPr/>
          </p:nvSpPr>
          <p:spPr>
            <a:xfrm>
              <a:off x="13850881" y="2056373"/>
              <a:ext cx="46358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O</a:t>
              </a:r>
              <a:endParaRPr lang="en-US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4108165" y="2250306"/>
              <a:ext cx="34817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  <a:sym typeface="Wingdings"/>
                </a:rPr>
                <a:t></a:t>
              </a:r>
              <a:endParaRPr lang="en-US" sz="1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  <p:bldP spid="12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C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7354090"/>
            <a:chOff x="0" y="0"/>
            <a:chExt cx="6186311" cy="248768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86311" cy="2487680"/>
            </a:xfrm>
            <a:custGeom>
              <a:avLst/>
              <a:gdLst/>
              <a:ahLst/>
              <a:cxnLst/>
              <a:rect l="l" t="t" r="r" b="b"/>
              <a:pathLst>
                <a:path w="6186311" h="2487680">
                  <a:moveTo>
                    <a:pt x="0" y="0"/>
                  </a:moveTo>
                  <a:lnTo>
                    <a:pt x="6186311" y="0"/>
                  </a:lnTo>
                  <a:lnTo>
                    <a:pt x="6186311" y="2487680"/>
                  </a:lnTo>
                  <a:lnTo>
                    <a:pt x="0" y="2487680"/>
                  </a:lnTo>
                  <a:close/>
                </a:path>
              </a:pathLst>
            </a:custGeom>
            <a:solidFill>
              <a:srgbClr val="FAF7F9">
                <a:alpha val="80000"/>
              </a:srgbClr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flipH="1">
            <a:off x="0" y="3277927"/>
            <a:ext cx="8173846" cy="7009073"/>
          </a:xfrm>
          <a:prstGeom prst="rect">
            <a:avLst/>
          </a:prstGeom>
        </p:spPr>
      </p:pic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8518345" y="517384"/>
            <a:ext cx="9769655" cy="9769616"/>
            <a:chOff x="0" y="0"/>
            <a:chExt cx="6350000" cy="634997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FFFFF8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-914400" y="723900"/>
            <a:ext cx="12725400" cy="1615827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lnSpc>
                <a:spcPts val="12599"/>
              </a:lnSpc>
            </a:pPr>
            <a:r>
              <a:rPr lang="en-US" sz="13800" b="1" dirty="0" err="1" smtClean="0">
                <a:ln/>
                <a:solidFill>
                  <a:schemeClr val="accent4"/>
                </a:solidFill>
                <a:latin typeface="UTM Cookies" pitchFamily="18" charset="0"/>
              </a:rPr>
              <a:t>Dặn</a:t>
            </a:r>
            <a:r>
              <a:rPr lang="en-US" sz="13800" b="1" dirty="0" smtClean="0">
                <a:ln/>
                <a:solidFill>
                  <a:schemeClr val="accent4"/>
                </a:solidFill>
                <a:latin typeface="UTM Cookies" pitchFamily="18" charset="0"/>
              </a:rPr>
              <a:t> </a:t>
            </a:r>
            <a:r>
              <a:rPr lang="en-US" sz="13800" b="1" dirty="0" err="1" smtClean="0">
                <a:ln/>
                <a:solidFill>
                  <a:schemeClr val="accent4"/>
                </a:solidFill>
                <a:latin typeface="UTM Cookies" pitchFamily="18" charset="0"/>
              </a:rPr>
              <a:t>dò</a:t>
            </a:r>
            <a:endParaRPr lang="en-US" sz="13800" b="1" dirty="0">
              <a:ln/>
              <a:solidFill>
                <a:schemeClr val="accent4"/>
              </a:solidFill>
              <a:latin typeface="UTM Cookies" pitchFamily="18" charset="0"/>
            </a:endParaRPr>
          </a:p>
        </p:txBody>
      </p:sp>
      <p:sp>
        <p:nvSpPr>
          <p:cNvPr id="11" name="TextBox 9"/>
          <p:cNvSpPr txBox="1"/>
          <p:nvPr/>
        </p:nvSpPr>
        <p:spPr>
          <a:xfrm>
            <a:off x="9144000" y="3259872"/>
            <a:ext cx="8398055" cy="4093428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just">
              <a:spcBef>
                <a:spcPts val="3000"/>
              </a:spcBef>
            </a:pPr>
            <a:r>
              <a:rPr lang="en-US" sz="5400" b="1" dirty="0" smtClean="0">
                <a:ln/>
                <a:latin typeface="UTM Silk Script" pitchFamily="18" charset="0"/>
              </a:rPr>
              <a:t>- </a:t>
            </a:r>
            <a:r>
              <a:rPr lang="en-US" sz="5400" b="1" dirty="0" err="1" smtClean="0">
                <a:ln/>
                <a:latin typeface="UTM Silk Script" pitchFamily="18" charset="0"/>
              </a:rPr>
              <a:t>Xem</a:t>
            </a:r>
            <a:r>
              <a:rPr lang="en-US" sz="5400" b="1" dirty="0" smtClean="0">
                <a:ln/>
                <a:latin typeface="UTM Silk Script" pitchFamily="18" charset="0"/>
              </a:rPr>
              <a:t> </a:t>
            </a:r>
            <a:r>
              <a:rPr lang="en-US" sz="5400" b="1" dirty="0" err="1" smtClean="0">
                <a:ln/>
                <a:latin typeface="UTM Silk Script" pitchFamily="18" charset="0"/>
              </a:rPr>
              <a:t>lại</a:t>
            </a:r>
            <a:r>
              <a:rPr lang="en-US" sz="5400" b="1" dirty="0" smtClean="0">
                <a:ln/>
                <a:latin typeface="UTM Silk Script" pitchFamily="18" charset="0"/>
              </a:rPr>
              <a:t> </a:t>
            </a:r>
            <a:r>
              <a:rPr lang="en-US" sz="5400" b="1" dirty="0" err="1" smtClean="0">
                <a:ln/>
                <a:latin typeface="UTM Silk Script" pitchFamily="18" charset="0"/>
              </a:rPr>
              <a:t>các</a:t>
            </a:r>
            <a:r>
              <a:rPr lang="en-US" sz="5400" b="1" dirty="0" smtClean="0">
                <a:ln/>
                <a:latin typeface="UTM Silk Script" pitchFamily="18" charset="0"/>
              </a:rPr>
              <a:t> </a:t>
            </a:r>
            <a:r>
              <a:rPr lang="en-US" sz="5400" b="1" dirty="0" err="1" smtClean="0">
                <a:ln/>
                <a:latin typeface="UTM Silk Script" pitchFamily="18" charset="0"/>
              </a:rPr>
              <a:t>nội</a:t>
            </a:r>
            <a:r>
              <a:rPr lang="en-US" sz="5400" b="1" dirty="0" smtClean="0">
                <a:ln/>
                <a:latin typeface="UTM Silk Script" pitchFamily="18" charset="0"/>
              </a:rPr>
              <a:t> dung </a:t>
            </a:r>
            <a:r>
              <a:rPr lang="en-US" sz="5400" b="1" dirty="0" err="1" smtClean="0">
                <a:ln/>
                <a:latin typeface="UTM Silk Script" pitchFamily="18" charset="0"/>
              </a:rPr>
              <a:t>liên</a:t>
            </a:r>
            <a:r>
              <a:rPr lang="en-US" sz="5400" b="1" dirty="0" smtClean="0">
                <a:ln/>
                <a:latin typeface="UTM Silk Script" pitchFamily="18" charset="0"/>
              </a:rPr>
              <a:t> </a:t>
            </a:r>
            <a:r>
              <a:rPr lang="en-US" sz="5400" b="1" dirty="0" err="1" smtClean="0">
                <a:ln/>
                <a:latin typeface="UTM Silk Script" pitchFamily="18" charset="0"/>
              </a:rPr>
              <a:t>quan</a:t>
            </a:r>
            <a:r>
              <a:rPr lang="en-US" sz="5400" b="1" dirty="0" smtClean="0">
                <a:ln/>
                <a:latin typeface="UTM Silk Script" pitchFamily="18" charset="0"/>
              </a:rPr>
              <a:t> </a:t>
            </a:r>
            <a:r>
              <a:rPr lang="en-US" sz="5400" b="1" dirty="0" err="1" smtClean="0">
                <a:ln/>
                <a:latin typeface="UTM Silk Script" pitchFamily="18" charset="0"/>
              </a:rPr>
              <a:t>đến</a:t>
            </a:r>
            <a:r>
              <a:rPr lang="en-US" sz="5400" b="1" dirty="0" smtClean="0">
                <a:ln/>
                <a:latin typeface="UTM Silk Script" pitchFamily="18" charset="0"/>
              </a:rPr>
              <a:t> </a:t>
            </a:r>
            <a:r>
              <a:rPr lang="en-US" sz="5400" b="1" dirty="0" err="1" smtClean="0">
                <a:ln/>
                <a:latin typeface="UTM Silk Script" pitchFamily="18" charset="0"/>
              </a:rPr>
              <a:t>hình</a:t>
            </a:r>
            <a:r>
              <a:rPr lang="en-US" sz="5400" b="1" dirty="0" smtClean="0">
                <a:ln/>
                <a:latin typeface="UTM Silk Script" pitchFamily="18" charset="0"/>
              </a:rPr>
              <a:t> </a:t>
            </a:r>
            <a:r>
              <a:rPr lang="en-US" sz="5400" b="1" dirty="0" err="1" smtClean="0">
                <a:ln/>
                <a:latin typeface="UTM Silk Script" pitchFamily="18" charset="0"/>
              </a:rPr>
              <a:t>tròn</a:t>
            </a:r>
            <a:r>
              <a:rPr lang="en-US" sz="5400" b="1" dirty="0" smtClean="0">
                <a:ln/>
                <a:latin typeface="UTM Silk Script" pitchFamily="18" charset="0"/>
              </a:rPr>
              <a:t>, </a:t>
            </a:r>
            <a:r>
              <a:rPr lang="en-US" sz="5400" b="1" dirty="0" err="1" smtClean="0">
                <a:ln/>
                <a:latin typeface="UTM Silk Script" pitchFamily="18" charset="0"/>
              </a:rPr>
              <a:t>đường</a:t>
            </a:r>
            <a:r>
              <a:rPr lang="en-US" sz="5400" b="1" dirty="0" smtClean="0">
                <a:ln/>
                <a:latin typeface="UTM Silk Script" pitchFamily="18" charset="0"/>
              </a:rPr>
              <a:t> </a:t>
            </a:r>
            <a:r>
              <a:rPr lang="en-US" sz="5400" b="1" dirty="0" err="1" smtClean="0">
                <a:ln/>
                <a:latin typeface="UTM Silk Script" pitchFamily="18" charset="0"/>
              </a:rPr>
              <a:t>tròn</a:t>
            </a:r>
            <a:r>
              <a:rPr lang="en-US" sz="5400" b="1" dirty="0" smtClean="0">
                <a:ln/>
                <a:latin typeface="UTM Silk Script" pitchFamily="18" charset="0"/>
              </a:rPr>
              <a:t>.</a:t>
            </a:r>
          </a:p>
          <a:p>
            <a:pPr algn="just">
              <a:spcBef>
                <a:spcPts val="3000"/>
              </a:spcBef>
            </a:pPr>
            <a:r>
              <a:rPr lang="en-US" sz="5400" b="1" dirty="0" smtClean="0">
                <a:ln/>
                <a:latin typeface="UTM Silk Script" pitchFamily="18" charset="0"/>
              </a:rPr>
              <a:t>- </a:t>
            </a:r>
            <a:r>
              <a:rPr lang="en-US" sz="5400" b="1" dirty="0" err="1" smtClean="0">
                <a:ln/>
                <a:latin typeface="UTM Silk Script" pitchFamily="18" charset="0"/>
              </a:rPr>
              <a:t>Rèn</a:t>
            </a:r>
            <a:r>
              <a:rPr lang="en-US" sz="5400" b="1" dirty="0" smtClean="0">
                <a:ln/>
                <a:latin typeface="UTM Silk Script" pitchFamily="18" charset="0"/>
              </a:rPr>
              <a:t> </a:t>
            </a:r>
            <a:r>
              <a:rPr lang="en-US" sz="5400" b="1" dirty="0" err="1" smtClean="0">
                <a:ln/>
                <a:latin typeface="UTM Silk Script" pitchFamily="18" charset="0"/>
              </a:rPr>
              <a:t>vẽ</a:t>
            </a:r>
            <a:r>
              <a:rPr lang="en-US" sz="5400" b="1" dirty="0" smtClean="0">
                <a:ln/>
                <a:latin typeface="UTM Silk Script" pitchFamily="18" charset="0"/>
              </a:rPr>
              <a:t> </a:t>
            </a:r>
            <a:r>
              <a:rPr lang="en-US" sz="5400" b="1" dirty="0" err="1" smtClean="0">
                <a:ln/>
                <a:latin typeface="UTM Silk Script" pitchFamily="18" charset="0"/>
              </a:rPr>
              <a:t>hình</a:t>
            </a:r>
            <a:r>
              <a:rPr lang="en-US" sz="5400" b="1" dirty="0" smtClean="0">
                <a:ln/>
                <a:latin typeface="UTM Silk Script" pitchFamily="18" charset="0"/>
              </a:rPr>
              <a:t> </a:t>
            </a:r>
            <a:r>
              <a:rPr lang="en-US" sz="5400" b="1" dirty="0" err="1" smtClean="0">
                <a:ln/>
                <a:latin typeface="UTM Silk Script" pitchFamily="18" charset="0"/>
              </a:rPr>
              <a:t>tròn</a:t>
            </a:r>
            <a:r>
              <a:rPr lang="en-US" sz="5400" b="1" dirty="0" smtClean="0">
                <a:ln/>
                <a:latin typeface="UTM Silk Script" pitchFamily="18" charset="0"/>
              </a:rPr>
              <a:t>.</a:t>
            </a:r>
          </a:p>
          <a:p>
            <a:pPr algn="just">
              <a:spcBef>
                <a:spcPts val="3000"/>
              </a:spcBef>
            </a:pPr>
            <a:r>
              <a:rPr lang="en-US" sz="5400" b="1" dirty="0" smtClean="0">
                <a:ln/>
                <a:latin typeface="UTM Silk Script" pitchFamily="18" charset="0"/>
              </a:rPr>
              <a:t>- </a:t>
            </a:r>
            <a:r>
              <a:rPr lang="en-US" sz="5400" b="1" dirty="0" err="1" smtClean="0">
                <a:ln/>
                <a:latin typeface="UTM Silk Script" pitchFamily="18" charset="0"/>
              </a:rPr>
              <a:t>Xem</a:t>
            </a:r>
            <a:r>
              <a:rPr lang="en-US" sz="5400" b="1" dirty="0" smtClean="0">
                <a:ln/>
                <a:latin typeface="UTM Silk Script" pitchFamily="18" charset="0"/>
              </a:rPr>
              <a:t> </a:t>
            </a:r>
            <a:r>
              <a:rPr lang="en-US" sz="5400" b="1" dirty="0" err="1" smtClean="0">
                <a:ln/>
                <a:latin typeface="UTM Silk Script" pitchFamily="18" charset="0"/>
              </a:rPr>
              <a:t>trước</a:t>
            </a:r>
            <a:r>
              <a:rPr lang="en-US" sz="5400" b="1" dirty="0" smtClean="0">
                <a:ln/>
                <a:latin typeface="UTM Silk Script" pitchFamily="18" charset="0"/>
              </a:rPr>
              <a:t> </a:t>
            </a:r>
            <a:r>
              <a:rPr lang="en-US" sz="5400" b="1" dirty="0" err="1" smtClean="0">
                <a:ln/>
                <a:latin typeface="UTM Silk Script" pitchFamily="18" charset="0"/>
              </a:rPr>
              <a:t>bài</a:t>
            </a:r>
            <a:r>
              <a:rPr lang="en-US" sz="5400" b="1" dirty="0" smtClean="0">
                <a:ln/>
                <a:latin typeface="UTM Silk Script" pitchFamily="18" charset="0"/>
              </a:rPr>
              <a:t> “Chu vi </a:t>
            </a:r>
            <a:r>
              <a:rPr lang="en-US" sz="5400" b="1" dirty="0" err="1" smtClean="0">
                <a:ln/>
                <a:latin typeface="UTM Silk Script" pitchFamily="18" charset="0"/>
              </a:rPr>
              <a:t>hình</a:t>
            </a:r>
            <a:r>
              <a:rPr lang="en-US" sz="5400" b="1" dirty="0" smtClean="0">
                <a:ln/>
                <a:latin typeface="UTM Silk Script" pitchFamily="18" charset="0"/>
              </a:rPr>
              <a:t> </a:t>
            </a:r>
            <a:r>
              <a:rPr lang="en-US" sz="5400" b="1" dirty="0" err="1" smtClean="0">
                <a:ln/>
                <a:latin typeface="UTM Silk Script" pitchFamily="18" charset="0"/>
              </a:rPr>
              <a:t>tròn</a:t>
            </a:r>
            <a:r>
              <a:rPr lang="en-US" sz="5400" b="1" dirty="0" smtClean="0">
                <a:ln/>
                <a:latin typeface="UTM Silk Script" pitchFamily="18" charset="0"/>
              </a:rPr>
              <a:t>”.</a:t>
            </a:r>
            <a:endParaRPr lang="en-US" sz="5400" b="1" dirty="0">
              <a:ln/>
              <a:latin typeface="UTM Silk Script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C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616753" y="-1938630"/>
            <a:ext cx="13959306" cy="1049274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2220044" y="-281414"/>
            <a:ext cx="15673592" cy="11781317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028700" y="1028700"/>
            <a:ext cx="16230600" cy="8229600"/>
            <a:chOff x="0" y="0"/>
            <a:chExt cx="5490351" cy="278384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490351" cy="2783840"/>
            </a:xfrm>
            <a:custGeom>
              <a:avLst/>
              <a:gdLst/>
              <a:ahLst/>
              <a:cxnLst/>
              <a:rect l="l" t="t" r="r" b="b"/>
              <a:pathLst>
                <a:path w="5490351" h="2783840">
                  <a:moveTo>
                    <a:pt x="0" y="0"/>
                  </a:moveTo>
                  <a:lnTo>
                    <a:pt x="5490351" y="0"/>
                  </a:lnTo>
                  <a:lnTo>
                    <a:pt x="5490351" y="2783840"/>
                  </a:lnTo>
                  <a:lnTo>
                    <a:pt x="0" y="2783840"/>
                  </a:lnTo>
                  <a:close/>
                </a:path>
              </a:pathLst>
            </a:custGeom>
            <a:solidFill>
              <a:srgbClr val="FAF7F9">
                <a:alpha val="80000"/>
              </a:srgbClr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2977954" y="2911936"/>
            <a:ext cx="5310046" cy="737506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194114" cy="411480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113707" y="2057400"/>
            <a:ext cx="12854191" cy="46935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338"/>
              </a:lnSpc>
            </a:pPr>
            <a:r>
              <a:rPr lang="en-US" sz="9000" dirty="0">
                <a:ln>
                  <a:solidFill>
                    <a:srgbClr val="FFFFD2"/>
                  </a:solidFill>
                </a:ln>
                <a:solidFill>
                  <a:schemeClr val="accent4"/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  <a:reflection blurRad="6350" stA="50000" endA="300" endPos="50000" dist="29997" dir="5400000" sy="-100000" algn="bl" rotWithShape="0"/>
                </a:effectLst>
                <a:latin typeface="Goudy Stout" panose="0202090407030B020401" pitchFamily="18" charset="0"/>
              </a:rPr>
              <a:t>THANKS</a:t>
            </a:r>
          </a:p>
          <a:p>
            <a:pPr algn="ctr">
              <a:lnSpc>
                <a:spcPts val="18338"/>
              </a:lnSpc>
            </a:pPr>
            <a:r>
              <a:rPr lang="en-US" sz="9000" dirty="0" smtClean="0">
                <a:ln>
                  <a:solidFill>
                    <a:srgbClr val="FFFFD2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  <a:reflection blurRad="6350" stA="50000" endA="300" endPos="50000" dist="29997" dir="5400000" sy="-100000" algn="bl" rotWithShape="0"/>
                </a:effectLst>
                <a:latin typeface="Goudy Stout" panose="0202090407030B020401" pitchFamily="18" charset="0"/>
              </a:rPr>
              <a:t>you</a:t>
            </a:r>
            <a:r>
              <a:rPr lang="en-US" sz="9000" dirty="0" smtClean="0">
                <a:ln>
                  <a:solidFill>
                    <a:srgbClr val="FFFFD2"/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  <a:reflection blurRad="6350" stA="50000" endA="300" endPos="50000" dist="29997" dir="5400000" sy="-100000" algn="bl" rotWithShape="0"/>
                </a:effectLst>
                <a:latin typeface="Goudy Stout" panose="0202090407030B020401" pitchFamily="18" charset="0"/>
              </a:rPr>
              <a:t>!</a:t>
            </a:r>
            <a:endParaRPr lang="en-US" sz="9000" dirty="0">
              <a:ln>
                <a:solidFill>
                  <a:srgbClr val="FFFFD2"/>
                </a:solidFill>
              </a:ln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0000" endA="300" endPos="50000" dist="29997" dir="5400000" sy="-100000" algn="bl" rotWithShape="0"/>
              </a:effectLst>
              <a:latin typeface="Goudy Stout" panose="0202090407030B020401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C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5490351" cy="2783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2783840"/>
            </a:xfrm>
            <a:custGeom>
              <a:avLst/>
              <a:gdLst/>
              <a:ahLst/>
              <a:cxnLst/>
              <a:rect l="l" t="t" r="r" b="b"/>
              <a:pathLst>
                <a:path w="5490351" h="2783840">
                  <a:moveTo>
                    <a:pt x="0" y="0"/>
                  </a:moveTo>
                  <a:lnTo>
                    <a:pt x="5490351" y="0"/>
                  </a:lnTo>
                  <a:lnTo>
                    <a:pt x="5490351" y="2783840"/>
                  </a:lnTo>
                  <a:lnTo>
                    <a:pt x="0" y="2783840"/>
                  </a:lnTo>
                  <a:close/>
                </a:path>
              </a:pathLst>
            </a:custGeom>
            <a:solidFill>
              <a:srgbClr val="FAF7F9">
                <a:alpha val="80000"/>
              </a:srgbClr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flipH="1">
            <a:off x="0" y="2293269"/>
            <a:ext cx="5865400" cy="7993731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8034747" y="3816201"/>
            <a:ext cx="7738653" cy="2078849"/>
            <a:chOff x="0" y="0"/>
            <a:chExt cx="10318203" cy="2771797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722714" cy="2552169"/>
            </a:xfrm>
            <a:prstGeom prst="rect">
              <a:avLst/>
            </a:prstGeom>
          </p:spPr>
        </p:pic>
        <p:sp>
          <p:nvSpPr>
            <p:cNvPr id="8" name="TextBox 8"/>
            <p:cNvSpPr txBox="1"/>
            <p:nvPr/>
          </p:nvSpPr>
          <p:spPr>
            <a:xfrm>
              <a:off x="1989404" y="15743"/>
              <a:ext cx="8328799" cy="2756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442"/>
                </a:lnSpc>
              </a:pPr>
              <a:r>
                <a:rPr lang="vi-VN" sz="4400" dirty="0">
                  <a:solidFill>
                    <a:schemeClr val="accent4">
                      <a:lumMod val="50000"/>
                    </a:schemeClr>
                  </a:solidFill>
                  <a:latin typeface="UTM Arruba KT" pitchFamily="18" charset="0"/>
                </a:rPr>
                <a:t>Nhận biết được hình tròn, đường tròn và các yếu tố của hình tròn.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034747" y="6743700"/>
            <a:ext cx="7738653" cy="1914127"/>
            <a:chOff x="0" y="0"/>
            <a:chExt cx="10318204" cy="2552169"/>
          </a:xfrm>
        </p:grpSpPr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722714" cy="2552169"/>
            </a:xfrm>
            <a:prstGeom prst="rect">
              <a:avLst/>
            </a:prstGeom>
          </p:spPr>
        </p:pic>
        <p:sp>
          <p:nvSpPr>
            <p:cNvPr id="12" name="TextBox 12"/>
            <p:cNvSpPr txBox="1"/>
            <p:nvPr/>
          </p:nvSpPr>
          <p:spPr>
            <a:xfrm>
              <a:off x="1989405" y="673065"/>
              <a:ext cx="8328799" cy="18327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en-US"/>
              </a:defPPr>
              <a:lvl1pPr algn="ctr">
                <a:lnSpc>
                  <a:spcPts val="5442"/>
                </a:lnSpc>
                <a:defRPr sz="4000">
                  <a:solidFill>
                    <a:srgbClr val="CD85BA"/>
                  </a:solidFill>
                  <a:latin typeface="Old English Text MT" panose="03040902040508030806" pitchFamily="66" charset="0"/>
                </a:defRPr>
              </a:lvl1pPr>
            </a:lstStyle>
            <a:p>
              <a:pPr algn="l"/>
              <a:r>
                <a:rPr lang="vi-VN" sz="4400" dirty="0">
                  <a:solidFill>
                    <a:schemeClr val="accent4">
                      <a:lumMod val="50000"/>
                    </a:schemeClr>
                  </a:solidFill>
                  <a:latin typeface="UTM Arruba KT" pitchFamily="18" charset="0"/>
                </a:rPr>
                <a:t>Biết sử dụng compa để vẽ hình tròn.</a:t>
              </a: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4780383" y="1709776"/>
            <a:ext cx="8872546" cy="11669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138"/>
              </a:lnSpc>
            </a:pPr>
            <a:r>
              <a:rPr lang="en-US" sz="96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Ravie" panose="04040805050809020602" pitchFamily="82" charset="0"/>
              </a:rPr>
              <a:t>Mục</a:t>
            </a:r>
            <a:r>
              <a:rPr lang="en-US" sz="9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Ravie" panose="04040805050809020602" pitchFamily="82" charset="0"/>
              </a:rPr>
              <a:t> </a:t>
            </a:r>
            <a:r>
              <a:rPr lang="en-US" sz="96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Ravie" panose="04040805050809020602" pitchFamily="82" charset="0"/>
              </a:rPr>
              <a:t>tiêu</a:t>
            </a:r>
            <a:endParaRPr lang="en-US" sz="96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Ravie" panose="04040805050809020602" pitchFamily="8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81800" y="-952500"/>
            <a:ext cx="579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UTM Arruba KT" pitchFamily="18" charset="0"/>
              </a:rPr>
              <a:t>ddd</a:t>
            </a:r>
            <a:endParaRPr lang="en-US" dirty="0">
              <a:latin typeface="UTM Arruba KT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C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912470" y="187609"/>
            <a:ext cx="10439501" cy="10287000"/>
            <a:chOff x="0" y="0"/>
            <a:chExt cx="4111204" cy="405114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111204" cy="4051148"/>
            </a:xfrm>
            <a:custGeom>
              <a:avLst/>
              <a:gdLst/>
              <a:ahLst/>
              <a:cxnLst/>
              <a:rect l="l" t="t" r="r" b="b"/>
              <a:pathLst>
                <a:path w="4111204" h="4051148">
                  <a:moveTo>
                    <a:pt x="0" y="0"/>
                  </a:moveTo>
                  <a:lnTo>
                    <a:pt x="4111204" y="0"/>
                  </a:lnTo>
                  <a:lnTo>
                    <a:pt x="4111204" y="4051148"/>
                  </a:lnTo>
                  <a:lnTo>
                    <a:pt x="0" y="4051148"/>
                  </a:lnTo>
                  <a:close/>
                </a:path>
              </a:pathLst>
            </a:custGeom>
            <a:solidFill>
              <a:srgbClr val="FAF7F9">
                <a:alpha val="80000"/>
              </a:srgbClr>
            </a:solidFill>
          </p:spPr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74" y="144144"/>
            <a:ext cx="7602352" cy="407670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533400" y="1104900"/>
            <a:ext cx="6858000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400" dirty="0" err="1" smtClean="0">
                <a:latin typeface="UTM Silk Script" pitchFamily="18" charset="0"/>
              </a:rPr>
              <a:t>Mẹ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nhờ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mình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phân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loại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các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đồ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dùng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sau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thành</a:t>
            </a:r>
            <a:r>
              <a:rPr lang="en-US" sz="4400" dirty="0" smtClean="0">
                <a:latin typeface="UTM Silk Script" pitchFamily="18" charset="0"/>
              </a:rPr>
              <a:t> 2 </a:t>
            </a:r>
            <a:r>
              <a:rPr lang="en-US" sz="4400" dirty="0" err="1" smtClean="0">
                <a:latin typeface="UTM Silk Script" pitchFamily="18" charset="0"/>
              </a:rPr>
              <a:t>nhóm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rồi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hẵn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đi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dự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tiệc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cùng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các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bạn</a:t>
            </a:r>
            <a:r>
              <a:rPr lang="en-US" sz="4400" dirty="0" smtClean="0">
                <a:latin typeface="UTM Silk Script" pitchFamily="18" charset="0"/>
              </a:rPr>
              <a:t>. </a:t>
            </a:r>
            <a:r>
              <a:rPr lang="en-US" sz="4400" dirty="0" err="1" smtClean="0">
                <a:latin typeface="UTM Silk Script" pitchFamily="18" charset="0"/>
              </a:rPr>
              <a:t>Bạn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giúp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mình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nhé</a:t>
            </a:r>
            <a:r>
              <a:rPr lang="en-US" sz="4400" dirty="0" smtClean="0">
                <a:latin typeface="UTM Silk Script" pitchFamily="18" charset="0"/>
              </a:rPr>
              <a:t>!</a:t>
            </a:r>
            <a:endParaRPr lang="en-US" sz="4400" dirty="0">
              <a:latin typeface="UTM Silk Script" pitchFamily="18" charset="0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5465251" y="3514457"/>
            <a:ext cx="4894438" cy="725102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9714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439" y="1304656"/>
            <a:ext cx="4419601" cy="44196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3709" y="800100"/>
            <a:ext cx="3154662" cy="315466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25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1040" y="2003371"/>
            <a:ext cx="3327738" cy="33277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89962" l="9848" r="899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3317" y="4220843"/>
            <a:ext cx="4462041" cy="4462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30" t="15744" r="7485" b="15343"/>
          <a:stretch/>
        </p:blipFill>
        <p:spPr>
          <a:xfrm>
            <a:off x="10346388" y="4563933"/>
            <a:ext cx="4234642" cy="3775862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2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0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9067800" y="1187302"/>
            <a:ext cx="9220200" cy="9105900"/>
          </a:xfrm>
          <a:prstGeom prst="rect">
            <a:avLst/>
          </a:prstGeom>
          <a:solidFill>
            <a:srgbClr val="FFFFD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1181100"/>
            <a:ext cx="9067800" cy="9105900"/>
          </a:xfrm>
          <a:prstGeom prst="rect">
            <a:avLst/>
          </a:prstGeom>
          <a:solidFill>
            <a:srgbClr val="E5C0C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/>
          <p:cNvSpPr/>
          <p:nvPr/>
        </p:nvSpPr>
        <p:spPr>
          <a:xfrm>
            <a:off x="85724" y="6667500"/>
            <a:ext cx="18078451" cy="3482604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571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040970" y="133350"/>
            <a:ext cx="14037230" cy="94380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5715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5"/>
          <p:cNvSpPr txBox="1"/>
          <p:nvPr/>
        </p:nvSpPr>
        <p:spPr>
          <a:xfrm>
            <a:off x="1112875" y="266700"/>
            <a:ext cx="15803526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tabLst>
                <a:tab pos="6637338" algn="l"/>
              </a:tabLst>
            </a:pPr>
            <a:r>
              <a:rPr lang="en-US" sz="3600" b="1" dirty="0" err="1" smtClean="0">
                <a:solidFill>
                  <a:schemeClr val="bg1"/>
                </a:solidFill>
                <a:latin typeface="UTM Duepuntozero" pitchFamily="18" charset="0"/>
                <a:cs typeface="Times New Roman" pitchFamily="18" charset="0"/>
              </a:rPr>
              <a:t>Em</a:t>
            </a:r>
            <a:r>
              <a:rPr lang="en-US" sz="3600" b="1" dirty="0" smtClean="0">
                <a:solidFill>
                  <a:schemeClr val="bg1"/>
                </a:solidFill>
                <a:latin typeface="UTM Duepuntozero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UTM Duepuntozero" pitchFamily="18" charset="0"/>
                <a:cs typeface="Times New Roman" pitchFamily="18" charset="0"/>
              </a:rPr>
              <a:t>hãy</a:t>
            </a:r>
            <a:r>
              <a:rPr lang="en-US" sz="3600" b="1" dirty="0" smtClean="0">
                <a:solidFill>
                  <a:schemeClr val="bg1"/>
                </a:solidFill>
                <a:latin typeface="UTM Duepuntozero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UTM Duepuntozero" pitchFamily="18" charset="0"/>
                <a:cs typeface="Times New Roman" pitchFamily="18" charset="0"/>
              </a:rPr>
              <a:t>phân</a:t>
            </a:r>
            <a:r>
              <a:rPr lang="en-US" sz="3600" b="1" dirty="0" smtClean="0">
                <a:solidFill>
                  <a:schemeClr val="bg1"/>
                </a:solidFill>
                <a:latin typeface="UTM Duepuntozero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UTM Duepuntozero" pitchFamily="18" charset="0"/>
                <a:cs typeface="Times New Roman" pitchFamily="18" charset="0"/>
              </a:rPr>
              <a:t>loại</a:t>
            </a:r>
            <a:r>
              <a:rPr lang="en-US" sz="3600" b="1" dirty="0" smtClean="0">
                <a:solidFill>
                  <a:schemeClr val="bg1"/>
                </a:solidFill>
                <a:latin typeface="UTM Duepuntozero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UTM Duepuntozero" pitchFamily="18" charset="0"/>
                <a:cs typeface="Times New Roman" pitchFamily="18" charset="0"/>
              </a:rPr>
              <a:t>các</a:t>
            </a:r>
            <a:r>
              <a:rPr lang="en-US" sz="3600" b="1" dirty="0" smtClean="0">
                <a:solidFill>
                  <a:schemeClr val="bg1"/>
                </a:solidFill>
                <a:latin typeface="UTM Duepuntozero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UTM Duepuntozero" pitchFamily="18" charset="0"/>
                <a:cs typeface="Times New Roman" pitchFamily="18" charset="0"/>
              </a:rPr>
              <a:t>đồ</a:t>
            </a:r>
            <a:r>
              <a:rPr lang="en-US" sz="3600" b="1" dirty="0" smtClean="0">
                <a:solidFill>
                  <a:schemeClr val="bg1"/>
                </a:solidFill>
                <a:latin typeface="UTM Duepuntozero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UTM Duepuntozero" pitchFamily="18" charset="0"/>
                <a:cs typeface="Times New Roman" pitchFamily="18" charset="0"/>
              </a:rPr>
              <a:t>vật</a:t>
            </a:r>
            <a:r>
              <a:rPr lang="en-US" sz="3600" b="1" dirty="0" smtClean="0">
                <a:solidFill>
                  <a:schemeClr val="bg1"/>
                </a:solidFill>
                <a:latin typeface="UTM Duepuntozero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UTM Duepuntozero" pitchFamily="18" charset="0"/>
                <a:cs typeface="Times New Roman" pitchFamily="18" charset="0"/>
              </a:rPr>
              <a:t>sau</a:t>
            </a:r>
            <a:r>
              <a:rPr lang="en-US" sz="3600" b="1" dirty="0" smtClean="0">
                <a:solidFill>
                  <a:schemeClr val="bg1"/>
                </a:solidFill>
                <a:latin typeface="UTM Duepuntozero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UTM Duepuntozero" pitchFamily="18" charset="0"/>
                <a:cs typeface="Times New Roman" pitchFamily="18" charset="0"/>
              </a:rPr>
              <a:t>thành</a:t>
            </a:r>
            <a:r>
              <a:rPr lang="en-US" sz="3600" b="1" dirty="0" smtClean="0">
                <a:solidFill>
                  <a:schemeClr val="bg1"/>
                </a:solidFill>
                <a:latin typeface="UTM Duepuntozero" pitchFamily="18" charset="0"/>
                <a:cs typeface="Times New Roman" pitchFamily="18" charset="0"/>
              </a:rPr>
              <a:t> 2 </a:t>
            </a:r>
            <a:r>
              <a:rPr lang="en-US" sz="3600" b="1" dirty="0" err="1" smtClean="0">
                <a:solidFill>
                  <a:schemeClr val="bg1"/>
                </a:solidFill>
                <a:latin typeface="UTM Duepuntozero" pitchFamily="18" charset="0"/>
                <a:cs typeface="Times New Roman" pitchFamily="18" charset="0"/>
              </a:rPr>
              <a:t>nhóm</a:t>
            </a:r>
            <a:r>
              <a:rPr lang="en-US" sz="3600" b="1" dirty="0" smtClean="0">
                <a:solidFill>
                  <a:schemeClr val="bg1"/>
                </a:solidFill>
                <a:latin typeface="UTM Duepuntozero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UTM Duepuntozero" pitchFamily="18" charset="0"/>
                <a:cs typeface="Times New Roman" pitchFamily="18" charset="0"/>
              </a:rPr>
              <a:t>có</a:t>
            </a:r>
            <a:r>
              <a:rPr lang="en-US" sz="3600" b="1" dirty="0" smtClean="0">
                <a:solidFill>
                  <a:schemeClr val="bg1"/>
                </a:solidFill>
                <a:latin typeface="UTM Duepuntozero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UTM Duepuntozero" pitchFamily="18" charset="0"/>
                <a:cs typeface="Times New Roman" pitchFamily="18" charset="0"/>
              </a:rPr>
              <a:t>dạng</a:t>
            </a:r>
            <a:r>
              <a:rPr lang="en-US" sz="3600" b="1" dirty="0" smtClean="0">
                <a:solidFill>
                  <a:schemeClr val="bg1"/>
                </a:solidFill>
                <a:latin typeface="UTM Duepuntozero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UTM Duepuntozero" pitchFamily="18" charset="0"/>
                <a:cs typeface="Times New Roman" pitchFamily="18" charset="0"/>
              </a:rPr>
              <a:t>như</a:t>
            </a:r>
            <a:r>
              <a:rPr lang="en-US" sz="3600" b="1" dirty="0" smtClean="0">
                <a:solidFill>
                  <a:schemeClr val="bg1"/>
                </a:solidFill>
                <a:latin typeface="UTM Duepuntozero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UTM Duepuntozero" pitchFamily="18" charset="0"/>
                <a:cs typeface="Times New Roman" pitchFamily="18" charset="0"/>
              </a:rPr>
              <a:t>sau</a:t>
            </a:r>
            <a:r>
              <a:rPr lang="en-US" sz="3600" b="1" dirty="0" smtClean="0">
                <a:solidFill>
                  <a:schemeClr val="bg1"/>
                </a:solidFill>
                <a:latin typeface="UTM Duepuntozero" pitchFamily="18" charset="0"/>
                <a:cs typeface="Times New Roman" pitchFamily="18" charset="0"/>
              </a:rPr>
              <a:t>:</a:t>
            </a:r>
            <a:endParaRPr lang="en-US" sz="3600" b="1" dirty="0">
              <a:solidFill>
                <a:schemeClr val="bg1"/>
              </a:solidFill>
              <a:latin typeface="UTM Duepuntozero" pitchFamily="18" charset="0"/>
              <a:cs typeface="Times New Roman" pitchFamily="18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3276600" y="1329069"/>
            <a:ext cx="1912474" cy="1912474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25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130" y="8528254"/>
            <a:ext cx="1583770" cy="15837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9500" b="84500" l="15125" r="8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211" t="17900" r="10533" b="13031"/>
          <a:stretch/>
        </p:blipFill>
        <p:spPr>
          <a:xfrm>
            <a:off x="10520609" y="6745380"/>
            <a:ext cx="1752600" cy="15468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3182" l="0" r="100000">
                        <a14:backgroundMark x1="28788" y1="30051" x2="56566" y2="674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8628993"/>
            <a:ext cx="1365491" cy="13654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6301922"/>
            <a:ext cx="3337520" cy="2503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9714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798" y="6785762"/>
            <a:ext cx="2019300" cy="2019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89962" l="9848" r="899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147" y="6716107"/>
            <a:ext cx="2383447" cy="2383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Oval 14"/>
          <p:cNvSpPr/>
          <p:nvPr/>
        </p:nvSpPr>
        <p:spPr>
          <a:xfrm>
            <a:off x="13050959" y="1447800"/>
            <a:ext cx="1854200" cy="1854200"/>
          </a:xfrm>
          <a:prstGeom prst="ellipse">
            <a:avLst/>
          </a:prstGeom>
          <a:noFill/>
          <a:ln w="381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 rot="936613">
            <a:off x="14936789" y="194670"/>
            <a:ext cx="3227358" cy="3061956"/>
          </a:xfrm>
          <a:prstGeom prst="rect">
            <a:avLst/>
          </a:prstGeom>
        </p:spPr>
      </p:pic>
      <p:pic>
        <p:nvPicPr>
          <p:cNvPr id="21" name="Picture 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 rot="20663387" flipH="1">
            <a:off x="36351" y="194669"/>
            <a:ext cx="3227358" cy="306195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1897" y="6984568"/>
            <a:ext cx="1846523" cy="184652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94" y="8411520"/>
            <a:ext cx="1236361" cy="123636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30" t="15744" r="7485" b="15343"/>
          <a:stretch/>
        </p:blipFill>
        <p:spPr>
          <a:xfrm>
            <a:off x="11912719" y="8082178"/>
            <a:ext cx="2276479" cy="202984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466" y="8292237"/>
            <a:ext cx="1759443" cy="175944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6250" b="92813" l="5625" r="92500">
                        <a14:foregroundMark x1="10625" y1="21875" x2="14688" y2="31875"/>
                        <a14:foregroundMark x1="10938" y1="20000" x2="24375" y2="9688"/>
                        <a14:foregroundMark x1="25313" y1="42500" x2="34688" y2="65000"/>
                        <a14:foregroundMark x1="44063" y1="64688" x2="56250" y2="83125"/>
                        <a14:foregroundMark x1="40000" y1="78750" x2="53438" y2="86563"/>
                        <a14:foregroundMark x1="42813" y1="85938" x2="53750" y2="88125"/>
                        <a14:foregroundMark x1="49688" y1="87813" x2="67188" y2="82813"/>
                        <a14:foregroundMark x1="64688" y1="78125" x2="75938" y2="62813"/>
                        <a14:foregroundMark x1="80000" y1="65625" x2="90938" y2="57500"/>
                        <a14:foregroundMark x1="87813" y1="56250" x2="85938" y2="4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4349" y="7466942"/>
            <a:ext cx="2324101" cy="2324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5965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4" presetClass="entr" presetSubtype="1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1.85042E-7 L -0.09662 -0.3498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35" y="-1750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9.72222E-7 -1.84271E-6 L -0.12856 -0.33153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32" y="-1657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56207E-6 L -0.03125 -0.32475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3" y="-1623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63889E-6 -1.85042E-7 L -0.39002 -0.48311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05" y="-2416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6.94123E-7 L -0.2125 -0.40537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25" y="-2026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7 7.40398E-7 L 0.64957 -0.49468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74" y="-2474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1.04086E-6 L 0.5585 -0.39753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925" y="-1987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9444E-6 2.00524E-7 L -0.46676 -0.3247 " pathEditMode="relative" rAng="0" ptsTypes="AA">
                                      <p:cBhvr>
                                        <p:cTn id="10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342" y="-1624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7 -1.58723E-6 L 0.22665 -0.31837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28" y="-159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2778E-6 2.51349E-6 L -0.2928 -0.37656 " pathEditMode="relative" rAng="0" ptsTypes="AA">
                                      <p:cBhvr>
                                        <p:cTn id="11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44" y="-1882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63889E-6 5.18279E-7 L -0.1579 -0.34521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99" y="-1726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30" grpId="0" animBg="1"/>
      <p:bldP spid="29" grpId="0" animBg="1"/>
      <p:bldP spid="2" grpId="0"/>
      <p:bldP spid="3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C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469023" y="514350"/>
            <a:ext cx="8229600" cy="9258300"/>
            <a:chOff x="0" y="0"/>
            <a:chExt cx="3093156" cy="3479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093156" cy="3479800"/>
            </a:xfrm>
            <a:custGeom>
              <a:avLst/>
              <a:gdLst/>
              <a:ahLst/>
              <a:cxnLst/>
              <a:rect l="l" t="t" r="r" b="b"/>
              <a:pathLst>
                <a:path w="3093156" h="3479800">
                  <a:moveTo>
                    <a:pt x="0" y="0"/>
                  </a:moveTo>
                  <a:lnTo>
                    <a:pt x="3093156" y="0"/>
                  </a:lnTo>
                  <a:lnTo>
                    <a:pt x="3093156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FAF7F9">
                <a:alpha val="80000"/>
              </a:srgbClr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flipH="1">
            <a:off x="0" y="3046116"/>
            <a:ext cx="6290518" cy="724088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59657" y="624662"/>
            <a:ext cx="9137362" cy="4899837"/>
          </a:xfrm>
          <a:prstGeom prst="rect">
            <a:avLst/>
          </a:prstGeom>
        </p:spPr>
      </p:pic>
      <p:sp>
        <p:nvSpPr>
          <p:cNvPr id="11" name="TextBox 5"/>
          <p:cNvSpPr txBox="1"/>
          <p:nvPr/>
        </p:nvSpPr>
        <p:spPr>
          <a:xfrm>
            <a:off x="8153400" y="2369007"/>
            <a:ext cx="6988813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dirty="0" err="1" smtClean="0">
                <a:latin typeface="UTM Silk Script" pitchFamily="18" charset="0"/>
              </a:rPr>
              <a:t>Bạn</a:t>
            </a:r>
            <a:r>
              <a:rPr lang="en-US" sz="5400" dirty="0" smtClean="0">
                <a:latin typeface="UTM Silk Script" pitchFamily="18" charset="0"/>
              </a:rPr>
              <a:t> </a:t>
            </a:r>
            <a:r>
              <a:rPr lang="en-US" sz="5400" dirty="0" err="1" smtClean="0">
                <a:latin typeface="UTM Silk Script" pitchFamily="18" charset="0"/>
              </a:rPr>
              <a:t>thấy</a:t>
            </a:r>
            <a:r>
              <a:rPr lang="en-US" sz="5400" dirty="0" smtClean="0">
                <a:latin typeface="UTM Silk Script" pitchFamily="18" charset="0"/>
              </a:rPr>
              <a:t> </a:t>
            </a:r>
            <a:r>
              <a:rPr lang="en-US" sz="5400" dirty="0" err="1" smtClean="0">
                <a:latin typeface="UTM Silk Script" pitchFamily="18" charset="0"/>
              </a:rPr>
              <a:t>hai</a:t>
            </a:r>
            <a:r>
              <a:rPr lang="en-US" sz="5400" dirty="0" smtClean="0">
                <a:latin typeface="UTM Silk Script" pitchFamily="18" charset="0"/>
              </a:rPr>
              <a:t> </a:t>
            </a:r>
            <a:r>
              <a:rPr lang="en-US" sz="5400" dirty="0" err="1" smtClean="0">
                <a:latin typeface="UTM Silk Script" pitchFamily="18" charset="0"/>
              </a:rPr>
              <a:t>dạng</a:t>
            </a:r>
            <a:r>
              <a:rPr lang="en-US" sz="5400" dirty="0" smtClean="0">
                <a:latin typeface="UTM Silk Script" pitchFamily="18" charset="0"/>
              </a:rPr>
              <a:t> </a:t>
            </a:r>
            <a:r>
              <a:rPr lang="en-US" sz="5400" dirty="0" err="1" smtClean="0">
                <a:latin typeface="UTM Silk Script" pitchFamily="18" charset="0"/>
              </a:rPr>
              <a:t>hình</a:t>
            </a:r>
            <a:r>
              <a:rPr lang="en-US" sz="5400" dirty="0" smtClean="0">
                <a:latin typeface="UTM Silk Script" pitchFamily="18" charset="0"/>
              </a:rPr>
              <a:t> </a:t>
            </a:r>
            <a:r>
              <a:rPr lang="en-US" sz="5400" dirty="0" err="1" smtClean="0">
                <a:latin typeface="UTM Silk Script" pitchFamily="18" charset="0"/>
              </a:rPr>
              <a:t>trên</a:t>
            </a:r>
            <a:r>
              <a:rPr lang="en-US" sz="5400" dirty="0" smtClean="0">
                <a:latin typeface="UTM Silk Script" pitchFamily="18" charset="0"/>
              </a:rPr>
              <a:t> </a:t>
            </a:r>
            <a:r>
              <a:rPr lang="en-US" sz="5400" dirty="0" err="1" smtClean="0">
                <a:latin typeface="UTM Silk Script" pitchFamily="18" charset="0"/>
              </a:rPr>
              <a:t>giống</a:t>
            </a:r>
            <a:r>
              <a:rPr lang="en-US" sz="5400" dirty="0" smtClean="0">
                <a:latin typeface="UTM Silk Script" pitchFamily="18" charset="0"/>
              </a:rPr>
              <a:t> hay </a:t>
            </a:r>
            <a:r>
              <a:rPr lang="en-US" sz="5400" dirty="0" err="1" smtClean="0">
                <a:latin typeface="UTM Silk Script" pitchFamily="18" charset="0"/>
              </a:rPr>
              <a:t>khác</a:t>
            </a:r>
            <a:r>
              <a:rPr lang="en-US" sz="5400" dirty="0" smtClean="0">
                <a:latin typeface="UTM Silk Script" pitchFamily="18" charset="0"/>
              </a:rPr>
              <a:t> </a:t>
            </a:r>
            <a:r>
              <a:rPr lang="en-US" sz="5400" dirty="0" err="1" smtClean="0">
                <a:latin typeface="UTM Silk Script" pitchFamily="18" charset="0"/>
              </a:rPr>
              <a:t>nhau</a:t>
            </a:r>
            <a:r>
              <a:rPr lang="en-US" sz="5400" dirty="0" smtClean="0">
                <a:latin typeface="UTM Silk Script" pitchFamily="18" charset="0"/>
              </a:rPr>
              <a:t>?</a:t>
            </a:r>
            <a:endParaRPr lang="en-US" sz="5400" dirty="0">
              <a:latin typeface="UTM Silk Script" pitchFamily="18" charset="0"/>
            </a:endParaRPr>
          </a:p>
        </p:txBody>
      </p:sp>
      <p:sp>
        <p:nvSpPr>
          <p:cNvPr id="12" name="TextBox 5"/>
          <p:cNvSpPr txBox="1"/>
          <p:nvPr/>
        </p:nvSpPr>
        <p:spPr>
          <a:xfrm>
            <a:off x="8420694" y="2095500"/>
            <a:ext cx="6454223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800" dirty="0" err="1" smtClean="0">
                <a:latin typeface="UTM Silk Script" pitchFamily="18" charset="0"/>
              </a:rPr>
              <a:t>Hình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có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dạng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như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thế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này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được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gọi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là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gì</a:t>
            </a:r>
            <a:r>
              <a:rPr lang="en-US" sz="4800" dirty="0" smtClean="0">
                <a:latin typeface="UTM Silk Script" pitchFamily="18" charset="0"/>
              </a:rPr>
              <a:t>?</a:t>
            </a:r>
            <a:endParaRPr lang="en-US" sz="4800" dirty="0">
              <a:latin typeface="UTM Silk Script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0056175" y="6013155"/>
            <a:ext cx="3657600" cy="3657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5"/>
          <p:cNvSpPr txBox="1"/>
          <p:nvPr/>
        </p:nvSpPr>
        <p:spPr>
          <a:xfrm>
            <a:off x="8078171" y="2057417"/>
            <a:ext cx="7195974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800" dirty="0" err="1" smtClean="0">
                <a:latin typeface="UTM Silk Script" pitchFamily="18" charset="0"/>
              </a:rPr>
              <a:t>Nếu</a:t>
            </a:r>
            <a:r>
              <a:rPr lang="en-US" sz="4800" dirty="0" smtClean="0">
                <a:latin typeface="UTM Silk Script" pitchFamily="18" charset="0"/>
              </a:rPr>
              <a:t> ta </a:t>
            </a:r>
            <a:r>
              <a:rPr lang="en-US" sz="4800" dirty="0" err="1" smtClean="0">
                <a:latin typeface="UTM Silk Script" pitchFamily="18" charset="0"/>
              </a:rPr>
              <a:t>dùng</a:t>
            </a:r>
            <a:r>
              <a:rPr lang="en-US" sz="4800" dirty="0" smtClean="0">
                <a:latin typeface="UTM Silk Script" pitchFamily="18" charset="0"/>
              </a:rPr>
              <a:t> com pa </a:t>
            </a:r>
            <a:r>
              <a:rPr lang="en-US" sz="4800" dirty="0" err="1" smtClean="0">
                <a:latin typeface="UTM Silk Script" pitchFamily="18" charset="0"/>
              </a:rPr>
              <a:t>vẽ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một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>
                <a:latin typeface="UTM Silk Script" pitchFamily="18" charset="0"/>
              </a:rPr>
              <a:t>đ</a:t>
            </a:r>
            <a:r>
              <a:rPr lang="en-US" sz="4800" dirty="0" err="1" smtClean="0">
                <a:latin typeface="UTM Silk Script" pitchFamily="18" charset="0"/>
              </a:rPr>
              <a:t>ường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cong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khép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kín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như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sau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thì</a:t>
            </a:r>
            <a:r>
              <a:rPr lang="en-US" sz="4800" dirty="0" smtClean="0">
                <a:latin typeface="UTM Silk Script" pitchFamily="18" charset="0"/>
              </a:rPr>
              <a:t> ta </a:t>
            </a:r>
            <a:r>
              <a:rPr lang="en-US" sz="4800" dirty="0" err="1" smtClean="0">
                <a:latin typeface="UTM Silk Script" pitchFamily="18" charset="0"/>
              </a:rPr>
              <a:t>được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gì</a:t>
            </a:r>
            <a:r>
              <a:rPr lang="en-US" sz="4800" dirty="0" smtClean="0">
                <a:latin typeface="UTM Silk Script" pitchFamily="18" charset="0"/>
              </a:rPr>
              <a:t>?</a:t>
            </a:r>
            <a:endParaRPr lang="en-US" sz="4800" dirty="0">
              <a:latin typeface="UTM Silk Script" pitchFamily="18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0056175" y="6013155"/>
            <a:ext cx="3657600" cy="36576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5"/>
          <p:cNvSpPr txBox="1"/>
          <p:nvPr/>
        </p:nvSpPr>
        <p:spPr>
          <a:xfrm>
            <a:off x="8538440" y="2095500"/>
            <a:ext cx="6454223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800" dirty="0" err="1" smtClean="0">
                <a:latin typeface="UTM Silk Script" pitchFamily="18" charset="0"/>
              </a:rPr>
              <a:t>Hình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như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thế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này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được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gọi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là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b="1" dirty="0" err="1" smtClean="0">
                <a:latin typeface="UTM Silk Script" pitchFamily="18" charset="0"/>
              </a:rPr>
              <a:t>hình</a:t>
            </a:r>
            <a:r>
              <a:rPr lang="en-US" sz="4800" b="1" dirty="0" smtClean="0">
                <a:latin typeface="UTM Silk Script" pitchFamily="18" charset="0"/>
              </a:rPr>
              <a:t> </a:t>
            </a:r>
            <a:r>
              <a:rPr lang="en-US" sz="4800" b="1" dirty="0" err="1" smtClean="0">
                <a:latin typeface="UTM Silk Script" pitchFamily="18" charset="0"/>
              </a:rPr>
              <a:t>tròn</a:t>
            </a:r>
            <a:r>
              <a:rPr lang="en-US" sz="4800" dirty="0" smtClean="0">
                <a:latin typeface="UTM Silk Script" pitchFamily="18" charset="0"/>
              </a:rPr>
              <a:t>.</a:t>
            </a:r>
            <a:endParaRPr lang="en-US" sz="4800" dirty="0">
              <a:latin typeface="UTM Silk Script" pitchFamily="18" charset="0"/>
            </a:endParaRPr>
          </a:p>
        </p:txBody>
      </p:sp>
      <p:sp>
        <p:nvSpPr>
          <p:cNvPr id="17" name="TextBox 5"/>
          <p:cNvSpPr txBox="1"/>
          <p:nvPr/>
        </p:nvSpPr>
        <p:spPr>
          <a:xfrm>
            <a:off x="8698623" y="2464832"/>
            <a:ext cx="6891174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800" dirty="0" smtClean="0">
                <a:latin typeface="UTM Silk Script" pitchFamily="18" charset="0"/>
              </a:rPr>
              <a:t>Ta </a:t>
            </a:r>
            <a:r>
              <a:rPr lang="en-US" sz="4800" dirty="0" err="1" smtClean="0">
                <a:latin typeface="UTM Silk Script" pitchFamily="18" charset="0"/>
              </a:rPr>
              <a:t>được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dirty="0" err="1" smtClean="0">
                <a:latin typeface="UTM Silk Script" pitchFamily="18" charset="0"/>
              </a:rPr>
              <a:t>một</a:t>
            </a:r>
            <a:r>
              <a:rPr lang="en-US" sz="4800" dirty="0" smtClean="0">
                <a:latin typeface="UTM Silk Script" pitchFamily="18" charset="0"/>
              </a:rPr>
              <a:t> </a:t>
            </a:r>
            <a:r>
              <a:rPr lang="en-US" sz="4800" b="1" dirty="0" err="1" smtClean="0">
                <a:latin typeface="UTM Silk Script" pitchFamily="18" charset="0"/>
              </a:rPr>
              <a:t>đường</a:t>
            </a:r>
            <a:r>
              <a:rPr lang="en-US" sz="4800" b="1" dirty="0" smtClean="0">
                <a:latin typeface="UTM Silk Script" pitchFamily="18" charset="0"/>
              </a:rPr>
              <a:t> </a:t>
            </a:r>
            <a:r>
              <a:rPr lang="en-US" sz="4800" b="1" dirty="0" err="1" smtClean="0">
                <a:latin typeface="UTM Silk Script" pitchFamily="18" charset="0"/>
              </a:rPr>
              <a:t>tròn</a:t>
            </a:r>
            <a:r>
              <a:rPr lang="en-US" sz="4800" dirty="0" smtClean="0">
                <a:latin typeface="UTM Silk Script" pitchFamily="18" charset="0"/>
              </a:rPr>
              <a:t>.</a:t>
            </a:r>
            <a:endParaRPr lang="en-US" sz="4800" dirty="0">
              <a:latin typeface="UTM Silk Script" pitchFamily="18" charset="0"/>
            </a:endParaRPr>
          </a:p>
        </p:txBody>
      </p:sp>
      <p:pic>
        <p:nvPicPr>
          <p:cNvPr id="19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621313">
            <a:off x="15925800" y="7207545"/>
            <a:ext cx="2553148" cy="307945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2" grpId="0"/>
      <p:bldP spid="12" grpId="1"/>
      <p:bldP spid="13" grpId="0" animBg="1"/>
      <p:bldP spid="13" grpId="1" animBg="1"/>
      <p:bldP spid="14" grpId="0"/>
      <p:bldP spid="14" grpId="1"/>
      <p:bldP spid="15" grpId="0" animBg="1"/>
      <p:bldP spid="16" grpId="0"/>
      <p:bldP spid="16" grpId="1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C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469023" y="514350"/>
            <a:ext cx="8229600" cy="9258300"/>
            <a:chOff x="0" y="0"/>
            <a:chExt cx="3093156" cy="3479800"/>
          </a:xfrm>
          <a:solidFill>
            <a:schemeClr val="bg1"/>
          </a:solidFill>
        </p:grpSpPr>
        <p:sp>
          <p:nvSpPr>
            <p:cNvPr id="7" name="Freeform 7"/>
            <p:cNvSpPr/>
            <p:nvPr/>
          </p:nvSpPr>
          <p:spPr>
            <a:xfrm>
              <a:off x="0" y="0"/>
              <a:ext cx="3093156" cy="3479800"/>
            </a:xfrm>
            <a:custGeom>
              <a:avLst/>
              <a:gdLst/>
              <a:ahLst/>
              <a:cxnLst/>
              <a:rect l="l" t="t" r="r" b="b"/>
              <a:pathLst>
                <a:path w="3093156" h="3479800">
                  <a:moveTo>
                    <a:pt x="0" y="0"/>
                  </a:moveTo>
                  <a:lnTo>
                    <a:pt x="3093156" y="0"/>
                  </a:lnTo>
                  <a:lnTo>
                    <a:pt x="3093156" y="3479800"/>
                  </a:lnTo>
                  <a:lnTo>
                    <a:pt x="0" y="3479800"/>
                  </a:lnTo>
                  <a:close/>
                </a:path>
              </a:pathLst>
            </a:custGeom>
            <a:grpFill/>
          </p:spPr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2972" y="-281404"/>
            <a:ext cx="9633525" cy="5905500"/>
          </a:xfrm>
          <a:prstGeom prst="rect">
            <a:avLst/>
          </a:prstGeom>
        </p:spPr>
      </p:pic>
      <p:sp>
        <p:nvSpPr>
          <p:cNvPr id="11" name="TextBox 5"/>
          <p:cNvSpPr txBox="1"/>
          <p:nvPr/>
        </p:nvSpPr>
        <p:spPr>
          <a:xfrm>
            <a:off x="9147544" y="555372"/>
            <a:ext cx="7941046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400" dirty="0" smtClean="0">
                <a:latin typeface="UTM Silk Script" pitchFamily="18" charset="0"/>
              </a:rPr>
              <a:t>Ta </a:t>
            </a:r>
            <a:r>
              <a:rPr lang="en-US" sz="4400" dirty="0" err="1" smtClean="0">
                <a:latin typeface="UTM Silk Script" pitchFamily="18" charset="0"/>
              </a:rPr>
              <a:t>có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thể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nói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nôm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na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cho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dễ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hiểu</a:t>
            </a:r>
            <a:r>
              <a:rPr lang="en-US" sz="4400" dirty="0" smtClean="0">
                <a:latin typeface="UTM Silk Script" pitchFamily="18" charset="0"/>
              </a:rPr>
              <a:t>,</a:t>
            </a:r>
            <a:endParaRPr lang="en-US" sz="4400" dirty="0">
              <a:latin typeface="UTM Silk Script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914400" y="1181100"/>
            <a:ext cx="3657600" cy="3657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5"/>
          <p:cNvSpPr txBox="1"/>
          <p:nvPr/>
        </p:nvSpPr>
        <p:spPr>
          <a:xfrm>
            <a:off x="8841434" y="1485900"/>
            <a:ext cx="8455966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4400" dirty="0" smtClean="0">
                <a:latin typeface="UTM Silk Script" pitchFamily="18" charset="0"/>
              </a:rPr>
              <a:t>- </a:t>
            </a:r>
            <a:r>
              <a:rPr lang="en-US" sz="4400" dirty="0" err="1" smtClean="0">
                <a:latin typeface="UTM Silk Script" pitchFamily="18" charset="0"/>
              </a:rPr>
              <a:t>hình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tròn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bao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gồm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tất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cả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phần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bề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mặt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bên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trong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đường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 smtClean="0">
                <a:latin typeface="UTM Silk Script" pitchFamily="18" charset="0"/>
              </a:rPr>
              <a:t>tròn</a:t>
            </a:r>
            <a:endParaRPr lang="en-US" sz="4400" dirty="0">
              <a:latin typeface="UTM Silk Script" pitchFamily="18" charset="0"/>
            </a:endParaRPr>
          </a:p>
        </p:txBody>
      </p:sp>
      <p:sp>
        <p:nvSpPr>
          <p:cNvPr id="17" name="TextBox 5"/>
          <p:cNvSpPr txBox="1"/>
          <p:nvPr/>
        </p:nvSpPr>
        <p:spPr>
          <a:xfrm>
            <a:off x="4583823" y="2671346"/>
            <a:ext cx="3227111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400" dirty="0" err="1" smtClean="0">
                <a:latin typeface="UTM Duepuntozero" pitchFamily="18" charset="0"/>
              </a:rPr>
              <a:t>Hình</a:t>
            </a:r>
            <a:r>
              <a:rPr lang="en-US" sz="4400" dirty="0" smtClean="0">
                <a:latin typeface="UTM Duepuntozero" pitchFamily="18" charset="0"/>
              </a:rPr>
              <a:t> </a:t>
            </a:r>
            <a:r>
              <a:rPr lang="en-US" sz="4400" dirty="0" err="1" smtClean="0">
                <a:latin typeface="UTM Duepuntozero" pitchFamily="18" charset="0"/>
              </a:rPr>
              <a:t>tròn</a:t>
            </a:r>
            <a:endParaRPr lang="en-US" sz="4400" dirty="0">
              <a:latin typeface="UTM Duepuntozero" pitchFamily="18" charset="0"/>
            </a:endParaRPr>
          </a:p>
        </p:txBody>
      </p:sp>
      <p:sp>
        <p:nvSpPr>
          <p:cNvPr id="18" name="TextBox 5"/>
          <p:cNvSpPr txBox="1"/>
          <p:nvPr/>
        </p:nvSpPr>
        <p:spPr>
          <a:xfrm>
            <a:off x="4783341" y="7167146"/>
            <a:ext cx="3227111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400" dirty="0" err="1" smtClean="0">
                <a:latin typeface="UTM Duepuntozero" pitchFamily="18" charset="0"/>
              </a:rPr>
              <a:t>Đường</a:t>
            </a:r>
            <a:r>
              <a:rPr lang="en-US" sz="4400" dirty="0" smtClean="0">
                <a:latin typeface="UTM Duepuntozero" pitchFamily="18" charset="0"/>
              </a:rPr>
              <a:t> </a:t>
            </a:r>
            <a:r>
              <a:rPr lang="en-US" sz="4400" dirty="0" err="1" smtClean="0">
                <a:latin typeface="UTM Duepuntozero" pitchFamily="18" charset="0"/>
              </a:rPr>
              <a:t>tròn</a:t>
            </a:r>
            <a:endParaRPr lang="en-US" sz="4400" dirty="0">
              <a:latin typeface="UTM Duepuntozero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8635" y="6057899"/>
            <a:ext cx="3021146" cy="4245935"/>
          </a:xfrm>
          <a:prstGeom prst="rect">
            <a:avLst/>
          </a:prstGeom>
        </p:spPr>
      </p:pic>
      <p:sp>
        <p:nvSpPr>
          <p:cNvPr id="12" name="TextBox 5"/>
          <p:cNvSpPr txBox="1"/>
          <p:nvPr/>
        </p:nvSpPr>
        <p:spPr>
          <a:xfrm>
            <a:off x="8915400" y="6071190"/>
            <a:ext cx="6510012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4000" b="1" dirty="0" err="1" smtClean="0">
                <a:solidFill>
                  <a:srgbClr val="002060"/>
                </a:solidFill>
                <a:latin typeface="UTM Silk Script" pitchFamily="18" charset="0"/>
              </a:rPr>
              <a:t>Vậy</a:t>
            </a:r>
            <a:r>
              <a:rPr lang="en-US" sz="4000" b="1" dirty="0" smtClean="0">
                <a:solidFill>
                  <a:srgbClr val="002060"/>
                </a:solidFill>
                <a:latin typeface="UTM Silk Script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UTM Silk Script" pitchFamily="18" charset="0"/>
              </a:rPr>
              <a:t>độ</a:t>
            </a:r>
            <a:r>
              <a:rPr lang="en-US" sz="4000" b="1" dirty="0" smtClean="0">
                <a:solidFill>
                  <a:srgbClr val="002060"/>
                </a:solidFill>
                <a:latin typeface="UTM Silk Script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UTM Silk Script" pitchFamily="18" charset="0"/>
              </a:rPr>
              <a:t>dài</a:t>
            </a:r>
            <a:r>
              <a:rPr lang="en-US" sz="4000" b="1" dirty="0" smtClean="0">
                <a:solidFill>
                  <a:srgbClr val="002060"/>
                </a:solidFill>
                <a:latin typeface="UTM Silk Script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UTM Silk Script" pitchFamily="18" charset="0"/>
              </a:rPr>
              <a:t>của</a:t>
            </a:r>
            <a:r>
              <a:rPr lang="en-US" sz="4000" b="1" dirty="0" smtClean="0">
                <a:solidFill>
                  <a:srgbClr val="002060"/>
                </a:solidFill>
                <a:latin typeface="UTM Silk Script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UTM Silk Script" pitchFamily="18" charset="0"/>
              </a:rPr>
              <a:t>đường</a:t>
            </a:r>
            <a:r>
              <a:rPr lang="en-US" sz="4000" b="1" dirty="0" smtClean="0">
                <a:solidFill>
                  <a:srgbClr val="002060"/>
                </a:solidFill>
                <a:latin typeface="UTM Silk Script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UTM Silk Script" pitchFamily="18" charset="0"/>
              </a:rPr>
              <a:t>tròn</a:t>
            </a:r>
            <a:r>
              <a:rPr lang="en-US" sz="4000" b="1" dirty="0" smtClean="0">
                <a:solidFill>
                  <a:srgbClr val="002060"/>
                </a:solidFill>
                <a:latin typeface="UTM Silk Script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UTM Silk Script" pitchFamily="18" charset="0"/>
              </a:rPr>
              <a:t>chính</a:t>
            </a:r>
            <a:r>
              <a:rPr lang="en-US" sz="4000" b="1" dirty="0" smtClean="0">
                <a:solidFill>
                  <a:srgbClr val="002060"/>
                </a:solidFill>
                <a:latin typeface="UTM Silk Script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UTM Silk Script" pitchFamily="18" charset="0"/>
              </a:rPr>
              <a:t>là</a:t>
            </a:r>
            <a:r>
              <a:rPr lang="en-US" sz="4000" b="1" dirty="0" smtClean="0">
                <a:solidFill>
                  <a:srgbClr val="002060"/>
                </a:solidFill>
                <a:latin typeface="UTM Silk Script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UTM Silk Script" pitchFamily="18" charset="0"/>
              </a:rPr>
              <a:t>chu</a:t>
            </a:r>
            <a:r>
              <a:rPr lang="en-US" sz="4000" b="1" dirty="0" smtClean="0">
                <a:solidFill>
                  <a:srgbClr val="C00000"/>
                </a:solidFill>
                <a:latin typeface="UTM Silk Script" pitchFamily="18" charset="0"/>
              </a:rPr>
              <a:t> vi </a:t>
            </a:r>
            <a:r>
              <a:rPr lang="en-US" sz="4000" b="1" dirty="0" err="1" smtClean="0">
                <a:solidFill>
                  <a:srgbClr val="C00000"/>
                </a:solidFill>
                <a:latin typeface="UTM Silk Script" pitchFamily="18" charset="0"/>
              </a:rPr>
              <a:t>của</a:t>
            </a:r>
            <a:r>
              <a:rPr lang="en-US" sz="4000" b="1" dirty="0" smtClean="0">
                <a:solidFill>
                  <a:srgbClr val="C00000"/>
                </a:solidFill>
                <a:latin typeface="UTM Silk Script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UTM Silk Script" pitchFamily="18" charset="0"/>
              </a:rPr>
              <a:t>hình</a:t>
            </a:r>
            <a:r>
              <a:rPr lang="en-US" sz="4000" b="1" dirty="0" smtClean="0">
                <a:solidFill>
                  <a:srgbClr val="C00000"/>
                </a:solidFill>
                <a:latin typeface="UTM Silk Script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UTM Silk Script" pitchFamily="18" charset="0"/>
              </a:rPr>
              <a:t>tròn</a:t>
            </a:r>
            <a:r>
              <a:rPr lang="en-US" sz="4000" b="1" dirty="0" smtClean="0">
                <a:solidFill>
                  <a:srgbClr val="002060"/>
                </a:solidFill>
                <a:latin typeface="UTM Silk Script" pitchFamily="18" charset="0"/>
              </a:rPr>
              <a:t>.</a:t>
            </a:r>
            <a:endParaRPr lang="en-US" sz="4000" b="1" dirty="0">
              <a:solidFill>
                <a:srgbClr val="002060"/>
              </a:solidFill>
              <a:latin typeface="UTM Silk Script" pitchFamily="18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926223" y="1181100"/>
            <a:ext cx="3657600" cy="3657600"/>
          </a:xfrm>
          <a:prstGeom prst="ellipse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8915400" y="2773859"/>
            <a:ext cx="899719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dirty="0" smtClean="0">
                <a:latin typeface="UTM Silk Script" pitchFamily="18" charset="0"/>
              </a:rPr>
              <a:t>- </a:t>
            </a:r>
            <a:r>
              <a:rPr lang="en-US" sz="4400" dirty="0" err="1" smtClean="0">
                <a:latin typeface="UTM Silk Script" pitchFamily="18" charset="0"/>
              </a:rPr>
              <a:t>đường</a:t>
            </a:r>
            <a:r>
              <a:rPr lang="en-US" sz="4400" dirty="0" smtClean="0">
                <a:latin typeface="UTM Silk Script" pitchFamily="18" charset="0"/>
              </a:rPr>
              <a:t> </a:t>
            </a:r>
            <a:r>
              <a:rPr lang="en-US" sz="4400" dirty="0" err="1">
                <a:latin typeface="UTM Silk Script" pitchFamily="18" charset="0"/>
              </a:rPr>
              <a:t>tròn</a:t>
            </a:r>
            <a:r>
              <a:rPr lang="en-US" sz="4400" dirty="0">
                <a:latin typeface="UTM Silk Script" pitchFamily="18" charset="0"/>
              </a:rPr>
              <a:t> </a:t>
            </a:r>
            <a:r>
              <a:rPr lang="en-US" sz="4400" dirty="0" err="1">
                <a:latin typeface="UTM Silk Script" pitchFamily="18" charset="0"/>
              </a:rPr>
              <a:t>là</a:t>
            </a:r>
            <a:r>
              <a:rPr lang="en-US" sz="4400" dirty="0">
                <a:latin typeface="UTM Silk Script" pitchFamily="18" charset="0"/>
              </a:rPr>
              <a:t> </a:t>
            </a:r>
            <a:r>
              <a:rPr lang="en-US" sz="4400" dirty="0" err="1">
                <a:latin typeface="UTM Silk Script" pitchFamily="18" charset="0"/>
              </a:rPr>
              <a:t>đường</a:t>
            </a:r>
            <a:r>
              <a:rPr lang="en-US" sz="4400" dirty="0">
                <a:latin typeface="UTM Silk Script" pitchFamily="18" charset="0"/>
              </a:rPr>
              <a:t> </a:t>
            </a:r>
            <a:r>
              <a:rPr lang="en-US" sz="4400" dirty="0" err="1">
                <a:latin typeface="UTM Silk Script" pitchFamily="18" charset="0"/>
              </a:rPr>
              <a:t>viền</a:t>
            </a:r>
            <a:r>
              <a:rPr lang="en-US" sz="4400" dirty="0">
                <a:latin typeface="UTM Silk Script" pitchFamily="18" charset="0"/>
              </a:rPr>
              <a:t> </a:t>
            </a:r>
            <a:r>
              <a:rPr lang="en-US" sz="4400" dirty="0" err="1">
                <a:latin typeface="UTM Silk Script" pitchFamily="18" charset="0"/>
              </a:rPr>
              <a:t>giới</a:t>
            </a:r>
            <a:r>
              <a:rPr lang="en-US" sz="4400" dirty="0">
                <a:latin typeface="UTM Silk Script" pitchFamily="18" charset="0"/>
              </a:rPr>
              <a:t> </a:t>
            </a:r>
            <a:r>
              <a:rPr lang="en-US" sz="4400" dirty="0" err="1">
                <a:latin typeface="UTM Silk Script" pitchFamily="18" charset="0"/>
              </a:rPr>
              <a:t>hạn</a:t>
            </a:r>
            <a:r>
              <a:rPr lang="en-US" sz="4400" dirty="0">
                <a:latin typeface="UTM Silk Script" pitchFamily="18" charset="0"/>
              </a:rPr>
              <a:t> </a:t>
            </a:r>
            <a:r>
              <a:rPr lang="en-US" sz="4400" dirty="0" err="1">
                <a:latin typeface="UTM Silk Script" pitchFamily="18" charset="0"/>
              </a:rPr>
              <a:t>của</a:t>
            </a:r>
            <a:r>
              <a:rPr lang="en-US" sz="4400" dirty="0">
                <a:latin typeface="UTM Silk Script" pitchFamily="18" charset="0"/>
              </a:rPr>
              <a:t> </a:t>
            </a:r>
            <a:r>
              <a:rPr lang="en-US" sz="4400" dirty="0" err="1">
                <a:latin typeface="UTM Silk Script" pitchFamily="18" charset="0"/>
              </a:rPr>
              <a:t>hình</a:t>
            </a:r>
            <a:r>
              <a:rPr lang="en-US" sz="4400" dirty="0">
                <a:latin typeface="UTM Silk Script" pitchFamily="18" charset="0"/>
              </a:rPr>
              <a:t> </a:t>
            </a:r>
            <a:r>
              <a:rPr lang="en-US" sz="4400" dirty="0" err="1">
                <a:latin typeface="UTM Silk Script" pitchFamily="18" charset="0"/>
              </a:rPr>
              <a:t>tròn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1429878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36111E-6 2.80426E-6 L -0.00061 0.43683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218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 animBg="1"/>
      <p:bldP spid="16" grpId="0"/>
      <p:bldP spid="17" grpId="0"/>
      <p:bldP spid="18" grpId="0"/>
      <p:bldP spid="12" grpId="0"/>
      <p:bldP spid="22" grpId="0" animBg="1"/>
      <p:bldP spid="22" grpId="1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C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7581900"/>
            <a:chOff x="0" y="0"/>
            <a:chExt cx="8983621" cy="32260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983621" cy="3226093"/>
            </a:xfrm>
            <a:custGeom>
              <a:avLst/>
              <a:gdLst/>
              <a:ahLst/>
              <a:cxnLst/>
              <a:rect l="l" t="t" r="r" b="b"/>
              <a:pathLst>
                <a:path w="8983621" h="3226093">
                  <a:moveTo>
                    <a:pt x="0" y="0"/>
                  </a:moveTo>
                  <a:lnTo>
                    <a:pt x="8983621" y="0"/>
                  </a:lnTo>
                  <a:lnTo>
                    <a:pt x="8983621" y="3226093"/>
                  </a:lnTo>
                  <a:lnTo>
                    <a:pt x="0" y="3226093"/>
                  </a:lnTo>
                  <a:close/>
                </a:path>
              </a:pathLst>
            </a:custGeom>
            <a:solidFill>
              <a:srgbClr val="FAF7F9">
                <a:alpha val="80000"/>
              </a:srgbClr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0" y="0"/>
            <a:ext cx="4606872" cy="2779850"/>
            <a:chOff x="0" y="0"/>
            <a:chExt cx="1758829" cy="211155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758829" cy="2111553"/>
            </a:xfrm>
            <a:custGeom>
              <a:avLst/>
              <a:gdLst/>
              <a:ahLst/>
              <a:cxnLst/>
              <a:rect l="l" t="t" r="r" b="b"/>
              <a:pathLst>
                <a:path w="1758829" h="2111553">
                  <a:moveTo>
                    <a:pt x="0" y="0"/>
                  </a:moveTo>
                  <a:lnTo>
                    <a:pt x="1758829" y="0"/>
                  </a:lnTo>
                  <a:lnTo>
                    <a:pt x="1758829" y="2111553"/>
                  </a:lnTo>
                  <a:lnTo>
                    <a:pt x="0" y="2111553"/>
                  </a:lnTo>
                  <a:close/>
                </a:path>
              </a:pathLst>
            </a:custGeom>
            <a:solidFill>
              <a:srgbClr val="E1B3CD">
                <a:alpha val="80000"/>
              </a:srgbClr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135295" y="266700"/>
            <a:ext cx="4284305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000" dirty="0" err="1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Các</a:t>
            </a:r>
            <a:r>
              <a:rPr lang="en-US" sz="6000" dirty="0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 </a:t>
            </a:r>
            <a:r>
              <a:rPr lang="en-US" sz="6000" dirty="0" err="1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yếu</a:t>
            </a:r>
            <a:r>
              <a:rPr lang="en-US" sz="6000" dirty="0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 </a:t>
            </a:r>
            <a:r>
              <a:rPr lang="en-US" sz="6000" dirty="0" err="1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tố</a:t>
            </a:r>
            <a:r>
              <a:rPr lang="en-US" sz="6000" dirty="0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 </a:t>
            </a:r>
            <a:r>
              <a:rPr lang="en-US" sz="6000" dirty="0" err="1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của</a:t>
            </a:r>
            <a:r>
              <a:rPr lang="en-US" sz="6000" dirty="0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 </a:t>
            </a:r>
            <a:r>
              <a:rPr lang="en-US" sz="6000" dirty="0" err="1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hình</a:t>
            </a:r>
            <a:r>
              <a:rPr lang="en-US" sz="6000" dirty="0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 </a:t>
            </a:r>
            <a:r>
              <a:rPr lang="en-US" sz="6000" dirty="0" err="1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tròn</a:t>
            </a:r>
            <a:endParaRPr lang="en-US" sz="6000" dirty="0">
              <a:ln>
                <a:solidFill>
                  <a:schemeClr val="bg1"/>
                </a:solidFill>
              </a:ln>
              <a:gradFill flip="none" rotWithShape="1">
                <a:gsLst>
                  <a:gs pos="0">
                    <a:schemeClr val="accent4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4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4">
                      <a:lumMod val="75000"/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effectLst>
                <a:reflection blurRad="6350" stA="55000" endA="300" endPos="45500" dir="5400000" sy="-100000" algn="bl" rotWithShape="0"/>
              </a:effectLst>
              <a:latin typeface="UTM Arruba KT" pitchFamily="18" charset="0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486400" y="7658100"/>
            <a:ext cx="12549116" cy="512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vô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grpSp>
        <p:nvGrpSpPr>
          <p:cNvPr id="12" name="Group 6"/>
          <p:cNvGrpSpPr/>
          <p:nvPr/>
        </p:nvGrpSpPr>
        <p:grpSpPr>
          <a:xfrm>
            <a:off x="4800600" y="152400"/>
            <a:ext cx="13182600" cy="7277100"/>
            <a:chOff x="0" y="0"/>
            <a:chExt cx="3093156" cy="3479800"/>
          </a:xfrm>
          <a:solidFill>
            <a:schemeClr val="bg1"/>
          </a:solidFill>
        </p:grpSpPr>
        <p:sp>
          <p:nvSpPr>
            <p:cNvPr id="13" name="Freeform 7"/>
            <p:cNvSpPr/>
            <p:nvPr/>
          </p:nvSpPr>
          <p:spPr>
            <a:xfrm>
              <a:off x="0" y="0"/>
              <a:ext cx="3093156" cy="3479800"/>
            </a:xfrm>
            <a:custGeom>
              <a:avLst/>
              <a:gdLst/>
              <a:ahLst/>
              <a:cxnLst/>
              <a:rect l="l" t="t" r="r" b="b"/>
              <a:pathLst>
                <a:path w="3093156" h="3479800">
                  <a:moveTo>
                    <a:pt x="0" y="0"/>
                  </a:moveTo>
                  <a:lnTo>
                    <a:pt x="3093156" y="0"/>
                  </a:lnTo>
                  <a:lnTo>
                    <a:pt x="3093156" y="3479800"/>
                  </a:lnTo>
                  <a:lnTo>
                    <a:pt x="0" y="3479800"/>
                  </a:lnTo>
                  <a:close/>
                </a:path>
              </a:pathLst>
            </a:custGeom>
            <a:grpFill/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flipH="1">
            <a:off x="0" y="4683027"/>
            <a:ext cx="4937459" cy="5385095"/>
          </a:xfrm>
          <a:prstGeom prst="rect">
            <a:avLst/>
          </a:prstGeom>
        </p:spPr>
      </p:pic>
      <p:sp>
        <p:nvSpPr>
          <p:cNvPr id="43" name="Oval 42"/>
          <p:cNvSpPr/>
          <p:nvPr/>
        </p:nvSpPr>
        <p:spPr>
          <a:xfrm>
            <a:off x="9109204" y="190500"/>
            <a:ext cx="4289287" cy="4289287"/>
          </a:xfrm>
          <a:prstGeom prst="ellipse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6" name="Group 45"/>
          <p:cNvGrpSpPr/>
          <p:nvPr/>
        </p:nvGrpSpPr>
        <p:grpSpPr>
          <a:xfrm>
            <a:off x="11025734" y="1531080"/>
            <a:ext cx="623889" cy="1174190"/>
            <a:chOff x="14038717" y="1814204"/>
            <a:chExt cx="623889" cy="1174190"/>
          </a:xfrm>
        </p:grpSpPr>
        <p:sp>
          <p:nvSpPr>
            <p:cNvPr id="44" name="TextBox 43"/>
            <p:cNvSpPr txBox="1"/>
            <p:nvPr/>
          </p:nvSpPr>
          <p:spPr>
            <a:xfrm>
              <a:off x="14038717" y="1814204"/>
              <a:ext cx="62388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O</a:t>
              </a:r>
              <a:endParaRPr lang="en-US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4152531" y="2342063"/>
              <a:ext cx="3962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latin typeface="Times New Roman" pitchFamily="18" charset="0"/>
                  <a:cs typeface="Times New Roman" pitchFamily="18" charset="0"/>
                  <a:sym typeface="Wingdings"/>
                </a:rPr>
                <a:t>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7" name="Text Box 15"/>
          <p:cNvSpPr txBox="1">
            <a:spLocks noChangeArrowheads="1"/>
          </p:cNvSpPr>
          <p:nvPr/>
        </p:nvSpPr>
        <p:spPr bwMode="auto">
          <a:xfrm>
            <a:off x="8558809" y="4801969"/>
            <a:ext cx="555774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đ</a:t>
            </a:r>
            <a:r>
              <a:rPr lang="vi-VN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ườ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O.</a:t>
            </a:r>
            <a:endParaRPr lang="en-US" altLang="en-US" sz="36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 Box 15"/>
          <p:cNvSpPr txBox="1">
            <a:spLocks noChangeArrowheads="1"/>
          </p:cNvSpPr>
          <p:nvPr/>
        </p:nvSpPr>
        <p:spPr bwMode="auto">
          <a:xfrm>
            <a:off x="5984358" y="5118560"/>
            <a:ext cx="818082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bất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9" name="Text Box 15"/>
          <p:cNvSpPr txBox="1">
            <a:spLocks noChangeArrowheads="1"/>
          </p:cNvSpPr>
          <p:nvPr/>
        </p:nvSpPr>
        <p:spPr bwMode="auto">
          <a:xfrm>
            <a:off x="6019800" y="5650490"/>
            <a:ext cx="1057911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OA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51" name="Group 50"/>
          <p:cNvGrpSpPr/>
          <p:nvPr/>
        </p:nvGrpSpPr>
        <p:grpSpPr>
          <a:xfrm>
            <a:off x="13030920" y="803168"/>
            <a:ext cx="837480" cy="969497"/>
            <a:chOff x="14152531" y="2018897"/>
            <a:chExt cx="837480" cy="969497"/>
          </a:xfrm>
        </p:grpSpPr>
        <p:sp>
          <p:nvSpPr>
            <p:cNvPr id="52" name="TextBox 51"/>
            <p:cNvSpPr txBox="1"/>
            <p:nvPr/>
          </p:nvSpPr>
          <p:spPr>
            <a:xfrm>
              <a:off x="14398182" y="2018897"/>
              <a:ext cx="59182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4152531" y="2342063"/>
              <a:ext cx="3962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Wingdings"/>
                </a:rPr>
                <a:t></a:t>
              </a:r>
              <a:endPara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55" name="Straight Connector 54"/>
          <p:cNvCxnSpPr/>
          <p:nvPr/>
        </p:nvCxnSpPr>
        <p:spPr>
          <a:xfrm flipV="1">
            <a:off x="11337679" y="1449499"/>
            <a:ext cx="1891372" cy="93260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6" name="Group 55"/>
          <p:cNvGrpSpPr/>
          <p:nvPr/>
        </p:nvGrpSpPr>
        <p:grpSpPr>
          <a:xfrm>
            <a:off x="13107120" y="2568108"/>
            <a:ext cx="881434" cy="783493"/>
            <a:chOff x="14152531" y="2204901"/>
            <a:chExt cx="881434" cy="783493"/>
          </a:xfrm>
        </p:grpSpPr>
        <p:sp>
          <p:nvSpPr>
            <p:cNvPr id="57" name="TextBox 56"/>
            <p:cNvSpPr txBox="1"/>
            <p:nvPr/>
          </p:nvSpPr>
          <p:spPr>
            <a:xfrm>
              <a:off x="14472593" y="2204901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b="1" dirty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en-US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14152531" y="2342063"/>
              <a:ext cx="3962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Wingdings"/>
                </a:rPr>
                <a:t></a:t>
              </a:r>
              <a:endPara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8506428" y="1572609"/>
            <a:ext cx="805234" cy="824532"/>
            <a:chOff x="14929747" y="2204901"/>
            <a:chExt cx="805234" cy="824532"/>
          </a:xfrm>
        </p:grpSpPr>
        <p:sp>
          <p:nvSpPr>
            <p:cNvPr id="60" name="TextBox 59"/>
            <p:cNvSpPr txBox="1"/>
            <p:nvPr/>
          </p:nvSpPr>
          <p:spPr>
            <a:xfrm>
              <a:off x="14929747" y="2204901"/>
              <a:ext cx="59182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C</a:t>
              </a:r>
              <a:endParaRPr lang="en-US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5338719" y="2383102"/>
              <a:ext cx="3962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Wingdings"/>
                </a:rPr>
                <a:t></a:t>
              </a:r>
              <a:endPara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62" name="Straight Connector 61"/>
          <p:cNvCxnSpPr/>
          <p:nvPr/>
        </p:nvCxnSpPr>
        <p:spPr>
          <a:xfrm>
            <a:off x="11337677" y="2382104"/>
            <a:ext cx="1938894" cy="64633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flipH="1" flipV="1">
            <a:off x="9098257" y="2058940"/>
            <a:ext cx="2239420" cy="32316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 Box 15"/>
          <p:cNvSpPr txBox="1">
            <a:spLocks noChangeArrowheads="1"/>
          </p:cNvSpPr>
          <p:nvPr/>
        </p:nvSpPr>
        <p:spPr bwMode="auto">
          <a:xfrm>
            <a:off x="5984358" y="6211770"/>
            <a:ext cx="945662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=&gt; OA </a:t>
            </a:r>
            <a:r>
              <a:rPr lang="en-US" alt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alt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alt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alt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alt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alt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alt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O.</a:t>
            </a:r>
          </a:p>
        </p:txBody>
      </p:sp>
      <p:sp>
        <p:nvSpPr>
          <p:cNvPr id="71" name="Text Box 15"/>
          <p:cNvSpPr txBox="1">
            <a:spLocks noChangeArrowheads="1"/>
          </p:cNvSpPr>
          <p:nvPr/>
        </p:nvSpPr>
        <p:spPr bwMode="auto">
          <a:xfrm>
            <a:off x="5410200" y="6743700"/>
            <a:ext cx="12877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B, C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ta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OB, OC. </a:t>
            </a:r>
          </a:p>
        </p:txBody>
      </p:sp>
      <p:sp>
        <p:nvSpPr>
          <p:cNvPr id="72" name="Text Box 15"/>
          <p:cNvSpPr txBox="1">
            <a:spLocks noChangeArrowheads="1"/>
          </p:cNvSpPr>
          <p:nvPr/>
        </p:nvSpPr>
        <p:spPr bwMode="auto">
          <a:xfrm>
            <a:off x="4606872" y="7581900"/>
            <a:ext cx="240352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4000" b="1" u="sng" dirty="0" err="1" smtClean="0">
                <a:solidFill>
                  <a:schemeClr val="accent1">
                    <a:lumMod val="50000"/>
                  </a:schemeClr>
                </a:solidFill>
                <a:latin typeface="UTM Arruba KT" pitchFamily="18" charset="0"/>
                <a:cs typeface="Times New Roman" pitchFamily="18" charset="0"/>
              </a:rPr>
              <a:t>Kết</a:t>
            </a:r>
            <a:r>
              <a:rPr lang="en-US" altLang="en-US" sz="4000" b="1" u="sng" dirty="0" smtClean="0">
                <a:solidFill>
                  <a:schemeClr val="accent1">
                    <a:lumMod val="50000"/>
                  </a:schemeClr>
                </a:solidFill>
                <a:latin typeface="UTM Arruba KT" pitchFamily="18" charset="0"/>
                <a:cs typeface="Times New Roman" pitchFamily="18" charset="0"/>
              </a:rPr>
              <a:t> </a:t>
            </a:r>
            <a:r>
              <a:rPr lang="en-US" altLang="en-US" sz="4000" b="1" u="sng" dirty="0" err="1" smtClean="0">
                <a:solidFill>
                  <a:schemeClr val="accent1">
                    <a:lumMod val="50000"/>
                  </a:schemeClr>
                </a:solidFill>
                <a:latin typeface="UTM Arruba KT" pitchFamily="18" charset="0"/>
                <a:cs typeface="Times New Roman" pitchFamily="18" charset="0"/>
              </a:rPr>
              <a:t>luận</a:t>
            </a:r>
            <a:r>
              <a:rPr lang="en-US" altLang="en-US" sz="4000" b="1" dirty="0" smtClean="0">
                <a:solidFill>
                  <a:schemeClr val="accent1">
                    <a:lumMod val="50000"/>
                  </a:schemeClr>
                </a:solidFill>
                <a:latin typeface="UTM Arruba KT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73" name="Rectangle 72"/>
          <p:cNvSpPr/>
          <p:nvPr/>
        </p:nvSpPr>
        <p:spPr>
          <a:xfrm>
            <a:off x="6019800" y="8191500"/>
            <a:ext cx="11834753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lnSpc>
                <a:spcPts val="4000"/>
              </a:lnSpc>
            </a:pP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OA = OB = OC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7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3" grpId="0" animBg="1"/>
      <p:bldP spid="47" grpId="0"/>
      <p:bldP spid="47" grpId="1"/>
      <p:bldP spid="48" grpId="0"/>
      <p:bldP spid="49" grpId="0"/>
      <p:bldP spid="70" grpId="0"/>
      <p:bldP spid="71" grpId="0"/>
      <p:bldP spid="72" grpId="0"/>
      <p:bldP spid="7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C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7581900"/>
            <a:chOff x="0" y="0"/>
            <a:chExt cx="8983621" cy="32260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983621" cy="3226093"/>
            </a:xfrm>
            <a:custGeom>
              <a:avLst/>
              <a:gdLst/>
              <a:ahLst/>
              <a:cxnLst/>
              <a:rect l="l" t="t" r="r" b="b"/>
              <a:pathLst>
                <a:path w="8983621" h="3226093">
                  <a:moveTo>
                    <a:pt x="0" y="0"/>
                  </a:moveTo>
                  <a:lnTo>
                    <a:pt x="8983621" y="0"/>
                  </a:lnTo>
                  <a:lnTo>
                    <a:pt x="8983621" y="3226093"/>
                  </a:lnTo>
                  <a:lnTo>
                    <a:pt x="0" y="3226093"/>
                  </a:lnTo>
                  <a:close/>
                </a:path>
              </a:pathLst>
            </a:custGeom>
            <a:solidFill>
              <a:srgbClr val="FAF7F9">
                <a:alpha val="80000"/>
              </a:srgbClr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0" y="0"/>
            <a:ext cx="4606872" cy="2779850"/>
            <a:chOff x="0" y="0"/>
            <a:chExt cx="1758829" cy="211155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758829" cy="2111553"/>
            </a:xfrm>
            <a:custGeom>
              <a:avLst/>
              <a:gdLst/>
              <a:ahLst/>
              <a:cxnLst/>
              <a:rect l="l" t="t" r="r" b="b"/>
              <a:pathLst>
                <a:path w="1758829" h="2111553">
                  <a:moveTo>
                    <a:pt x="0" y="0"/>
                  </a:moveTo>
                  <a:lnTo>
                    <a:pt x="1758829" y="0"/>
                  </a:lnTo>
                  <a:lnTo>
                    <a:pt x="1758829" y="2111553"/>
                  </a:lnTo>
                  <a:lnTo>
                    <a:pt x="0" y="2111553"/>
                  </a:lnTo>
                  <a:close/>
                </a:path>
              </a:pathLst>
            </a:custGeom>
            <a:solidFill>
              <a:srgbClr val="E1B3CD">
                <a:alpha val="80000"/>
              </a:srgbClr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135295" y="266700"/>
            <a:ext cx="4284305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000" dirty="0" err="1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Các</a:t>
            </a:r>
            <a:r>
              <a:rPr lang="en-US" sz="6000" dirty="0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 </a:t>
            </a:r>
            <a:r>
              <a:rPr lang="en-US" sz="6000" dirty="0" err="1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yếu</a:t>
            </a:r>
            <a:r>
              <a:rPr lang="en-US" sz="6000" dirty="0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 </a:t>
            </a:r>
            <a:r>
              <a:rPr lang="en-US" sz="6000" dirty="0" err="1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tố</a:t>
            </a:r>
            <a:r>
              <a:rPr lang="en-US" sz="6000" dirty="0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 </a:t>
            </a:r>
            <a:r>
              <a:rPr lang="en-US" sz="6000" dirty="0" err="1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của</a:t>
            </a:r>
            <a:r>
              <a:rPr lang="en-US" sz="6000" dirty="0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 </a:t>
            </a:r>
            <a:r>
              <a:rPr lang="en-US" sz="6000" dirty="0" err="1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hình</a:t>
            </a:r>
            <a:r>
              <a:rPr lang="en-US" sz="6000" dirty="0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 </a:t>
            </a:r>
            <a:r>
              <a:rPr lang="en-US" sz="6000" dirty="0" err="1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chemeClr val="accent4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  <a:latin typeface="UTM Arruba KT" pitchFamily="18" charset="0"/>
              </a:rPr>
              <a:t>tròn</a:t>
            </a:r>
            <a:endParaRPr lang="en-US" sz="6000" dirty="0">
              <a:ln>
                <a:solidFill>
                  <a:schemeClr val="bg1"/>
                </a:solidFill>
              </a:ln>
              <a:gradFill flip="none" rotWithShape="1">
                <a:gsLst>
                  <a:gs pos="0">
                    <a:schemeClr val="accent4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4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4">
                      <a:lumMod val="75000"/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effectLst>
                <a:reflection blurRad="6350" stA="55000" endA="300" endPos="45500" dir="5400000" sy="-100000" algn="bl" rotWithShape="0"/>
              </a:effectLst>
              <a:latin typeface="UTM Arruba KT" pitchFamily="18" charset="0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486400" y="7658100"/>
            <a:ext cx="12549116" cy="512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vô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grpSp>
        <p:nvGrpSpPr>
          <p:cNvPr id="12" name="Group 6"/>
          <p:cNvGrpSpPr/>
          <p:nvPr/>
        </p:nvGrpSpPr>
        <p:grpSpPr>
          <a:xfrm>
            <a:off x="4800600" y="152400"/>
            <a:ext cx="13182600" cy="7277100"/>
            <a:chOff x="0" y="0"/>
            <a:chExt cx="3093156" cy="3479800"/>
          </a:xfrm>
          <a:solidFill>
            <a:schemeClr val="bg1"/>
          </a:solidFill>
        </p:grpSpPr>
        <p:sp>
          <p:nvSpPr>
            <p:cNvPr id="13" name="Freeform 7"/>
            <p:cNvSpPr/>
            <p:nvPr/>
          </p:nvSpPr>
          <p:spPr>
            <a:xfrm>
              <a:off x="0" y="0"/>
              <a:ext cx="3093156" cy="3479800"/>
            </a:xfrm>
            <a:custGeom>
              <a:avLst/>
              <a:gdLst/>
              <a:ahLst/>
              <a:cxnLst/>
              <a:rect l="l" t="t" r="r" b="b"/>
              <a:pathLst>
                <a:path w="3093156" h="3479800">
                  <a:moveTo>
                    <a:pt x="0" y="0"/>
                  </a:moveTo>
                  <a:lnTo>
                    <a:pt x="3093156" y="0"/>
                  </a:lnTo>
                  <a:lnTo>
                    <a:pt x="3093156" y="3479800"/>
                  </a:lnTo>
                  <a:lnTo>
                    <a:pt x="0" y="3479800"/>
                  </a:lnTo>
                  <a:close/>
                </a:path>
              </a:pathLst>
            </a:custGeom>
            <a:grpFill/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flipH="1">
            <a:off x="0" y="4683027"/>
            <a:ext cx="4937459" cy="5385095"/>
          </a:xfrm>
          <a:prstGeom prst="rect">
            <a:avLst/>
          </a:prstGeom>
        </p:spPr>
      </p:pic>
      <p:sp>
        <p:nvSpPr>
          <p:cNvPr id="43" name="Oval 42"/>
          <p:cNvSpPr/>
          <p:nvPr/>
        </p:nvSpPr>
        <p:spPr>
          <a:xfrm>
            <a:off x="9109204" y="190500"/>
            <a:ext cx="4289287" cy="4289287"/>
          </a:xfrm>
          <a:prstGeom prst="ellipse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6" name="Group 45"/>
          <p:cNvGrpSpPr/>
          <p:nvPr/>
        </p:nvGrpSpPr>
        <p:grpSpPr>
          <a:xfrm>
            <a:off x="11034711" y="1531080"/>
            <a:ext cx="623889" cy="1174190"/>
            <a:chOff x="14038717" y="1814204"/>
            <a:chExt cx="623889" cy="1174190"/>
          </a:xfrm>
        </p:grpSpPr>
        <p:sp>
          <p:nvSpPr>
            <p:cNvPr id="44" name="TextBox 43"/>
            <p:cNvSpPr txBox="1"/>
            <p:nvPr/>
          </p:nvSpPr>
          <p:spPr>
            <a:xfrm>
              <a:off x="14038717" y="1814204"/>
              <a:ext cx="62388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O</a:t>
              </a:r>
              <a:endParaRPr lang="en-US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4152531" y="2342063"/>
              <a:ext cx="3962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latin typeface="Times New Roman" pitchFamily="18" charset="0"/>
                  <a:cs typeface="Times New Roman" pitchFamily="18" charset="0"/>
                  <a:sym typeface="Wingdings"/>
                </a:rPr>
                <a:t>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8" name="Text Box 15"/>
          <p:cNvSpPr txBox="1">
            <a:spLocks noChangeArrowheads="1"/>
          </p:cNvSpPr>
          <p:nvPr/>
        </p:nvSpPr>
        <p:spPr bwMode="auto">
          <a:xfrm>
            <a:off x="5745875" y="4801969"/>
            <a:ext cx="1211742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M, N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MN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O.</a:t>
            </a:r>
          </a:p>
        </p:txBody>
      </p:sp>
      <p:grpSp>
        <p:nvGrpSpPr>
          <p:cNvPr id="51" name="Group 50"/>
          <p:cNvGrpSpPr/>
          <p:nvPr/>
        </p:nvGrpSpPr>
        <p:grpSpPr>
          <a:xfrm>
            <a:off x="13229051" y="1714500"/>
            <a:ext cx="837480" cy="990600"/>
            <a:chOff x="14152531" y="2018897"/>
            <a:chExt cx="837480" cy="990600"/>
          </a:xfrm>
        </p:grpSpPr>
        <p:sp>
          <p:nvSpPr>
            <p:cNvPr id="52" name="TextBox 51"/>
            <p:cNvSpPr txBox="1"/>
            <p:nvPr/>
          </p:nvSpPr>
          <p:spPr>
            <a:xfrm>
              <a:off x="14398182" y="2018897"/>
              <a:ext cx="59182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en-US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4152531" y="2363166"/>
              <a:ext cx="3962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  <a:sym typeface="Wingdings"/>
                </a:rPr>
                <a:t></a:t>
              </a:r>
              <a:endPara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8214338" y="1880568"/>
            <a:ext cx="1082062" cy="824532"/>
            <a:chOff x="14652919" y="2204901"/>
            <a:chExt cx="1082062" cy="824532"/>
          </a:xfrm>
        </p:grpSpPr>
        <p:sp>
          <p:nvSpPr>
            <p:cNvPr id="60" name="TextBox 59"/>
            <p:cNvSpPr txBox="1"/>
            <p:nvPr/>
          </p:nvSpPr>
          <p:spPr>
            <a:xfrm>
              <a:off x="14652919" y="2204901"/>
              <a:ext cx="716863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M</a:t>
              </a:r>
              <a:endParaRPr lang="en-US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5338719" y="2383102"/>
              <a:ext cx="3962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  <a:sym typeface="Wingdings"/>
                </a:rPr>
                <a:t></a:t>
              </a:r>
              <a:endPara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0" name="Text Box 15"/>
          <p:cNvSpPr txBox="1">
            <a:spLocks noChangeArrowheads="1"/>
          </p:cNvSpPr>
          <p:nvPr/>
        </p:nvSpPr>
        <p:spPr bwMode="auto">
          <a:xfrm>
            <a:off x="5808636" y="5330799"/>
            <a:ext cx="1009122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=&gt; MN </a:t>
            </a:r>
            <a:r>
              <a:rPr lang="en-US" alt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alt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alt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alt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alt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alt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alt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O.</a:t>
            </a:r>
          </a:p>
        </p:txBody>
      </p:sp>
      <p:sp>
        <p:nvSpPr>
          <p:cNvPr id="71" name="Text Box 15"/>
          <p:cNvSpPr txBox="1">
            <a:spLocks noChangeArrowheads="1"/>
          </p:cNvSpPr>
          <p:nvPr/>
        </p:nvSpPr>
        <p:spPr bwMode="auto">
          <a:xfrm>
            <a:off x="6622227" y="6057900"/>
            <a:ext cx="5257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MN = OM + ON</a:t>
            </a:r>
          </a:p>
        </p:txBody>
      </p:sp>
      <p:sp>
        <p:nvSpPr>
          <p:cNvPr id="72" name="Text Box 15"/>
          <p:cNvSpPr txBox="1">
            <a:spLocks noChangeArrowheads="1"/>
          </p:cNvSpPr>
          <p:nvPr/>
        </p:nvSpPr>
        <p:spPr bwMode="auto">
          <a:xfrm>
            <a:off x="4606872" y="7581900"/>
            <a:ext cx="240352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4000" b="1" u="sng" dirty="0" err="1" smtClean="0">
                <a:solidFill>
                  <a:schemeClr val="accent1">
                    <a:lumMod val="50000"/>
                  </a:schemeClr>
                </a:solidFill>
                <a:latin typeface="UTM Arruba KT" pitchFamily="18" charset="0"/>
                <a:cs typeface="Times New Roman" pitchFamily="18" charset="0"/>
              </a:rPr>
              <a:t>Kết</a:t>
            </a:r>
            <a:r>
              <a:rPr lang="en-US" altLang="en-US" sz="4000" b="1" u="sng" dirty="0" smtClean="0">
                <a:solidFill>
                  <a:schemeClr val="accent1">
                    <a:lumMod val="50000"/>
                  </a:schemeClr>
                </a:solidFill>
                <a:latin typeface="UTM Arruba KT" pitchFamily="18" charset="0"/>
                <a:cs typeface="Times New Roman" pitchFamily="18" charset="0"/>
              </a:rPr>
              <a:t> </a:t>
            </a:r>
            <a:r>
              <a:rPr lang="en-US" altLang="en-US" sz="4000" b="1" u="sng" dirty="0" err="1" smtClean="0">
                <a:solidFill>
                  <a:schemeClr val="accent1">
                    <a:lumMod val="50000"/>
                  </a:schemeClr>
                </a:solidFill>
                <a:latin typeface="UTM Arruba KT" pitchFamily="18" charset="0"/>
                <a:cs typeface="Times New Roman" pitchFamily="18" charset="0"/>
              </a:rPr>
              <a:t>luận</a:t>
            </a:r>
            <a:r>
              <a:rPr lang="en-US" altLang="en-US" sz="4000" b="1" dirty="0" smtClean="0">
                <a:solidFill>
                  <a:schemeClr val="accent1">
                    <a:lumMod val="50000"/>
                  </a:schemeClr>
                </a:solidFill>
                <a:latin typeface="UTM Arruba KT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73" name="Rectangle 72"/>
          <p:cNvSpPr/>
          <p:nvPr/>
        </p:nvSpPr>
        <p:spPr>
          <a:xfrm>
            <a:off x="6019800" y="8191500"/>
            <a:ext cx="11834753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lnSpc>
                <a:spcPts val="4000"/>
              </a:lnSpc>
            </a:pP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OA = OB = OC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9098269" y="2381934"/>
            <a:ext cx="430022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9098269" y="2400130"/>
            <a:ext cx="2239409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11295862" y="2400300"/>
            <a:ext cx="213132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2" name="Text Box 15"/>
          <p:cNvSpPr txBox="1">
            <a:spLocks noChangeArrowheads="1"/>
          </p:cNvSpPr>
          <p:nvPr/>
        </p:nvSpPr>
        <p:spPr bwMode="auto">
          <a:xfrm>
            <a:off x="11430000" y="6057900"/>
            <a:ext cx="5257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36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à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OM = ON =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alt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endParaRPr lang="en-US" altLang="en-US" sz="36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 Box 15"/>
          <p:cNvSpPr txBox="1">
            <a:spLocks noChangeArrowheads="1"/>
          </p:cNvSpPr>
          <p:nvPr/>
        </p:nvSpPr>
        <p:spPr bwMode="auto">
          <a:xfrm>
            <a:off x="7977310" y="6704231"/>
            <a:ext cx="718649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alt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alt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alt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alt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alt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alt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alt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alt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4" name="Rectangle 63"/>
          <p:cNvSpPr/>
          <p:nvPr/>
        </p:nvSpPr>
        <p:spPr>
          <a:xfrm>
            <a:off x="4191000" y="9182100"/>
            <a:ext cx="15011400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600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3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>
              <a:lnSpc>
                <a:spcPts val="4000"/>
              </a:lnSpc>
            </a:pP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(hay </a:t>
            </a:r>
            <a:r>
              <a:rPr lang="en-US" sz="3600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3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nửa</a:t>
            </a:r>
            <a:r>
              <a:rPr lang="en-US" sz="3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9947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70" grpId="0"/>
      <p:bldP spid="71" grpId="0"/>
      <p:bldP spid="42" grpId="0"/>
      <p:bldP spid="54" grpId="0"/>
      <p:bldP spid="6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C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5490351" cy="2783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2783840"/>
            </a:xfrm>
            <a:custGeom>
              <a:avLst/>
              <a:gdLst/>
              <a:ahLst/>
              <a:cxnLst/>
              <a:rect l="l" t="t" r="r" b="b"/>
              <a:pathLst>
                <a:path w="5490351" h="2783840">
                  <a:moveTo>
                    <a:pt x="0" y="0"/>
                  </a:moveTo>
                  <a:lnTo>
                    <a:pt x="5490351" y="0"/>
                  </a:lnTo>
                  <a:lnTo>
                    <a:pt x="5490351" y="2783840"/>
                  </a:lnTo>
                  <a:lnTo>
                    <a:pt x="0" y="2783840"/>
                  </a:lnTo>
                  <a:close/>
                </a:path>
              </a:pathLst>
            </a:custGeom>
            <a:solidFill>
              <a:srgbClr val="FAF7F9">
                <a:alpha val="80000"/>
              </a:srgbClr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5011400" y="1028700"/>
            <a:ext cx="3002564" cy="367286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563028" y="6172200"/>
            <a:ext cx="2983230" cy="41148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028700" y="87320"/>
            <a:ext cx="13574733" cy="1882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7660"/>
              </a:lnSpc>
            </a:pPr>
            <a:r>
              <a:rPr lang="en-US" sz="6000" b="1" dirty="0" err="1" smtClean="0">
                <a:solidFill>
                  <a:srgbClr val="6C51AD"/>
                </a:solidFill>
                <a:latin typeface="UTM Arruba KT" pitchFamily="18" charset="0"/>
              </a:rPr>
              <a:t>Một</a:t>
            </a:r>
            <a:r>
              <a:rPr lang="en-US" sz="6000" b="1" dirty="0" smtClean="0">
                <a:solidFill>
                  <a:srgbClr val="6C51AD"/>
                </a:solidFill>
                <a:latin typeface="UTM Arruba KT" pitchFamily="18" charset="0"/>
              </a:rPr>
              <a:t> </a:t>
            </a:r>
            <a:r>
              <a:rPr lang="en-US" sz="6000" b="1" dirty="0" err="1" smtClean="0">
                <a:solidFill>
                  <a:srgbClr val="6C51AD"/>
                </a:solidFill>
                <a:latin typeface="UTM Arruba KT" pitchFamily="18" charset="0"/>
              </a:rPr>
              <a:t>số</a:t>
            </a:r>
            <a:r>
              <a:rPr lang="en-US" sz="6000" b="1" dirty="0" smtClean="0">
                <a:solidFill>
                  <a:srgbClr val="6C51AD"/>
                </a:solidFill>
                <a:latin typeface="UTM Arruba KT" pitchFamily="18" charset="0"/>
              </a:rPr>
              <a:t> </a:t>
            </a:r>
            <a:r>
              <a:rPr lang="en-US" sz="6000" b="1" dirty="0" err="1" smtClean="0">
                <a:solidFill>
                  <a:srgbClr val="6C51AD"/>
                </a:solidFill>
                <a:latin typeface="UTM Arruba KT" pitchFamily="18" charset="0"/>
              </a:rPr>
              <a:t>kiến</a:t>
            </a:r>
            <a:r>
              <a:rPr lang="en-US" sz="6000" b="1" dirty="0" smtClean="0">
                <a:solidFill>
                  <a:srgbClr val="6C51AD"/>
                </a:solidFill>
                <a:latin typeface="UTM Arruba KT" pitchFamily="18" charset="0"/>
              </a:rPr>
              <a:t> </a:t>
            </a:r>
            <a:r>
              <a:rPr lang="en-US" sz="6000" b="1" dirty="0" err="1" smtClean="0">
                <a:solidFill>
                  <a:srgbClr val="6C51AD"/>
                </a:solidFill>
                <a:latin typeface="UTM Arruba KT" pitchFamily="18" charset="0"/>
              </a:rPr>
              <a:t>thức</a:t>
            </a:r>
            <a:r>
              <a:rPr lang="en-US" sz="6000" b="1" dirty="0" smtClean="0">
                <a:solidFill>
                  <a:srgbClr val="6C51AD"/>
                </a:solidFill>
                <a:latin typeface="UTM Arruba KT" pitchFamily="18" charset="0"/>
              </a:rPr>
              <a:t> </a:t>
            </a:r>
            <a:r>
              <a:rPr lang="en-US" sz="6000" b="1" dirty="0" err="1" smtClean="0">
                <a:solidFill>
                  <a:srgbClr val="6C51AD"/>
                </a:solidFill>
                <a:latin typeface="UTM Arruba KT" pitchFamily="18" charset="0"/>
              </a:rPr>
              <a:t>cần</a:t>
            </a:r>
            <a:r>
              <a:rPr lang="en-US" sz="6000" b="1" dirty="0" smtClean="0">
                <a:solidFill>
                  <a:srgbClr val="6C51AD"/>
                </a:solidFill>
                <a:latin typeface="UTM Arruba KT" pitchFamily="18" charset="0"/>
              </a:rPr>
              <a:t> </a:t>
            </a:r>
            <a:r>
              <a:rPr lang="en-US" sz="6000" b="1" dirty="0" err="1" smtClean="0">
                <a:solidFill>
                  <a:srgbClr val="6C51AD"/>
                </a:solidFill>
                <a:latin typeface="UTM Arruba KT" pitchFamily="18" charset="0"/>
              </a:rPr>
              <a:t>ghi</a:t>
            </a:r>
            <a:r>
              <a:rPr lang="en-US" sz="6000" b="1" dirty="0" smtClean="0">
                <a:solidFill>
                  <a:srgbClr val="6C51AD"/>
                </a:solidFill>
                <a:latin typeface="UTM Arruba KT" pitchFamily="18" charset="0"/>
              </a:rPr>
              <a:t> </a:t>
            </a:r>
            <a:r>
              <a:rPr lang="en-US" sz="6000" b="1" dirty="0" err="1" smtClean="0">
                <a:solidFill>
                  <a:srgbClr val="6C51AD"/>
                </a:solidFill>
                <a:latin typeface="UTM Arruba KT" pitchFamily="18" charset="0"/>
              </a:rPr>
              <a:t>nhớ</a:t>
            </a:r>
            <a:r>
              <a:rPr lang="en-US" sz="6000" b="1" dirty="0" smtClean="0">
                <a:solidFill>
                  <a:srgbClr val="6C51AD"/>
                </a:solidFill>
                <a:latin typeface="UTM Arruba KT" pitchFamily="18" charset="0"/>
              </a:rPr>
              <a:t>:</a:t>
            </a:r>
            <a:endParaRPr lang="en-US" sz="6000" b="1" dirty="0">
              <a:solidFill>
                <a:srgbClr val="E1B3CD"/>
              </a:solidFill>
              <a:latin typeface="UTM Arruba KT" pitchFamily="18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667000" y="2280004"/>
            <a:ext cx="11887200" cy="6463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759"/>
              </a:lnSpc>
              <a:spcBef>
                <a:spcPts val="1200"/>
              </a:spcBef>
            </a:pPr>
            <a:r>
              <a:rPr lang="en-US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4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bất</a:t>
            </a:r>
            <a:r>
              <a:rPr lang="en-US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ts val="4759"/>
              </a:lnSpc>
              <a:spcBef>
                <a:spcPts val="1200"/>
              </a:spcBef>
            </a:pP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bất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4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ts val="4759"/>
              </a:lnSpc>
              <a:spcBef>
                <a:spcPts val="1200"/>
              </a:spcBef>
            </a:pP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vô</a:t>
            </a:r>
            <a:r>
              <a:rPr lang="en-US" sz="4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4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4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4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ts val="4759"/>
              </a:lnSpc>
              <a:spcBef>
                <a:spcPts val="1200"/>
              </a:spcBef>
            </a:pP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ts val="4759"/>
              </a:lnSpc>
              <a:spcBef>
                <a:spcPts val="1200"/>
              </a:spcBef>
            </a:pP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ts val="4759"/>
              </a:lnSpc>
              <a:spcBef>
                <a:spcPts val="1200"/>
              </a:spcBef>
            </a:pP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4000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ường</a:t>
            </a:r>
            <a:r>
              <a:rPr lang="en-US" sz="4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4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4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4759"/>
              </a:lnSpc>
              <a:spcBef>
                <a:spcPts val="1200"/>
              </a:spcBef>
            </a:pP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(hay </a:t>
            </a:r>
            <a:r>
              <a:rPr lang="en-US" sz="4000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4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4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nửa</a:t>
            </a:r>
            <a:r>
              <a:rPr lang="en-US" sz="4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4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13067206" y="7705406"/>
            <a:ext cx="3823301" cy="2590800"/>
            <a:chOff x="12115800" y="6608379"/>
            <a:chExt cx="3823301" cy="2590800"/>
          </a:xfrm>
        </p:grpSpPr>
        <p:sp>
          <p:nvSpPr>
            <p:cNvPr id="10" name="Oval 9"/>
            <p:cNvSpPr/>
            <p:nvPr/>
          </p:nvSpPr>
          <p:spPr>
            <a:xfrm>
              <a:off x="12115800" y="8420100"/>
              <a:ext cx="2667000" cy="779079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14554200" y="6608379"/>
              <a:ext cx="1384901" cy="2590800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1473</TotalTime>
  <Words>1035</Words>
  <Application>Microsoft Office PowerPoint</Application>
  <PresentationFormat>Custom</PresentationFormat>
  <Paragraphs>135</Paragraphs>
  <Slides>19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0" baseType="lpstr">
      <vt:lpstr>Arial</vt:lpstr>
      <vt:lpstr>Calibri</vt:lpstr>
      <vt:lpstr>Goudy Stout</vt:lpstr>
      <vt:lpstr>Ravie</vt:lpstr>
      <vt:lpstr>Times New Roman</vt:lpstr>
      <vt:lpstr>UTM Arruba KT</vt:lpstr>
      <vt:lpstr>UTM Cookies</vt:lpstr>
      <vt:lpstr>UTM Duepuntozero</vt:lpstr>
      <vt:lpstr>UTM Silk Script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UNICORN</dc:title>
  <dc:creator>Cam Tu</dc:creator>
  <cp:lastModifiedBy>Admin</cp:lastModifiedBy>
  <cp:revision>109</cp:revision>
  <dcterms:created xsi:type="dcterms:W3CDTF">2006-08-16T00:00:00Z</dcterms:created>
  <dcterms:modified xsi:type="dcterms:W3CDTF">2024-01-12T03:12:16Z</dcterms:modified>
  <dc:identifier>DAEwpDgG_3c</dc:identifier>
</cp:coreProperties>
</file>