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2" r:id="rId2"/>
  </p:sldMasterIdLst>
  <p:notesMasterIdLst>
    <p:notesMasterId r:id="rId25"/>
  </p:notesMasterIdLst>
  <p:sldIdLst>
    <p:sldId id="283" r:id="rId3"/>
    <p:sldId id="256" r:id="rId4"/>
    <p:sldId id="285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6" r:id="rId17"/>
    <p:sldId id="271" r:id="rId18"/>
    <p:sldId id="272" r:id="rId19"/>
    <p:sldId id="273" r:id="rId20"/>
    <p:sldId id="287" r:id="rId21"/>
    <p:sldId id="275" r:id="rId22"/>
    <p:sldId id="289" r:id="rId23"/>
    <p:sldId id="284" r:id="rId24"/>
  </p:sldIdLst>
  <p:sldSz cx="12192000" cy="6858000"/>
  <p:notesSz cx="6858000" cy="9144000"/>
  <p:embeddedFontLst>
    <p:embeddedFont>
      <p:font typeface="DengXian" panose="02010600030101010101" pitchFamily="2" charset="-122"/>
      <p:regular r:id="rId26"/>
      <p:bold r:id="rId27"/>
    </p:embeddedFont>
    <p:embeddedFont>
      <p:font typeface="DengXian Light" panose="02010600030101010101" pitchFamily="2" charset="-122"/>
      <p:regular r:id="rId28"/>
    </p:embeddedFont>
    <p:embeddedFont>
      <p:font typeface="Microsoft YaHei" panose="020B0503020204020204" pitchFamily="34" charset="-122"/>
      <p:regular r:id="rId29"/>
      <p:bold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Queulat Uni" panose="00000A00000000000000" pitchFamily="50" charset="-93"/>
      <p:bold r:id="rId37"/>
    </p:embeddedFont>
  </p:embeddedFontLst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6">
          <p15:clr>
            <a:srgbClr val="A4A3A4"/>
          </p15:clr>
        </p15:guide>
        <p15:guide id="2" pos="38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6653"/>
    <a:srgbClr val="8C7F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Kiểu Có chủ đề 1 - Màu chủ đề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74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264" y="102"/>
      </p:cViewPr>
      <p:guideLst>
        <p:guide orient="horz" pos="2156"/>
        <p:guide pos="38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615D1B-D574-4DA9-B2DF-15C41659B602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59F2EC-B82E-4098-A5DE-BE0FA217B8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684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F2EC-B82E-4098-A5DE-BE0FA217B89A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17307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F2EC-B82E-4098-A5DE-BE0FA217B89A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4578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F2EC-B82E-4098-A5DE-BE0FA217B89A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81944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F2EC-B82E-4098-A5DE-BE0FA217B89A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08369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F2EC-B82E-4098-A5DE-BE0FA217B89A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7340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F2EC-B82E-4098-A5DE-BE0FA217B89A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21401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F2EC-B82E-4098-A5DE-BE0FA217B89A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82260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F2EC-B82E-4098-A5DE-BE0FA217B89A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94371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F2EC-B82E-4098-A5DE-BE0FA217B89A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86691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59F2EC-B82E-4098-A5DE-BE0FA217B89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01709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F2EC-B82E-4098-A5DE-BE0FA217B89A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3258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F2EC-B82E-4098-A5DE-BE0FA217B89A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51443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59F2EC-B82E-4098-A5DE-BE0FA217B89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213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F2EC-B82E-4098-A5DE-BE0FA217B89A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709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F2EC-B82E-4098-A5DE-BE0FA217B89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8735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F2EC-B82E-4098-A5DE-BE0FA217B89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9790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F2EC-B82E-4098-A5DE-BE0FA217B89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7412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F2EC-B82E-4098-A5DE-BE0FA217B89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05925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F2EC-B82E-4098-A5DE-BE0FA217B89A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973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F2EC-B82E-4098-A5DE-BE0FA217B89A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6858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BA09-1BBB-44E5-95B3-402DC97A4DF1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304B-C776-4DE5-B34F-DDDE06A8193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BA09-1BBB-44E5-95B3-402DC97A4DF1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304B-C776-4DE5-B34F-DDDE06A8193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BA09-1BBB-44E5-95B3-402DC97A4DF1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304B-C776-4DE5-B34F-DDDE06A8193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2D38352-FCD8-4F25-B84D-D4399966E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13C48C10-5F9A-4306-9AB1-E3330F39C6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EB241E3-A47C-4AE9-803F-834EAF9D0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19D27-4AEE-4C5F-80AD-A0965FB3397C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FA771C5-4E9B-451C-A9C4-D37E3E8E6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A4013421-2CA5-406D-9EC1-D8ECB807C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CCA1D-F32C-4BA8-92A8-71595DD32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38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502E49B-8AB8-40C0-9841-3BA99B43B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2903481-A22F-46B8-9AD0-1DFC3A838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514F196D-3AC4-4242-AB39-CFD20DCC7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19D27-4AEE-4C5F-80AD-A0965FB3397C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74F09E60-A60B-4D15-8B6C-BB071BFF1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6556E40-A5A7-4B4A-A789-0EE6D1140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CCA1D-F32C-4BA8-92A8-71595DD32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369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B9FAF0D-E74F-4FB0-A537-A0A73D781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62093D51-15A9-4764-ADEF-0E6B1FEE8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39DFCE32-F0F4-4391-BC71-09966C641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19D27-4AEE-4C5F-80AD-A0965FB3397C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84D7C80-5A6A-4508-9162-54123675B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09CAE5B-D9D4-413B-B3FB-FFE35B1B8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CCA1D-F32C-4BA8-92A8-71595DD32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8630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B8FC0BC-EDFF-43C0-B5F8-E83EA375E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35A0968-954E-467C-AD69-A65F134EB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F3758CF1-6BF0-4F0C-B85F-41423C6E9B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D0C6D35-EF8A-4BAC-8AEA-45E984B9D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19D27-4AEE-4C5F-80AD-A0965FB3397C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9530EA98-EFB9-4EA7-B075-53812A79A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5B449941-BA7B-4EBD-8071-BDD78BFBD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CCA1D-F32C-4BA8-92A8-71595DD32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943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DF4EDE7-0F04-4E62-AEF7-D5A2ECF43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A360000B-D48C-42A1-8895-F0421AC1D7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54759450-E775-4366-A9DC-982A7A2323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609C6957-32C1-4ED1-B5DE-80F258DED7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C31C8664-8B05-4719-9AA3-7EABA0C2D1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A3D81E60-876F-4F56-974F-6C677E38F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19D27-4AEE-4C5F-80AD-A0965FB3397C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1C7E3EB5-3D93-4841-A14C-3721E724C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1CBE7C79-3022-48FD-AAB6-C412D34BB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CCA1D-F32C-4BA8-92A8-71595DD32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926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2C36B0D-C6F1-4C32-8273-017F6DBD6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154BC6A8-D1A9-4639-8B0E-26E689734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19D27-4AEE-4C5F-80AD-A0965FB3397C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80DF4568-F778-4164-A3F3-A46CDC1A0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D66E777B-DBAE-4F15-970C-7232840B7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CCA1D-F32C-4BA8-92A8-71595DD32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2535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DC6EF2A7-94F8-43D9-9C03-1AEC8522F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19D27-4AEE-4C5F-80AD-A0965FB3397C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F68CE8E2-2AB6-4C58-B48A-4468CF069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20167D19-4E69-4EC6-B25B-FC6068919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CCA1D-F32C-4BA8-92A8-71595DD32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4826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99A377C-77B4-4B50-BC59-249B6A5D6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88DC045-4A83-43D4-A97D-D0DE2EC20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24ED311F-6C46-4ABA-BEAD-D3B15930B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8273FBF1-8173-43E7-A6F8-0B0F08B5A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19D27-4AEE-4C5F-80AD-A0965FB3397C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71AA2834-3609-4097-901C-DA1344B46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4D202EAC-E0F3-48DF-B96E-E7F79D6FE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CCA1D-F32C-4BA8-92A8-71595DD32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77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BA09-1BBB-44E5-95B3-402DC97A4DF1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304B-C776-4DE5-B34F-DDDE06A8193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A444B76-0DBA-4878-A562-84952DF46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AE840E55-478E-4748-9785-194C250EF9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1130000A-9463-427A-8AD0-6FA53CD44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46DB2108-A019-40A0-B31D-12B095618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19D27-4AEE-4C5F-80AD-A0965FB3397C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9D63A2A3-B051-432B-828C-85B853D7A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C273C925-3525-4C05-A318-808009F13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CCA1D-F32C-4BA8-92A8-71595DD32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646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DEAE108-A6F3-460F-A7F1-69E7255FF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1581641D-F215-46EF-B4D0-5A2AF96C9E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3B6B8D7-45F3-4AB6-833A-277B1A22A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19D27-4AEE-4C5F-80AD-A0965FB3397C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F9E8ECC-3BE4-48F6-9DF4-6301EC77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C4746AD-BE5B-4371-8870-E0CC9829E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CCA1D-F32C-4BA8-92A8-71595DD32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24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5C695445-E810-421F-945B-D134FC927A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67831448-9394-465F-9EE3-23A312B513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0D1C627-09A6-42D6-9AF3-94BC3DB52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19D27-4AEE-4C5F-80AD-A0965FB3397C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A950AB1-1EB3-4A30-BAD5-72B89CB42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BB1D2F8-46D1-452B-AA91-30D41A4F1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CCA1D-F32C-4BA8-92A8-71595DD32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339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BA09-1BBB-44E5-95B3-402DC97A4DF1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304B-C776-4DE5-B34F-DDDE06A8193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BA09-1BBB-44E5-95B3-402DC97A4DF1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304B-C776-4DE5-B34F-DDDE06A8193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BA09-1BBB-44E5-95B3-402DC97A4DF1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304B-C776-4DE5-B34F-DDDE06A8193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BA09-1BBB-44E5-95B3-402DC97A4DF1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304B-C776-4DE5-B34F-DDDE06A8193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BA09-1BBB-44E5-95B3-402DC97A4DF1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304B-C776-4DE5-B34F-DDDE06A8193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BA09-1BBB-44E5-95B3-402DC97A4DF1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304B-C776-4DE5-B34F-DDDE06A8193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BA09-1BBB-44E5-95B3-402DC97A4DF1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304B-C776-4DE5-B34F-DDDE06A8193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3BA09-1BBB-44E5-95B3-402DC97A4DF1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1304B-C776-4DE5-B34F-DDDE06A8193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58317F18-4887-489B-9277-7E5E79EE1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B842C2B3-9FED-49E0-88F0-7C77260C4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921EFF4-4122-4AA1-AB4D-A036BBE1D9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19D27-4AEE-4C5F-80AD-A0965FB3397C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73DDEAB-50F6-49EC-A52F-8F243A26DD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49BF2C5-4492-455F-BF37-2875F8F8AE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CCA1D-F32C-4BA8-92A8-71595DD32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834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4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10" Type="http://schemas.openxmlformats.org/officeDocument/2006/relationships/image" Target="../media/image39.png"/><Relationship Id="rId4" Type="http://schemas.openxmlformats.org/officeDocument/2006/relationships/image" Target="../media/image7.pn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.jpe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10" Type="http://schemas.openxmlformats.org/officeDocument/2006/relationships/image" Target="../media/image52.jpeg"/><Relationship Id="rId4" Type="http://schemas.openxmlformats.org/officeDocument/2006/relationships/image" Target="../media/image7.png"/><Relationship Id="rId9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 descr="Ảnh có chứa bàn gốm xoay&#10;&#10;Mô tả được tạo tự động">
            <a:extLst>
              <a:ext uri="{FF2B5EF4-FFF2-40B4-BE49-F238E27FC236}">
                <a16:creationId xmlns:a16="http://schemas.microsoft.com/office/drawing/2014/main" id="{1A492F05-45F3-4256-A5CE-BE76EA01D4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40" r="10433" b="-2"/>
          <a:stretch/>
        </p:blipFill>
        <p:spPr>
          <a:xfrm>
            <a:off x="7794519" y="350611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5" name="Hình ảnh 4" descr="Ảnh có chứa trong nhà, được trang trí&#10;&#10;Mô tả được tạo tự động">
            <a:extLst>
              <a:ext uri="{FF2B5EF4-FFF2-40B4-BE49-F238E27FC236}">
                <a16:creationId xmlns:a16="http://schemas.microsoft.com/office/drawing/2014/main" id="{BCCE4213-1AA2-45A5-B5EC-D56A5310BF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4" r="8858" b="2"/>
          <a:stretch/>
        </p:blipFill>
        <p:spPr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AD334DB5-F2BE-4F49-A86F-3459C01DCD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5" r="13709" b="-2"/>
          <a:stretch/>
        </p:blipFill>
        <p:spPr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</p:spPr>
      </p:pic>
      <p:sp>
        <p:nvSpPr>
          <p:cNvPr id="7" name="Hình chữ nhật: Góc Tròn 6">
            <a:extLst>
              <a:ext uri="{FF2B5EF4-FFF2-40B4-BE49-F238E27FC236}">
                <a16:creationId xmlns:a16="http://schemas.microsoft.com/office/drawing/2014/main" id="{3485B01B-45DC-4840-A67B-D55EF481AA16}"/>
              </a:ext>
            </a:extLst>
          </p:cNvPr>
          <p:cNvSpPr/>
          <p:nvPr/>
        </p:nvSpPr>
        <p:spPr>
          <a:xfrm>
            <a:off x="1892491" y="1338391"/>
            <a:ext cx="8407017" cy="3843665"/>
          </a:xfrm>
          <a:prstGeom prst="roundRect">
            <a:avLst/>
          </a:prstGeom>
          <a:solidFill>
            <a:schemeClr val="lt1">
              <a:alpha val="56000"/>
            </a:schemeClr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F5BF6A1F-CC36-46DE-8397-C08F6AB87B0F}"/>
              </a:ext>
            </a:extLst>
          </p:cNvPr>
          <p:cNvSpPr/>
          <p:nvPr/>
        </p:nvSpPr>
        <p:spPr>
          <a:xfrm>
            <a:off x="2472089" y="1567740"/>
            <a:ext cx="703460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Queulat Uni" panose="00000A00000000000000" pitchFamily="50" charset="-93"/>
                <a:ea typeface="+mn-ea"/>
                <a:cs typeface="+mn-cs"/>
              </a:rPr>
              <a:t>Khoa </a:t>
            </a:r>
            <a:r>
              <a:rPr kumimoji="0" lang="vi-VN" sz="54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Queulat Uni" panose="00000A00000000000000" pitchFamily="50" charset="-93"/>
                <a:ea typeface="+mn-ea"/>
                <a:cs typeface="+mn-cs"/>
              </a:rPr>
              <a:t>học</a:t>
            </a:r>
            <a:endParaRPr kumimoji="0" lang="vi-VN" sz="54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Queulat Uni" panose="00000A00000000000000" pitchFamily="50" charset="-93"/>
              <a:ea typeface="+mn-ea"/>
              <a:cs typeface="+mn-cs"/>
            </a:endParaRPr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0F497B38-3DC5-4DE3-BBB1-DEAA8D49CA66}"/>
              </a:ext>
            </a:extLst>
          </p:cNvPr>
          <p:cNvSpPr/>
          <p:nvPr/>
        </p:nvSpPr>
        <p:spPr>
          <a:xfrm>
            <a:off x="2068506" y="2763156"/>
            <a:ext cx="841448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2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4472C4"/>
                </a:solidFill>
                <a:effectLst>
                  <a:reflection blurRad="6350" stA="50000" endA="300" endPos="50000" dist="60007" dir="5400000" sy="-100000" algn="bl" rotWithShape="0"/>
                </a:effectLst>
                <a:uLnTx/>
                <a:uFillTx/>
                <a:latin typeface="Queulat Uni" panose="00000A00000000000000" pitchFamily="50" charset="-93"/>
                <a:ea typeface="+mn-ea"/>
                <a:cs typeface="+mn-cs"/>
              </a:rPr>
              <a:t>Gốm</a:t>
            </a:r>
            <a:r>
              <a:rPr kumimoji="0" lang="vi-VN" sz="72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4472C4"/>
                </a:solidFill>
                <a:effectLst>
                  <a:reflection blurRad="6350" stA="50000" endA="300" endPos="50000" dist="60007" dir="5400000" sy="-100000" algn="bl" rotWithShape="0"/>
                </a:effectLst>
                <a:uLnTx/>
                <a:uFillTx/>
                <a:latin typeface="Queulat Uni" panose="00000A00000000000000" pitchFamily="50" charset="-93"/>
                <a:ea typeface="+mn-ea"/>
                <a:cs typeface="+mn-cs"/>
              </a:rPr>
              <a:t> xây </a:t>
            </a:r>
            <a:r>
              <a:rPr kumimoji="0" lang="vi-VN" sz="72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4472C4"/>
                </a:solidFill>
                <a:effectLst>
                  <a:reflection blurRad="6350" stA="50000" endA="300" endPos="50000" dist="60007" dir="5400000" sy="-100000" algn="bl" rotWithShape="0"/>
                </a:effectLst>
                <a:uLnTx/>
                <a:uFillTx/>
                <a:latin typeface="Queulat Uni" panose="00000A00000000000000" pitchFamily="50" charset="-93"/>
                <a:ea typeface="+mn-ea"/>
                <a:cs typeface="+mn-cs"/>
              </a:rPr>
              <a:t>dựng</a:t>
            </a:r>
            <a:r>
              <a:rPr kumimoji="0" lang="vi-VN" sz="72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4472C4"/>
                </a:solidFill>
                <a:effectLst>
                  <a:reflection blurRad="6350" stA="50000" endA="300" endPos="50000" dist="60007" dir="5400000" sy="-100000" algn="bl" rotWithShape="0"/>
                </a:effectLst>
                <a:uLnTx/>
                <a:uFillTx/>
                <a:latin typeface="Queulat Uni" panose="00000A00000000000000" pitchFamily="50" charset="-93"/>
                <a:ea typeface="+mn-ea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2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4472C4"/>
                </a:solidFill>
                <a:effectLst>
                  <a:reflection blurRad="6350" stA="50000" endA="300" endPos="50000" dist="60007" dir="5400000" sy="-100000" algn="bl" rotWithShape="0"/>
                </a:effectLst>
                <a:uLnTx/>
                <a:uFillTx/>
                <a:latin typeface="Queulat Uni" panose="00000A00000000000000" pitchFamily="50" charset="-93"/>
                <a:ea typeface="+mn-ea"/>
                <a:cs typeface="+mn-cs"/>
              </a:rPr>
              <a:t>gạch</a:t>
            </a:r>
            <a:r>
              <a:rPr kumimoji="0" lang="vi-VN" sz="72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4472C4"/>
                </a:solidFill>
                <a:effectLst>
                  <a:reflection blurRad="6350" stA="50000" endA="300" endPos="50000" dist="60007" dir="5400000" sy="-100000" algn="bl" rotWithShape="0"/>
                </a:effectLst>
                <a:uLnTx/>
                <a:uFillTx/>
                <a:latin typeface="Queulat Uni" panose="00000A00000000000000" pitchFamily="50" charset="-93"/>
                <a:ea typeface="+mn-ea"/>
                <a:cs typeface="+mn-cs"/>
              </a:rPr>
              <a:t> </a:t>
            </a:r>
            <a:r>
              <a:rPr kumimoji="0" lang="vi-VN" sz="72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4472C4"/>
                </a:solidFill>
                <a:effectLst>
                  <a:reflection blurRad="6350" stA="50000" endA="300" endPos="50000" dist="60007" dir="5400000" sy="-100000" algn="bl" rotWithShape="0"/>
                </a:effectLst>
                <a:uLnTx/>
                <a:uFillTx/>
                <a:latin typeface="Queulat Uni" panose="00000A00000000000000" pitchFamily="50" charset="-93"/>
                <a:ea typeface="+mn-ea"/>
                <a:cs typeface="+mn-cs"/>
              </a:rPr>
              <a:t>ngói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4472C4"/>
              </a:solidFill>
              <a:effectLst>
                <a:reflection blurRad="6350" stA="50000" endA="300" endPos="50000" dist="60007" dir="5400000" sy="-100000" algn="bl" rotWithShape="0"/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4137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9956" y="-12116"/>
            <a:ext cx="12201955" cy="6870119"/>
            <a:chOff x="-9956" y="-12116"/>
            <a:chExt cx="12201955" cy="6870119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4026" y="773697"/>
              <a:ext cx="6858002" cy="52863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7" y="4669052"/>
            <a:ext cx="1077015" cy="1633881"/>
          </a:xfrm>
          <a:prstGeom prst="rect">
            <a:avLst/>
          </a:prstGeom>
        </p:spPr>
      </p:pic>
      <p:pic>
        <p:nvPicPr>
          <p:cNvPr id="1026" name="Picture 2" descr="SỬ DỤNG GẠCH TRANG TRÍ CAO CẤP NHƯ THẾ NÀO HỢP LÝ?">
            <a:extLst>
              <a:ext uri="{FF2B5EF4-FFF2-40B4-BE49-F238E27FC236}">
                <a16:creationId xmlns:a16="http://schemas.microsoft.com/office/drawing/2014/main" id="{B6002320-83A2-4B09-8365-DBD0D3520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25" y="630081"/>
            <a:ext cx="3039218" cy="291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4B4DAD20-E15E-444D-A437-FD3E238088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7107" y="630081"/>
            <a:ext cx="3123151" cy="2918462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6A4EF2B8-14C4-4953-AB9B-37C5C6C1DA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8822" y="630081"/>
            <a:ext cx="3088621" cy="2918462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507EA2F4-4064-4EB0-93C0-5CD9BD50B1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61885" y="3858936"/>
            <a:ext cx="3268970" cy="2999063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6CE96509-770B-41BB-A0BA-D301283C45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52550" y="4050120"/>
            <a:ext cx="3048177" cy="2535238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42984ED1-022C-438D-8CD1-DBB91F934D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082" y="3903853"/>
            <a:ext cx="3072461" cy="2832507"/>
          </a:xfrm>
          <a:prstGeom prst="rect">
            <a:avLst/>
          </a:prstGeom>
        </p:spPr>
      </p:pic>
      <p:sp>
        <p:nvSpPr>
          <p:cNvPr id="19" name="Text Box 11">
            <a:extLst>
              <a:ext uri="{FF2B5EF4-FFF2-40B4-BE49-F238E27FC236}">
                <a16:creationId xmlns:a16="http://schemas.microsoft.com/office/drawing/2014/main" id="{FFDD97A0-87D5-41E0-A6D7-D09D717FB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1209" y="-44227"/>
            <a:ext cx="698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endParaRPr lang="en-US" alt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0"/>
            <a:ext cx="12201955" cy="6870119"/>
            <a:chOff x="-9956" y="-12116"/>
            <a:chExt cx="12201955" cy="6870119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4026" y="773697"/>
              <a:ext cx="6858002" cy="52863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sp>
        <p:nvSpPr>
          <p:cNvPr id="15" name="Text Box 8">
            <a:extLst>
              <a:ext uri="{FF2B5EF4-FFF2-40B4-BE49-F238E27FC236}">
                <a16:creationId xmlns:a16="http://schemas.microsoft.com/office/drawing/2014/main" id="{6C37D451-6923-4BF0-A357-3F8AD9497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186" y="656537"/>
            <a:ext cx="88931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lang="en-US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lang="en-US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vỉa</a:t>
            </a:r>
            <a:r>
              <a:rPr lang="en-US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lang="en-US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ốp</a:t>
            </a:r>
            <a:r>
              <a:rPr lang="en-US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8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DD5A1DF8-017C-4A2E-899A-ABCAD33B2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8492" y="146943"/>
            <a:ext cx="70929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Google Shape;120;p3">
            <a:extLst>
              <a:ext uri="{FF2B5EF4-FFF2-40B4-BE49-F238E27FC236}">
                <a16:creationId xmlns:a16="http://schemas.microsoft.com/office/drawing/2014/main" id="{C85B3015-3723-4D1B-AEFD-48FBFFFF0770}"/>
              </a:ext>
            </a:extLst>
          </p:cNvPr>
          <p:cNvSpPr/>
          <p:nvPr/>
        </p:nvSpPr>
        <p:spPr>
          <a:xfrm>
            <a:off x="1188492" y="1434199"/>
            <a:ext cx="8182011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200000"/>
              </a:lnSpc>
              <a:buClr>
                <a:srgbClr val="000000"/>
              </a:buClr>
              <a:buFont typeface="Arial"/>
              <a:buNone/>
            </a:pPr>
            <a:r>
              <a:rPr lang="vi-VN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- </a:t>
            </a:r>
            <a:r>
              <a:rPr lang="vi-VN" sz="3200" b="1" kern="0" dirty="0" err="1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Các</a:t>
            </a:r>
            <a:r>
              <a:rPr lang="vi-VN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 </a:t>
            </a:r>
            <a:r>
              <a:rPr lang="vi-VN" sz="3200" b="1" kern="0" dirty="0" err="1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loại</a:t>
            </a:r>
            <a:r>
              <a:rPr lang="vi-VN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 </a:t>
            </a:r>
            <a:r>
              <a:rPr lang="vi-VN" sz="3200" b="1" kern="0" dirty="0" err="1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đồ</a:t>
            </a:r>
            <a:r>
              <a:rPr lang="vi-VN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 </a:t>
            </a:r>
            <a:r>
              <a:rPr lang="vi-VN" sz="3200" b="1" kern="0" dirty="0" err="1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gốm</a:t>
            </a:r>
            <a:r>
              <a:rPr lang="vi-VN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 </a:t>
            </a:r>
            <a:r>
              <a:rPr lang="vi-VN" sz="3200" b="1" kern="0" dirty="0" err="1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điều</a:t>
            </a:r>
            <a:r>
              <a:rPr lang="vi-VN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 </a:t>
            </a:r>
            <a:r>
              <a:rPr lang="vi-VN" sz="3200" b="1" kern="0" dirty="0" err="1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được</a:t>
            </a:r>
            <a:r>
              <a:rPr lang="vi-VN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 </a:t>
            </a:r>
            <a:r>
              <a:rPr lang="vi-VN" sz="3200" b="1" kern="0" dirty="0" err="1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làm</a:t>
            </a:r>
            <a:r>
              <a:rPr lang="vi-VN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 </a:t>
            </a:r>
            <a:r>
              <a:rPr lang="vi-VN" sz="3200" b="1" kern="0" dirty="0" err="1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bằng</a:t>
            </a:r>
            <a:r>
              <a:rPr lang="vi-VN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 </a:t>
            </a:r>
            <a:r>
              <a:rPr lang="vi-VN" sz="3200" b="1" kern="0" dirty="0" err="1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gì</a:t>
            </a:r>
            <a:r>
              <a:rPr lang="vi-VN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?</a:t>
            </a:r>
            <a:endParaRPr lang="vi-VN" sz="40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9" name="Google Shape;120;p3">
            <a:extLst>
              <a:ext uri="{FF2B5EF4-FFF2-40B4-BE49-F238E27FC236}">
                <a16:creationId xmlns:a16="http://schemas.microsoft.com/office/drawing/2014/main" id="{BB27C4FF-1855-449B-9CCC-5CC1CEBD803E}"/>
              </a:ext>
            </a:extLst>
          </p:cNvPr>
          <p:cNvSpPr/>
          <p:nvPr/>
        </p:nvSpPr>
        <p:spPr>
          <a:xfrm>
            <a:off x="1083152" y="2659813"/>
            <a:ext cx="8572639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200000"/>
              </a:lnSpc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-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Gạch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ngói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khác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đồ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sành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sứ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 ở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điểm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nào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?</a:t>
            </a:r>
            <a:endParaRPr lang="en-US" sz="40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EBF32AB3-E49C-4F1C-AA27-25C99BE0489A}"/>
              </a:ext>
            </a:extLst>
          </p:cNvPr>
          <p:cNvSpPr txBox="1"/>
          <p:nvPr/>
        </p:nvSpPr>
        <p:spPr>
          <a:xfrm>
            <a:off x="1188359" y="2412162"/>
            <a:ext cx="10304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Trả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lời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: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tất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cả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các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loại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đồ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gốm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đều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được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làm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bằng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đất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sét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.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6D3AEF9B-4281-47D1-8AE1-8EF0521C6883}"/>
              </a:ext>
            </a:extLst>
          </p:cNvPr>
          <p:cNvSpPr txBox="1"/>
          <p:nvPr/>
        </p:nvSpPr>
        <p:spPr>
          <a:xfrm>
            <a:off x="1145880" y="3749107"/>
            <a:ext cx="108217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Trả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lời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: </a:t>
            </a:r>
          </a:p>
          <a:p>
            <a:pPr marL="285750" indent="-285750">
              <a:buClr>
                <a:srgbClr val="000000"/>
              </a:buClr>
              <a:buFontTx/>
              <a:buChar char="-"/>
            </a:pP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Gạch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,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ngói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được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làm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bằng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đất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sét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,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nung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ở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nhiệt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độ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cao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và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không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tráng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men.</a:t>
            </a:r>
          </a:p>
          <a:p>
            <a:pPr marL="285750" indent="-285750">
              <a:buClr>
                <a:srgbClr val="000000"/>
              </a:buClr>
              <a:buFontTx/>
              <a:buChar char="-"/>
            </a:pP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Đồ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sành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,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sứ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đều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là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đồ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gốm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được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tráng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men.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Đặc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biệt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đồ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sứ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được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làm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bằng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đất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sét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trắng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,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các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làm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tinh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i="1" kern="0" dirty="0" err="1">
                <a:latin typeface="Times New Roman" pitchFamily="18" charset="0"/>
                <a:cs typeface="Times New Roman" pitchFamily="18" charset="0"/>
                <a:sym typeface="Arial"/>
              </a:rPr>
              <a:t>xảo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  <a:sym typeface="Arial"/>
              </a:rPr>
              <a:t>.</a:t>
            </a:r>
          </a:p>
          <a:p>
            <a:pPr>
              <a:buClr>
                <a:srgbClr val="000000"/>
              </a:buClr>
              <a:buFont typeface="Arial"/>
              <a:buNone/>
            </a:pPr>
            <a:endParaRPr lang="en-US" sz="2800" b="1" i="1" kern="0" dirty="0"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P spid="9" grpId="0"/>
      <p:bldP spid="12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9956" y="-12116"/>
            <a:ext cx="12201955" cy="6870119"/>
            <a:chOff x="-9956" y="-12116"/>
            <a:chExt cx="12201955" cy="6870119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4026" y="773697"/>
              <a:ext cx="6858002" cy="52863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7" y="4669052"/>
            <a:ext cx="1077015" cy="1633881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C37C84FA-8F5A-4DD6-BCA7-B64377FB51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2" t="23400" r="29526" b="20601"/>
          <a:stretch/>
        </p:blipFill>
        <p:spPr>
          <a:xfrm>
            <a:off x="2432437" y="1270291"/>
            <a:ext cx="7056784" cy="4800533"/>
          </a:xfrm>
          <a:prstGeom prst="rect">
            <a:avLst/>
          </a:prstGeom>
        </p:spPr>
      </p:pic>
      <p:sp>
        <p:nvSpPr>
          <p:cNvPr id="15" name="Text Box 13">
            <a:extLst>
              <a:ext uri="{FF2B5EF4-FFF2-40B4-BE49-F238E27FC236}">
                <a16:creationId xmlns:a16="http://schemas.microsoft.com/office/drawing/2014/main" id="{8989C6CC-0F40-484E-A2C5-528C34C79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407" y="3862309"/>
            <a:ext cx="28082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1400" b="1">
                <a:solidFill>
                  <a:srgbClr val="000000"/>
                </a:solidFill>
                <a:latin typeface="Times New Roman" panose="02020603050405020304" pitchFamily="18" charset="0"/>
              </a:rPr>
              <a:t>Ngói âm dương</a:t>
            </a:r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688B1304-EEB1-40B1-A2FD-4BFC7D0E4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3419" y="3779759"/>
            <a:ext cx="12969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1400" b="1">
                <a:solidFill>
                  <a:srgbClr val="000000"/>
                </a:solidFill>
                <a:latin typeface="Times New Roman" panose="02020603050405020304" pitchFamily="18" charset="0"/>
              </a:rPr>
              <a:t>Ngói tây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F456DF78-BC85-48AD-B9D0-F893AF529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9182" y="3762297"/>
            <a:ext cx="1584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1400" b="1">
                <a:solidFill>
                  <a:srgbClr val="000000"/>
                </a:solidFill>
                <a:latin typeface="Times New Roman" panose="02020603050405020304" pitchFamily="18" charset="0"/>
              </a:rPr>
              <a:t>Ngói mũi hài</a:t>
            </a:r>
          </a:p>
        </p:txBody>
      </p:sp>
      <p:sp>
        <p:nvSpPr>
          <p:cNvPr id="18" name="Line 16">
            <a:extLst>
              <a:ext uri="{FF2B5EF4-FFF2-40B4-BE49-F238E27FC236}">
                <a16:creationId xmlns:a16="http://schemas.microsoft.com/office/drawing/2014/main" id="{E79FB49A-0E5A-46E7-A245-DC2D25CA66A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9839" y="3078241"/>
            <a:ext cx="3023824" cy="1648164"/>
          </a:xfrm>
          <a:prstGeom prst="line">
            <a:avLst/>
          </a:prstGeom>
          <a:noFill/>
          <a:ln w="38100">
            <a:solidFill>
              <a:srgbClr val="FF33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3333CC"/>
              </a:solidFill>
              <a:latin typeface=".VnTime" pitchFamily="34" charset="0"/>
            </a:endParaRPr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F9335670-9E1C-4034-B2E1-8069431FEC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93423" y="3078877"/>
            <a:ext cx="2851088" cy="1575297"/>
          </a:xfrm>
          <a:prstGeom prst="line">
            <a:avLst/>
          </a:prstGeom>
          <a:noFill/>
          <a:ln w="38100">
            <a:solidFill>
              <a:srgbClr val="FF33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3333CC"/>
              </a:solidFill>
              <a:latin typeface=".VnTime" pitchFamily="34" charset="0"/>
            </a:endParaRP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6E0D5359-623D-4F4D-88BC-6D1153C7B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2243" y="156012"/>
            <a:ext cx="9144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4, 5, 6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ngói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4,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lợp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6?</a:t>
            </a:r>
            <a:endParaRPr lang="en-US" alt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9956" y="-12116"/>
            <a:ext cx="12201955" cy="6870119"/>
            <a:chOff x="-9956" y="-12116"/>
            <a:chExt cx="12201955" cy="6870119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4026" y="773697"/>
              <a:ext cx="6858002" cy="52863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grpSp>
        <p:nvGrpSpPr>
          <p:cNvPr id="15" name="Group 4">
            <a:extLst>
              <a:ext uri="{FF2B5EF4-FFF2-40B4-BE49-F238E27FC236}">
                <a16:creationId xmlns:a16="http://schemas.microsoft.com/office/drawing/2014/main" id="{6BA4ED1A-7E1C-4627-A3F9-E2F6C6CAFC8C}"/>
              </a:ext>
            </a:extLst>
          </p:cNvPr>
          <p:cNvGrpSpPr>
            <a:grpSpLocks/>
          </p:cNvGrpSpPr>
          <p:nvPr/>
        </p:nvGrpSpPr>
        <p:grpSpPr bwMode="auto">
          <a:xfrm>
            <a:off x="1644242" y="459924"/>
            <a:ext cx="2884444" cy="2362200"/>
            <a:chOff x="384" y="144"/>
            <a:chExt cx="1440" cy="1249"/>
          </a:xfrm>
        </p:grpSpPr>
        <p:pic>
          <p:nvPicPr>
            <p:cNvPr id="16" name="Picture 5">
              <a:extLst>
                <a:ext uri="{FF2B5EF4-FFF2-40B4-BE49-F238E27FC236}">
                  <a16:creationId xmlns:a16="http://schemas.microsoft.com/office/drawing/2014/main" id="{F8864F27-7CEF-46E5-80B5-F20407E28F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144"/>
              <a:ext cx="1296" cy="9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 Box 6">
              <a:extLst>
                <a:ext uri="{FF2B5EF4-FFF2-40B4-BE49-F238E27FC236}">
                  <a16:creationId xmlns:a16="http://schemas.microsoft.com/office/drawing/2014/main" id="{A1F57C5A-6BC5-464B-A76E-3A467A8A6C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1152"/>
              <a:ext cx="1440" cy="2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3333CC"/>
                  </a:solidFill>
                  <a:latin typeface=".VnTime" pitchFamily="34" charset="0"/>
                </a:defRPr>
              </a:lvl1pPr>
              <a:lvl2pPr marL="742950" indent="-285750">
                <a:defRPr sz="2000">
                  <a:solidFill>
                    <a:srgbClr val="3333CC"/>
                  </a:solidFill>
                  <a:latin typeface=".VnTime" pitchFamily="34" charset="0"/>
                </a:defRPr>
              </a:lvl2pPr>
              <a:lvl3pPr marL="11430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3pPr>
              <a:lvl4pPr marL="16002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4pPr>
              <a:lvl5pPr marL="20574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9pPr>
            </a:lstStyle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prstClr val="black"/>
                  </a:solidFill>
                  <a:latin typeface="Times New Roman" panose="02020603050405020304" pitchFamily="18" charset="0"/>
                </a:rPr>
                <a:t>Ngói ngòi bút</a:t>
              </a:r>
            </a:p>
          </p:txBody>
        </p:sp>
      </p:grpSp>
      <p:grpSp>
        <p:nvGrpSpPr>
          <p:cNvPr id="18" name="Group 7">
            <a:extLst>
              <a:ext uri="{FF2B5EF4-FFF2-40B4-BE49-F238E27FC236}">
                <a16:creationId xmlns:a16="http://schemas.microsoft.com/office/drawing/2014/main" id="{7BF65600-DB44-4706-A7ED-ED39F9429434}"/>
              </a:ext>
            </a:extLst>
          </p:cNvPr>
          <p:cNvGrpSpPr>
            <a:grpSpLocks/>
          </p:cNvGrpSpPr>
          <p:nvPr/>
        </p:nvGrpSpPr>
        <p:grpSpPr bwMode="auto">
          <a:xfrm>
            <a:off x="4944611" y="334511"/>
            <a:ext cx="2819400" cy="2689225"/>
            <a:chOff x="2016" y="1446"/>
            <a:chExt cx="2005" cy="1554"/>
          </a:xfrm>
        </p:grpSpPr>
        <p:pic>
          <p:nvPicPr>
            <p:cNvPr id="19" name="Picture 8">
              <a:extLst>
                <a:ext uri="{FF2B5EF4-FFF2-40B4-BE49-F238E27FC236}">
                  <a16:creationId xmlns:a16="http://schemas.microsoft.com/office/drawing/2014/main" id="{EB6956CC-944E-4DA0-B7DE-FF16910533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6" y="1446"/>
              <a:ext cx="1857" cy="1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ext Box 9">
              <a:extLst>
                <a:ext uri="{FF2B5EF4-FFF2-40B4-BE49-F238E27FC236}">
                  <a16:creationId xmlns:a16="http://schemas.microsoft.com/office/drawing/2014/main" id="{EA95A0DE-6816-4166-BF7C-E6199E2423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2736"/>
              <a:ext cx="1717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3333CC"/>
                  </a:solidFill>
                  <a:latin typeface=".VnTime" pitchFamily="34" charset="0"/>
                </a:defRPr>
              </a:lvl1pPr>
              <a:lvl2pPr marL="742950" indent="-285750">
                <a:defRPr sz="2000">
                  <a:solidFill>
                    <a:srgbClr val="3333CC"/>
                  </a:solidFill>
                  <a:latin typeface=".VnTime" pitchFamily="34" charset="0"/>
                </a:defRPr>
              </a:lvl2pPr>
              <a:lvl3pPr marL="11430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3pPr>
              <a:lvl4pPr marL="16002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4pPr>
              <a:lvl5pPr marL="20574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9pPr>
            </a:lstStyle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prstClr val="black"/>
                  </a:solidFill>
                  <a:latin typeface="Times New Roman" panose="02020603050405020304" pitchFamily="18" charset="0"/>
                </a:rPr>
                <a:t>Ngói viền</a:t>
              </a:r>
            </a:p>
          </p:txBody>
        </p:sp>
      </p:grpSp>
      <p:grpSp>
        <p:nvGrpSpPr>
          <p:cNvPr id="21" name="Group 10">
            <a:extLst>
              <a:ext uri="{FF2B5EF4-FFF2-40B4-BE49-F238E27FC236}">
                <a16:creationId xmlns:a16="http://schemas.microsoft.com/office/drawing/2014/main" id="{49233672-D92E-4A20-84D5-FB66C9C114B0}"/>
              </a:ext>
            </a:extLst>
          </p:cNvPr>
          <p:cNvGrpSpPr>
            <a:grpSpLocks/>
          </p:cNvGrpSpPr>
          <p:nvPr/>
        </p:nvGrpSpPr>
        <p:grpSpPr bwMode="auto">
          <a:xfrm>
            <a:off x="8096485" y="334235"/>
            <a:ext cx="2938943" cy="2565400"/>
            <a:chOff x="3840" y="144"/>
            <a:chExt cx="1824" cy="1110"/>
          </a:xfrm>
        </p:grpSpPr>
        <p:pic>
          <p:nvPicPr>
            <p:cNvPr id="22" name="Picture 11">
              <a:extLst>
                <a:ext uri="{FF2B5EF4-FFF2-40B4-BE49-F238E27FC236}">
                  <a16:creationId xmlns:a16="http://schemas.microsoft.com/office/drawing/2014/main" id="{D53C6845-24D3-4BCD-A399-77024C0903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0" y="144"/>
              <a:ext cx="1728" cy="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ext Box 12">
              <a:extLst>
                <a:ext uri="{FF2B5EF4-FFF2-40B4-BE49-F238E27FC236}">
                  <a16:creationId xmlns:a16="http://schemas.microsoft.com/office/drawing/2014/main" id="{747C431C-61E8-4ACE-A5AB-7AF979EE54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3" y="1056"/>
              <a:ext cx="1441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3333CC"/>
                  </a:solidFill>
                  <a:latin typeface=".VnTime" pitchFamily="34" charset="0"/>
                </a:defRPr>
              </a:lvl1pPr>
              <a:lvl2pPr marL="742950" indent="-285750">
                <a:defRPr sz="2000">
                  <a:solidFill>
                    <a:srgbClr val="3333CC"/>
                  </a:solidFill>
                  <a:latin typeface=".VnTime" pitchFamily="34" charset="0"/>
                </a:defRPr>
              </a:lvl2pPr>
              <a:lvl3pPr marL="11430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3pPr>
              <a:lvl4pPr marL="16002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4pPr>
              <a:lvl5pPr marL="20574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9pPr>
            </a:lstStyle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prstClr val="black"/>
                  </a:solidFill>
                  <a:latin typeface="Times New Roman" panose="02020603050405020304" pitchFamily="18" charset="0"/>
                </a:rPr>
                <a:t>Ngói vẩy cá</a:t>
              </a:r>
            </a:p>
          </p:txBody>
        </p:sp>
      </p:grpSp>
      <p:pic>
        <p:nvPicPr>
          <p:cNvPr id="25" name="Picture 13" descr="ngoi ri">
            <a:extLst>
              <a:ext uri="{FF2B5EF4-FFF2-40B4-BE49-F238E27FC236}">
                <a16:creationId xmlns:a16="http://schemas.microsoft.com/office/drawing/2014/main" id="{B0C4B8A4-B41F-4788-B12F-F802FAB49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74" y="2899635"/>
            <a:ext cx="2646159" cy="2568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4">
            <a:extLst>
              <a:ext uri="{FF2B5EF4-FFF2-40B4-BE49-F238E27FC236}">
                <a16:creationId xmlns:a16="http://schemas.microsoft.com/office/drawing/2014/main" id="{7BB1DC43-0DCB-494A-9FB9-B428ED499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3648" y="5587360"/>
            <a:ext cx="230505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anose="020B7200000000000000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anose="020B7200000000000000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anose="020B7200000000000000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anose="020B7200000000000000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anose="020B7200000000000000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Ngói</a:t>
            </a:r>
            <a:r>
              <a:rPr lang="en-US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ri</a:t>
            </a:r>
            <a:endParaRPr lang="en-US" alt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" name="Text Box 15">
            <a:extLst>
              <a:ext uri="{FF2B5EF4-FFF2-40B4-BE49-F238E27FC236}">
                <a16:creationId xmlns:a16="http://schemas.microsoft.com/office/drawing/2014/main" id="{7F9C7B34-36E1-4671-BA02-19E69DE78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4611" y="5598127"/>
            <a:ext cx="2771775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anose="020B7200000000000000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anose="020B7200000000000000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anose="020B7200000000000000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anose="020B7200000000000000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anose="020B7200000000000000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Ngói</a:t>
            </a:r>
            <a:r>
              <a:rPr lang="en-US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bò</a:t>
            </a:r>
            <a:endParaRPr lang="en-US" alt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28" name="Picture 16" descr="ngoi-bo">
            <a:extLst>
              <a:ext uri="{FF2B5EF4-FFF2-40B4-BE49-F238E27FC236}">
                <a16:creationId xmlns:a16="http://schemas.microsoft.com/office/drawing/2014/main" id="{305BA0E0-96E0-4642-A424-9BAE6DD87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207" y="3102577"/>
            <a:ext cx="2414418" cy="229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 17">
            <a:extLst>
              <a:ext uri="{FF2B5EF4-FFF2-40B4-BE49-F238E27FC236}">
                <a16:creationId xmlns:a16="http://schemas.microsoft.com/office/drawing/2014/main" id="{BBA7F933-45CF-4146-B682-EC3F41B5EAAC}"/>
              </a:ext>
            </a:extLst>
          </p:cNvPr>
          <p:cNvGrpSpPr>
            <a:grpSpLocks/>
          </p:cNvGrpSpPr>
          <p:nvPr/>
        </p:nvGrpSpPr>
        <p:grpSpPr bwMode="auto">
          <a:xfrm>
            <a:off x="8148306" y="3102577"/>
            <a:ext cx="2625733" cy="2965352"/>
            <a:chOff x="3937" y="1440"/>
            <a:chExt cx="1717" cy="1718"/>
          </a:xfrm>
        </p:grpSpPr>
        <p:pic>
          <p:nvPicPr>
            <p:cNvPr id="30" name="Picture 18">
              <a:extLst>
                <a:ext uri="{FF2B5EF4-FFF2-40B4-BE49-F238E27FC236}">
                  <a16:creationId xmlns:a16="http://schemas.microsoft.com/office/drawing/2014/main" id="{3DAFF4CA-9761-4A3A-826F-EA81BD99F3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2" y="1440"/>
              <a:ext cx="1572" cy="1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 Box 19">
              <a:extLst>
                <a:ext uri="{FF2B5EF4-FFF2-40B4-BE49-F238E27FC236}">
                  <a16:creationId xmlns:a16="http://schemas.microsoft.com/office/drawing/2014/main" id="{39A44312-885D-4433-BE4E-CCC0B9A93D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7" y="2886"/>
              <a:ext cx="171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3333CC"/>
                  </a:solidFill>
                  <a:latin typeface=".VnTime" pitchFamily="34" charset="0"/>
                </a:defRPr>
              </a:lvl1pPr>
              <a:lvl2pPr marL="742950" indent="-285750">
                <a:defRPr sz="2000">
                  <a:solidFill>
                    <a:srgbClr val="3333CC"/>
                  </a:solidFill>
                  <a:latin typeface=".VnTime" pitchFamily="34" charset="0"/>
                </a:defRPr>
              </a:lvl2pPr>
              <a:lvl3pPr marL="11430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3pPr>
              <a:lvl4pPr marL="16002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4pPr>
              <a:lvl5pPr marL="20574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9pPr>
            </a:lstStyle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 dirty="0" err="1">
                  <a:solidFill>
                    <a:prstClr val="black"/>
                  </a:solidFill>
                  <a:latin typeface="Times New Roman" panose="02020603050405020304" pitchFamily="18" charset="0"/>
                </a:rPr>
                <a:t>Ngói</a:t>
              </a:r>
              <a:r>
                <a:rPr lang="en-US" altLang="en-US" sz="2400" b="1" dirty="0">
                  <a:solidFill>
                    <a:prstClr val="black"/>
                  </a:solidFill>
                  <a:latin typeface="Times New Roman" panose="02020603050405020304" pitchFamily="18" charset="0"/>
                </a:rPr>
                <a:t> con </a:t>
              </a:r>
              <a:r>
                <a:rPr lang="en-US" altLang="en-US" sz="2400" b="1" dirty="0" err="1">
                  <a:solidFill>
                    <a:prstClr val="black"/>
                  </a:solidFill>
                  <a:latin typeface="Times New Roman" panose="02020603050405020304" pitchFamily="18" charset="0"/>
                </a:rPr>
                <a:t>sò</a:t>
              </a:r>
              <a:endPara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9956" y="-12116"/>
            <a:ext cx="12201955" cy="6870119"/>
            <a:chOff x="-9956" y="-12116"/>
            <a:chExt cx="12201955" cy="6870119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4025" y="773698"/>
              <a:ext cx="6858004" cy="52863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7" y="4669052"/>
            <a:ext cx="1077015" cy="1633881"/>
          </a:xfrm>
          <a:prstGeom prst="rect">
            <a:avLst/>
          </a:prstGeom>
        </p:spPr>
      </p:pic>
      <p:sp>
        <p:nvSpPr>
          <p:cNvPr id="14" name="Text Box 8">
            <a:extLst>
              <a:ext uri="{FF2B5EF4-FFF2-40B4-BE49-F238E27FC236}">
                <a16:creationId xmlns:a16="http://schemas.microsoft.com/office/drawing/2014/main" id="{7BE7145F-0DD0-4258-B184-1DCFF2BCF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1712" y="905371"/>
            <a:ext cx="4800600" cy="5619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3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6D1B48C3-DA29-487E-AD08-3E99A014E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1075" y="1581646"/>
            <a:ext cx="55800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Ngói dùng để lợp mái nhà.</a:t>
            </a:r>
            <a:endParaRPr lang="en-US" altLang="en-US" sz="2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3">
            <a:extLst>
              <a:ext uri="{FF2B5EF4-FFF2-40B4-BE49-F238E27FC236}">
                <a16:creationId xmlns:a16="http://schemas.microsoft.com/office/drawing/2014/main" id="{04FCDC41-B46E-4088-ABA6-E8CB46E7C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1962" y="475159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>
                <a:solidFill>
                  <a:prstClr val="black"/>
                </a:solidFill>
                <a:latin typeface="Times New Roman" panose="02020603050405020304" pitchFamily="18" charset="0"/>
              </a:rPr>
              <a:t>* Hoạt động 2: Nguồn gốc và công dụng của gạch ngói.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/>
        </p:nvGrpSpPr>
        <p:grpSpPr>
          <a:xfrm>
            <a:off x="-9956" y="-12116"/>
            <a:ext cx="12201955" cy="6870119"/>
            <a:chOff x="-9956" y="-12116"/>
            <a:chExt cx="12201955" cy="6870119"/>
          </a:xfrm>
        </p:grpSpPr>
        <p:pic>
          <p:nvPicPr>
            <p:cNvPr id="27" name="图片 2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4026" y="773697"/>
              <a:ext cx="6858002" cy="5286375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32" y="336982"/>
            <a:ext cx="11066804" cy="569258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29433" y="118312"/>
            <a:ext cx="1273359" cy="157047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7" y="4669052"/>
            <a:ext cx="1077015" cy="1633881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32" y="170098"/>
            <a:ext cx="1570476" cy="1570476"/>
          </a:xfrm>
          <a:prstGeom prst="rect">
            <a:avLst/>
          </a:prstGeom>
        </p:spPr>
      </p:pic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id="{8F650C77-2F4B-407E-A834-1966E1AA4CED}"/>
              </a:ext>
            </a:extLst>
          </p:cNvPr>
          <p:cNvSpPr/>
          <p:nvPr/>
        </p:nvSpPr>
        <p:spPr>
          <a:xfrm>
            <a:off x="3140488" y="2355055"/>
            <a:ext cx="5540299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THỰC HÀNH </a:t>
            </a:r>
          </a:p>
          <a:p>
            <a:pPr algn="ctr"/>
            <a:r>
              <a:rPr lang="vi-VN" sz="6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LUYỆN TẬP </a:t>
            </a:r>
            <a:endParaRPr lang="en-US" sz="6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812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9956" y="-12116"/>
            <a:ext cx="12201955" cy="6870119"/>
            <a:chOff x="-9956" y="-12116"/>
            <a:chExt cx="12201955" cy="6870119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4026" y="773697"/>
              <a:ext cx="6858002" cy="52863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7" y="4669052"/>
            <a:ext cx="1077015" cy="1633881"/>
          </a:xfrm>
          <a:prstGeom prst="rect">
            <a:avLst/>
          </a:prstGeom>
        </p:spPr>
      </p:pic>
      <p:sp>
        <p:nvSpPr>
          <p:cNvPr id="14" name="Text Box 3">
            <a:extLst>
              <a:ext uri="{FF2B5EF4-FFF2-40B4-BE49-F238E27FC236}">
                <a16:creationId xmlns:a16="http://schemas.microsoft.com/office/drawing/2014/main" id="{DCB2AE5F-6999-4150-B631-0D7B17767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5815" y="12114"/>
            <a:ext cx="701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      </a:t>
            </a:r>
            <a:r>
              <a:rPr lang="en-US" altLang="en-US" sz="2800" b="1">
                <a:solidFill>
                  <a:prstClr val="black"/>
                </a:solidFill>
                <a:latin typeface="Times New Roman" panose="02020603050405020304" pitchFamily="18" charset="0"/>
              </a:rPr>
              <a:t>Quy trình làm gạch, ngói.</a:t>
            </a:r>
          </a:p>
        </p:txBody>
      </p:sp>
      <p:grpSp>
        <p:nvGrpSpPr>
          <p:cNvPr id="15" name="Group 13">
            <a:extLst>
              <a:ext uri="{FF2B5EF4-FFF2-40B4-BE49-F238E27FC236}">
                <a16:creationId xmlns:a16="http://schemas.microsoft.com/office/drawing/2014/main" id="{393D593B-DDDC-46D4-A2C9-0B1685FDA9B4}"/>
              </a:ext>
            </a:extLst>
          </p:cNvPr>
          <p:cNvGrpSpPr>
            <a:grpSpLocks/>
          </p:cNvGrpSpPr>
          <p:nvPr/>
        </p:nvGrpSpPr>
        <p:grpSpPr bwMode="auto">
          <a:xfrm>
            <a:off x="1602502" y="628064"/>
            <a:ext cx="2743200" cy="2838450"/>
            <a:chOff x="144" y="388"/>
            <a:chExt cx="1728" cy="1788"/>
          </a:xfrm>
        </p:grpSpPr>
        <p:pic>
          <p:nvPicPr>
            <p:cNvPr id="16" name="Picture 5" descr="nhồi đất">
              <a:extLst>
                <a:ext uri="{FF2B5EF4-FFF2-40B4-BE49-F238E27FC236}">
                  <a16:creationId xmlns:a16="http://schemas.microsoft.com/office/drawing/2014/main" id="{62824090-D4EA-4067-AF5F-709AAF25B3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388"/>
              <a:ext cx="1728" cy="1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 Box 6">
              <a:extLst>
                <a:ext uri="{FF2B5EF4-FFF2-40B4-BE49-F238E27FC236}">
                  <a16:creationId xmlns:a16="http://schemas.microsoft.com/office/drawing/2014/main" id="{4C2F587D-8B7B-4915-B1A4-F241B3864D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1888"/>
              <a:ext cx="12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3333CC"/>
                  </a:solidFill>
                  <a:latin typeface=".VnTime" pitchFamily="34" charset="0"/>
                </a:defRPr>
              </a:lvl1pPr>
              <a:lvl2pPr marL="742950" indent="-285750">
                <a:defRPr sz="2000">
                  <a:solidFill>
                    <a:srgbClr val="3333CC"/>
                  </a:solidFill>
                  <a:latin typeface=".VnTime" pitchFamily="34" charset="0"/>
                </a:defRPr>
              </a:lvl2pPr>
              <a:lvl3pPr marL="11430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3pPr>
              <a:lvl4pPr marL="16002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4pPr>
              <a:lvl5pPr marL="20574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prstClr val="black"/>
                  </a:solidFill>
                  <a:latin typeface="Times New Roman" panose="02020603050405020304" pitchFamily="18" charset="0"/>
                </a:rPr>
                <a:t>Trộn đất</a:t>
              </a:r>
            </a:p>
          </p:txBody>
        </p:sp>
      </p:grpSp>
      <p:grpSp>
        <p:nvGrpSpPr>
          <p:cNvPr id="18" name="Group 14">
            <a:extLst>
              <a:ext uri="{FF2B5EF4-FFF2-40B4-BE49-F238E27FC236}">
                <a16:creationId xmlns:a16="http://schemas.microsoft.com/office/drawing/2014/main" id="{41AE3BFA-333E-469A-999E-4541529A5F34}"/>
              </a:ext>
            </a:extLst>
          </p:cNvPr>
          <p:cNvGrpSpPr>
            <a:grpSpLocks/>
          </p:cNvGrpSpPr>
          <p:nvPr/>
        </p:nvGrpSpPr>
        <p:grpSpPr bwMode="auto">
          <a:xfrm>
            <a:off x="5117489" y="639469"/>
            <a:ext cx="5486400" cy="2724150"/>
            <a:chOff x="2112" y="388"/>
            <a:chExt cx="3456" cy="1716"/>
          </a:xfrm>
        </p:grpSpPr>
        <p:pic>
          <p:nvPicPr>
            <p:cNvPr id="19" name="Picture 7" descr="ép gạch">
              <a:extLst>
                <a:ext uri="{FF2B5EF4-FFF2-40B4-BE49-F238E27FC236}">
                  <a16:creationId xmlns:a16="http://schemas.microsoft.com/office/drawing/2014/main" id="{7C9C5B4D-289D-4089-B701-3A895DFF61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388"/>
              <a:ext cx="1620" cy="1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8" descr="ep gạch 1">
              <a:extLst>
                <a:ext uri="{FF2B5EF4-FFF2-40B4-BE49-F238E27FC236}">
                  <a16:creationId xmlns:a16="http://schemas.microsoft.com/office/drawing/2014/main" id="{9EE4E86F-83DF-4942-84B8-4A2D679F01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4" y="436"/>
              <a:ext cx="1584" cy="1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 Box 9">
              <a:extLst>
                <a:ext uri="{FF2B5EF4-FFF2-40B4-BE49-F238E27FC236}">
                  <a16:creationId xmlns:a16="http://schemas.microsoft.com/office/drawing/2014/main" id="{456AA908-5C5B-44E7-8A28-F3F77210C4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2" y="1816"/>
              <a:ext cx="34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3333CC"/>
                  </a:solidFill>
                  <a:latin typeface=".VnTime" pitchFamily="34" charset="0"/>
                </a:defRPr>
              </a:lvl1pPr>
              <a:lvl2pPr marL="742950" indent="-285750">
                <a:defRPr sz="2000">
                  <a:solidFill>
                    <a:srgbClr val="3333CC"/>
                  </a:solidFill>
                  <a:latin typeface=".VnTime" pitchFamily="34" charset="0"/>
                </a:defRPr>
              </a:lvl2pPr>
              <a:lvl3pPr marL="11430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3pPr>
              <a:lvl4pPr marL="16002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4pPr>
              <a:lvl5pPr marL="20574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          </a:t>
              </a:r>
              <a:r>
                <a:rPr lang="en-US" altLang="en-US" sz="2400" b="1">
                  <a:solidFill>
                    <a:prstClr val="black"/>
                  </a:solidFill>
                  <a:latin typeface="Times New Roman" panose="02020603050405020304" pitchFamily="18" charset="0"/>
                </a:rPr>
                <a:t>Cho vào máy và ép khuôn</a:t>
              </a:r>
            </a:p>
          </p:txBody>
        </p:sp>
      </p:grpSp>
      <p:grpSp>
        <p:nvGrpSpPr>
          <p:cNvPr id="22" name="Group 19">
            <a:extLst>
              <a:ext uri="{FF2B5EF4-FFF2-40B4-BE49-F238E27FC236}">
                <a16:creationId xmlns:a16="http://schemas.microsoft.com/office/drawing/2014/main" id="{EF55B82A-AB34-4EE6-844E-392E140A7E4B}"/>
              </a:ext>
            </a:extLst>
          </p:cNvPr>
          <p:cNvGrpSpPr>
            <a:grpSpLocks/>
          </p:cNvGrpSpPr>
          <p:nvPr/>
        </p:nvGrpSpPr>
        <p:grpSpPr bwMode="auto">
          <a:xfrm>
            <a:off x="1617968" y="3593549"/>
            <a:ext cx="2811871" cy="2379412"/>
            <a:chOff x="192" y="2251"/>
            <a:chExt cx="1836" cy="1449"/>
          </a:xfrm>
        </p:grpSpPr>
        <p:pic>
          <p:nvPicPr>
            <p:cNvPr id="24" name="Picture 11" descr="phơi gạch 1">
              <a:extLst>
                <a:ext uri="{FF2B5EF4-FFF2-40B4-BE49-F238E27FC236}">
                  <a16:creationId xmlns:a16="http://schemas.microsoft.com/office/drawing/2014/main" id="{6D05B691-5F26-45CA-BE3E-AFABD9704B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2251"/>
              <a:ext cx="1836" cy="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 Box 12">
              <a:extLst>
                <a:ext uri="{FF2B5EF4-FFF2-40B4-BE49-F238E27FC236}">
                  <a16:creationId xmlns:a16="http://schemas.microsoft.com/office/drawing/2014/main" id="{834866B4-AEB2-4C7A-90B1-2BE57F074C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3412"/>
              <a:ext cx="1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3333CC"/>
                  </a:solidFill>
                  <a:latin typeface=".VnTime" pitchFamily="34" charset="0"/>
                </a:defRPr>
              </a:lvl1pPr>
              <a:lvl2pPr marL="742950" indent="-285750">
                <a:defRPr sz="2000">
                  <a:solidFill>
                    <a:srgbClr val="3333CC"/>
                  </a:solidFill>
                  <a:latin typeface=".VnTime" pitchFamily="34" charset="0"/>
                </a:defRPr>
              </a:lvl2pPr>
              <a:lvl3pPr marL="11430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3pPr>
              <a:lvl4pPr marL="16002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4pPr>
              <a:lvl5pPr marL="20574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  </a:t>
              </a:r>
              <a:r>
                <a:rPr lang="en-US" altLang="en-US" sz="2400" b="1">
                  <a:solidFill>
                    <a:prstClr val="black"/>
                  </a:solidFill>
                  <a:latin typeface="Times New Roman" panose="02020603050405020304" pitchFamily="18" charset="0"/>
                </a:rPr>
                <a:t>Phơi khô</a:t>
              </a:r>
            </a:p>
          </p:txBody>
        </p:sp>
      </p:grpSp>
      <p:grpSp>
        <p:nvGrpSpPr>
          <p:cNvPr id="26" name="Group 16">
            <a:extLst>
              <a:ext uri="{FF2B5EF4-FFF2-40B4-BE49-F238E27FC236}">
                <a16:creationId xmlns:a16="http://schemas.microsoft.com/office/drawing/2014/main" id="{3CE4942D-99BE-411A-A7AB-D3D9C5FBAE00}"/>
              </a:ext>
            </a:extLst>
          </p:cNvPr>
          <p:cNvGrpSpPr>
            <a:grpSpLocks/>
          </p:cNvGrpSpPr>
          <p:nvPr/>
        </p:nvGrpSpPr>
        <p:grpSpPr bwMode="auto">
          <a:xfrm>
            <a:off x="5115107" y="3593549"/>
            <a:ext cx="5486931" cy="2379412"/>
            <a:chOff x="2517" y="2115"/>
            <a:chExt cx="3243" cy="1620"/>
          </a:xfrm>
        </p:grpSpPr>
        <p:pic>
          <p:nvPicPr>
            <p:cNvPr id="27" name="Picture 13" descr="nung gạch">
              <a:extLst>
                <a:ext uri="{FF2B5EF4-FFF2-40B4-BE49-F238E27FC236}">
                  <a16:creationId xmlns:a16="http://schemas.microsoft.com/office/drawing/2014/main" id="{200A9D0D-73A3-43CC-BA2F-96A0F27025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1" y="2115"/>
              <a:ext cx="1519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14" descr="nung gạch 1">
              <a:extLst>
                <a:ext uri="{FF2B5EF4-FFF2-40B4-BE49-F238E27FC236}">
                  <a16:creationId xmlns:a16="http://schemas.microsoft.com/office/drawing/2014/main" id="{207236F2-A69C-4F08-91B5-E20B9C0FFE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7" y="2115"/>
              <a:ext cx="1876" cy="1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Text Box 16">
              <a:extLst>
                <a:ext uri="{FF2B5EF4-FFF2-40B4-BE49-F238E27FC236}">
                  <a16:creationId xmlns:a16="http://schemas.microsoft.com/office/drawing/2014/main" id="{EF257289-FBB9-4D05-94B5-1B2D82BBC9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3" y="3447"/>
              <a:ext cx="28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3333CC"/>
                  </a:solidFill>
                  <a:latin typeface=".VnTime" pitchFamily="34" charset="0"/>
                </a:defRPr>
              </a:lvl1pPr>
              <a:lvl2pPr marL="742950" indent="-285750">
                <a:defRPr sz="2000">
                  <a:solidFill>
                    <a:srgbClr val="3333CC"/>
                  </a:solidFill>
                  <a:latin typeface=".VnTime" pitchFamily="34" charset="0"/>
                </a:defRPr>
              </a:lvl2pPr>
              <a:lvl3pPr marL="11430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3pPr>
              <a:lvl4pPr marL="16002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4pPr>
              <a:lvl5pPr marL="20574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prstClr val="black"/>
                  </a:solidFill>
                  <a:latin typeface="Times New Roman" panose="02020603050405020304" pitchFamily="18" charset="0"/>
                </a:rPr>
                <a:t>Nung ở nhiệt độ cao</a:t>
              </a:r>
            </a:p>
          </p:txBody>
        </p:sp>
      </p:grpSp>
      <p:sp>
        <p:nvSpPr>
          <p:cNvPr id="30" name="Text Box 17">
            <a:extLst>
              <a:ext uri="{FF2B5EF4-FFF2-40B4-BE49-F238E27FC236}">
                <a16:creationId xmlns:a16="http://schemas.microsoft.com/office/drawing/2014/main" id="{AB923952-5930-4BD3-AC15-2507176D6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712" y="5880879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1" name="Text Box 18">
            <a:extLst>
              <a:ext uri="{FF2B5EF4-FFF2-40B4-BE49-F238E27FC236}">
                <a16:creationId xmlns:a16="http://schemas.microsoft.com/office/drawing/2014/main" id="{72B96468-0B89-4D16-94E6-A3C338E87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712" y="6333316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Gạch ngói được làm từ đất sét nung ở nhiệt độ cao.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0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9956" y="30568"/>
            <a:ext cx="12201955" cy="6827435"/>
            <a:chOff x="-9956" y="-12116"/>
            <a:chExt cx="12201955" cy="6870119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37968" y="779755"/>
              <a:ext cx="6870118" cy="52863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pic>
        <p:nvPicPr>
          <p:cNvPr id="2050" name="Picture 2" descr="Quy trình sản xuất gạch. - TƯ VẤN MÔI TRƯỜNG HÒA BÌNH XANH">
            <a:extLst>
              <a:ext uri="{FF2B5EF4-FFF2-40B4-BE49-F238E27FC236}">
                <a16:creationId xmlns:a16="http://schemas.microsoft.com/office/drawing/2014/main" id="{E1152B1F-4CBC-47C0-9ACC-F344BF2C4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518" y="298484"/>
            <a:ext cx="9043331" cy="626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9956" y="-12116"/>
            <a:ext cx="12201955" cy="6870119"/>
            <a:chOff x="-9956" y="-12116"/>
            <a:chExt cx="12201955" cy="6870119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4026" y="773697"/>
              <a:ext cx="6858002" cy="52863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C6DDE2F2-37ED-4F43-A72B-6A3E643558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8771" y="5024105"/>
            <a:ext cx="771525" cy="43815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72531B6-BEF7-4987-9DB3-06C1B932AB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507" y="3662930"/>
            <a:ext cx="771525" cy="4381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B0AB956-3819-4C35-A32E-FE39BA833C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242" y="6010769"/>
            <a:ext cx="771525" cy="438150"/>
          </a:xfrm>
          <a:prstGeom prst="rect">
            <a:avLst/>
          </a:prstGeom>
        </p:spPr>
      </p:pic>
      <p:graphicFrame>
        <p:nvGraphicFramePr>
          <p:cNvPr id="16" name="Group 3">
            <a:extLst>
              <a:ext uri="{FF2B5EF4-FFF2-40B4-BE49-F238E27FC236}">
                <a16:creationId xmlns:a16="http://schemas.microsoft.com/office/drawing/2014/main" id="{FB4E488C-FCD7-4EBD-82D8-D15928EF18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3795413"/>
              </p:ext>
            </p:extLst>
          </p:nvPr>
        </p:nvGraphicFramePr>
        <p:xfrm>
          <a:off x="662731" y="1855455"/>
          <a:ext cx="9951066" cy="316865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530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8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27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3178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endParaRPr kumimoji="0" lang="en-US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 marT="41434" marB="41434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 tả hiện tượng</a:t>
                      </a:r>
                      <a:endParaRPr kumimoji="0" lang="en-US" altLang="en-US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 marT="41434" marB="41434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endParaRPr kumimoji="0" lang="en-US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 marT="41434" marB="41434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5472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gạch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ngói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xem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xảy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ra?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kumimoji="0" lang="vi-VN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kumimoji="0" lang="vi-VN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kumimoji="0" lang="vi-VN" altLang="en-US" sz="2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en-US" sz="2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endParaRPr kumimoji="0" lang="en-US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 marT="41434" marB="41434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 marT="41434" marB="41434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 marT="41434" marB="41434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Text Box 17">
            <a:extLst>
              <a:ext uri="{FF2B5EF4-FFF2-40B4-BE49-F238E27FC236}">
                <a16:creationId xmlns:a16="http://schemas.microsoft.com/office/drawing/2014/main" id="{3306D733-9059-4872-8D0B-E05B4FFF9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4993" y="2531042"/>
            <a:ext cx="245100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18">
            <a:extLst>
              <a:ext uri="{FF2B5EF4-FFF2-40B4-BE49-F238E27FC236}">
                <a16:creationId xmlns:a16="http://schemas.microsoft.com/office/drawing/2014/main" id="{63EFC3FD-E760-4C51-BD2A-2BFCE4CEC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7014" y="2442436"/>
            <a:ext cx="367188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sét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lỗ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bọt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19">
            <a:extLst>
              <a:ext uri="{FF2B5EF4-FFF2-40B4-BE49-F238E27FC236}">
                <a16:creationId xmlns:a16="http://schemas.microsoft.com/office/drawing/2014/main" id="{9DFEA2FB-503E-4DF4-9E08-5F1291319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2574" y="1286369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0" name="Text Box 20">
            <a:extLst>
              <a:ext uri="{FF2B5EF4-FFF2-40B4-BE49-F238E27FC236}">
                <a16:creationId xmlns:a16="http://schemas.microsoft.com/office/drawing/2014/main" id="{FAB7C0AD-F80D-4522-B4E1-77530C51B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2574" y="5064619"/>
            <a:ext cx="9144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xốp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lỗ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giòn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3">
            <a:extLst>
              <a:ext uri="{FF2B5EF4-FFF2-40B4-BE49-F238E27FC236}">
                <a16:creationId xmlns:a16="http://schemas.microsoft.com/office/drawing/2014/main" id="{E3C345CF-F307-417B-8001-4456143B6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9087" y="767257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ngói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/>
        </p:nvGrpSpPr>
        <p:grpSpPr>
          <a:xfrm>
            <a:off x="-9956" y="-12116"/>
            <a:ext cx="12201955" cy="6870119"/>
            <a:chOff x="-9956" y="-12116"/>
            <a:chExt cx="12201955" cy="6870119"/>
          </a:xfrm>
        </p:grpSpPr>
        <p:pic>
          <p:nvPicPr>
            <p:cNvPr id="27" name="图片 2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4026" y="773697"/>
              <a:ext cx="6858002" cy="5286375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32" y="336982"/>
            <a:ext cx="11066804" cy="569258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29433" y="118312"/>
            <a:ext cx="1273359" cy="157047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7" y="4669052"/>
            <a:ext cx="1077015" cy="1633881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32" y="170098"/>
            <a:ext cx="1570476" cy="1570476"/>
          </a:xfrm>
          <a:prstGeom prst="rect">
            <a:avLst/>
          </a:prstGeom>
        </p:spPr>
      </p:pic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id="{8F650C77-2F4B-407E-A834-1966E1AA4CED}"/>
              </a:ext>
            </a:extLst>
          </p:cNvPr>
          <p:cNvSpPr/>
          <p:nvPr/>
        </p:nvSpPr>
        <p:spPr>
          <a:xfrm>
            <a:off x="3020263" y="2355055"/>
            <a:ext cx="5780749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1" i="0" u="none" strike="noStrike" kern="1200" cap="none" spc="0" normalizeH="0" baseline="0" noProof="0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VẬN DỤNG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6600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TRẢI NGHIỆM</a:t>
            </a:r>
            <a:endParaRPr kumimoji="0" lang="en-US" sz="6600" b="1" i="0" u="none" strike="noStrike" kern="1200" cap="none" spc="0" normalizeH="0" baseline="0" noProof="0" dirty="0">
              <a:ln w="10160">
                <a:solidFill>
                  <a:srgbClr val="5B9BD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689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/>
        </p:nvGrpSpPr>
        <p:grpSpPr>
          <a:xfrm>
            <a:off x="-9956" y="-12116"/>
            <a:ext cx="12201955" cy="6870119"/>
            <a:chOff x="-9956" y="-12116"/>
            <a:chExt cx="12201955" cy="6870119"/>
          </a:xfrm>
        </p:grpSpPr>
        <p:pic>
          <p:nvPicPr>
            <p:cNvPr id="27" name="图片 2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4026" y="773697"/>
              <a:ext cx="6858002" cy="5286375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32" y="336982"/>
            <a:ext cx="11066804" cy="569258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316" y="1089581"/>
            <a:ext cx="1273359" cy="157047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7" y="4669052"/>
            <a:ext cx="1077015" cy="1633881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32" y="170098"/>
            <a:ext cx="1570476" cy="1570476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3B563BB1-8759-42F1-A068-D9E196BF45E3}"/>
              </a:ext>
            </a:extLst>
          </p:cNvPr>
          <p:cNvSpPr txBox="1"/>
          <p:nvPr/>
        </p:nvSpPr>
        <p:spPr>
          <a:xfrm>
            <a:off x="3900936" y="1089581"/>
            <a:ext cx="4666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chemeClr val="bg1"/>
                </a:solidFill>
              </a:rPr>
              <a:t>Yêu </a:t>
            </a:r>
            <a:r>
              <a:rPr lang="vi-VN" sz="3600" b="1" dirty="0" err="1">
                <a:solidFill>
                  <a:schemeClr val="bg1"/>
                </a:solidFill>
              </a:rPr>
              <a:t>cầu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cần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đạt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D091C99A-A2A6-4CD7-8A0F-771E0567BE1A}"/>
              </a:ext>
            </a:extLst>
          </p:cNvPr>
          <p:cNvSpPr txBox="1"/>
          <p:nvPr/>
        </p:nvSpPr>
        <p:spPr>
          <a:xfrm>
            <a:off x="2915117" y="1885909"/>
            <a:ext cx="7135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err="1">
                <a:solidFill>
                  <a:schemeClr val="bg1"/>
                </a:solidFill>
              </a:rPr>
              <a:t>Biết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về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cấu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tạo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của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gốm</a:t>
            </a:r>
            <a:r>
              <a:rPr lang="vi-VN" sz="2800" b="1" dirty="0">
                <a:solidFill>
                  <a:schemeClr val="bg1"/>
                </a:solidFill>
              </a:rPr>
              <a:t>, </a:t>
            </a:r>
            <a:r>
              <a:rPr lang="vi-VN" sz="2800" b="1" dirty="0" err="1">
                <a:solidFill>
                  <a:schemeClr val="bg1"/>
                </a:solidFill>
              </a:rPr>
              <a:t>gạch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ngói</a:t>
            </a:r>
            <a:r>
              <a:rPr lang="vi-VN" sz="2800" b="1" dirty="0">
                <a:solidFill>
                  <a:schemeClr val="bg1"/>
                </a:solidFill>
              </a:rPr>
              <a:t>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72743F00-C55C-4855-B3CA-DED6490B8AC2}"/>
              </a:ext>
            </a:extLst>
          </p:cNvPr>
          <p:cNvSpPr txBox="1"/>
          <p:nvPr/>
        </p:nvSpPr>
        <p:spPr>
          <a:xfrm>
            <a:off x="2925392" y="2598174"/>
            <a:ext cx="7135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err="1">
                <a:solidFill>
                  <a:schemeClr val="bg1"/>
                </a:solidFill>
              </a:rPr>
              <a:t>Kể</a:t>
            </a:r>
            <a:r>
              <a:rPr lang="vi-VN" sz="2800" b="1" dirty="0">
                <a:solidFill>
                  <a:schemeClr val="bg1"/>
                </a:solidFill>
              </a:rPr>
              <a:t> tên </a:t>
            </a:r>
            <a:r>
              <a:rPr lang="vi-VN" sz="2800" b="1" dirty="0" err="1">
                <a:solidFill>
                  <a:schemeClr val="bg1"/>
                </a:solidFill>
              </a:rPr>
              <a:t>các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đồ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vật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làm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từ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gốm</a:t>
            </a:r>
            <a:r>
              <a:rPr lang="vi-VN" sz="2800" b="1" dirty="0">
                <a:solidFill>
                  <a:schemeClr val="bg1"/>
                </a:solidFill>
              </a:rPr>
              <a:t>, </a:t>
            </a:r>
            <a:r>
              <a:rPr lang="vi-VN" sz="2800" b="1" dirty="0" err="1">
                <a:solidFill>
                  <a:schemeClr val="bg1"/>
                </a:solidFill>
              </a:rPr>
              <a:t>gạch</a:t>
            </a:r>
            <a:r>
              <a:rPr lang="vi-VN" sz="2800" b="1" dirty="0">
                <a:solidFill>
                  <a:schemeClr val="bg1"/>
                </a:solidFill>
              </a:rPr>
              <a:t>, </a:t>
            </a:r>
            <a:r>
              <a:rPr lang="vi-VN" sz="2800" b="1" dirty="0" err="1">
                <a:solidFill>
                  <a:schemeClr val="bg1"/>
                </a:solidFill>
              </a:rPr>
              <a:t>ngói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0BA96718-92B4-4294-BA13-1DC9EDDB57DE}"/>
              </a:ext>
            </a:extLst>
          </p:cNvPr>
          <p:cNvSpPr txBox="1"/>
          <p:nvPr/>
        </p:nvSpPr>
        <p:spPr>
          <a:xfrm>
            <a:off x="2915117" y="3461370"/>
            <a:ext cx="7135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err="1">
                <a:solidFill>
                  <a:schemeClr val="bg1"/>
                </a:solidFill>
              </a:rPr>
              <a:t>Xác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định</a:t>
            </a:r>
            <a:r>
              <a:rPr lang="vi-VN" sz="2800" b="1" dirty="0">
                <a:solidFill>
                  <a:schemeClr val="bg1"/>
                </a:solidFill>
              </a:rPr>
              <a:t> công </a:t>
            </a:r>
            <a:r>
              <a:rPr lang="vi-VN" sz="2800" b="1" dirty="0" err="1">
                <a:solidFill>
                  <a:schemeClr val="bg1"/>
                </a:solidFill>
              </a:rPr>
              <a:t>dụng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của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gốm</a:t>
            </a:r>
            <a:r>
              <a:rPr lang="vi-VN" sz="2800" b="1" dirty="0">
                <a:solidFill>
                  <a:schemeClr val="bg1"/>
                </a:solidFill>
              </a:rPr>
              <a:t>, </a:t>
            </a:r>
            <a:r>
              <a:rPr lang="vi-VN" sz="2800" b="1" dirty="0" err="1">
                <a:solidFill>
                  <a:schemeClr val="bg1"/>
                </a:solidFill>
              </a:rPr>
              <a:t>gạch</a:t>
            </a:r>
            <a:r>
              <a:rPr lang="vi-VN" sz="2800" b="1" dirty="0">
                <a:solidFill>
                  <a:schemeClr val="bg1"/>
                </a:solidFill>
              </a:rPr>
              <a:t>, </a:t>
            </a:r>
            <a:r>
              <a:rPr lang="vi-VN" sz="2800" b="1" dirty="0" err="1">
                <a:solidFill>
                  <a:schemeClr val="bg1"/>
                </a:solidFill>
              </a:rPr>
              <a:t>ngói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461A33A0-9ED3-44C1-B2AC-70C986E2FD5F}"/>
              </a:ext>
            </a:extLst>
          </p:cNvPr>
          <p:cNvSpPr txBox="1"/>
          <p:nvPr/>
        </p:nvSpPr>
        <p:spPr>
          <a:xfrm>
            <a:off x="2915117" y="4289802"/>
            <a:ext cx="7135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err="1">
                <a:solidFill>
                  <a:schemeClr val="bg1"/>
                </a:solidFill>
              </a:rPr>
              <a:t>Biết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một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số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tính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chất</a:t>
            </a:r>
            <a:r>
              <a:rPr lang="vi-VN" sz="2800" b="1" dirty="0">
                <a:solidFill>
                  <a:schemeClr val="bg1"/>
                </a:solidFill>
              </a:rPr>
              <a:t> cơ </a:t>
            </a:r>
            <a:r>
              <a:rPr lang="vi-VN" sz="2800" b="1" dirty="0" err="1">
                <a:solidFill>
                  <a:schemeClr val="bg1"/>
                </a:solidFill>
              </a:rPr>
              <a:t>bản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của</a:t>
            </a:r>
            <a:r>
              <a:rPr lang="vi-VN" sz="2800" b="1" dirty="0">
                <a:solidFill>
                  <a:schemeClr val="bg1"/>
                </a:solidFill>
              </a:rPr>
              <a:t> </a:t>
            </a:r>
            <a:r>
              <a:rPr lang="vi-VN" sz="2800" b="1" dirty="0" err="1">
                <a:solidFill>
                  <a:schemeClr val="bg1"/>
                </a:solidFill>
              </a:rPr>
              <a:t>gốm</a:t>
            </a:r>
            <a:r>
              <a:rPr lang="vi-VN" sz="2800" b="1" dirty="0">
                <a:solidFill>
                  <a:schemeClr val="bg1"/>
                </a:solidFill>
              </a:rPr>
              <a:t>, </a:t>
            </a:r>
            <a:r>
              <a:rPr lang="vi-VN" sz="2800" b="1" dirty="0" err="1">
                <a:solidFill>
                  <a:schemeClr val="bg1"/>
                </a:solidFill>
              </a:rPr>
              <a:t>gạch</a:t>
            </a:r>
            <a:r>
              <a:rPr lang="vi-VN" sz="2800" b="1" dirty="0">
                <a:solidFill>
                  <a:schemeClr val="bg1"/>
                </a:solidFill>
              </a:rPr>
              <a:t>, </a:t>
            </a:r>
            <a:r>
              <a:rPr lang="vi-VN" sz="2800" b="1" dirty="0" err="1">
                <a:solidFill>
                  <a:schemeClr val="bg1"/>
                </a:solidFill>
              </a:rPr>
              <a:t>ngói</a:t>
            </a:r>
            <a:r>
              <a:rPr lang="vi-VN" sz="2800" b="1" dirty="0">
                <a:solidFill>
                  <a:schemeClr val="bg1"/>
                </a:solidFill>
              </a:rPr>
              <a:t>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6" grpId="0"/>
      <p:bldP spid="17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9956" y="-12116"/>
            <a:ext cx="12201955" cy="6870119"/>
            <a:chOff x="-9956" y="-12116"/>
            <a:chExt cx="12201955" cy="6870119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4026" y="773697"/>
              <a:ext cx="6858002" cy="52863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7" y="4669052"/>
            <a:ext cx="1077015" cy="1633881"/>
          </a:xfrm>
          <a:prstGeom prst="rect">
            <a:avLst/>
          </a:prstGeom>
        </p:spPr>
      </p:pic>
      <p:sp>
        <p:nvSpPr>
          <p:cNvPr id="20" name="Text Box 13">
            <a:extLst>
              <a:ext uri="{FF2B5EF4-FFF2-40B4-BE49-F238E27FC236}">
                <a16:creationId xmlns:a16="http://schemas.microsoft.com/office/drawing/2014/main" id="{10BCB0C2-1426-446A-99AF-D245438D5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00" y="1976765"/>
            <a:ext cx="1025505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ồ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ất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sét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nung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tráng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men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hoặc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tráng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men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sành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, men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sứ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ều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đư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ợc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gọi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ồ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gốm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.</a:t>
            </a:r>
          </a:p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Gạch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ngói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đư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ợc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ất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sét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nung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nhiệt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ộ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cao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.</a:t>
            </a:r>
          </a:p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Gạch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ngói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th</a:t>
            </a:r>
            <a:r>
              <a:rPr lang="vi-VN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ư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ờng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dễ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vỡ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nên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l</a:t>
            </a:r>
            <a:r>
              <a:rPr lang="vi-VN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ư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u ý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khi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vận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chuyển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21" name="WordArt 14">
            <a:extLst>
              <a:ext uri="{FF2B5EF4-FFF2-40B4-BE49-F238E27FC236}">
                <a16:creationId xmlns:a16="http://schemas.microsoft.com/office/drawing/2014/main" id="{9CEBBFEF-6D2A-4142-A15F-14BF52E2278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568063" y="812318"/>
            <a:ext cx="2325688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/>
        </p:nvGrpSpPr>
        <p:grpSpPr>
          <a:xfrm>
            <a:off x="-9956" y="-12116"/>
            <a:ext cx="12201955" cy="6870119"/>
            <a:chOff x="-9956" y="-12116"/>
            <a:chExt cx="12201955" cy="6870119"/>
          </a:xfrm>
        </p:grpSpPr>
        <p:pic>
          <p:nvPicPr>
            <p:cNvPr id="27" name="图片 2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4026" y="773697"/>
              <a:ext cx="6858002" cy="5286375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29433" y="118312"/>
            <a:ext cx="1273359" cy="157047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7" y="4669052"/>
            <a:ext cx="1077015" cy="1633881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32" y="170098"/>
            <a:ext cx="1570476" cy="1570476"/>
          </a:xfrm>
          <a:prstGeom prst="rect">
            <a:avLst/>
          </a:prstGeom>
        </p:spPr>
      </p:pic>
      <p:grpSp>
        <p:nvGrpSpPr>
          <p:cNvPr id="11" name="Google Shape;480;p22">
            <a:extLst>
              <a:ext uri="{FF2B5EF4-FFF2-40B4-BE49-F238E27FC236}">
                <a16:creationId xmlns:a16="http://schemas.microsoft.com/office/drawing/2014/main" id="{E65FBD21-64A5-405E-ABAA-940835BAB8A4}"/>
              </a:ext>
            </a:extLst>
          </p:cNvPr>
          <p:cNvGrpSpPr/>
          <p:nvPr/>
        </p:nvGrpSpPr>
        <p:grpSpPr>
          <a:xfrm>
            <a:off x="2802792" y="836525"/>
            <a:ext cx="1041614" cy="1041614"/>
            <a:chOff x="4500799" y="1032259"/>
            <a:chExt cx="1041614" cy="1041614"/>
          </a:xfrm>
        </p:grpSpPr>
        <p:sp>
          <p:nvSpPr>
            <p:cNvPr id="12" name="Google Shape;481;p22">
              <a:extLst>
                <a:ext uri="{FF2B5EF4-FFF2-40B4-BE49-F238E27FC236}">
                  <a16:creationId xmlns:a16="http://schemas.microsoft.com/office/drawing/2014/main" id="{9021E6D8-1BD4-4697-841F-BCEA3FCE22B9}"/>
                </a:ext>
              </a:extLst>
            </p:cNvPr>
            <p:cNvSpPr/>
            <p:nvPr/>
          </p:nvSpPr>
          <p:spPr>
            <a:xfrm>
              <a:off x="4500799" y="1032259"/>
              <a:ext cx="1041614" cy="1041614"/>
            </a:xfrm>
            <a:prstGeom prst="ellipse">
              <a:avLst/>
            </a:prstGeom>
            <a:solidFill>
              <a:srgbClr val="F0606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  <a:buFont typeface="Microsoft Yahei"/>
                <a:buNone/>
              </a:pPr>
              <a:endParaRPr kern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3" name="Google Shape;482;p22">
              <a:extLst>
                <a:ext uri="{FF2B5EF4-FFF2-40B4-BE49-F238E27FC236}">
                  <a16:creationId xmlns:a16="http://schemas.microsoft.com/office/drawing/2014/main" id="{3F4E4D1B-56CF-4636-89F6-EEC02FF743EC}"/>
                </a:ext>
              </a:extLst>
            </p:cNvPr>
            <p:cNvSpPr txBox="1"/>
            <p:nvPr/>
          </p:nvSpPr>
          <p:spPr>
            <a:xfrm>
              <a:off x="4624094" y="1224397"/>
              <a:ext cx="800219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vi-VN" sz="3200" b="1" kern="0" dirty="0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1</a:t>
              </a:r>
              <a:endParaRPr sz="32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483;p22">
            <a:extLst>
              <a:ext uri="{FF2B5EF4-FFF2-40B4-BE49-F238E27FC236}">
                <a16:creationId xmlns:a16="http://schemas.microsoft.com/office/drawing/2014/main" id="{7D69C2AA-2354-43C0-9B05-A332B96C0C7B}"/>
              </a:ext>
            </a:extLst>
          </p:cNvPr>
          <p:cNvGrpSpPr/>
          <p:nvPr/>
        </p:nvGrpSpPr>
        <p:grpSpPr>
          <a:xfrm>
            <a:off x="2802792" y="2045596"/>
            <a:ext cx="1041614" cy="1041614"/>
            <a:chOff x="5364426" y="2004949"/>
            <a:chExt cx="1041614" cy="1041614"/>
          </a:xfrm>
        </p:grpSpPr>
        <p:sp>
          <p:nvSpPr>
            <p:cNvPr id="15" name="Google Shape;484;p22">
              <a:extLst>
                <a:ext uri="{FF2B5EF4-FFF2-40B4-BE49-F238E27FC236}">
                  <a16:creationId xmlns:a16="http://schemas.microsoft.com/office/drawing/2014/main" id="{D1AD20A9-0FA5-4CBC-A7D6-B9648B8BDE74}"/>
                </a:ext>
              </a:extLst>
            </p:cNvPr>
            <p:cNvSpPr/>
            <p:nvPr/>
          </p:nvSpPr>
          <p:spPr>
            <a:xfrm>
              <a:off x="5364426" y="2004949"/>
              <a:ext cx="1041614" cy="1041614"/>
            </a:xfrm>
            <a:prstGeom prst="ellipse">
              <a:avLst/>
            </a:prstGeom>
            <a:solidFill>
              <a:srgbClr val="FF8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  <a:buFont typeface="Microsoft Yahei"/>
                <a:buNone/>
              </a:pPr>
              <a:endParaRPr kern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6" name="Google Shape;485;p22">
              <a:extLst>
                <a:ext uri="{FF2B5EF4-FFF2-40B4-BE49-F238E27FC236}">
                  <a16:creationId xmlns:a16="http://schemas.microsoft.com/office/drawing/2014/main" id="{6E098DAF-BAF4-44BF-AD40-E9BC41BBEBEB}"/>
                </a:ext>
              </a:extLst>
            </p:cNvPr>
            <p:cNvSpPr txBox="1"/>
            <p:nvPr/>
          </p:nvSpPr>
          <p:spPr>
            <a:xfrm>
              <a:off x="5484006" y="2233388"/>
              <a:ext cx="788999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vi-VN" sz="3200" b="1" kern="0" dirty="0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2</a:t>
              </a:r>
              <a:endParaRPr sz="32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7" name="Google Shape;486;p22">
            <a:extLst>
              <a:ext uri="{FF2B5EF4-FFF2-40B4-BE49-F238E27FC236}">
                <a16:creationId xmlns:a16="http://schemas.microsoft.com/office/drawing/2014/main" id="{B03CAF76-CCBF-4F66-B1F0-8F73B240DE5E}"/>
              </a:ext>
            </a:extLst>
          </p:cNvPr>
          <p:cNvGrpSpPr/>
          <p:nvPr/>
        </p:nvGrpSpPr>
        <p:grpSpPr>
          <a:xfrm>
            <a:off x="2802792" y="4463739"/>
            <a:ext cx="1041614" cy="1041614"/>
            <a:chOff x="4861724" y="4240023"/>
            <a:chExt cx="1041614" cy="1041614"/>
          </a:xfrm>
        </p:grpSpPr>
        <p:sp>
          <p:nvSpPr>
            <p:cNvPr id="18" name="Google Shape;487;p22">
              <a:extLst>
                <a:ext uri="{FF2B5EF4-FFF2-40B4-BE49-F238E27FC236}">
                  <a16:creationId xmlns:a16="http://schemas.microsoft.com/office/drawing/2014/main" id="{0045D1C8-3669-4566-B4CF-B48928B6A494}"/>
                </a:ext>
              </a:extLst>
            </p:cNvPr>
            <p:cNvSpPr/>
            <p:nvPr/>
          </p:nvSpPr>
          <p:spPr>
            <a:xfrm>
              <a:off x="4861724" y="4240023"/>
              <a:ext cx="1041614" cy="1041614"/>
            </a:xfrm>
            <a:prstGeom prst="ellipse">
              <a:avLst/>
            </a:prstGeom>
            <a:solidFill>
              <a:srgbClr val="FF8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  <a:buFont typeface="Microsoft Yahei"/>
                <a:buNone/>
              </a:pPr>
              <a:endParaRPr kern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0" name="Google Shape;488;p22">
              <a:extLst>
                <a:ext uri="{FF2B5EF4-FFF2-40B4-BE49-F238E27FC236}">
                  <a16:creationId xmlns:a16="http://schemas.microsoft.com/office/drawing/2014/main" id="{ECDFF936-5BBE-466C-BEA6-3DEA5A1D56A3}"/>
                </a:ext>
              </a:extLst>
            </p:cNvPr>
            <p:cNvSpPr txBox="1"/>
            <p:nvPr/>
          </p:nvSpPr>
          <p:spPr>
            <a:xfrm>
              <a:off x="4980556" y="4467842"/>
              <a:ext cx="736099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vi-VN" sz="3200" b="1" kern="0" dirty="0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4</a:t>
              </a:r>
              <a:endParaRPr sz="32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1" name="Google Shape;489;p22">
            <a:extLst>
              <a:ext uri="{FF2B5EF4-FFF2-40B4-BE49-F238E27FC236}">
                <a16:creationId xmlns:a16="http://schemas.microsoft.com/office/drawing/2014/main" id="{DDC5A283-F174-498C-B789-1027D18BC47B}"/>
              </a:ext>
            </a:extLst>
          </p:cNvPr>
          <p:cNvSpPr txBox="1"/>
          <p:nvPr/>
        </p:nvSpPr>
        <p:spPr>
          <a:xfrm>
            <a:off x="4058078" y="1102830"/>
            <a:ext cx="6355020" cy="978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20000"/>
              </a:lnSpc>
              <a:buClr>
                <a:srgbClr val="000000"/>
              </a:buClr>
              <a:buFont typeface="Arial"/>
              <a:buNone/>
            </a:pPr>
            <a:r>
              <a:rPr lang="vi-VN" sz="2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Arial"/>
                <a:sym typeface="Microsoft Yahei"/>
              </a:rPr>
              <a:t>Các đồ vật làm bằng đất sét nung được gọi là  đồ gốm.</a:t>
            </a:r>
            <a:endParaRPr sz="360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490;p22">
            <a:extLst>
              <a:ext uri="{FF2B5EF4-FFF2-40B4-BE49-F238E27FC236}">
                <a16:creationId xmlns:a16="http://schemas.microsoft.com/office/drawing/2014/main" id="{3D3B80E6-823D-4D34-87A5-54E261375D4D}"/>
              </a:ext>
            </a:extLst>
          </p:cNvPr>
          <p:cNvSpPr txBox="1"/>
          <p:nvPr/>
        </p:nvSpPr>
        <p:spPr>
          <a:xfrm>
            <a:off x="4058078" y="2247677"/>
            <a:ext cx="5850053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20000"/>
              </a:lnSpc>
              <a:buClr>
                <a:srgbClr val="000000"/>
              </a:buClr>
              <a:buFont typeface="Arial"/>
              <a:buNone/>
            </a:pPr>
            <a:r>
              <a:rPr lang="vi-VN" sz="2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Microsoft Yahei"/>
                <a:sym typeface="Microsoft Yahei"/>
              </a:rPr>
              <a:t>Gạch, ngói được gọi là đồ gốm tráng men.</a:t>
            </a:r>
            <a:endParaRPr sz="360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491;p22">
            <a:extLst>
              <a:ext uri="{FF2B5EF4-FFF2-40B4-BE49-F238E27FC236}">
                <a16:creationId xmlns:a16="http://schemas.microsoft.com/office/drawing/2014/main" id="{627050A1-2E58-47FE-AA7E-340AE4DF9927}"/>
              </a:ext>
            </a:extLst>
          </p:cNvPr>
          <p:cNvSpPr txBox="1"/>
          <p:nvPr/>
        </p:nvSpPr>
        <p:spPr>
          <a:xfrm>
            <a:off x="4058078" y="3530264"/>
            <a:ext cx="5508831" cy="978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20000"/>
              </a:lnSpc>
              <a:buClr>
                <a:srgbClr val="000000"/>
              </a:buClr>
              <a:buFont typeface="Arial"/>
              <a:buNone/>
            </a:pPr>
            <a:r>
              <a:rPr lang="vi-VN" sz="2400" b="1" kern="0" dirty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Đồ sành sứ được gọi là đồ gốm tráng men.</a:t>
            </a:r>
            <a:endParaRPr sz="24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30" name="Google Shape;492;p22">
            <a:extLst>
              <a:ext uri="{FF2B5EF4-FFF2-40B4-BE49-F238E27FC236}">
                <a16:creationId xmlns:a16="http://schemas.microsoft.com/office/drawing/2014/main" id="{4E786A40-6000-4959-B5FD-04BA187BB0FC}"/>
              </a:ext>
            </a:extLst>
          </p:cNvPr>
          <p:cNvSpPr txBox="1"/>
          <p:nvPr/>
        </p:nvSpPr>
        <p:spPr>
          <a:xfrm>
            <a:off x="4058079" y="4767161"/>
            <a:ext cx="5508830" cy="978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20000"/>
              </a:lnSpc>
              <a:buClr>
                <a:srgbClr val="000000"/>
              </a:buClr>
              <a:buFont typeface="Arial"/>
              <a:buNone/>
            </a:pPr>
            <a:r>
              <a:rPr lang="vi-VN" sz="2400" b="1" kern="0" dirty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  <a:sym typeface="Microsoft Yahei"/>
              </a:rPr>
              <a:t>Gạch, ngói thường xốp có lổ nhỏ li ti, giòn dễ vỡ.</a:t>
            </a:r>
            <a:endParaRPr sz="24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grpSp>
        <p:nvGrpSpPr>
          <p:cNvPr id="31" name="Google Shape;493;p22">
            <a:extLst>
              <a:ext uri="{FF2B5EF4-FFF2-40B4-BE49-F238E27FC236}">
                <a16:creationId xmlns:a16="http://schemas.microsoft.com/office/drawing/2014/main" id="{31C03C1C-ECD7-46D6-966B-DA264DA2FFA0}"/>
              </a:ext>
            </a:extLst>
          </p:cNvPr>
          <p:cNvGrpSpPr/>
          <p:nvPr/>
        </p:nvGrpSpPr>
        <p:grpSpPr>
          <a:xfrm>
            <a:off x="2802792" y="3254667"/>
            <a:ext cx="1041614" cy="1041614"/>
            <a:chOff x="5623592" y="3180606"/>
            <a:chExt cx="1041614" cy="1041614"/>
          </a:xfrm>
        </p:grpSpPr>
        <p:sp>
          <p:nvSpPr>
            <p:cNvPr id="32" name="Google Shape;494;p22">
              <a:extLst>
                <a:ext uri="{FF2B5EF4-FFF2-40B4-BE49-F238E27FC236}">
                  <a16:creationId xmlns:a16="http://schemas.microsoft.com/office/drawing/2014/main" id="{A1689629-5663-40A3-8FCF-50C42016D063}"/>
                </a:ext>
              </a:extLst>
            </p:cNvPr>
            <p:cNvSpPr/>
            <p:nvPr/>
          </p:nvSpPr>
          <p:spPr>
            <a:xfrm>
              <a:off x="5623592" y="3180606"/>
              <a:ext cx="1041614" cy="1041614"/>
            </a:xfrm>
            <a:prstGeom prst="ellipse">
              <a:avLst/>
            </a:prstGeom>
            <a:solidFill>
              <a:srgbClr val="F0606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  <a:buFont typeface="Microsoft Yahei"/>
                <a:buNone/>
              </a:pPr>
              <a:endParaRPr kern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33" name="Google Shape;495;p22">
              <a:extLst>
                <a:ext uri="{FF2B5EF4-FFF2-40B4-BE49-F238E27FC236}">
                  <a16:creationId xmlns:a16="http://schemas.microsoft.com/office/drawing/2014/main" id="{B1532D2B-D36D-4A55-B059-FC5A65FDA94F}"/>
                </a:ext>
              </a:extLst>
            </p:cNvPr>
            <p:cNvSpPr txBox="1"/>
            <p:nvPr/>
          </p:nvSpPr>
          <p:spPr>
            <a:xfrm>
              <a:off x="5776349" y="3428847"/>
              <a:ext cx="736099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vi-VN" sz="3200" b="1" kern="0" dirty="0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3</a:t>
              </a:r>
              <a:endParaRPr sz="32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4" name="Oval 2">
            <a:extLst>
              <a:ext uri="{FF2B5EF4-FFF2-40B4-BE49-F238E27FC236}">
                <a16:creationId xmlns:a16="http://schemas.microsoft.com/office/drawing/2014/main" id="{87E6D258-1C51-409E-BF6F-0C46F4581525}"/>
              </a:ext>
            </a:extLst>
          </p:cNvPr>
          <p:cNvSpPr/>
          <p:nvPr/>
        </p:nvSpPr>
        <p:spPr>
          <a:xfrm>
            <a:off x="10413098" y="1027597"/>
            <a:ext cx="832514" cy="832514"/>
          </a:xfrm>
          <a:prstGeom prst="ellipse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Đ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5" name="Oval 20">
            <a:extLst>
              <a:ext uri="{FF2B5EF4-FFF2-40B4-BE49-F238E27FC236}">
                <a16:creationId xmlns:a16="http://schemas.microsoft.com/office/drawing/2014/main" id="{86C66C7F-A3C8-46C8-9A5A-96367DC5807F}"/>
              </a:ext>
            </a:extLst>
          </p:cNvPr>
          <p:cNvSpPr/>
          <p:nvPr/>
        </p:nvSpPr>
        <p:spPr>
          <a:xfrm>
            <a:off x="10413098" y="3455813"/>
            <a:ext cx="832514" cy="832514"/>
          </a:xfrm>
          <a:prstGeom prst="ellipse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Đ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943DD77F-188D-4C30-BE4B-2DD22A99DCAB}"/>
              </a:ext>
            </a:extLst>
          </p:cNvPr>
          <p:cNvSpPr/>
          <p:nvPr/>
        </p:nvSpPr>
        <p:spPr>
          <a:xfrm>
            <a:off x="10415373" y="4567669"/>
            <a:ext cx="832514" cy="832514"/>
          </a:xfrm>
          <a:prstGeom prst="ellipse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Đ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7" name="Oval 22">
            <a:extLst>
              <a:ext uri="{FF2B5EF4-FFF2-40B4-BE49-F238E27FC236}">
                <a16:creationId xmlns:a16="http://schemas.microsoft.com/office/drawing/2014/main" id="{038EAC5F-AD90-40FA-894D-0B983B43B6E9}"/>
              </a:ext>
            </a:extLst>
          </p:cNvPr>
          <p:cNvSpPr/>
          <p:nvPr/>
        </p:nvSpPr>
        <p:spPr>
          <a:xfrm>
            <a:off x="10415373" y="2235645"/>
            <a:ext cx="832514" cy="83251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S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540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F66286F-0646-4CD1-B1AF-31727B9F4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ản trình bày1">
            <a:hlinkClick r:id="" action="ppaction://media"/>
            <a:extLst>
              <a:ext uri="{FF2B5EF4-FFF2-40B4-BE49-F238E27FC236}">
                <a16:creationId xmlns:a16="http://schemas.microsoft.com/office/drawing/2014/main" id="{873543EC-84A1-4978-9BD7-67E7E9D765F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15520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/>
        </p:nvGrpSpPr>
        <p:grpSpPr>
          <a:xfrm>
            <a:off x="-9956" y="-12116"/>
            <a:ext cx="12201955" cy="6870119"/>
            <a:chOff x="-9956" y="-12116"/>
            <a:chExt cx="12201955" cy="6870119"/>
          </a:xfrm>
        </p:grpSpPr>
        <p:pic>
          <p:nvPicPr>
            <p:cNvPr id="27" name="图片 2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4026" y="773697"/>
              <a:ext cx="6858002" cy="5286375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32" y="336982"/>
            <a:ext cx="11066804" cy="569258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29433" y="118312"/>
            <a:ext cx="1273359" cy="157047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7" y="4669052"/>
            <a:ext cx="1077015" cy="1633881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32" y="170098"/>
            <a:ext cx="1570476" cy="1570476"/>
          </a:xfrm>
          <a:prstGeom prst="rect">
            <a:avLst/>
          </a:prstGeom>
        </p:spPr>
      </p:pic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id="{8F650C77-2F4B-407E-A834-1966E1AA4CED}"/>
              </a:ext>
            </a:extLst>
          </p:cNvPr>
          <p:cNvSpPr/>
          <p:nvPr/>
        </p:nvSpPr>
        <p:spPr>
          <a:xfrm>
            <a:off x="3068350" y="2355055"/>
            <a:ext cx="5684568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HÌNH THÀNH </a:t>
            </a:r>
          </a:p>
          <a:p>
            <a:pPr algn="ctr"/>
            <a:r>
              <a:rPr lang="vi-VN" sz="6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KIẾN THỨC</a:t>
            </a:r>
            <a:endParaRPr lang="en-US" sz="6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24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9955" y="2896309"/>
            <a:ext cx="12201955" cy="4198174"/>
            <a:chOff x="-9956" y="-31531"/>
            <a:chExt cx="12201955" cy="6877417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37214"/>
              <a:ext cx="6858002" cy="392051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4026" y="773697"/>
              <a:ext cx="6858002" cy="52863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54282"/>
              <a:ext cx="6858002" cy="5286375"/>
            </a:xfrm>
            <a:prstGeom prst="rect">
              <a:avLst/>
            </a:prstGeom>
          </p:spPr>
        </p:pic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524" y="-35333"/>
            <a:ext cx="1273359" cy="157047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7" y="4669052"/>
            <a:ext cx="1077015" cy="1633881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FF54A6BC-C8D1-4DAC-A803-3FAE3C818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8682" y="564446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*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1: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Kể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tên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đồ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gốm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mà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biết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E0DE2B02-F7A1-4A55-BE7A-A28D787462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595" y="1365306"/>
            <a:ext cx="4572396" cy="21642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 Box 15">
            <a:extLst>
              <a:ext uri="{FF2B5EF4-FFF2-40B4-BE49-F238E27FC236}">
                <a16:creationId xmlns:a16="http://schemas.microsoft.com/office/drawing/2014/main" id="{C781CC0C-D461-45F2-8505-B756E5873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826" y="3568545"/>
            <a:ext cx="45720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Bát, đĩa, tô,..làm bằng gốm sứ.</a:t>
            </a:r>
          </a:p>
        </p:txBody>
      </p:sp>
      <p:sp>
        <p:nvSpPr>
          <p:cNvPr id="16" name="Text Box 16">
            <a:extLst>
              <a:ext uri="{FF2B5EF4-FFF2-40B4-BE49-F238E27FC236}">
                <a16:creationId xmlns:a16="http://schemas.microsoft.com/office/drawing/2014/main" id="{548F597B-1869-4B3C-B7A9-93A9BDB40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6428" y="3582187"/>
            <a:ext cx="62032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Lọ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gốm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74CE29C5-4022-43AB-BCBF-0AF84A5DA6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970" y="4096466"/>
            <a:ext cx="4541726" cy="25875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A558F501-3ECA-44A6-B66C-BAA8CC7D18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04971" y="1405283"/>
            <a:ext cx="4151630" cy="21642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Bình chứa nước dung tích 12 lít gốm sứ Bát Tràng cao cấp | Shopee Việt Nam">
            <a:extLst>
              <a:ext uri="{FF2B5EF4-FFF2-40B4-BE49-F238E27FC236}">
                <a16:creationId xmlns:a16="http://schemas.microsoft.com/office/drawing/2014/main" id="{8646F613-05FF-4450-80E6-55D659886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868" y="4096466"/>
            <a:ext cx="4169327" cy="26401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9956" y="-12116"/>
            <a:ext cx="12201955" cy="6870119"/>
            <a:chOff x="-9956" y="-12116"/>
            <a:chExt cx="12201955" cy="6870119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4026" y="773697"/>
              <a:ext cx="6858002" cy="52863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pic>
        <p:nvPicPr>
          <p:cNvPr id="14" name="Picture 2" descr="Hình ảnh có liên quan">
            <a:extLst>
              <a:ext uri="{FF2B5EF4-FFF2-40B4-BE49-F238E27FC236}">
                <a16:creationId xmlns:a16="http://schemas.microsoft.com/office/drawing/2014/main" id="{BFE7C000-B06F-41F6-A04F-C3D413595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795" y="866601"/>
            <a:ext cx="4317534" cy="36995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ình ảnh có liên quan">
            <a:extLst>
              <a:ext uri="{FF2B5EF4-FFF2-40B4-BE49-F238E27FC236}">
                <a16:creationId xmlns:a16="http://schemas.microsoft.com/office/drawing/2014/main" id="{E619DF18-5D8D-41E4-A723-FC184C060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171" y="866601"/>
            <a:ext cx="4317534" cy="36995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8">
            <a:extLst>
              <a:ext uri="{FF2B5EF4-FFF2-40B4-BE49-F238E27FC236}">
                <a16:creationId xmlns:a16="http://schemas.microsoft.com/office/drawing/2014/main" id="{7FAA40EE-887B-42FE-950C-3A43E2395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5444835"/>
            <a:ext cx="4572000" cy="946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gốm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endParaRPr kumimoji="0" lang="en-US" altLang="en-US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E937B309-4C56-4AB6-B2D0-F06E1B04C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5582" y="5213263"/>
            <a:ext cx="4356100" cy="946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gốm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sành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endParaRPr kumimoji="0" lang="en-US" altLang="en-US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9956" y="-12116"/>
            <a:ext cx="12201955" cy="6870119"/>
            <a:chOff x="-9956" y="-12116"/>
            <a:chExt cx="12201955" cy="6870119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4026" y="773697"/>
              <a:ext cx="6858002" cy="52863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1414" y="-106449"/>
            <a:ext cx="1273359" cy="1570476"/>
          </a:xfrm>
          <a:prstGeom prst="rect">
            <a:avLst/>
          </a:prstGeom>
        </p:spPr>
      </p:pic>
      <p:sp>
        <p:nvSpPr>
          <p:cNvPr id="16" name="TextBox 3">
            <a:extLst>
              <a:ext uri="{FF2B5EF4-FFF2-40B4-BE49-F238E27FC236}">
                <a16:creationId xmlns:a16="http://schemas.microsoft.com/office/drawing/2014/main" id="{9AC902A4-80D0-48C4-AB4D-ADDA29A4E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1689" y="41923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*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2: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Nguồn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gốc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dụng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gạch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ngói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7" name="Picture 18">
            <a:extLst>
              <a:ext uri="{FF2B5EF4-FFF2-40B4-BE49-F238E27FC236}">
                <a16:creationId xmlns:a16="http://schemas.microsoft.com/office/drawing/2014/main" id="{160E83FC-9D36-488B-AE4E-F5BDDF87C8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773" y="3508488"/>
            <a:ext cx="4449764" cy="25022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Oval 167">
            <a:extLst>
              <a:ext uri="{FF2B5EF4-FFF2-40B4-BE49-F238E27FC236}">
                <a16:creationId xmlns:a16="http://schemas.microsoft.com/office/drawing/2014/main" id="{A8EF7086-EE7B-4A04-AD9C-D16B75DF1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4310" y="3809159"/>
            <a:ext cx="526252" cy="558215"/>
          </a:xfrm>
          <a:prstGeom prst="ellipse">
            <a:avLst/>
          </a:prstGeom>
          <a:noFill/>
          <a:ln w="952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</a:rPr>
              <a:t>3</a:t>
            </a:r>
          </a:p>
        </p:txBody>
      </p:sp>
      <p:pic>
        <p:nvPicPr>
          <p:cNvPr id="20" name="Picture 17">
            <a:extLst>
              <a:ext uri="{FF2B5EF4-FFF2-40B4-BE49-F238E27FC236}">
                <a16:creationId xmlns:a16="http://schemas.microsoft.com/office/drawing/2014/main" id="{7D8D270B-2E9C-43A1-8AA5-26DAFD4790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773" y="1301748"/>
            <a:ext cx="4427538" cy="18418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6">
            <a:extLst>
              <a:ext uri="{FF2B5EF4-FFF2-40B4-BE49-F238E27FC236}">
                <a16:creationId xmlns:a16="http://schemas.microsoft.com/office/drawing/2014/main" id="{1F92167E-26AA-4972-B4DD-DCA424A971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973" y="1301748"/>
            <a:ext cx="4449763" cy="18418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168">
            <a:extLst>
              <a:ext uri="{FF2B5EF4-FFF2-40B4-BE49-F238E27FC236}">
                <a16:creationId xmlns:a16="http://schemas.microsoft.com/office/drawing/2014/main" id="{30FD0D85-8475-44C0-91DE-24615E9A5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3974" y="1258844"/>
            <a:ext cx="421608" cy="422648"/>
          </a:xfrm>
          <a:prstGeom prst="ellipse">
            <a:avLst/>
          </a:prstGeom>
          <a:noFill/>
          <a:ln w="952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</a:rPr>
              <a:t>2</a:t>
            </a:r>
          </a:p>
        </p:txBody>
      </p:sp>
      <p:pic>
        <p:nvPicPr>
          <p:cNvPr id="24" name="Picture 15">
            <a:extLst>
              <a:ext uri="{FF2B5EF4-FFF2-40B4-BE49-F238E27FC236}">
                <a16:creationId xmlns:a16="http://schemas.microsoft.com/office/drawing/2014/main" id="{6DABCC4F-E8D3-4964-B72E-8B1607195C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979" y="3511228"/>
            <a:ext cx="4449764" cy="25022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167">
            <a:extLst>
              <a:ext uri="{FF2B5EF4-FFF2-40B4-BE49-F238E27FC236}">
                <a16:creationId xmlns:a16="http://schemas.microsoft.com/office/drawing/2014/main" id="{2BDC16D5-153A-4E6A-AF0E-1CBA94C09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1511" y="3579789"/>
            <a:ext cx="442566" cy="524918"/>
          </a:xfrm>
          <a:prstGeom prst="ellipse">
            <a:avLst/>
          </a:prstGeom>
          <a:noFill/>
          <a:ln w="952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26" name="Oval 168">
            <a:extLst>
              <a:ext uri="{FF2B5EF4-FFF2-40B4-BE49-F238E27FC236}">
                <a16:creationId xmlns:a16="http://schemas.microsoft.com/office/drawing/2014/main" id="{808A8C93-75C5-48CC-AD7E-4D08A9062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6914" y="1258844"/>
            <a:ext cx="421608" cy="422648"/>
          </a:xfrm>
          <a:prstGeom prst="ellipse">
            <a:avLst/>
          </a:prstGeom>
          <a:noFill/>
          <a:ln w="952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altLang="en-US" sz="2400" b="1" kern="0" dirty="0">
                <a:latin typeface="Times New Roman" panose="02020603050405020304" pitchFamily="18" charset="0"/>
              </a:rPr>
              <a:t>1</a:t>
            </a:r>
            <a:endParaRPr kumimoji="0" lang="en-US" altLang="en-US" sz="2400" b="1" i="0" u="none" strike="noStrike" kern="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68678" y="-17383"/>
            <a:ext cx="12201955" cy="6875383"/>
            <a:chOff x="-9956" y="0"/>
            <a:chExt cx="12201955" cy="687538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35336" y="794504"/>
              <a:ext cx="6875382" cy="52863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pic>
        <p:nvPicPr>
          <p:cNvPr id="12" name="Picture 7">
            <a:extLst>
              <a:ext uri="{FF2B5EF4-FFF2-40B4-BE49-F238E27FC236}">
                <a16:creationId xmlns:a16="http://schemas.microsoft.com/office/drawing/2014/main" id="{627D4B52-94E9-4B6D-B69C-021612B71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597" y="2329780"/>
            <a:ext cx="3276600" cy="2228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6">
            <a:extLst>
              <a:ext uri="{FF2B5EF4-FFF2-40B4-BE49-F238E27FC236}">
                <a16:creationId xmlns:a16="http://schemas.microsoft.com/office/drawing/2014/main" id="{7F9179A6-A919-42FE-876B-487A179A391D}"/>
              </a:ext>
            </a:extLst>
          </p:cNvPr>
          <p:cNvGrpSpPr>
            <a:grpSpLocks/>
          </p:cNvGrpSpPr>
          <p:nvPr/>
        </p:nvGrpSpPr>
        <p:grpSpPr bwMode="auto">
          <a:xfrm>
            <a:off x="4546834" y="2326849"/>
            <a:ext cx="3266348" cy="2212975"/>
            <a:chOff x="3033" y="1571"/>
            <a:chExt cx="2539" cy="1089"/>
          </a:xfrm>
        </p:grpSpPr>
        <p:pic>
          <p:nvPicPr>
            <p:cNvPr id="15" name="Picture 8">
              <a:extLst>
                <a:ext uri="{FF2B5EF4-FFF2-40B4-BE49-F238E27FC236}">
                  <a16:creationId xmlns:a16="http://schemas.microsoft.com/office/drawing/2014/main" id="{95EA7EF3-5577-4BC5-98B4-AF9B11E51E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3" y="1571"/>
              <a:ext cx="2539" cy="108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 Box 13">
              <a:extLst>
                <a:ext uri="{FF2B5EF4-FFF2-40B4-BE49-F238E27FC236}">
                  <a16:creationId xmlns:a16="http://schemas.microsoft.com/office/drawing/2014/main" id="{9B4C1718-25E2-4D1F-9C6C-74072B5286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96" y="2341"/>
              <a:ext cx="182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3333CC"/>
                  </a:solidFill>
                  <a:latin typeface=".VnTime" pitchFamily="34" charset="0"/>
                </a:defRPr>
              </a:lvl1pPr>
              <a:lvl2pPr marL="742950" indent="-285750">
                <a:defRPr sz="2000">
                  <a:solidFill>
                    <a:srgbClr val="3333CC"/>
                  </a:solidFill>
                  <a:latin typeface=".VnTime" pitchFamily="34" charset="0"/>
                </a:defRPr>
              </a:lvl2pPr>
              <a:lvl3pPr marL="11430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3pPr>
              <a:lvl4pPr marL="16002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4pPr>
              <a:lvl5pPr marL="20574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9pPr>
            </a:lstStyle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8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17" name="Text Box 17">
            <a:extLst>
              <a:ext uri="{FF2B5EF4-FFF2-40B4-BE49-F238E27FC236}">
                <a16:creationId xmlns:a16="http://schemas.microsoft.com/office/drawing/2014/main" id="{998B6D5B-33BD-45FF-86B7-AA2C77729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663" y="182495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vỉa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ốp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alt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18">
            <a:extLst>
              <a:ext uri="{FF2B5EF4-FFF2-40B4-BE49-F238E27FC236}">
                <a16:creationId xmlns:a16="http://schemas.microsoft.com/office/drawing/2014/main" id="{E2711E48-8E8E-44D1-8DE8-B9C7C5F34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663" y="138003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19">
            <a:extLst>
              <a:ext uri="{FF2B5EF4-FFF2-40B4-BE49-F238E27FC236}">
                <a16:creationId xmlns:a16="http://schemas.microsoft.com/office/drawing/2014/main" id="{839ED58C-827B-4307-A810-CD811AEAE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663" y="901152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Quan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20">
            <a:extLst>
              <a:ext uri="{FF2B5EF4-FFF2-40B4-BE49-F238E27FC236}">
                <a16:creationId xmlns:a16="http://schemas.microsoft.com/office/drawing/2014/main" id="{DB8569A7-F21D-4024-9AB7-88F8C02D4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015" y="5331620"/>
            <a:ext cx="3203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Group 21">
            <a:extLst>
              <a:ext uri="{FF2B5EF4-FFF2-40B4-BE49-F238E27FC236}">
                <a16:creationId xmlns:a16="http://schemas.microsoft.com/office/drawing/2014/main" id="{1357658B-E0AC-48D8-916B-195EF85B5D13}"/>
              </a:ext>
            </a:extLst>
          </p:cNvPr>
          <p:cNvGrpSpPr>
            <a:grpSpLocks/>
          </p:cNvGrpSpPr>
          <p:nvPr/>
        </p:nvGrpSpPr>
        <p:grpSpPr bwMode="auto">
          <a:xfrm>
            <a:off x="8408442" y="2283675"/>
            <a:ext cx="2843212" cy="2228850"/>
            <a:chOff x="2064" y="3006"/>
            <a:chExt cx="2241" cy="1314"/>
          </a:xfrm>
        </p:grpSpPr>
        <p:pic>
          <p:nvPicPr>
            <p:cNvPr id="22" name="Picture 9">
              <a:extLst>
                <a:ext uri="{FF2B5EF4-FFF2-40B4-BE49-F238E27FC236}">
                  <a16:creationId xmlns:a16="http://schemas.microsoft.com/office/drawing/2014/main" id="{5FD26614-9C45-4DEE-A2EA-AB1A13F322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3006"/>
              <a:ext cx="2241" cy="1314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 Box 23">
              <a:extLst>
                <a:ext uri="{FF2B5EF4-FFF2-40B4-BE49-F238E27FC236}">
                  <a16:creationId xmlns:a16="http://schemas.microsoft.com/office/drawing/2014/main" id="{C2AD5FCF-BCBC-4568-9894-9B6ACA8AB0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9" y="3884"/>
              <a:ext cx="227" cy="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3333CC"/>
                  </a:solidFill>
                  <a:latin typeface=".VnTime" pitchFamily="34" charset="0"/>
                </a:defRPr>
              </a:lvl1pPr>
              <a:lvl2pPr marL="742950" indent="-285750">
                <a:defRPr sz="2000">
                  <a:solidFill>
                    <a:srgbClr val="3333CC"/>
                  </a:solidFill>
                  <a:latin typeface=".VnTime" pitchFamily="34" charset="0"/>
                </a:defRPr>
              </a:lvl2pPr>
              <a:lvl3pPr marL="11430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3pPr>
              <a:lvl4pPr marL="16002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4pPr>
              <a:lvl5pPr marL="20574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9pPr>
            </a:lstStyle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8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24" name="Text Box 24">
            <a:extLst>
              <a:ext uri="{FF2B5EF4-FFF2-40B4-BE49-F238E27FC236}">
                <a16:creationId xmlns:a16="http://schemas.microsoft.com/office/drawing/2014/main" id="{771AEBF3-69C2-47A7-8B70-48C2E8CF0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6834" y="5394531"/>
            <a:ext cx="51847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 err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2a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vỉa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 err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2b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 err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2c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ốp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3">
            <a:extLst>
              <a:ext uri="{FF2B5EF4-FFF2-40B4-BE49-F238E27FC236}">
                <a16:creationId xmlns:a16="http://schemas.microsoft.com/office/drawing/2014/main" id="{F4F24E3D-D1F7-4101-AD23-A4F954A3D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663" y="430459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*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2: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Nguồn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gốc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dụng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gạch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ngói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827" y="0"/>
            <a:ext cx="12201955" cy="6870119"/>
            <a:chOff x="-9956" y="-12116"/>
            <a:chExt cx="12201955" cy="6870119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4026" y="773697"/>
              <a:ext cx="6858002" cy="52863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grpSp>
        <p:nvGrpSpPr>
          <p:cNvPr id="14" name="Group 2">
            <a:extLst>
              <a:ext uri="{FF2B5EF4-FFF2-40B4-BE49-F238E27FC236}">
                <a16:creationId xmlns:a16="http://schemas.microsoft.com/office/drawing/2014/main" id="{471EE941-D865-48C5-8BEE-2A2543D8B236}"/>
              </a:ext>
            </a:extLst>
          </p:cNvPr>
          <p:cNvGrpSpPr>
            <a:grpSpLocks/>
          </p:cNvGrpSpPr>
          <p:nvPr/>
        </p:nvGrpSpPr>
        <p:grpSpPr bwMode="auto">
          <a:xfrm>
            <a:off x="7073027" y="402515"/>
            <a:ext cx="3103563" cy="2266950"/>
            <a:chOff x="2616" y="336"/>
            <a:chExt cx="1259" cy="1319"/>
          </a:xfrm>
        </p:grpSpPr>
        <p:pic>
          <p:nvPicPr>
            <p:cNvPr id="15" name="Picture 3" descr="m25">
              <a:extLst>
                <a:ext uri="{FF2B5EF4-FFF2-40B4-BE49-F238E27FC236}">
                  <a16:creationId xmlns:a16="http://schemas.microsoft.com/office/drawing/2014/main" id="{67B6F8D2-F96A-4F43-B044-AD48431E9B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336"/>
              <a:ext cx="960" cy="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4">
              <a:extLst>
                <a:ext uri="{FF2B5EF4-FFF2-40B4-BE49-F238E27FC236}">
                  <a16:creationId xmlns:a16="http://schemas.microsoft.com/office/drawing/2014/main" id="{0C4F58C7-1E07-492E-90A3-B8BA087AC4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16" y="1386"/>
              <a:ext cx="1259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3333CC"/>
                  </a:solidFill>
                  <a:latin typeface=".VnTime" pitchFamily="34" charset="0"/>
                </a:defRPr>
              </a:lvl1pPr>
              <a:lvl2pPr marL="742950" indent="-285750">
                <a:defRPr sz="2000">
                  <a:solidFill>
                    <a:srgbClr val="3333CC"/>
                  </a:solidFill>
                  <a:latin typeface=".VnTime" pitchFamily="34" charset="0"/>
                </a:defRPr>
              </a:lvl2pPr>
              <a:lvl3pPr marL="11430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3pPr>
              <a:lvl4pPr marL="16002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4pPr>
              <a:lvl5pPr marL="20574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9pPr>
            </a:lstStyle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Gạch đinh (gạch thẻ)</a:t>
              </a:r>
            </a:p>
          </p:txBody>
        </p:sp>
      </p:grpSp>
      <p:grpSp>
        <p:nvGrpSpPr>
          <p:cNvPr id="17" name="Group 5">
            <a:extLst>
              <a:ext uri="{FF2B5EF4-FFF2-40B4-BE49-F238E27FC236}">
                <a16:creationId xmlns:a16="http://schemas.microsoft.com/office/drawing/2014/main" id="{B78FB6F4-5FDD-4E78-BB7E-791D7B2CDA84}"/>
              </a:ext>
            </a:extLst>
          </p:cNvPr>
          <p:cNvGrpSpPr>
            <a:grpSpLocks/>
          </p:cNvGrpSpPr>
          <p:nvPr/>
        </p:nvGrpSpPr>
        <p:grpSpPr bwMode="auto">
          <a:xfrm>
            <a:off x="883450" y="190912"/>
            <a:ext cx="3600450" cy="2603500"/>
            <a:chOff x="144" y="144"/>
            <a:chExt cx="2159" cy="1465"/>
          </a:xfrm>
        </p:grpSpPr>
        <p:pic>
          <p:nvPicPr>
            <p:cNvPr id="18" name="Picture 6" descr="m28">
              <a:extLst>
                <a:ext uri="{FF2B5EF4-FFF2-40B4-BE49-F238E27FC236}">
                  <a16:creationId xmlns:a16="http://schemas.microsoft.com/office/drawing/2014/main" id="{ECCA897D-1AC7-4452-9981-E1B1EC79C6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080" cy="1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 Box 7">
              <a:extLst>
                <a:ext uri="{FF2B5EF4-FFF2-40B4-BE49-F238E27FC236}">
                  <a16:creationId xmlns:a16="http://schemas.microsoft.com/office/drawing/2014/main" id="{FF76E9CB-D02A-407B-A51A-284DA30D50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4" y="1349"/>
              <a:ext cx="1056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3333CC"/>
                  </a:solidFill>
                  <a:latin typeface=".VnTime" pitchFamily="34" charset="0"/>
                </a:defRPr>
              </a:lvl1pPr>
              <a:lvl2pPr marL="742950" indent="-285750">
                <a:defRPr sz="2000">
                  <a:solidFill>
                    <a:srgbClr val="3333CC"/>
                  </a:solidFill>
                  <a:latin typeface=".VnTime" pitchFamily="34" charset="0"/>
                </a:defRPr>
              </a:lvl2pPr>
              <a:lvl3pPr marL="11430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3pPr>
              <a:lvl4pPr marL="16002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4pPr>
              <a:lvl5pPr marL="2057400" indent="-228600">
                <a:defRPr sz="2000">
                  <a:solidFill>
                    <a:srgbClr val="3333CC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3333CC"/>
                  </a:solidFill>
                  <a:latin typeface=".VnTime" pitchFamily="34" charset="0"/>
                </a:defRPr>
              </a:lvl9pPr>
            </a:lstStyle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Gạch ống</a:t>
              </a:r>
            </a:p>
          </p:txBody>
        </p:sp>
        <p:pic>
          <p:nvPicPr>
            <p:cNvPr id="20" name="Picture 8">
              <a:extLst>
                <a:ext uri="{FF2B5EF4-FFF2-40B4-BE49-F238E27FC236}">
                  <a16:creationId xmlns:a16="http://schemas.microsoft.com/office/drawing/2014/main" id="{328251D3-5A2B-48FB-84D1-233889C8D0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6" y="144"/>
              <a:ext cx="1007" cy="1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" name="Picture 10">
            <a:extLst>
              <a:ext uri="{FF2B5EF4-FFF2-40B4-BE49-F238E27FC236}">
                <a16:creationId xmlns:a16="http://schemas.microsoft.com/office/drawing/2014/main" id="{516AD134-C19B-4D5B-BBB0-1CD29CF65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0413" y="3096977"/>
            <a:ext cx="2328815" cy="2396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11">
            <a:extLst>
              <a:ext uri="{FF2B5EF4-FFF2-40B4-BE49-F238E27FC236}">
                <a16:creationId xmlns:a16="http://schemas.microsoft.com/office/drawing/2014/main" id="{E6811569-701A-456B-B28B-D998923E5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4808" y="5423378"/>
            <a:ext cx="2168525" cy="460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13">
            <a:extLst>
              <a:ext uri="{FF2B5EF4-FFF2-40B4-BE49-F238E27FC236}">
                <a16:creationId xmlns:a16="http://schemas.microsoft.com/office/drawing/2014/main" id="{811F9FB9-A515-481E-AD3F-C7308C7E5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70" y="3150315"/>
            <a:ext cx="2667000" cy="247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4">
            <a:extLst>
              <a:ext uri="{FF2B5EF4-FFF2-40B4-BE49-F238E27FC236}">
                <a16:creationId xmlns:a16="http://schemas.microsoft.com/office/drawing/2014/main" id="{80FE4F55-234F-434A-B7C3-7FF48A89B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767" y="5582721"/>
            <a:ext cx="2110154" cy="46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Gạch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bánh ú</a:t>
            </a:r>
          </a:p>
        </p:txBody>
      </p:sp>
      <p:pic>
        <p:nvPicPr>
          <p:cNvPr id="28" name="Picture 16">
            <a:extLst>
              <a:ext uri="{FF2B5EF4-FFF2-40B4-BE49-F238E27FC236}">
                <a16:creationId xmlns:a16="http://schemas.microsoft.com/office/drawing/2014/main" id="{CCC441BB-BB42-4538-A257-DB112E59E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828" y="3214870"/>
            <a:ext cx="2506343" cy="2161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17">
            <a:extLst>
              <a:ext uri="{FF2B5EF4-FFF2-40B4-BE49-F238E27FC236}">
                <a16:creationId xmlns:a16="http://schemas.microsoft.com/office/drawing/2014/main" id="{D90A1858-34D3-4AAB-B8B2-E0CDB6FD1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2359" y="5423378"/>
            <a:ext cx="2772816" cy="460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Gạch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đồng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tiền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38490" y="0"/>
            <a:ext cx="12201955" cy="6870119"/>
            <a:chOff x="-9956" y="-12116"/>
            <a:chExt cx="12201955" cy="6870119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7"/>
            <a:stretch>
              <a:fillRect/>
            </a:stretch>
          </p:blipFill>
          <p:spPr>
            <a:xfrm rot="5400000">
              <a:off x="6802742" y="1468745"/>
              <a:ext cx="6858002" cy="392051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4026" y="773697"/>
              <a:ext cx="6858002" cy="52863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795769" y="785813"/>
              <a:ext cx="6858002" cy="5286375"/>
            </a:xfrm>
            <a:prstGeom prst="rect">
              <a:avLst/>
            </a:prstGeom>
          </p:spPr>
        </p:pic>
      </p:grpSp>
      <p:pic>
        <p:nvPicPr>
          <p:cNvPr id="12" name="Picture 3" descr="gach la dua">
            <a:extLst>
              <a:ext uri="{FF2B5EF4-FFF2-40B4-BE49-F238E27FC236}">
                <a16:creationId xmlns:a16="http://schemas.microsoft.com/office/drawing/2014/main" id="{50926621-D634-4D30-A423-D396755BF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226" y="519142"/>
            <a:ext cx="1944687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gach lo">
            <a:extLst>
              <a:ext uri="{FF2B5EF4-FFF2-40B4-BE49-F238E27FC236}">
                <a16:creationId xmlns:a16="http://schemas.microsoft.com/office/drawing/2014/main" id="{41ED3D36-60EB-42F8-9037-FBFF26D80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513" y="366742"/>
            <a:ext cx="1944688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lat via he">
            <a:extLst>
              <a:ext uri="{FF2B5EF4-FFF2-40B4-BE49-F238E27FC236}">
                <a16:creationId xmlns:a16="http://schemas.microsoft.com/office/drawing/2014/main" id="{69FBB221-BF28-49D2-919D-ECF4D79FE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676" y="520729"/>
            <a:ext cx="1728787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Luc-giac">
            <a:extLst>
              <a:ext uri="{FF2B5EF4-FFF2-40B4-BE49-F238E27FC236}">
                <a16:creationId xmlns:a16="http://schemas.microsoft.com/office/drawing/2014/main" id="{18929B15-DF72-42DF-B6AB-8117C5992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863" y="3240117"/>
            <a:ext cx="2087563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8">
            <a:extLst>
              <a:ext uri="{FF2B5EF4-FFF2-40B4-BE49-F238E27FC236}">
                <a16:creationId xmlns:a16="http://schemas.microsoft.com/office/drawing/2014/main" id="{2E89FF4A-444B-403F-BEC4-667F9D6D5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013" y="2232054"/>
            <a:ext cx="2771775" cy="46196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Gạch</a:t>
            </a:r>
            <a:r>
              <a:rPr lang="en-US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lá</a:t>
            </a:r>
            <a:r>
              <a:rPr lang="en-US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dừa</a:t>
            </a:r>
            <a:endParaRPr lang="en-US" sz="2400" b="1" dirty="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Arial" charset="0"/>
            </a:endParaRP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3C78F049-9DB7-406E-8FB0-2B7C053F9F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8163" y="2251104"/>
            <a:ext cx="2211388" cy="46196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Gạch</a:t>
            </a:r>
            <a:r>
              <a:rPr lang="en-US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lát</a:t>
            </a:r>
            <a:r>
              <a:rPr lang="en-US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vỉa</a:t>
            </a:r>
            <a:r>
              <a:rPr lang="en-US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hè</a:t>
            </a:r>
            <a:endParaRPr lang="en-US" sz="2400" b="1" dirty="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Arial" charset="0"/>
            </a:endParaRPr>
          </a:p>
        </p:txBody>
      </p:sp>
      <p:sp>
        <p:nvSpPr>
          <p:cNvPr id="19" name="Text Box 10">
            <a:extLst>
              <a:ext uri="{FF2B5EF4-FFF2-40B4-BE49-F238E27FC236}">
                <a16:creationId xmlns:a16="http://schemas.microsoft.com/office/drawing/2014/main" id="{85BBCC08-F499-4D82-A736-EA3B6EAA7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2538" y="2232054"/>
            <a:ext cx="2305050" cy="46196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Gạch</a:t>
            </a:r>
            <a:r>
              <a:rPr lang="en-US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lỗ</a:t>
            </a:r>
            <a:endParaRPr lang="en-US" sz="2400" b="1" dirty="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Arial" charset="0"/>
            </a:endParaRP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F6876154-D76B-4AAF-A91E-B878B239D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6738" y="5399117"/>
            <a:ext cx="3190875" cy="46196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Gạch</a:t>
            </a:r>
            <a:r>
              <a:rPr lang="en-US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lục</a:t>
            </a:r>
            <a:r>
              <a:rPr lang="en-US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giác</a:t>
            </a:r>
            <a:r>
              <a:rPr lang="en-US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 (6 </a:t>
            </a:r>
            <a:r>
              <a:rPr lang="en-US" sz="2400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cạnh</a:t>
            </a:r>
            <a:r>
              <a:rPr lang="en-US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Arial" charset="0"/>
              </a:rPr>
              <a:t>)</a:t>
            </a:r>
          </a:p>
        </p:txBody>
      </p:sp>
      <p:sp>
        <p:nvSpPr>
          <p:cNvPr id="21" name="Text Box 16">
            <a:extLst>
              <a:ext uri="{FF2B5EF4-FFF2-40B4-BE49-F238E27FC236}">
                <a16:creationId xmlns:a16="http://schemas.microsoft.com/office/drawing/2014/main" id="{AAE8F3E4-0341-4C8B-99FD-B690DCF07E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7265" y="5477276"/>
            <a:ext cx="16557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CC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rgbClr val="3333CC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rgbClr val="3333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CC"/>
                </a:solidFill>
                <a:latin typeface=".VnTime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Gạch</a:t>
            </a:r>
            <a:r>
              <a:rPr lang="en-US" altLang="en-US" sz="24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hoa</a:t>
            </a:r>
            <a:endParaRPr lang="en-US" altLang="en-US" sz="2400" b="1" dirty="0">
              <a:solidFill>
                <a:srgbClr val="3333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7CD1FD1C-96F3-4980-AD35-03237F8EA0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8174" y="3590488"/>
            <a:ext cx="1808629" cy="18086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802</Words>
  <Application>Microsoft Office PowerPoint</Application>
  <PresentationFormat>Màn hình rộng</PresentationFormat>
  <Paragraphs>120</Paragraphs>
  <Slides>22</Slides>
  <Notes>20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9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22</vt:i4>
      </vt:variant>
    </vt:vector>
  </HeadingPairs>
  <TitlesOfParts>
    <vt:vector size="33" baseType="lpstr">
      <vt:lpstr>Times New Roman</vt:lpstr>
      <vt:lpstr>DengXian Light</vt:lpstr>
      <vt:lpstr>Queulat Uni</vt:lpstr>
      <vt:lpstr>Calibri Light</vt:lpstr>
      <vt:lpstr>Arial</vt:lpstr>
      <vt:lpstr>Calibri</vt:lpstr>
      <vt:lpstr>Microsoft YaHei</vt:lpstr>
      <vt:lpstr>DengXian</vt:lpstr>
      <vt:lpstr>.VnTime</vt:lpstr>
      <vt:lpstr>Office 主题​​</vt:lpstr>
      <vt:lpstr>Chủ đề Office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zhoulingyun</dc:creator>
  <cp:lastModifiedBy>Vip1815</cp:lastModifiedBy>
  <cp:revision>39</cp:revision>
  <dcterms:created xsi:type="dcterms:W3CDTF">2018-04-16T06:05:00Z</dcterms:created>
  <dcterms:modified xsi:type="dcterms:W3CDTF">2021-11-26T02:03:53Z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