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1"/>
  </p:sldMasterIdLst>
  <p:notesMasterIdLst>
    <p:notesMasterId r:id="rId50"/>
  </p:notesMasterIdLst>
  <p:sldIdLst>
    <p:sldId id="256" r:id="rId2"/>
    <p:sldId id="263" r:id="rId3"/>
    <p:sldId id="292" r:id="rId4"/>
    <p:sldId id="293" r:id="rId5"/>
    <p:sldId id="294" r:id="rId6"/>
    <p:sldId id="295" r:id="rId7"/>
    <p:sldId id="259" r:id="rId8"/>
    <p:sldId id="337" r:id="rId9"/>
    <p:sldId id="291" r:id="rId10"/>
    <p:sldId id="306" r:id="rId11"/>
    <p:sldId id="290" r:id="rId12"/>
    <p:sldId id="297" r:id="rId13"/>
    <p:sldId id="300" r:id="rId14"/>
    <p:sldId id="301" r:id="rId15"/>
    <p:sldId id="305" r:id="rId16"/>
    <p:sldId id="302" r:id="rId17"/>
    <p:sldId id="303" r:id="rId18"/>
    <p:sldId id="304" r:id="rId19"/>
    <p:sldId id="307" r:id="rId20"/>
    <p:sldId id="308" r:id="rId21"/>
    <p:sldId id="309" r:id="rId22"/>
    <p:sldId id="310" r:id="rId23"/>
    <p:sldId id="311" r:id="rId24"/>
    <p:sldId id="318" r:id="rId25"/>
    <p:sldId id="319" r:id="rId26"/>
    <p:sldId id="298" r:id="rId27"/>
    <p:sldId id="299" r:id="rId28"/>
    <p:sldId id="312" r:id="rId29"/>
    <p:sldId id="317" r:id="rId30"/>
    <p:sldId id="313" r:id="rId31"/>
    <p:sldId id="314" r:id="rId32"/>
    <p:sldId id="315" r:id="rId33"/>
    <p:sldId id="316" r:id="rId34"/>
    <p:sldId id="321" r:id="rId35"/>
    <p:sldId id="320" r:id="rId36"/>
    <p:sldId id="322" r:id="rId37"/>
    <p:sldId id="323" r:id="rId38"/>
    <p:sldId id="324" r:id="rId39"/>
    <p:sldId id="325" r:id="rId40"/>
    <p:sldId id="326" r:id="rId41"/>
    <p:sldId id="327" r:id="rId42"/>
    <p:sldId id="329" r:id="rId43"/>
    <p:sldId id="330" r:id="rId44"/>
    <p:sldId id="331" r:id="rId45"/>
    <p:sldId id="332" r:id="rId46"/>
    <p:sldId id="340" r:id="rId47"/>
    <p:sldId id="341" r:id="rId48"/>
    <p:sldId id="342" r:id="rId49"/>
  </p:sldIdLst>
  <p:sldSz cx="12192000" cy="6858000"/>
  <p:notesSz cx="6858000" cy="9144000"/>
  <p:embeddedFontLst>
    <p:embeddedFont>
      <p:font typeface="等线" panose="02010600030101010101" pitchFamily="2" charset="-122"/>
      <p:regular r:id="rId51"/>
      <p:bold r:id="rId52"/>
    </p:embeddedFont>
    <p:embeddedFont>
      <p:font typeface="Calibri" panose="020F0502020204030204" pitchFamily="34" charset="0"/>
      <p:regular r:id="rId53"/>
      <p:bold r:id="rId54"/>
      <p:italic r:id="rId55"/>
      <p:boldItalic r:id="rId56"/>
    </p:embeddedFont>
    <p:embeddedFont>
      <p:font typeface="Calibri Light" panose="020F0302020204030204" pitchFamily="34" charset="0"/>
      <p:regular r:id="rId57"/>
      <p:italic r:id="rId58"/>
    </p:embeddedFont>
    <p:embeddedFont>
      <p:font typeface="Tahoma" panose="020B0604030504040204" pitchFamily="34" charset="0"/>
      <p:regular r:id="rId59"/>
      <p:bold r:id="rId60"/>
    </p:embeddedFont>
    <p:embeddedFont>
      <p:font typeface="UTM Androgyne" panose="02040603050506020204" pitchFamily="18" charset="0"/>
      <p:regular r:id="rId61"/>
    </p:embeddedFont>
    <p:embeddedFont>
      <p:font typeface="UTM Bell" panose="02040603050506020204" pitchFamily="18" charset="0"/>
      <p:regular r:id="rId62"/>
    </p:embeddedFont>
    <p:embeddedFont>
      <p:font typeface="UTM Showcard" panose="02040603050506020204" pitchFamily="18" charset="0"/>
      <p:regular r:id="rId63"/>
    </p:embeddedFont>
    <p:embeddedFont>
      <p:font typeface="UTM Thanh Nhac TL" panose="02040603050506020204" pitchFamily="18" charset="0"/>
      <p:regular r:id="rId64"/>
    </p:embeddedFont>
  </p:embeddedFontLst>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2B"/>
    <a:srgbClr val="008361"/>
    <a:srgbClr val="000000"/>
    <a:srgbClr val="C7E0BA"/>
    <a:srgbClr val="65B48B"/>
    <a:srgbClr val="73A091"/>
    <a:srgbClr val="BD7750"/>
    <a:srgbClr val="FFF6CC"/>
    <a:srgbClr val="955435"/>
    <a:srgbClr val="B572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4660"/>
  </p:normalViewPr>
  <p:slideViewPr>
    <p:cSldViewPr snapToGrid="0" showGuides="1">
      <p:cViewPr>
        <p:scale>
          <a:sx n="33" d="100"/>
          <a:sy n="33" d="100"/>
        </p:scale>
        <p:origin x="2064" y="60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font" Target="fonts/font13.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A4B717-C409-4D59-941C-7F4509A5229C}" type="datetimeFigureOut">
              <a:rPr lang="zh-CN" altLang="en-US" smtClean="0"/>
              <a:t>2021/12/17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94AB6F-9F8A-486D-83AA-61AE717E881F}" type="slidenum">
              <a:rPr lang="zh-CN" altLang="en-US" smtClean="0"/>
              <a:t>‹#›</a:t>
            </a:fld>
            <a:endParaRPr lang="zh-CN" altLang="en-US"/>
          </a:p>
        </p:txBody>
      </p:sp>
    </p:spTree>
    <p:extLst>
      <p:ext uri="{BB962C8B-B14F-4D97-AF65-F5344CB8AC3E}">
        <p14:creationId xmlns:p14="http://schemas.microsoft.com/office/powerpoint/2010/main" val="653404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1</a:t>
            </a:fld>
            <a:endParaRPr lang="zh-CN" altLang="en-US"/>
          </a:p>
        </p:txBody>
      </p:sp>
    </p:spTree>
    <p:extLst>
      <p:ext uri="{BB962C8B-B14F-4D97-AF65-F5344CB8AC3E}">
        <p14:creationId xmlns:p14="http://schemas.microsoft.com/office/powerpoint/2010/main" val="146904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2</a:t>
            </a:fld>
            <a:endParaRPr lang="zh-CN" altLang="en-US"/>
          </a:p>
        </p:txBody>
      </p:sp>
    </p:spTree>
    <p:extLst>
      <p:ext uri="{BB962C8B-B14F-4D97-AF65-F5344CB8AC3E}">
        <p14:creationId xmlns:p14="http://schemas.microsoft.com/office/powerpoint/2010/main" val="4140529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7</a:t>
            </a:fld>
            <a:endParaRPr lang="zh-CN" altLang="en-US"/>
          </a:p>
        </p:txBody>
      </p:sp>
    </p:spTree>
    <p:extLst>
      <p:ext uri="{BB962C8B-B14F-4D97-AF65-F5344CB8AC3E}">
        <p14:creationId xmlns:p14="http://schemas.microsoft.com/office/powerpoint/2010/main" val="1642900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8</a:t>
            </a:fld>
            <a:endParaRPr lang="zh-CN" altLang="en-US"/>
          </a:p>
        </p:txBody>
      </p:sp>
    </p:spTree>
    <p:extLst>
      <p:ext uri="{BB962C8B-B14F-4D97-AF65-F5344CB8AC3E}">
        <p14:creationId xmlns:p14="http://schemas.microsoft.com/office/powerpoint/2010/main" val="4024201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9</a:t>
            </a:fld>
            <a:endParaRPr lang="zh-CN" altLang="en-US"/>
          </a:p>
        </p:txBody>
      </p:sp>
    </p:spTree>
    <p:extLst>
      <p:ext uri="{BB962C8B-B14F-4D97-AF65-F5344CB8AC3E}">
        <p14:creationId xmlns:p14="http://schemas.microsoft.com/office/powerpoint/2010/main" val="3328541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46</a:t>
            </a:fld>
            <a:endParaRPr lang="zh-CN" altLang="en-US"/>
          </a:p>
        </p:txBody>
      </p:sp>
    </p:spTree>
    <p:extLst>
      <p:ext uri="{BB962C8B-B14F-4D97-AF65-F5344CB8AC3E}">
        <p14:creationId xmlns:p14="http://schemas.microsoft.com/office/powerpoint/2010/main" val="320715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B94AB6F-9F8A-486D-83AA-61AE717E881F}" type="slidenum">
              <a:rPr lang="zh-CN" altLang="en-US" smtClean="0"/>
              <a:t>48</a:t>
            </a:fld>
            <a:endParaRPr lang="zh-CN" altLang="en-US"/>
          </a:p>
        </p:txBody>
      </p:sp>
    </p:spTree>
    <p:extLst>
      <p:ext uri="{BB962C8B-B14F-4D97-AF65-F5344CB8AC3E}">
        <p14:creationId xmlns:p14="http://schemas.microsoft.com/office/powerpoint/2010/main" val="1798494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04A69-EB6A-4BCA-BD1F-4A52BC3F7C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37C33D-802F-4EE7-8168-595E564F4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BF9194-EC0E-4A38-B76F-9A3FAFE48613}"/>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EB7753D9-3927-44E4-8244-8E7311027628}"/>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DA313F17-50F8-4894-91D0-8524DDBAA2A7}"/>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69403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E1CE-44A4-413D-A09A-A9247A0161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9BD75B-A091-48BF-B8C7-4898416905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5D9AA0-9C1A-43D8-82A5-B863C945346A}"/>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FFA2AC13-F175-4797-8F36-57FE38A0939D}"/>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1A396983-B49E-44E2-A91F-430A6A2470BB}"/>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50535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E6F6EC-9413-4A94-AC00-EFAA596E4A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77910D-66BF-441A-9543-4BAD55F985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C47600-3907-42D0-936C-06AA0677EE42}"/>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58A27D89-62BC-4E76-A0E0-735E00BB0CDC}"/>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F2FD80D7-C35A-49E0-A0D4-3641D59D0218}"/>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1111778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74930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82659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C1D84-4A9A-4B5D-A007-B946B534C4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DE5A81-AD06-491C-842D-E936208746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0E0D2F-8EEC-4FE1-80E7-254EAFB36D2C}"/>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2E3AF6C7-5FBF-41B1-A848-84E6A122FD74}"/>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1F2971AC-9AF8-4572-BC21-7A0011DBD85D}"/>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34652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98B5E-8DB6-49C7-B319-0B27379DF7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537D6E-9589-498F-B63A-55194147A1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0D6D5-A2A7-488C-AB94-80E845AF4284}"/>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9887600D-C271-4994-A53C-3430FA564148}"/>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5C3848F5-F459-48D6-B5F4-30E923E69E2C}"/>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95171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50768-9596-4FE1-927D-DB86FDA51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E7A187-046A-4626-8661-D34E141218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E94DB5-4374-4FC2-8F91-9E90A7CDB3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FBD901-B858-4482-8F3C-2EA7FEE7C072}"/>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6" name="Footer Placeholder 5">
            <a:extLst>
              <a:ext uri="{FF2B5EF4-FFF2-40B4-BE49-F238E27FC236}">
                <a16:creationId xmlns:a16="http://schemas.microsoft.com/office/drawing/2014/main" id="{49D73479-7848-49A4-B939-BF8FD7E420A8}"/>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4F8510C7-8006-4CED-B1AC-79A9E8531093}"/>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767664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DA0F9-8ADD-4B65-9EED-964F4F85BD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AA22F0-6EC8-4678-86B0-AB8DD860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3A60CE-DB9D-4FDC-9E82-5ADC244473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66657D-041C-440D-9697-AE35CB94F4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543B2F-5FBF-44E2-A2F6-D20249D133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23CA67-6DEC-4A89-8320-930494FFA4CE}"/>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8" name="Footer Placeholder 7">
            <a:extLst>
              <a:ext uri="{FF2B5EF4-FFF2-40B4-BE49-F238E27FC236}">
                <a16:creationId xmlns:a16="http://schemas.microsoft.com/office/drawing/2014/main" id="{DEC9D915-00C5-4F3E-8592-4074B795C063}"/>
              </a:ext>
            </a:extLst>
          </p:cNvPr>
          <p:cNvSpPr>
            <a:spLocks noGrp="1"/>
          </p:cNvSpPr>
          <p:nvPr>
            <p:ph type="ftr" sz="quarter" idx="11"/>
          </p:nvPr>
        </p:nvSpPr>
        <p:spPr/>
        <p:txBody>
          <a:bodyPr/>
          <a:lstStyle/>
          <a:p>
            <a:endParaRPr lang="zh-CN" altLang="en-US"/>
          </a:p>
        </p:txBody>
      </p:sp>
      <p:sp>
        <p:nvSpPr>
          <p:cNvPr id="9" name="Slide Number Placeholder 8">
            <a:extLst>
              <a:ext uri="{FF2B5EF4-FFF2-40B4-BE49-F238E27FC236}">
                <a16:creationId xmlns:a16="http://schemas.microsoft.com/office/drawing/2014/main" id="{B82400BF-7EB1-439A-9480-EE900B407E25}"/>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9134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34EDA-FB83-4FFD-88B7-1F79C56C3D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EAD97E-AA18-4FBB-A146-BF8F9FA36A41}"/>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4" name="Footer Placeholder 3">
            <a:extLst>
              <a:ext uri="{FF2B5EF4-FFF2-40B4-BE49-F238E27FC236}">
                <a16:creationId xmlns:a16="http://schemas.microsoft.com/office/drawing/2014/main" id="{DB835D6F-642B-422E-8510-E731ACF046F5}"/>
              </a:ext>
            </a:extLst>
          </p:cNvPr>
          <p:cNvSpPr>
            <a:spLocks noGrp="1"/>
          </p:cNvSpPr>
          <p:nvPr>
            <p:ph type="ftr" sz="quarter" idx="11"/>
          </p:nvPr>
        </p:nvSpPr>
        <p:spPr/>
        <p:txBody>
          <a:bodyPr/>
          <a:lstStyle/>
          <a:p>
            <a:endParaRPr lang="zh-CN" altLang="en-US"/>
          </a:p>
        </p:txBody>
      </p:sp>
      <p:sp>
        <p:nvSpPr>
          <p:cNvPr id="5" name="Slide Number Placeholder 4">
            <a:extLst>
              <a:ext uri="{FF2B5EF4-FFF2-40B4-BE49-F238E27FC236}">
                <a16:creationId xmlns:a16="http://schemas.microsoft.com/office/drawing/2014/main" id="{A0143F0D-A7EA-4125-B934-B0466136F5A0}"/>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231070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3372DB-2DC3-4570-9D43-E81377932EE1}"/>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3" name="Footer Placeholder 2">
            <a:extLst>
              <a:ext uri="{FF2B5EF4-FFF2-40B4-BE49-F238E27FC236}">
                <a16:creationId xmlns:a16="http://schemas.microsoft.com/office/drawing/2014/main" id="{B2AD282C-7BE1-46A1-BF0B-0F0D3D6D2C4D}"/>
              </a:ext>
            </a:extLst>
          </p:cNvPr>
          <p:cNvSpPr>
            <a:spLocks noGrp="1"/>
          </p:cNvSpPr>
          <p:nvPr>
            <p:ph type="ftr" sz="quarter" idx="11"/>
          </p:nvPr>
        </p:nvSpPr>
        <p:spPr/>
        <p:txBody>
          <a:bodyPr/>
          <a:lstStyle/>
          <a:p>
            <a:endParaRPr lang="zh-CN" altLang="en-US"/>
          </a:p>
        </p:txBody>
      </p:sp>
      <p:sp>
        <p:nvSpPr>
          <p:cNvPr id="4" name="Slide Number Placeholder 3">
            <a:extLst>
              <a:ext uri="{FF2B5EF4-FFF2-40B4-BE49-F238E27FC236}">
                <a16:creationId xmlns:a16="http://schemas.microsoft.com/office/drawing/2014/main" id="{A24FA440-368E-478A-932B-0C1903D9F6C6}"/>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3684896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C13DF-C03E-460C-A908-EC535018C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505785-6AE4-4E79-A9EE-34AFA3C722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9DC86A-96F0-4772-A545-0FADFE64D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D62F10-AB32-4197-92D4-7FB965C31117}"/>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6" name="Footer Placeholder 5">
            <a:extLst>
              <a:ext uri="{FF2B5EF4-FFF2-40B4-BE49-F238E27FC236}">
                <a16:creationId xmlns:a16="http://schemas.microsoft.com/office/drawing/2014/main" id="{9B816477-6846-41C0-8632-8C899CE37C10}"/>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A79AECB7-6F87-4E3A-BEE1-A2D0689FF27D}"/>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395848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1804B-0857-492F-94FF-CB9FB502DC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9DDFC5-D7B3-4ABF-86D6-C6580890BE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EBC773-CCED-4EAD-9958-6CCB9DF97D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A394D1-3A22-4CB7-A5CB-0091EBDA6D00}"/>
              </a:ext>
            </a:extLst>
          </p:cNvPr>
          <p:cNvSpPr>
            <a:spLocks noGrp="1"/>
          </p:cNvSpPr>
          <p:nvPr>
            <p:ph type="dt" sz="half" idx="10"/>
          </p:nvPr>
        </p:nvSpPr>
        <p:spPr/>
        <p:txBody>
          <a:bodyPr/>
          <a:lstStyle/>
          <a:p>
            <a:fld id="{BB8137CA-D131-4EF6-9B14-D9F7E276C745}" type="datetimeFigureOut">
              <a:rPr lang="zh-CN" altLang="en-US" smtClean="0"/>
              <a:t>2021/12/17</a:t>
            </a:fld>
            <a:endParaRPr lang="zh-CN" altLang="en-US"/>
          </a:p>
        </p:txBody>
      </p:sp>
      <p:sp>
        <p:nvSpPr>
          <p:cNvPr id="6" name="Footer Placeholder 5">
            <a:extLst>
              <a:ext uri="{FF2B5EF4-FFF2-40B4-BE49-F238E27FC236}">
                <a16:creationId xmlns:a16="http://schemas.microsoft.com/office/drawing/2014/main" id="{6C7BDEDF-FA45-46D7-BED6-CF4D2378D3AC}"/>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282CF19B-8F4C-4E9B-917B-91622C9D6A42}"/>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72263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40B54E-3F2C-49F0-ADD9-83C93DDFE6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0FDF00-A8EB-4C50-BC2A-EE476A38C7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6A9DEC-4DA7-4C72-9F44-FB9C0754BE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137CA-D131-4EF6-9B14-D9F7E276C745}" type="datetimeFigureOut">
              <a:rPr lang="zh-CN" altLang="en-US" smtClean="0"/>
              <a:t>2021/12/17</a:t>
            </a:fld>
            <a:endParaRPr lang="zh-CN" altLang="en-US"/>
          </a:p>
        </p:txBody>
      </p:sp>
      <p:sp>
        <p:nvSpPr>
          <p:cNvPr id="5" name="Footer Placeholder 4">
            <a:extLst>
              <a:ext uri="{FF2B5EF4-FFF2-40B4-BE49-F238E27FC236}">
                <a16:creationId xmlns:a16="http://schemas.microsoft.com/office/drawing/2014/main" id="{81843B0B-C0B1-45A7-AE2D-FD119B9EE8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a:extLst>
              <a:ext uri="{FF2B5EF4-FFF2-40B4-BE49-F238E27FC236}">
                <a16:creationId xmlns:a16="http://schemas.microsoft.com/office/drawing/2014/main" id="{1D71A8DC-6438-43C2-9492-C4A9E89224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55A1B-FC52-483B-B683-58CCB7978464}" type="slidenum">
              <a:rPr lang="zh-CN" altLang="en-US" smtClean="0"/>
              <a:t>‹#›</a:t>
            </a:fld>
            <a:endParaRPr lang="zh-CN" altLang="en-US"/>
          </a:p>
        </p:txBody>
      </p:sp>
      <p:sp>
        <p:nvSpPr>
          <p:cNvPr id="7" name="Oval 6">
            <a:extLst>
              <a:ext uri="{FF2B5EF4-FFF2-40B4-BE49-F238E27FC236}">
                <a16:creationId xmlns:a16="http://schemas.microsoft.com/office/drawing/2014/main" id="{5C2CB7AF-32FC-4AFE-8CE6-28AA3FEDD50D}"/>
              </a:ext>
            </a:extLst>
          </p:cNvPr>
          <p:cNvSpPr/>
          <p:nvPr userDrawn="1"/>
        </p:nvSpPr>
        <p:spPr>
          <a:xfrm>
            <a:off x="13662498" y="-1568708"/>
            <a:ext cx="661481" cy="622571"/>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1E7A4EF-823A-45F4-B540-1FF0251BEC19}"/>
              </a:ext>
            </a:extLst>
          </p:cNvPr>
          <p:cNvSpPr/>
          <p:nvPr userDrawn="1"/>
        </p:nvSpPr>
        <p:spPr>
          <a:xfrm>
            <a:off x="-2563238" y="7594747"/>
            <a:ext cx="661481" cy="622571"/>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17400A-CB0D-4A46-8533-03D581E4A179}"/>
              </a:ext>
            </a:extLst>
          </p:cNvPr>
          <p:cNvSpPr/>
          <p:nvPr userDrawn="1"/>
        </p:nvSpPr>
        <p:spPr>
          <a:xfrm>
            <a:off x="2877811" y="7136591"/>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196506870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sv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sv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emf"/></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emf"/></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sv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5CFCE1-A9D2-4D11-9206-8D9034BBC87F}"/>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482C0D1-3379-4873-A723-0F2917407D4B}"/>
              </a:ext>
            </a:extLst>
          </p:cNvPr>
          <p:cNvSpPr/>
          <p:nvPr/>
        </p:nvSpPr>
        <p:spPr>
          <a:xfrm>
            <a:off x="3200886" y="2308304"/>
            <a:ext cx="7680308" cy="1862048"/>
          </a:xfrm>
          <a:prstGeom prst="rect">
            <a:avLst/>
          </a:prstGeom>
          <a:noFill/>
        </p:spPr>
        <p:txBody>
          <a:bodyPr wrap="none" lIns="91440" tIns="45720" rIns="91440" bIns="45720">
            <a:spAutoFit/>
          </a:bodyPr>
          <a:lstStyle/>
          <a:p>
            <a:pPr algn="ctr"/>
            <a:r>
              <a:rPr lang="vi-VN" sz="11500" b="1" cap="none" spc="0">
                <a:ln w="5715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rPr>
              <a:t>KHOA HỌC</a:t>
            </a:r>
            <a:endParaRPr lang="en-US" sz="11500" b="1" cap="none" spc="0">
              <a:ln w="5715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endParaRPr>
          </a:p>
        </p:txBody>
      </p:sp>
    </p:spTree>
    <p:extLst>
      <p:ext uri="{BB962C8B-B14F-4D97-AF65-F5344CB8AC3E}">
        <p14:creationId xmlns:p14="http://schemas.microsoft.com/office/powerpoint/2010/main" val="4269336022"/>
      </p:ext>
    </p:extLst>
  </p:cSld>
  <p:clrMapOvr>
    <a:masterClrMapping/>
  </p:clrMapOvr>
  <p:transition spd="slow" advTm="4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a:extLst>
              <a:ext uri="{FF2B5EF4-FFF2-40B4-BE49-F238E27FC236}">
                <a16:creationId xmlns:a16="http://schemas.microsoft.com/office/drawing/2014/main" id="{875C251E-E357-4D6F-B0D1-D2C49905468E}"/>
              </a:ext>
            </a:extLst>
          </p:cNvPr>
          <p:cNvSpPr/>
          <p:nvPr/>
        </p:nvSpPr>
        <p:spPr>
          <a:xfrm rot="10800000">
            <a:off x="1622099" y="853283"/>
            <a:ext cx="9350701" cy="501210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椭圆 27">
            <a:extLst>
              <a:ext uri="{FF2B5EF4-FFF2-40B4-BE49-F238E27FC236}">
                <a16:creationId xmlns:a16="http://schemas.microsoft.com/office/drawing/2014/main" id="{730D42C7-ABC9-406C-9E79-5148C7451728}"/>
              </a:ext>
            </a:extLst>
          </p:cNvPr>
          <p:cNvSpPr/>
          <p:nvPr/>
        </p:nvSpPr>
        <p:spPr>
          <a:xfrm>
            <a:off x="5492750" y="1626874"/>
            <a:ext cx="1206500" cy="1206500"/>
          </a:xfrm>
          <a:prstGeom prst="ellipse">
            <a:avLst/>
          </a:prstGeom>
          <a:solidFill>
            <a:srgbClr val="E0EDE9">
              <a:alpha val="57000"/>
            </a:srgbClr>
          </a:solidFill>
          <a:ln w="7620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4000">
                <a:blipFill dpi="0" rotWithShape="1">
                  <a:blip r:embed="rId2"/>
                  <a:srcRect/>
                  <a:tile tx="0" ty="0" sx="100000" sy="100000" flip="none" algn="ctr"/>
                </a:blipFill>
                <a:latin typeface="UTM Thanh Nhac TL" panose="02040603050506020204" pitchFamily="18" charset="0"/>
              </a:rPr>
              <a:t>1</a:t>
            </a:r>
            <a:endParaRPr lang="zh-CN" altLang="en-US" sz="4000" dirty="0">
              <a:blipFill dpi="0" rotWithShape="1">
                <a:blip r:embed="rId2"/>
                <a:srcRect/>
                <a:tile tx="0" ty="0" sx="100000" sy="100000" flip="none" algn="ctr"/>
              </a:blipFill>
              <a:latin typeface="UTM Thanh Nhac TL" panose="02040603050506020204" pitchFamily="18" charset="0"/>
            </a:endParaRPr>
          </a:p>
        </p:txBody>
      </p:sp>
      <p:sp>
        <p:nvSpPr>
          <p:cNvPr id="3" name="Text Box 3">
            <a:extLst>
              <a:ext uri="{FF2B5EF4-FFF2-40B4-BE49-F238E27FC236}">
                <a16:creationId xmlns:a16="http://schemas.microsoft.com/office/drawing/2014/main" id="{1ACECDDE-60AA-477D-9E2B-F2666594BCA3}"/>
              </a:ext>
            </a:extLst>
          </p:cNvPr>
          <p:cNvSpPr txBox="1">
            <a:spLocks noChangeArrowheads="1"/>
          </p:cNvSpPr>
          <p:nvPr/>
        </p:nvSpPr>
        <p:spPr bwMode="auto">
          <a:xfrm>
            <a:off x="2295525" y="3061974"/>
            <a:ext cx="7600950" cy="1754326"/>
          </a:xfrm>
          <a:prstGeom prst="rect">
            <a:avLst/>
          </a:prstGeom>
          <a:noFill/>
          <a:ln w="9525">
            <a:noFill/>
            <a:miter lim="800000"/>
            <a:headEnd/>
            <a:tailEnd/>
          </a:ln>
          <a:effectLst/>
        </p:spPr>
        <p:txBody>
          <a:bodyPr wrap="square">
            <a:spAutoFit/>
          </a:bodyPr>
          <a:lstStyle/>
          <a:p>
            <a:pPr algn="ctr"/>
            <a:r>
              <a:rPr lang="en-US" sz="5400" b="1" i="0">
                <a:solidFill>
                  <a:srgbClr val="000000"/>
                </a:solidFill>
                <a:latin typeface="UTM Bell" panose="02040603050506020204" pitchFamily="18" charset="0"/>
                <a:ea typeface="Tahoma" panose="020B0604030504040204" pitchFamily="34" charset="0"/>
                <a:cs typeface="Tahoma" panose="020B0604030504040204" pitchFamily="34" charset="0"/>
              </a:rPr>
              <a:t>Nguồn </a:t>
            </a:r>
            <a:r>
              <a:rPr lang="en-US" sz="5400" b="1" i="0" err="1">
                <a:solidFill>
                  <a:srgbClr val="000000"/>
                </a:solidFill>
                <a:latin typeface="UTM Bell" panose="02040603050506020204" pitchFamily="18" charset="0"/>
                <a:ea typeface="Tahoma" panose="020B0604030504040204" pitchFamily="34" charset="0"/>
                <a:cs typeface="Tahoma" panose="020B0604030504040204" pitchFamily="34" charset="0"/>
              </a:rPr>
              <a:t>gốc</a:t>
            </a:r>
            <a:r>
              <a:rPr lang="en-US" sz="5400" b="1" i="0">
                <a:solidFill>
                  <a:srgbClr val="000000"/>
                </a:solidFill>
                <a:latin typeface="UTM Bell" panose="02040603050506020204" pitchFamily="18" charset="0"/>
                <a:ea typeface="Tahoma" panose="020B0604030504040204" pitchFamily="34" charset="0"/>
                <a:cs typeface="Tahoma" panose="020B0604030504040204" pitchFamily="34" charset="0"/>
              </a:rPr>
              <a:t> của</a:t>
            </a:r>
            <a:endParaRPr lang="vi-VN" sz="5400" b="1" i="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r>
              <a:rPr lang="en-US" sz="5400" b="1" i="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54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một</a:t>
            </a:r>
            <a:r>
              <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54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sô</a:t>
            </a:r>
            <a:r>
              <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54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loại</a:t>
            </a:r>
            <a:r>
              <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54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tơ</a:t>
            </a:r>
            <a:r>
              <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54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sợi</a:t>
            </a:r>
            <a:r>
              <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rPr>
              <a:t>.</a:t>
            </a:r>
          </a:p>
        </p:txBody>
      </p:sp>
      <p:pic>
        <p:nvPicPr>
          <p:cNvPr id="4" name="Picture 8">
            <a:extLst>
              <a:ext uri="{FF2B5EF4-FFF2-40B4-BE49-F238E27FC236}">
                <a16:creationId xmlns:a16="http://schemas.microsoft.com/office/drawing/2014/main" id="{DEA79558-9978-4D71-9C5B-DE70869556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05161" y="4774130"/>
            <a:ext cx="1836038" cy="2182511"/>
          </a:xfrm>
          <a:prstGeom prst="rect">
            <a:avLst/>
          </a:prstGeom>
        </p:spPr>
      </p:pic>
    </p:spTree>
    <p:extLst>
      <p:ext uri="{BB962C8B-B14F-4D97-AF65-F5344CB8AC3E}">
        <p14:creationId xmlns:p14="http://schemas.microsoft.com/office/powerpoint/2010/main" val="341730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a:extLst>
              <a:ext uri="{FF2B5EF4-FFF2-40B4-BE49-F238E27FC236}">
                <a16:creationId xmlns:a16="http://schemas.microsoft.com/office/drawing/2014/main" id="{B57F5F9D-F644-4443-A94D-1FF92153C9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42100" y="582929"/>
            <a:ext cx="5271060" cy="6275071"/>
          </a:xfrm>
          <a:prstGeom prst="rect">
            <a:avLst/>
          </a:prstGeom>
        </p:spPr>
      </p:pic>
      <p:pic>
        <p:nvPicPr>
          <p:cNvPr id="7" name="Picture 10">
            <a:extLst>
              <a:ext uri="{FF2B5EF4-FFF2-40B4-BE49-F238E27FC236}">
                <a16:creationId xmlns:a16="http://schemas.microsoft.com/office/drawing/2014/main" id="{7E76C334-73D7-4669-95A0-6BFC3CD470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295801" flipH="1">
            <a:off x="451227" y="821483"/>
            <a:ext cx="7022403" cy="4212268"/>
          </a:xfrm>
          <a:prstGeom prst="rect">
            <a:avLst/>
          </a:prstGeom>
        </p:spPr>
      </p:pic>
      <p:sp>
        <p:nvSpPr>
          <p:cNvPr id="8" name="TextBox 7">
            <a:extLst>
              <a:ext uri="{FF2B5EF4-FFF2-40B4-BE49-F238E27FC236}">
                <a16:creationId xmlns:a16="http://schemas.microsoft.com/office/drawing/2014/main" id="{6D8F42A3-295F-48DC-83A2-A39E5851E44C}"/>
              </a:ext>
            </a:extLst>
          </p:cNvPr>
          <p:cNvSpPr txBox="1"/>
          <p:nvPr/>
        </p:nvSpPr>
        <p:spPr>
          <a:xfrm flipH="1">
            <a:off x="1297117" y="1951672"/>
            <a:ext cx="5127422" cy="1477328"/>
          </a:xfrm>
          <a:prstGeom prst="rect">
            <a:avLst/>
          </a:prstGeom>
          <a:noFill/>
        </p:spPr>
        <p:txBody>
          <a:bodyPr wrap="square" lIns="0" tIns="0" rIns="0" bIns="0" rtlCol="0">
            <a:spAutoFit/>
          </a:bodyPr>
          <a:lstStyle/>
          <a:p>
            <a:r>
              <a:rPr lang="vi-VN" sz="3200" b="1">
                <a:solidFill>
                  <a:srgbClr val="000000"/>
                </a:solidFill>
                <a:latin typeface="UTM Androgyne" panose="02040603050506020204" pitchFamily="18" charset="0"/>
                <a:cs typeface="Times New Roman" pitchFamily="18" charset="0"/>
              </a:rPr>
              <a:t>Kể tên một số loại vải dùng để may chăn, màn, quần áo mà em biết.</a:t>
            </a:r>
          </a:p>
        </p:txBody>
      </p:sp>
    </p:spTree>
    <p:extLst>
      <p:ext uri="{BB962C8B-B14F-4D97-AF65-F5344CB8AC3E}">
        <p14:creationId xmlns:p14="http://schemas.microsoft.com/office/powerpoint/2010/main" val="77256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531709A3-3F0F-4C22-9504-1936A2245F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42100" y="582929"/>
            <a:ext cx="5271060" cy="6275071"/>
          </a:xfrm>
          <a:prstGeom prst="rect">
            <a:avLst/>
          </a:prstGeom>
        </p:spPr>
      </p:pic>
      <p:pic>
        <p:nvPicPr>
          <p:cNvPr id="4" name="Picture 10">
            <a:extLst>
              <a:ext uri="{FF2B5EF4-FFF2-40B4-BE49-F238E27FC236}">
                <a16:creationId xmlns:a16="http://schemas.microsoft.com/office/drawing/2014/main" id="{CD66842E-B6E6-469B-9565-6CE9182DC3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295801" flipH="1">
            <a:off x="451227" y="821483"/>
            <a:ext cx="7022403" cy="4212268"/>
          </a:xfrm>
          <a:prstGeom prst="rect">
            <a:avLst/>
          </a:prstGeom>
        </p:spPr>
      </p:pic>
      <p:sp>
        <p:nvSpPr>
          <p:cNvPr id="5" name="TextBox 4">
            <a:extLst>
              <a:ext uri="{FF2B5EF4-FFF2-40B4-BE49-F238E27FC236}">
                <a16:creationId xmlns:a16="http://schemas.microsoft.com/office/drawing/2014/main" id="{EA657A1F-B53F-4F9A-96EE-3F1CF2012155}"/>
              </a:ext>
            </a:extLst>
          </p:cNvPr>
          <p:cNvSpPr txBox="1"/>
          <p:nvPr/>
        </p:nvSpPr>
        <p:spPr>
          <a:xfrm flipH="1">
            <a:off x="1195517" y="1904632"/>
            <a:ext cx="5127422" cy="1969770"/>
          </a:xfrm>
          <a:prstGeom prst="rect">
            <a:avLst/>
          </a:prstGeom>
          <a:noFill/>
        </p:spPr>
        <p:txBody>
          <a:bodyPr wrap="square" lIns="0" tIns="0" rIns="0" bIns="0" rtlCol="0">
            <a:spAutoFit/>
          </a:bodyPr>
          <a:lstStyle/>
          <a:p>
            <a:pPr algn="just"/>
            <a:r>
              <a:rPr lang="vi-VN" sz="3200" b="1">
                <a:solidFill>
                  <a:srgbClr val="000000"/>
                </a:solidFill>
                <a:latin typeface="UTM Androgyne" panose="02040603050506020204" pitchFamily="18" charset="0"/>
                <a:cs typeface="Times New Roman" pitchFamily="18" charset="0"/>
              </a:rPr>
              <a:t>Một số loại vải dùng để may chăn, màn, quần, áo: tơ tằm, vải nilon, vải cotton, vải lanh, …</a:t>
            </a:r>
          </a:p>
        </p:txBody>
      </p:sp>
    </p:spTree>
    <p:extLst>
      <p:ext uri="{BB962C8B-B14F-4D97-AF65-F5344CB8AC3E}">
        <p14:creationId xmlns:p14="http://schemas.microsoft.com/office/powerpoint/2010/main" val="115361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7ED191C3-B921-4514-B528-6F4436CD33A4}"/>
              </a:ext>
            </a:extLst>
          </p:cNvPr>
          <p:cNvSpPr/>
          <p:nvPr/>
        </p:nvSpPr>
        <p:spPr>
          <a:xfrm>
            <a:off x="2334638" y="330740"/>
            <a:ext cx="9222362" cy="609356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73A091"/>
              </a:solidFill>
            </a:endParaRPr>
          </a:p>
        </p:txBody>
      </p:sp>
      <p:pic>
        <p:nvPicPr>
          <p:cNvPr id="3" name="Picture 9">
            <a:extLst>
              <a:ext uri="{FF2B5EF4-FFF2-40B4-BE49-F238E27FC236}">
                <a16:creationId xmlns:a16="http://schemas.microsoft.com/office/drawing/2014/main" id="{A39C7513-FBEF-4089-B9E3-0B5B234AA4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93737" y="4567889"/>
            <a:ext cx="2923994" cy="2076036"/>
          </a:xfrm>
          <a:prstGeom prst="rect">
            <a:avLst/>
          </a:prstGeom>
        </p:spPr>
      </p:pic>
      <p:pic>
        <p:nvPicPr>
          <p:cNvPr id="4" name="Picture 11">
            <a:extLst>
              <a:ext uri="{FF2B5EF4-FFF2-40B4-BE49-F238E27FC236}">
                <a16:creationId xmlns:a16="http://schemas.microsoft.com/office/drawing/2014/main" id="{F37B4A5D-282D-4440-8ED0-DB5431DF93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769982"/>
            <a:ext cx="3877031" cy="6093564"/>
          </a:xfrm>
          <a:prstGeom prst="rect">
            <a:avLst/>
          </a:prstGeom>
        </p:spPr>
      </p:pic>
      <p:sp>
        <p:nvSpPr>
          <p:cNvPr id="6" name="Rectangle 5">
            <a:extLst>
              <a:ext uri="{FF2B5EF4-FFF2-40B4-BE49-F238E27FC236}">
                <a16:creationId xmlns:a16="http://schemas.microsoft.com/office/drawing/2014/main" id="{C41747D9-53E3-4B4D-BF38-315EE7C9D924}"/>
              </a:ext>
            </a:extLst>
          </p:cNvPr>
          <p:cNvSpPr/>
          <p:nvPr/>
        </p:nvSpPr>
        <p:spPr>
          <a:xfrm>
            <a:off x="3833303" y="2444231"/>
            <a:ext cx="7338869" cy="2123658"/>
          </a:xfrm>
          <a:prstGeom prst="rect">
            <a:avLst/>
          </a:prstGeom>
          <a:noFill/>
        </p:spPr>
        <p:txBody>
          <a:bodyPr wrap="none" lIns="91440" tIns="45720" rIns="91440" bIns="45720">
            <a:spAutoFit/>
          </a:bodyPr>
          <a:lstStyle/>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Quy trình sản xuất</a:t>
            </a:r>
          </a:p>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sợi bông</a:t>
            </a:r>
            <a:endParaRPr lang="en-US" sz="6600" b="1" cap="none" spc="0">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endParaRPr>
          </a:p>
        </p:txBody>
      </p:sp>
    </p:spTree>
    <p:extLst>
      <p:ext uri="{BB962C8B-B14F-4D97-AF65-F5344CB8AC3E}">
        <p14:creationId xmlns:p14="http://schemas.microsoft.com/office/powerpoint/2010/main" val="673208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QUY TRÌNH SẢN XUẤT SỢI COTTON( How It's Made Cotton Yarn)">
            <a:hlinkClick r:id="" action="ppaction://media"/>
            <a:extLst>
              <a:ext uri="{FF2B5EF4-FFF2-40B4-BE49-F238E27FC236}">
                <a16:creationId xmlns:a16="http://schemas.microsoft.com/office/drawing/2014/main" id="{92D7371B-49FF-4036-8542-4404B31E01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66467"/>
          </a:xfrm>
          <a:prstGeom prst="rect">
            <a:avLst/>
          </a:prstGeom>
        </p:spPr>
      </p:pic>
    </p:spTree>
    <p:extLst>
      <p:ext uri="{BB962C8B-B14F-4D97-AF65-F5344CB8AC3E}">
        <p14:creationId xmlns:p14="http://schemas.microsoft.com/office/powerpoint/2010/main" val="147020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0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ình ảnh có liên quan">
            <a:extLst>
              <a:ext uri="{FF2B5EF4-FFF2-40B4-BE49-F238E27FC236}">
                <a16:creationId xmlns:a16="http://schemas.microsoft.com/office/drawing/2014/main" id="{7D781B19-C12D-45AF-99C9-74898EEAE9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392" y="865238"/>
            <a:ext cx="6069216" cy="5127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24140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A03B512B-9C69-456A-BB6E-B7DD4821C500}"/>
              </a:ext>
            </a:extLst>
          </p:cNvPr>
          <p:cNvSpPr txBox="1">
            <a:spLocks noChangeArrowheads="1"/>
          </p:cNvSpPr>
          <p:nvPr/>
        </p:nvSpPr>
        <p:spPr bwMode="auto">
          <a:xfrm>
            <a:off x="1542784" y="448800"/>
            <a:ext cx="10148047" cy="1323439"/>
          </a:xfrm>
          <a:prstGeom prst="rect">
            <a:avLst/>
          </a:prstGeom>
          <a:noFill/>
          <a:ln w="9525">
            <a:noFill/>
            <a:miter lim="800000"/>
            <a:headEnd/>
            <a:tailEnd/>
          </a:ln>
          <a:effectLst/>
        </p:spPr>
        <p:txBody>
          <a:bodyPr wrap="square">
            <a:spAutoFit/>
          </a:bodyPr>
          <a:lstStyle/>
          <a:p>
            <a:pPr algn="just">
              <a:spcBef>
                <a:spcPct val="50000"/>
              </a:spcBef>
            </a:pPr>
            <a:r>
              <a:rPr lang="en-US" sz="4000">
                <a:solidFill>
                  <a:srgbClr val="008361"/>
                </a:solidFill>
                <a:latin typeface="UTM Androgyne" panose="02040603050506020204" pitchFamily="18" charset="0"/>
                <a:cs typeface="Arial" pitchFamily="34" charset="0"/>
              </a:rPr>
              <a:t>Sản </a:t>
            </a:r>
            <a:r>
              <a:rPr lang="en-US" sz="4000" dirty="0" err="1">
                <a:solidFill>
                  <a:srgbClr val="008361"/>
                </a:solidFill>
                <a:latin typeface="UTM Androgyne" panose="02040603050506020204" pitchFamily="18" charset="0"/>
                <a:cs typeface="Arial" pitchFamily="34" charset="0"/>
              </a:rPr>
              <a:t>phẩm</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tư</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sợi</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bông</a:t>
            </a:r>
            <a:r>
              <a:rPr lang="en-US" sz="4000" dirty="0">
                <a:solidFill>
                  <a:srgbClr val="008361"/>
                </a:solidFill>
                <a:latin typeface="UTM Androgyne" panose="02040603050506020204" pitchFamily="18" charset="0"/>
                <a:cs typeface="Arial" pitchFamily="34" charset="0"/>
              </a:rPr>
              <a:t> là </a:t>
            </a:r>
            <a:r>
              <a:rPr lang="en-US" sz="4000" dirty="0" err="1">
                <a:solidFill>
                  <a:srgbClr val="008361"/>
                </a:solidFill>
                <a:latin typeface="UTM Androgyne" panose="02040603050506020204" pitchFamily="18" charset="0"/>
                <a:cs typeface="Arial" pitchFamily="34" charset="0"/>
              </a:rPr>
              <a:t>vải</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bông</a:t>
            </a:r>
            <a:r>
              <a:rPr lang="en-US" sz="4000" dirty="0">
                <a:solidFill>
                  <a:srgbClr val="008361"/>
                </a:solidFill>
                <a:latin typeface="UTM Androgyne" panose="02040603050506020204" pitchFamily="18" charset="0"/>
                <a:cs typeface="Arial" pitchFamily="34" charset="0"/>
              </a:rPr>
              <a:t> y </a:t>
            </a:r>
            <a:r>
              <a:rPr lang="en-US" sz="4000" dirty="0" err="1">
                <a:solidFill>
                  <a:srgbClr val="008361"/>
                </a:solidFill>
                <a:latin typeface="UTM Androgyne" panose="02040603050506020204" pitchFamily="18" charset="0"/>
                <a:cs typeface="Arial" pitchFamily="34" charset="0"/>
              </a:rPr>
              <a:t>tê</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chăn</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bông</a:t>
            </a:r>
            <a:r>
              <a:rPr lang="en-US" sz="4000" dirty="0">
                <a:solidFill>
                  <a:srgbClr val="008361"/>
                </a:solidFill>
                <a:latin typeface="UTM Androgyne" panose="02040603050506020204" pitchFamily="18" charset="0"/>
                <a:cs typeface="Arial" pitchFamily="34" charset="0"/>
              </a:rPr>
              <a:t>, </a:t>
            </a:r>
            <a:r>
              <a:rPr lang="en-US" sz="4000" dirty="0" err="1">
                <a:solidFill>
                  <a:srgbClr val="008361"/>
                </a:solidFill>
                <a:latin typeface="UTM Androgyne" panose="02040603050506020204" pitchFamily="18" charset="0"/>
                <a:cs typeface="Arial" pitchFamily="34" charset="0"/>
              </a:rPr>
              <a:t>lều</a:t>
            </a:r>
            <a:r>
              <a:rPr lang="en-US" sz="4000" dirty="0">
                <a:solidFill>
                  <a:srgbClr val="008361"/>
                </a:solidFill>
                <a:latin typeface="UTM Androgyne" panose="02040603050506020204" pitchFamily="18" charset="0"/>
                <a:cs typeface="Arial" pitchFamily="34" charset="0"/>
              </a:rPr>
              <a:t>, </a:t>
            </a:r>
            <a:r>
              <a:rPr lang="en-US" sz="4000" err="1">
                <a:solidFill>
                  <a:srgbClr val="008361"/>
                </a:solidFill>
                <a:latin typeface="UTM Androgyne" panose="02040603050506020204" pitchFamily="18" charset="0"/>
                <a:cs typeface="Arial" pitchFamily="34" charset="0"/>
              </a:rPr>
              <a:t>bạt</a:t>
            </a:r>
            <a:r>
              <a:rPr lang="en-US" sz="4000">
                <a:solidFill>
                  <a:srgbClr val="008361"/>
                </a:solidFill>
                <a:latin typeface="UTM Androgyne" panose="02040603050506020204" pitchFamily="18" charset="0"/>
                <a:cs typeface="Arial" pitchFamily="34" charset="0"/>
              </a:rPr>
              <a:t>,</a:t>
            </a:r>
            <a:r>
              <a:rPr lang="vi-VN" sz="4000">
                <a:solidFill>
                  <a:srgbClr val="008361"/>
                </a:solidFill>
                <a:latin typeface="UTM Androgyne" panose="02040603050506020204" pitchFamily="18" charset="0"/>
                <a:cs typeface="Arial" pitchFamily="34" charset="0"/>
              </a:rPr>
              <a:t> </a:t>
            </a:r>
            <a:r>
              <a:rPr lang="en-US" sz="4000">
                <a:solidFill>
                  <a:srgbClr val="008361"/>
                </a:solidFill>
                <a:latin typeface="UTM Androgyne" panose="02040603050506020204" pitchFamily="18" charset="0"/>
                <a:cs typeface="Arial" pitchFamily="34" charset="0"/>
              </a:rPr>
              <a:t>buồm,</a:t>
            </a:r>
            <a:r>
              <a:rPr lang="vi-VN" sz="4000">
                <a:solidFill>
                  <a:srgbClr val="008361"/>
                </a:solidFill>
                <a:latin typeface="UTM Androgyne" panose="02040603050506020204" pitchFamily="18" charset="0"/>
                <a:cs typeface="Arial" pitchFamily="34" charset="0"/>
              </a:rPr>
              <a:t> </a:t>
            </a:r>
            <a:r>
              <a:rPr lang="en-US" sz="4000">
                <a:solidFill>
                  <a:srgbClr val="008361"/>
                </a:solidFill>
                <a:latin typeface="UTM Androgyne" panose="02040603050506020204" pitchFamily="18" charset="0"/>
                <a:cs typeface="Arial" pitchFamily="34" charset="0"/>
              </a:rPr>
              <a:t>…</a:t>
            </a:r>
            <a:endParaRPr lang="en-US" sz="4000" dirty="0">
              <a:solidFill>
                <a:srgbClr val="008361"/>
              </a:solidFill>
              <a:latin typeface="UTM Androgyne" panose="02040603050506020204" pitchFamily="18" charset="0"/>
              <a:cs typeface="Arial" pitchFamily="34" charset="0"/>
            </a:endParaRPr>
          </a:p>
        </p:txBody>
      </p:sp>
      <p:grpSp>
        <p:nvGrpSpPr>
          <p:cNvPr id="4" name="Group 8">
            <a:extLst>
              <a:ext uri="{FF2B5EF4-FFF2-40B4-BE49-F238E27FC236}">
                <a16:creationId xmlns:a16="http://schemas.microsoft.com/office/drawing/2014/main" id="{588035DF-8044-49DE-9277-7199B0EC56C9}"/>
              </a:ext>
            </a:extLst>
          </p:cNvPr>
          <p:cNvGrpSpPr>
            <a:grpSpLocks/>
          </p:cNvGrpSpPr>
          <p:nvPr/>
        </p:nvGrpSpPr>
        <p:grpSpPr bwMode="auto">
          <a:xfrm>
            <a:off x="19072" y="2013024"/>
            <a:ext cx="6425803" cy="4371788"/>
            <a:chOff x="-354" y="1467"/>
            <a:chExt cx="5397" cy="3291"/>
          </a:xfrm>
        </p:grpSpPr>
        <p:pic>
          <p:nvPicPr>
            <p:cNvPr id="5" name="Picture 9" descr="chăn bông 2">
              <a:extLst>
                <a:ext uri="{FF2B5EF4-FFF2-40B4-BE49-F238E27FC236}">
                  <a16:creationId xmlns:a16="http://schemas.microsoft.com/office/drawing/2014/main" id="{9BCAD528-419A-4922-8F55-65A827BE8ED0}"/>
                </a:ext>
              </a:extLst>
            </p:cNvPr>
            <p:cNvPicPr>
              <a:picLocks noChangeAspect="1" noChangeArrowheads="1"/>
            </p:cNvPicPr>
            <p:nvPr/>
          </p:nvPicPr>
          <p:blipFill>
            <a:blip r:embed="rId2"/>
            <a:srcRect/>
            <a:stretch>
              <a:fillRect/>
            </a:stretch>
          </p:blipFill>
          <p:spPr bwMode="auto">
            <a:xfrm>
              <a:off x="283" y="1467"/>
              <a:ext cx="4123" cy="2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10">
              <a:extLst>
                <a:ext uri="{FF2B5EF4-FFF2-40B4-BE49-F238E27FC236}">
                  <a16:creationId xmlns:a16="http://schemas.microsoft.com/office/drawing/2014/main" id="{C62D834F-111A-4022-9880-D0018EA0C3DA}"/>
                </a:ext>
              </a:extLst>
            </p:cNvPr>
            <p:cNvSpPr txBox="1">
              <a:spLocks noChangeArrowheads="1"/>
            </p:cNvSpPr>
            <p:nvPr/>
          </p:nvSpPr>
          <p:spPr bwMode="auto">
            <a:xfrm>
              <a:off x="-354" y="4341"/>
              <a:ext cx="5397" cy="417"/>
            </a:xfrm>
            <a:prstGeom prst="rect">
              <a:avLst/>
            </a:prstGeom>
            <a:noFill/>
            <a:ln w="9525">
              <a:noFill/>
              <a:miter lim="800000"/>
              <a:headEnd/>
              <a:tailEnd/>
            </a:ln>
            <a:effectLst/>
          </p:spPr>
          <p:txBody>
            <a:bodyPr wrap="square">
              <a:spAutoFit/>
            </a:bodyPr>
            <a:lstStyle/>
            <a:p>
              <a:pPr algn="ctr">
                <a:spcBef>
                  <a:spcPct val="50000"/>
                </a:spcBef>
              </a:pPr>
              <a:r>
                <a:rPr lang="en-US" sz="3000" dirty="0" err="1">
                  <a:solidFill>
                    <a:srgbClr val="000000"/>
                  </a:solidFill>
                  <a:latin typeface="UTM Androgyne" panose="02040603050506020204" pitchFamily="18" charset="0"/>
                  <a:cs typeface="Arial" pitchFamily="34" charset="0"/>
                </a:rPr>
                <a:t>Chăn</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bông</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sản</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phẩm</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từ</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bông</a:t>
              </a:r>
              <a:r>
                <a:rPr lang="en-US" sz="3000" dirty="0">
                  <a:solidFill>
                    <a:srgbClr val="000000"/>
                  </a:solidFill>
                  <a:latin typeface="UTM Androgyne" panose="02040603050506020204" pitchFamily="18" charset="0"/>
                  <a:cs typeface="Arial" pitchFamily="34" charset="0"/>
                </a:rPr>
                <a:t>)</a:t>
              </a:r>
            </a:p>
          </p:txBody>
        </p:sp>
      </p:grpSp>
      <p:grpSp>
        <p:nvGrpSpPr>
          <p:cNvPr id="7" name="Group 11">
            <a:extLst>
              <a:ext uri="{FF2B5EF4-FFF2-40B4-BE49-F238E27FC236}">
                <a16:creationId xmlns:a16="http://schemas.microsoft.com/office/drawing/2014/main" id="{014D73F6-AD3B-493E-8D1F-659F58C4BB56}"/>
              </a:ext>
            </a:extLst>
          </p:cNvPr>
          <p:cNvGrpSpPr>
            <a:grpSpLocks/>
          </p:cNvGrpSpPr>
          <p:nvPr/>
        </p:nvGrpSpPr>
        <p:grpSpPr bwMode="auto">
          <a:xfrm>
            <a:off x="6881500" y="2013024"/>
            <a:ext cx="4809331" cy="4642506"/>
            <a:chOff x="2945" y="1916"/>
            <a:chExt cx="2739" cy="2270"/>
          </a:xfrm>
        </p:grpSpPr>
        <p:pic>
          <p:nvPicPr>
            <p:cNvPr id="8" name="Picture 12" descr="Bong BT">
              <a:extLst>
                <a:ext uri="{FF2B5EF4-FFF2-40B4-BE49-F238E27FC236}">
                  <a16:creationId xmlns:a16="http://schemas.microsoft.com/office/drawing/2014/main" id="{C49D90A8-7393-4ECB-9075-F9DF7D7D97C8}"/>
                </a:ext>
              </a:extLst>
            </p:cNvPr>
            <p:cNvPicPr>
              <a:picLocks noChangeAspect="1" noChangeArrowheads="1"/>
            </p:cNvPicPr>
            <p:nvPr/>
          </p:nvPicPr>
          <p:blipFill>
            <a:blip r:embed="rId3">
              <a:lum contrast="18000"/>
            </a:blip>
            <a:srcRect/>
            <a:stretch>
              <a:fillRect/>
            </a:stretch>
          </p:blipFill>
          <p:spPr bwMode="auto">
            <a:xfrm>
              <a:off x="2945" y="1916"/>
              <a:ext cx="2739" cy="1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 Box 13">
              <a:extLst>
                <a:ext uri="{FF2B5EF4-FFF2-40B4-BE49-F238E27FC236}">
                  <a16:creationId xmlns:a16="http://schemas.microsoft.com/office/drawing/2014/main" id="{5BCC394D-7A52-4686-A825-3EA0368567E0}"/>
                </a:ext>
              </a:extLst>
            </p:cNvPr>
            <p:cNvSpPr txBox="1">
              <a:spLocks noChangeArrowheads="1"/>
            </p:cNvSpPr>
            <p:nvPr/>
          </p:nvSpPr>
          <p:spPr bwMode="auto">
            <a:xfrm>
              <a:off x="3360" y="3787"/>
              <a:ext cx="1776" cy="399"/>
            </a:xfrm>
            <a:prstGeom prst="rect">
              <a:avLst/>
            </a:prstGeom>
            <a:noFill/>
            <a:ln w="9525">
              <a:noFill/>
              <a:miter lim="800000"/>
              <a:headEnd/>
              <a:tailEnd/>
            </a:ln>
            <a:effectLst/>
          </p:spPr>
          <p:txBody>
            <a:bodyPr wrap="square">
              <a:spAutoFit/>
            </a:bodyPr>
            <a:lstStyle/>
            <a:p>
              <a:pPr algn="ctr">
                <a:spcBef>
                  <a:spcPct val="50000"/>
                </a:spcBef>
              </a:pPr>
              <a:r>
                <a:rPr lang="en-US" sz="3000">
                  <a:solidFill>
                    <a:srgbClr val="000000"/>
                  </a:solidFill>
                  <a:latin typeface="UTM Androgyne" panose="02040603050506020204" pitchFamily="18" charset="0"/>
                  <a:cs typeface="Arial" pitchFamily="34" charset="0"/>
                </a:rPr>
                <a:t>Bông y tế</a:t>
              </a:r>
            </a:p>
          </p:txBody>
        </p:sp>
      </p:grpSp>
    </p:spTree>
    <p:extLst>
      <p:ext uri="{BB962C8B-B14F-4D97-AF65-F5344CB8AC3E}">
        <p14:creationId xmlns:p14="http://schemas.microsoft.com/office/powerpoint/2010/main" val="400734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par>
                          <p:cTn id="15" fill="hold">
                            <p:stCondLst>
                              <p:cond delay="1000"/>
                            </p:stCondLst>
                            <p:childTnLst>
                              <p:par>
                                <p:cTn id="16" presetID="5" presetClass="entr" presetSubtype="1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7ED191C3-B921-4514-B528-6F4436CD33A4}"/>
              </a:ext>
            </a:extLst>
          </p:cNvPr>
          <p:cNvSpPr/>
          <p:nvPr/>
        </p:nvSpPr>
        <p:spPr>
          <a:xfrm>
            <a:off x="2334638" y="330740"/>
            <a:ext cx="9222362" cy="609356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73A091"/>
              </a:solidFill>
            </a:endParaRPr>
          </a:p>
        </p:txBody>
      </p:sp>
      <p:pic>
        <p:nvPicPr>
          <p:cNvPr id="3" name="Picture 9">
            <a:extLst>
              <a:ext uri="{FF2B5EF4-FFF2-40B4-BE49-F238E27FC236}">
                <a16:creationId xmlns:a16="http://schemas.microsoft.com/office/drawing/2014/main" id="{A39C7513-FBEF-4089-B9E3-0B5B234AA4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93737" y="4567889"/>
            <a:ext cx="2923994" cy="2076036"/>
          </a:xfrm>
          <a:prstGeom prst="rect">
            <a:avLst/>
          </a:prstGeom>
        </p:spPr>
      </p:pic>
      <p:pic>
        <p:nvPicPr>
          <p:cNvPr id="4" name="Picture 11">
            <a:extLst>
              <a:ext uri="{FF2B5EF4-FFF2-40B4-BE49-F238E27FC236}">
                <a16:creationId xmlns:a16="http://schemas.microsoft.com/office/drawing/2014/main" id="{F37B4A5D-282D-4440-8ED0-DB5431DF93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769982"/>
            <a:ext cx="3877031" cy="6093564"/>
          </a:xfrm>
          <a:prstGeom prst="rect">
            <a:avLst/>
          </a:prstGeom>
        </p:spPr>
      </p:pic>
      <p:sp>
        <p:nvSpPr>
          <p:cNvPr id="6" name="Rectangle 5">
            <a:extLst>
              <a:ext uri="{FF2B5EF4-FFF2-40B4-BE49-F238E27FC236}">
                <a16:creationId xmlns:a16="http://schemas.microsoft.com/office/drawing/2014/main" id="{C41747D9-53E3-4B4D-BF38-315EE7C9D924}"/>
              </a:ext>
            </a:extLst>
          </p:cNvPr>
          <p:cNvSpPr/>
          <p:nvPr/>
        </p:nvSpPr>
        <p:spPr>
          <a:xfrm>
            <a:off x="3833303" y="2444231"/>
            <a:ext cx="7338869" cy="2123658"/>
          </a:xfrm>
          <a:prstGeom prst="rect">
            <a:avLst/>
          </a:prstGeom>
          <a:noFill/>
        </p:spPr>
        <p:txBody>
          <a:bodyPr wrap="none" lIns="91440" tIns="45720" rIns="91440" bIns="45720">
            <a:spAutoFit/>
          </a:bodyPr>
          <a:lstStyle/>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Quy trình sản xuất</a:t>
            </a:r>
          </a:p>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sợi đay</a:t>
            </a:r>
            <a:endParaRPr lang="en-US" sz="6600" b="1" cap="none" spc="0">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endParaRPr>
          </a:p>
        </p:txBody>
      </p:sp>
    </p:spTree>
    <p:extLst>
      <p:ext uri="{BB962C8B-B14F-4D97-AF65-F5344CB8AC3E}">
        <p14:creationId xmlns:p14="http://schemas.microsoft.com/office/powerpoint/2010/main" val="895249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ay day 3">
            <a:extLst>
              <a:ext uri="{FF2B5EF4-FFF2-40B4-BE49-F238E27FC236}">
                <a16:creationId xmlns:a16="http://schemas.microsoft.com/office/drawing/2014/main" id="{3F26CB44-BF9D-41A7-AF23-B431CEFEA7B9}"/>
              </a:ext>
            </a:extLst>
          </p:cNvPr>
          <p:cNvPicPr>
            <a:picLocks noChangeAspect="1" noChangeArrowheads="1"/>
          </p:cNvPicPr>
          <p:nvPr/>
        </p:nvPicPr>
        <p:blipFill>
          <a:blip r:embed="rId2"/>
          <a:srcRect/>
          <a:stretch>
            <a:fillRect/>
          </a:stretch>
        </p:blipFill>
        <p:spPr bwMode="auto">
          <a:xfrm>
            <a:off x="2163346" y="482637"/>
            <a:ext cx="7865308" cy="5101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Box 7">
            <a:extLst>
              <a:ext uri="{FF2B5EF4-FFF2-40B4-BE49-F238E27FC236}">
                <a16:creationId xmlns:a16="http://schemas.microsoft.com/office/drawing/2014/main" id="{CC299F52-C928-441F-A996-1A772F5F2F4D}"/>
              </a:ext>
            </a:extLst>
          </p:cNvPr>
          <p:cNvSpPr txBox="1">
            <a:spLocks noChangeArrowheads="1"/>
          </p:cNvSpPr>
          <p:nvPr/>
        </p:nvSpPr>
        <p:spPr bwMode="auto">
          <a:xfrm>
            <a:off x="4155689" y="5921829"/>
            <a:ext cx="5973694" cy="553998"/>
          </a:xfrm>
          <a:prstGeom prst="rect">
            <a:avLst/>
          </a:prstGeom>
          <a:noFill/>
          <a:ln w="9525">
            <a:noFill/>
            <a:miter lim="800000"/>
            <a:headEnd/>
            <a:tailEnd/>
          </a:ln>
          <a:effectLst/>
        </p:spPr>
        <p:txBody>
          <a:bodyPr wrap="square">
            <a:spAutoFit/>
          </a:bodyPr>
          <a:lstStyle/>
          <a:p>
            <a:r>
              <a:rPr lang="en-US" sz="3000" b="1" dirty="0">
                <a:solidFill>
                  <a:srgbClr val="002060"/>
                </a:solidFill>
                <a:latin typeface="UTM Androgyne" panose="02040603050506020204" pitchFamily="18" charset="0"/>
                <a:cs typeface="Arial" pitchFamily="34" charset="0"/>
              </a:rPr>
              <a:t> Thu </a:t>
            </a:r>
            <a:r>
              <a:rPr lang="en-US" sz="3000" b="1" dirty="0" err="1">
                <a:solidFill>
                  <a:srgbClr val="002060"/>
                </a:solidFill>
                <a:latin typeface="UTM Androgyne" panose="02040603050506020204" pitchFamily="18" charset="0"/>
                <a:cs typeface="Arial" pitchFamily="34" charset="0"/>
              </a:rPr>
              <a:t>hoạch</a:t>
            </a:r>
            <a:r>
              <a:rPr lang="en-US" sz="3000" b="1" dirty="0">
                <a:solidFill>
                  <a:srgbClr val="002060"/>
                </a:solidFill>
                <a:latin typeface="UTM Androgyne" panose="02040603050506020204" pitchFamily="18" charset="0"/>
                <a:cs typeface="Arial" pitchFamily="34" charset="0"/>
              </a:rPr>
              <a:t> </a:t>
            </a:r>
            <a:r>
              <a:rPr lang="en-US" sz="3000" b="1" dirty="0" err="1">
                <a:solidFill>
                  <a:srgbClr val="002060"/>
                </a:solidFill>
                <a:latin typeface="UTM Androgyne" panose="02040603050506020204" pitchFamily="18" charset="0"/>
                <a:cs typeface="Arial" pitchFamily="34" charset="0"/>
              </a:rPr>
              <a:t>cây</a:t>
            </a:r>
            <a:r>
              <a:rPr lang="en-US" sz="3000" b="1" dirty="0">
                <a:solidFill>
                  <a:srgbClr val="002060"/>
                </a:solidFill>
                <a:latin typeface="UTM Androgyne" panose="02040603050506020204" pitchFamily="18" charset="0"/>
                <a:cs typeface="Arial" pitchFamily="34" charset="0"/>
              </a:rPr>
              <a:t> </a:t>
            </a:r>
            <a:r>
              <a:rPr lang="en-US" sz="3000" b="1" dirty="0" err="1">
                <a:solidFill>
                  <a:srgbClr val="002060"/>
                </a:solidFill>
                <a:latin typeface="UTM Androgyne" panose="02040603050506020204" pitchFamily="18" charset="0"/>
                <a:cs typeface="Arial" pitchFamily="34" charset="0"/>
              </a:rPr>
              <a:t>đay</a:t>
            </a:r>
            <a:endParaRPr lang="en-US" sz="3000" b="1" dirty="0">
              <a:solidFill>
                <a:srgbClr val="002060"/>
              </a:solidFill>
              <a:latin typeface="UTM Androgyne" panose="02040603050506020204" pitchFamily="18" charset="0"/>
              <a:cs typeface="Arial" pitchFamily="34" charset="0"/>
            </a:endParaRPr>
          </a:p>
        </p:txBody>
      </p:sp>
    </p:spTree>
    <p:extLst>
      <p:ext uri="{BB962C8B-B14F-4D97-AF65-F5344CB8AC3E}">
        <p14:creationId xmlns:p14="http://schemas.microsoft.com/office/powerpoint/2010/main" val="399490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guồn gốc của túi vải đay, sợi đay | Chuyên sản xuất may in túi vải, sỉ  buôn số lượng | chuyen-san-xuat-may-in-tui-vai-si-buon-so-luong">
            <a:extLst>
              <a:ext uri="{FF2B5EF4-FFF2-40B4-BE49-F238E27FC236}">
                <a16:creationId xmlns:a16="http://schemas.microsoft.com/office/drawing/2014/main" id="{0F542088-A090-45B4-A1ED-85FA28C076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1814" y="312964"/>
            <a:ext cx="7108372" cy="53312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Box 7">
            <a:extLst>
              <a:ext uri="{FF2B5EF4-FFF2-40B4-BE49-F238E27FC236}">
                <a16:creationId xmlns:a16="http://schemas.microsoft.com/office/drawing/2014/main" id="{B047CE52-45E1-47FE-8846-9CE670C11380}"/>
              </a:ext>
            </a:extLst>
          </p:cNvPr>
          <p:cNvSpPr txBox="1">
            <a:spLocks noChangeArrowheads="1"/>
          </p:cNvSpPr>
          <p:nvPr/>
        </p:nvSpPr>
        <p:spPr bwMode="auto">
          <a:xfrm>
            <a:off x="2982685" y="5991038"/>
            <a:ext cx="7429726" cy="553998"/>
          </a:xfrm>
          <a:prstGeom prst="rect">
            <a:avLst/>
          </a:prstGeom>
          <a:noFill/>
          <a:ln w="9525">
            <a:noFill/>
            <a:miter lim="800000"/>
            <a:headEnd/>
            <a:tailEnd/>
          </a:ln>
          <a:effectLst/>
        </p:spPr>
        <p:txBody>
          <a:bodyPr wrap="square">
            <a:spAutoFit/>
          </a:bodyPr>
          <a:lstStyle/>
          <a:p>
            <a:r>
              <a:rPr lang="vi-VN" sz="3000" b="1">
                <a:solidFill>
                  <a:srgbClr val="002060"/>
                </a:solidFill>
                <a:latin typeface="UTM Androgyne" panose="02040603050506020204" pitchFamily="18" charset="0"/>
                <a:cs typeface="Arial" pitchFamily="34" charset="0"/>
              </a:rPr>
              <a:t> Bóc lấy phần vỏ, đem ngâm nước </a:t>
            </a:r>
            <a:endParaRPr lang="en-US" sz="3000" b="1" dirty="0">
              <a:solidFill>
                <a:srgbClr val="002060"/>
              </a:solidFill>
              <a:latin typeface="UTM Androgyne" panose="02040603050506020204" pitchFamily="18" charset="0"/>
              <a:cs typeface="Arial" pitchFamily="34" charset="0"/>
            </a:endParaRPr>
          </a:p>
        </p:txBody>
      </p:sp>
    </p:spTree>
    <p:extLst>
      <p:ext uri="{BB962C8B-B14F-4D97-AF65-F5344CB8AC3E}">
        <p14:creationId xmlns:p14="http://schemas.microsoft.com/office/powerpoint/2010/main" val="261473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7FEEEC-FE74-4BA9-879E-09568CB0766E}"/>
              </a:ext>
            </a:extLst>
          </p:cNvPr>
          <p:cNvPicPr>
            <a:picLocks noChangeAspect="1"/>
          </p:cNvPicPr>
          <p:nvPr/>
        </p:nvPicPr>
        <p:blipFill>
          <a:blip r:embed="rId3"/>
          <a:stretch>
            <a:fillRect/>
          </a:stretch>
        </p:blipFill>
        <p:spPr>
          <a:xfrm>
            <a:off x="0" y="0"/>
            <a:ext cx="12192000" cy="6858000"/>
          </a:xfrm>
          <a:prstGeom prst="rect">
            <a:avLst/>
          </a:prstGeom>
        </p:spPr>
      </p:pic>
      <p:sp>
        <p:nvSpPr>
          <p:cNvPr id="20" name="Rectangle 19">
            <a:extLst>
              <a:ext uri="{FF2B5EF4-FFF2-40B4-BE49-F238E27FC236}">
                <a16:creationId xmlns:a16="http://schemas.microsoft.com/office/drawing/2014/main" id="{D7C1BA07-5E1B-49C3-BACE-63B0F23661AF}"/>
              </a:ext>
            </a:extLst>
          </p:cNvPr>
          <p:cNvSpPr/>
          <p:nvPr/>
        </p:nvSpPr>
        <p:spPr>
          <a:xfrm>
            <a:off x="1108096" y="496467"/>
            <a:ext cx="9975808" cy="2215991"/>
          </a:xfrm>
          <a:prstGeom prst="rect">
            <a:avLst/>
          </a:prstGeom>
          <a:noFill/>
        </p:spPr>
        <p:txBody>
          <a:bodyPr wrap="none" lIns="91440" tIns="45720" rIns="91440" bIns="45720">
            <a:spAutoFit/>
          </a:bodyPr>
          <a:lstStyle/>
          <a:p>
            <a:pPr algn="ctr"/>
            <a:r>
              <a:rPr lang="vi-VN"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rPr>
              <a:t>KHỞI ĐỘNG</a:t>
            </a:r>
            <a:endParaRPr lang="en-US"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endParaRPr>
          </a:p>
        </p:txBody>
      </p:sp>
      <p:pic>
        <p:nvPicPr>
          <p:cNvPr id="21" name="Picture 2">
            <a:extLst>
              <a:ext uri="{FF2B5EF4-FFF2-40B4-BE49-F238E27FC236}">
                <a16:creationId xmlns:a16="http://schemas.microsoft.com/office/drawing/2014/main" id="{03E0611B-6510-4A5D-A48A-32E396B8F7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62117" y="2870200"/>
            <a:ext cx="11067766" cy="4025900"/>
          </a:xfrm>
          <a:prstGeom prst="rect">
            <a:avLst/>
          </a:prstGeom>
        </p:spPr>
      </p:pic>
    </p:spTree>
    <p:extLst>
      <p:ext uri="{BB962C8B-B14F-4D97-AF65-F5344CB8AC3E}">
        <p14:creationId xmlns:p14="http://schemas.microsoft.com/office/powerpoint/2010/main" val="1505713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00">
        <p15:prstTrans prst="airplane"/>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500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0"/>
                                        </p:tgtEl>
                                        <p:attrNameLst>
                                          <p:attrName>ppt_x</p:attrName>
                                          <p:attrName>ppt_y</p:attrName>
                                        </p:attrNameLst>
                                      </p:cBhvr>
                                    </p:animMotion>
                                    <p:animRot by="1500000">
                                      <p:cBhvr>
                                        <p:cTn id="7" dur="125" fill="hold">
                                          <p:stCondLst>
                                            <p:cond delay="0"/>
                                          </p:stCondLst>
                                        </p:cTn>
                                        <p:tgtEl>
                                          <p:spTgt spid="20"/>
                                        </p:tgtEl>
                                        <p:attrNameLst>
                                          <p:attrName>r</p:attrName>
                                        </p:attrNameLst>
                                      </p:cBhvr>
                                    </p:animRot>
                                    <p:animRot by="-1500000">
                                      <p:cBhvr>
                                        <p:cTn id="8" dur="125" fill="hold">
                                          <p:stCondLst>
                                            <p:cond delay="125"/>
                                          </p:stCondLst>
                                        </p:cTn>
                                        <p:tgtEl>
                                          <p:spTgt spid="20"/>
                                        </p:tgtEl>
                                        <p:attrNameLst>
                                          <p:attrName>r</p:attrName>
                                        </p:attrNameLst>
                                      </p:cBhvr>
                                    </p:animRot>
                                    <p:animRot by="-1500000">
                                      <p:cBhvr>
                                        <p:cTn id="9" dur="125" fill="hold">
                                          <p:stCondLst>
                                            <p:cond delay="250"/>
                                          </p:stCondLst>
                                        </p:cTn>
                                        <p:tgtEl>
                                          <p:spTgt spid="20"/>
                                        </p:tgtEl>
                                        <p:attrNameLst>
                                          <p:attrName>r</p:attrName>
                                        </p:attrNameLst>
                                      </p:cBhvr>
                                    </p:animRot>
                                    <p:animRot by="1500000">
                                      <p:cBhvr>
                                        <p:cTn id="1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descr="che bien day 2">
            <a:extLst>
              <a:ext uri="{FF2B5EF4-FFF2-40B4-BE49-F238E27FC236}">
                <a16:creationId xmlns:a16="http://schemas.microsoft.com/office/drawing/2014/main" id="{6FF2138F-5918-4B12-8C31-2A930C56E06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Lst>
          </a:blip>
          <a:srcRect/>
          <a:stretch>
            <a:fillRect/>
          </a:stretch>
        </p:blipFill>
        <p:spPr bwMode="auto">
          <a:xfrm>
            <a:off x="2095621" y="601435"/>
            <a:ext cx="8000758" cy="48849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Box 13">
            <a:extLst>
              <a:ext uri="{FF2B5EF4-FFF2-40B4-BE49-F238E27FC236}">
                <a16:creationId xmlns:a16="http://schemas.microsoft.com/office/drawing/2014/main" id="{BC064E74-48E2-4734-8F3C-99F269EBBE2A}"/>
              </a:ext>
            </a:extLst>
          </p:cNvPr>
          <p:cNvSpPr txBox="1">
            <a:spLocks noChangeArrowheads="1"/>
          </p:cNvSpPr>
          <p:nvPr/>
        </p:nvSpPr>
        <p:spPr bwMode="auto">
          <a:xfrm>
            <a:off x="4358730" y="5920646"/>
            <a:ext cx="4222627" cy="553633"/>
          </a:xfrm>
          <a:prstGeom prst="rect">
            <a:avLst/>
          </a:prstGeom>
          <a:noFill/>
          <a:ln w="9525">
            <a:noFill/>
            <a:miter lim="800000"/>
            <a:headEnd/>
            <a:tailEnd/>
          </a:ln>
          <a:effectLst/>
        </p:spPr>
        <p:txBody>
          <a:bodyPr>
            <a:spAutoFit/>
          </a:bodyPr>
          <a:lstStyle/>
          <a:p>
            <a:pPr>
              <a:spcBef>
                <a:spcPct val="50000"/>
              </a:spcBef>
            </a:pPr>
            <a:r>
              <a:rPr lang="en-US" b="1" dirty="0">
                <a:solidFill>
                  <a:srgbClr val="002060"/>
                </a:solidFill>
                <a:latin typeface="UTM Androgyne" panose="02040603050506020204" pitchFamily="18" charset="0"/>
              </a:rPr>
              <a:t>  </a:t>
            </a:r>
            <a:r>
              <a:rPr lang="en-US" sz="3000" b="1" dirty="0" err="1">
                <a:solidFill>
                  <a:srgbClr val="002060"/>
                </a:solidFill>
                <a:latin typeface="UTM Androgyne" panose="02040603050506020204" pitchFamily="18" charset="0"/>
                <a:cs typeface="Arial" pitchFamily="34" charset="0"/>
              </a:rPr>
              <a:t>Tước</a:t>
            </a:r>
            <a:r>
              <a:rPr lang="en-US" sz="3000" b="1" dirty="0">
                <a:solidFill>
                  <a:srgbClr val="002060"/>
                </a:solidFill>
                <a:latin typeface="UTM Androgyne" panose="02040603050506020204" pitchFamily="18" charset="0"/>
                <a:cs typeface="Arial" pitchFamily="34" charset="0"/>
              </a:rPr>
              <a:t> </a:t>
            </a:r>
            <a:r>
              <a:rPr lang="en-US" sz="3000" b="1" dirty="0" err="1">
                <a:solidFill>
                  <a:srgbClr val="002060"/>
                </a:solidFill>
                <a:latin typeface="UTM Androgyne" panose="02040603050506020204" pitchFamily="18" charset="0"/>
                <a:cs typeface="Arial" pitchFamily="34" charset="0"/>
              </a:rPr>
              <a:t>đay</a:t>
            </a:r>
            <a:r>
              <a:rPr lang="en-US" sz="3000" b="1" dirty="0">
                <a:solidFill>
                  <a:srgbClr val="002060"/>
                </a:solidFill>
                <a:latin typeface="UTM Androgyne" panose="02040603050506020204" pitchFamily="18" charset="0"/>
                <a:cs typeface="Arial" pitchFamily="34" charset="0"/>
              </a:rPr>
              <a:t> </a:t>
            </a:r>
            <a:r>
              <a:rPr lang="en-US" sz="3000" b="1" dirty="0" err="1">
                <a:solidFill>
                  <a:srgbClr val="002060"/>
                </a:solidFill>
                <a:latin typeface="UTM Androgyne" panose="02040603050506020204" pitchFamily="18" charset="0"/>
                <a:cs typeface="Arial" pitchFamily="34" charset="0"/>
              </a:rPr>
              <a:t>thành</a:t>
            </a:r>
            <a:r>
              <a:rPr lang="en-US" sz="3000" b="1" dirty="0">
                <a:solidFill>
                  <a:srgbClr val="002060"/>
                </a:solidFill>
                <a:latin typeface="UTM Androgyne" panose="02040603050506020204" pitchFamily="18" charset="0"/>
                <a:cs typeface="Arial" pitchFamily="34" charset="0"/>
              </a:rPr>
              <a:t> </a:t>
            </a:r>
            <a:r>
              <a:rPr lang="en-US" sz="3000" b="1" dirty="0" err="1">
                <a:solidFill>
                  <a:srgbClr val="002060"/>
                </a:solidFill>
                <a:latin typeface="UTM Androgyne" panose="02040603050506020204" pitchFamily="18" charset="0"/>
                <a:cs typeface="Arial" pitchFamily="34" charset="0"/>
              </a:rPr>
              <a:t>sợi</a:t>
            </a:r>
            <a:endParaRPr lang="en-US" sz="3000" b="1" dirty="0">
              <a:solidFill>
                <a:srgbClr val="002060"/>
              </a:solidFill>
              <a:latin typeface="UTM Androgyne" panose="02040603050506020204" pitchFamily="18" charset="0"/>
              <a:cs typeface="Arial" pitchFamily="34" charset="0"/>
            </a:endParaRPr>
          </a:p>
        </p:txBody>
      </p:sp>
    </p:spTree>
    <p:extLst>
      <p:ext uri="{BB962C8B-B14F-4D97-AF65-F5344CB8AC3E}">
        <p14:creationId xmlns:p14="http://schemas.microsoft.com/office/powerpoint/2010/main" val="392877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guồn gốc của túi vải đay, sợi đay | Chuyên sản xuất may in túi vải, sỉ  buôn số lượng | chuyen-san-xuat-may-in-tui-vai-si-buon-so-luong">
            <a:extLst>
              <a:ext uri="{FF2B5EF4-FFF2-40B4-BE49-F238E27FC236}">
                <a16:creationId xmlns:a16="http://schemas.microsoft.com/office/drawing/2014/main" id="{FB5FD849-9784-48A5-BECD-AAD4D51D1C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5228" y="383721"/>
            <a:ext cx="6901543" cy="5176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Box 13">
            <a:extLst>
              <a:ext uri="{FF2B5EF4-FFF2-40B4-BE49-F238E27FC236}">
                <a16:creationId xmlns:a16="http://schemas.microsoft.com/office/drawing/2014/main" id="{20F00AD6-DD06-49D4-8D7F-9B15D9B25C4C}"/>
              </a:ext>
            </a:extLst>
          </p:cNvPr>
          <p:cNvSpPr txBox="1">
            <a:spLocks noChangeArrowheads="1"/>
          </p:cNvSpPr>
          <p:nvPr/>
        </p:nvSpPr>
        <p:spPr bwMode="auto">
          <a:xfrm>
            <a:off x="5489244" y="5920281"/>
            <a:ext cx="4222627" cy="553998"/>
          </a:xfrm>
          <a:prstGeom prst="rect">
            <a:avLst/>
          </a:prstGeom>
          <a:noFill/>
          <a:ln w="9525">
            <a:noFill/>
            <a:miter lim="800000"/>
            <a:headEnd/>
            <a:tailEnd/>
          </a:ln>
          <a:effectLst/>
        </p:spPr>
        <p:txBody>
          <a:bodyPr>
            <a:spAutoFit/>
          </a:bodyPr>
          <a:lstStyle/>
          <a:p>
            <a:pPr>
              <a:spcBef>
                <a:spcPct val="50000"/>
              </a:spcBef>
            </a:pPr>
            <a:r>
              <a:rPr lang="vi-VN" sz="3000" b="1">
                <a:solidFill>
                  <a:srgbClr val="002060"/>
                </a:solidFill>
                <a:latin typeface="UTM Androgyne" panose="02040603050506020204" pitchFamily="18" charset="0"/>
                <a:cs typeface="Arial" pitchFamily="34" charset="0"/>
              </a:rPr>
              <a:t>Sợi đay</a:t>
            </a:r>
            <a:endParaRPr lang="en-US" sz="3000" b="1" dirty="0">
              <a:solidFill>
                <a:srgbClr val="002060"/>
              </a:solidFill>
              <a:latin typeface="UTM Androgyne" panose="02040603050506020204" pitchFamily="18" charset="0"/>
              <a:cs typeface="Arial" pitchFamily="34" charset="0"/>
            </a:endParaRPr>
          </a:p>
        </p:txBody>
      </p:sp>
    </p:spTree>
    <p:extLst>
      <p:ext uri="{BB962C8B-B14F-4D97-AF65-F5344CB8AC3E}">
        <p14:creationId xmlns:p14="http://schemas.microsoft.com/office/powerpoint/2010/main" val="129259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D7F6F47F-30CB-467D-9CE3-71AE8D4EC041}"/>
              </a:ext>
            </a:extLst>
          </p:cNvPr>
          <p:cNvSpPr txBox="1">
            <a:spLocks noChangeArrowheads="1"/>
          </p:cNvSpPr>
          <p:nvPr/>
        </p:nvSpPr>
        <p:spPr bwMode="auto">
          <a:xfrm>
            <a:off x="1860550" y="385138"/>
            <a:ext cx="5480050" cy="1015663"/>
          </a:xfrm>
          <a:prstGeom prst="rect">
            <a:avLst/>
          </a:prstGeom>
          <a:noFill/>
          <a:ln w="9525">
            <a:noFill/>
            <a:miter lim="800000"/>
            <a:headEnd/>
            <a:tailEnd/>
          </a:ln>
          <a:effectLst/>
        </p:spPr>
        <p:txBody>
          <a:bodyPr wrap="square">
            <a:spAutoFit/>
          </a:bodyPr>
          <a:lstStyle/>
          <a:p>
            <a:pPr>
              <a:spcBef>
                <a:spcPct val="50000"/>
              </a:spcBef>
            </a:pPr>
            <a:r>
              <a:rPr lang="en-US" sz="6000" b="1">
                <a:solidFill>
                  <a:srgbClr val="00602B"/>
                </a:solidFill>
                <a:latin typeface="UTM Androgyne" panose="02040603050506020204" pitchFamily="18" charset="0"/>
                <a:cs typeface="Arial" pitchFamily="34" charset="0"/>
              </a:rPr>
              <a:t>Sợi đay:</a:t>
            </a:r>
          </a:p>
        </p:txBody>
      </p:sp>
      <p:sp>
        <p:nvSpPr>
          <p:cNvPr id="4" name="Text Box 6">
            <a:extLst>
              <a:ext uri="{FF2B5EF4-FFF2-40B4-BE49-F238E27FC236}">
                <a16:creationId xmlns:a16="http://schemas.microsoft.com/office/drawing/2014/main" id="{3744EBDC-1324-4411-8CD9-4B4861D8BB82}"/>
              </a:ext>
            </a:extLst>
          </p:cNvPr>
          <p:cNvSpPr txBox="1">
            <a:spLocks noChangeArrowheads="1"/>
          </p:cNvSpPr>
          <p:nvPr/>
        </p:nvSpPr>
        <p:spPr bwMode="auto">
          <a:xfrm>
            <a:off x="1365250" y="1511637"/>
            <a:ext cx="10426984" cy="2554545"/>
          </a:xfrm>
          <a:prstGeom prst="rect">
            <a:avLst/>
          </a:prstGeom>
          <a:noFill/>
          <a:ln w="9525">
            <a:noFill/>
            <a:miter lim="800000"/>
            <a:headEnd/>
            <a:tailEnd/>
          </a:ln>
          <a:effectLst/>
        </p:spPr>
        <p:txBody>
          <a:bodyPr wrap="square">
            <a:spAutoFit/>
          </a:bodyPr>
          <a:lstStyle/>
          <a:p>
            <a:pPr marL="173831" indent="-173831" algn="just">
              <a:spcBef>
                <a:spcPct val="50000"/>
              </a:spcBef>
            </a:pPr>
            <a:r>
              <a:rPr lang="vi-VN" sz="4000">
                <a:solidFill>
                  <a:srgbClr val="000000"/>
                </a:solidFill>
                <a:latin typeface="UTM Androgyne" panose="02040603050506020204" pitchFamily="18" charset="0"/>
                <a:cs typeface="Arial" pitchFamily="34" charset="0"/>
              </a:rPr>
              <a:t> </a:t>
            </a:r>
            <a:r>
              <a:rPr lang="en-US" sz="4000">
                <a:solidFill>
                  <a:srgbClr val="000000"/>
                </a:solidFill>
                <a:latin typeface="UTM Androgyne" panose="02040603050506020204" pitchFamily="18" charset="0"/>
                <a:cs typeface="Arial" pitchFamily="34" charset="0"/>
              </a:rPr>
              <a:t>Sản </a:t>
            </a:r>
            <a:r>
              <a:rPr lang="en-US" sz="4000" dirty="0" err="1">
                <a:solidFill>
                  <a:srgbClr val="000000"/>
                </a:solidFill>
                <a:latin typeface="UTM Androgyne" panose="02040603050506020204" pitchFamily="18" charset="0"/>
                <a:cs typeface="Arial" pitchFamily="34" charset="0"/>
              </a:rPr>
              <a:t>phẩm</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tư</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cây</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đay</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hết</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sức</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phong</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phu</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như</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Dây</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thừng</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thảm</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bồi</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bao</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tải</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Toàn</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bô</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cây</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đay</a:t>
            </a:r>
            <a:r>
              <a:rPr lang="en-US" sz="4000" dirty="0">
                <a:solidFill>
                  <a:srgbClr val="000000"/>
                </a:solidFill>
                <a:latin typeface="UTM Androgyne" panose="02040603050506020204" pitchFamily="18" charset="0"/>
                <a:cs typeface="Arial" pitchFamily="34" charset="0"/>
              </a:rPr>
              <a:t> có </a:t>
            </a:r>
            <a:r>
              <a:rPr lang="en-US" sz="4000" dirty="0" err="1">
                <a:solidFill>
                  <a:srgbClr val="000000"/>
                </a:solidFill>
                <a:latin typeface="UTM Androgyne" panose="02040603050506020204" pitchFamily="18" charset="0"/>
                <a:cs typeface="Arial" pitchFamily="34" charset="0"/>
              </a:rPr>
              <a:t>thê</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được</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chê</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biến</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thành</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bột</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giấy</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sản</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xuất</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các</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loại</a:t>
            </a:r>
            <a:r>
              <a:rPr lang="en-US" sz="4000" dirty="0">
                <a:solidFill>
                  <a:srgbClr val="000000"/>
                </a:solidFill>
                <a:latin typeface="UTM Androgyne" panose="02040603050506020204" pitchFamily="18" charset="0"/>
                <a:cs typeface="Arial" pitchFamily="34" charset="0"/>
              </a:rPr>
              <a:t> </a:t>
            </a:r>
            <a:r>
              <a:rPr lang="en-US" sz="4000" dirty="0" err="1">
                <a:solidFill>
                  <a:srgbClr val="000000"/>
                </a:solidFill>
                <a:latin typeface="UTM Androgyne" panose="02040603050506020204" pitchFamily="18" charset="0"/>
                <a:cs typeface="Arial" pitchFamily="34" charset="0"/>
              </a:rPr>
              <a:t>giấy</a:t>
            </a:r>
            <a:r>
              <a:rPr lang="en-US" sz="4000" dirty="0">
                <a:solidFill>
                  <a:srgbClr val="000000"/>
                </a:solidFill>
                <a:latin typeface="UTM Androgyne" panose="02040603050506020204" pitchFamily="18" charset="0"/>
                <a:cs typeface="Arial" pitchFamily="34" charset="0"/>
              </a:rPr>
              <a:t> </a:t>
            </a:r>
            <a:r>
              <a:rPr lang="en-US" sz="4000">
                <a:solidFill>
                  <a:srgbClr val="000000"/>
                </a:solidFill>
                <a:latin typeface="UTM Androgyne" panose="02040603050506020204" pitchFamily="18" charset="0"/>
                <a:cs typeface="Arial" pitchFamily="34" charset="0"/>
              </a:rPr>
              <a:t>in,</a:t>
            </a:r>
            <a:r>
              <a:rPr lang="vi-VN" sz="4000">
                <a:solidFill>
                  <a:srgbClr val="000000"/>
                </a:solidFill>
                <a:latin typeface="UTM Androgyne" panose="02040603050506020204" pitchFamily="18" charset="0"/>
                <a:cs typeface="Arial" pitchFamily="34" charset="0"/>
              </a:rPr>
              <a:t> </a:t>
            </a:r>
            <a:r>
              <a:rPr lang="en-US" sz="4000">
                <a:solidFill>
                  <a:srgbClr val="000000"/>
                </a:solidFill>
                <a:latin typeface="UTM Androgyne" panose="02040603050506020204" pitchFamily="18" charset="0"/>
                <a:cs typeface="Arial" pitchFamily="34" charset="0"/>
              </a:rPr>
              <a:t>…</a:t>
            </a:r>
            <a:endParaRPr lang="en-US" sz="4000" dirty="0">
              <a:solidFill>
                <a:srgbClr val="000000"/>
              </a:solidFill>
              <a:latin typeface="UTM Androgyne" panose="02040603050506020204" pitchFamily="18" charset="0"/>
              <a:cs typeface="Arial" pitchFamily="34" charset="0"/>
            </a:endParaRPr>
          </a:p>
        </p:txBody>
      </p:sp>
      <p:pic>
        <p:nvPicPr>
          <p:cNvPr id="5" name="Picture 8">
            <a:extLst>
              <a:ext uri="{FF2B5EF4-FFF2-40B4-BE49-F238E27FC236}">
                <a16:creationId xmlns:a16="http://schemas.microsoft.com/office/drawing/2014/main" id="{B61636C6-ECDF-461B-B55D-39C5054DB2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6914" y="4177018"/>
            <a:ext cx="2149011" cy="2554545"/>
          </a:xfrm>
          <a:prstGeom prst="rect">
            <a:avLst/>
          </a:prstGeom>
        </p:spPr>
      </p:pic>
    </p:spTree>
    <p:extLst>
      <p:ext uri="{BB962C8B-B14F-4D97-AF65-F5344CB8AC3E}">
        <p14:creationId xmlns:p14="http://schemas.microsoft.com/office/powerpoint/2010/main" val="355874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9A60F1A-8025-44A9-9EEB-7EE2C09F7108}"/>
              </a:ext>
            </a:extLst>
          </p:cNvPr>
          <p:cNvGrpSpPr>
            <a:grpSpLocks/>
          </p:cNvGrpSpPr>
          <p:nvPr/>
        </p:nvGrpSpPr>
        <p:grpSpPr bwMode="auto">
          <a:xfrm>
            <a:off x="8367867" y="1559482"/>
            <a:ext cx="3534267" cy="3984870"/>
            <a:chOff x="4088" y="1631"/>
            <a:chExt cx="1384" cy="2455"/>
          </a:xfrm>
        </p:grpSpPr>
        <p:sp>
          <p:nvSpPr>
            <p:cNvPr id="4" name="Text Box 8">
              <a:extLst>
                <a:ext uri="{FF2B5EF4-FFF2-40B4-BE49-F238E27FC236}">
                  <a16:creationId xmlns:a16="http://schemas.microsoft.com/office/drawing/2014/main" id="{A59B252E-A2E0-4BAC-B3A5-9E1070DA3351}"/>
                </a:ext>
              </a:extLst>
            </p:cNvPr>
            <p:cNvSpPr txBox="1">
              <a:spLocks noChangeArrowheads="1"/>
            </p:cNvSpPr>
            <p:nvPr/>
          </p:nvSpPr>
          <p:spPr bwMode="auto">
            <a:xfrm>
              <a:off x="4176" y="3792"/>
              <a:ext cx="1104" cy="294"/>
            </a:xfrm>
            <a:prstGeom prst="rect">
              <a:avLst/>
            </a:prstGeom>
            <a:noFill/>
            <a:ln w="9525">
              <a:noFill/>
              <a:miter lim="800000"/>
              <a:headEnd/>
              <a:tailEnd/>
            </a:ln>
            <a:effectLst/>
          </p:spPr>
          <p:txBody>
            <a:bodyPr>
              <a:spAutoFit/>
            </a:bodyPr>
            <a:lstStyle/>
            <a:p>
              <a:pPr algn="ctr">
                <a:spcBef>
                  <a:spcPct val="50000"/>
                </a:spcBef>
              </a:pPr>
              <a:r>
                <a:rPr lang="en-US" sz="3000">
                  <a:solidFill>
                    <a:srgbClr val="000000"/>
                  </a:solidFill>
                  <a:latin typeface="UTM Androgyne" panose="02040603050506020204" pitchFamily="18" charset="0"/>
                  <a:cs typeface="Arial" pitchFamily="34" charset="0"/>
                </a:rPr>
                <a:t>Bao tải</a:t>
              </a:r>
            </a:p>
          </p:txBody>
        </p:sp>
        <p:pic>
          <p:nvPicPr>
            <p:cNvPr id="5" name="Picture 9" descr="Bao tai">
              <a:extLst>
                <a:ext uri="{FF2B5EF4-FFF2-40B4-BE49-F238E27FC236}">
                  <a16:creationId xmlns:a16="http://schemas.microsoft.com/office/drawing/2014/main" id="{711FFEE4-34F9-4127-A326-0E939A019BCA}"/>
                </a:ext>
              </a:extLst>
            </p:cNvPr>
            <p:cNvPicPr>
              <a:picLocks noChangeAspect="1" noChangeArrowheads="1"/>
            </p:cNvPicPr>
            <p:nvPr/>
          </p:nvPicPr>
          <p:blipFill>
            <a:blip r:embed="rId2"/>
            <a:srcRect/>
            <a:stretch>
              <a:fillRect/>
            </a:stretch>
          </p:blipFill>
          <p:spPr bwMode="auto">
            <a:xfrm>
              <a:off x="4088" y="1631"/>
              <a:ext cx="1384" cy="2079"/>
            </a:xfrm>
            <a:prstGeom prst="rect">
              <a:avLst/>
            </a:prstGeom>
            <a:noFill/>
          </p:spPr>
        </p:pic>
      </p:grpSp>
      <p:grpSp>
        <p:nvGrpSpPr>
          <p:cNvPr id="9" name="Group 13">
            <a:extLst>
              <a:ext uri="{FF2B5EF4-FFF2-40B4-BE49-F238E27FC236}">
                <a16:creationId xmlns:a16="http://schemas.microsoft.com/office/drawing/2014/main" id="{CBEF11AA-8648-49FF-B6D3-D594F99712B2}"/>
              </a:ext>
            </a:extLst>
          </p:cNvPr>
          <p:cNvGrpSpPr>
            <a:grpSpLocks/>
          </p:cNvGrpSpPr>
          <p:nvPr/>
        </p:nvGrpSpPr>
        <p:grpSpPr bwMode="auto">
          <a:xfrm>
            <a:off x="243315" y="2184400"/>
            <a:ext cx="3429102" cy="3359953"/>
            <a:chOff x="2256" y="2016"/>
            <a:chExt cx="1728" cy="2070"/>
          </a:xfrm>
        </p:grpSpPr>
        <p:sp>
          <p:nvSpPr>
            <p:cNvPr id="10" name="Text Box 14">
              <a:extLst>
                <a:ext uri="{FF2B5EF4-FFF2-40B4-BE49-F238E27FC236}">
                  <a16:creationId xmlns:a16="http://schemas.microsoft.com/office/drawing/2014/main" id="{CE52B40F-5D66-45C5-99A5-721601BEB407}"/>
                </a:ext>
              </a:extLst>
            </p:cNvPr>
            <p:cNvSpPr txBox="1">
              <a:spLocks noChangeArrowheads="1"/>
            </p:cNvSpPr>
            <p:nvPr/>
          </p:nvSpPr>
          <p:spPr bwMode="auto">
            <a:xfrm>
              <a:off x="2640" y="3792"/>
              <a:ext cx="1104" cy="294"/>
            </a:xfrm>
            <a:prstGeom prst="rect">
              <a:avLst/>
            </a:prstGeom>
            <a:noFill/>
            <a:ln w="9525">
              <a:noFill/>
              <a:miter lim="800000"/>
              <a:headEnd/>
              <a:tailEnd/>
            </a:ln>
            <a:effectLst/>
          </p:spPr>
          <p:txBody>
            <a:bodyPr>
              <a:spAutoFit/>
            </a:bodyPr>
            <a:lstStyle/>
            <a:p>
              <a:pPr algn="ctr">
                <a:spcBef>
                  <a:spcPct val="50000"/>
                </a:spcBef>
              </a:pPr>
              <a:r>
                <a:rPr lang="en-US" sz="3000">
                  <a:solidFill>
                    <a:srgbClr val="000000"/>
                  </a:solidFill>
                  <a:latin typeface="UTM Androgyne" panose="02040603050506020204" pitchFamily="18" charset="0"/>
                  <a:cs typeface="Arial" pitchFamily="34" charset="0"/>
                </a:rPr>
                <a:t>Thảm</a:t>
              </a:r>
            </a:p>
          </p:txBody>
        </p:sp>
        <p:pic>
          <p:nvPicPr>
            <p:cNvPr id="11" name="Picture 15" descr="thamday">
              <a:extLst>
                <a:ext uri="{FF2B5EF4-FFF2-40B4-BE49-F238E27FC236}">
                  <a16:creationId xmlns:a16="http://schemas.microsoft.com/office/drawing/2014/main" id="{03196230-F590-4488-965C-09D2DFA20C70}"/>
                </a:ext>
              </a:extLst>
            </p:cNvPr>
            <p:cNvPicPr>
              <a:picLocks noChangeAspect="1" noChangeArrowheads="1"/>
            </p:cNvPicPr>
            <p:nvPr/>
          </p:nvPicPr>
          <p:blipFill>
            <a:blip r:embed="rId3"/>
            <a:srcRect/>
            <a:stretch>
              <a:fillRect/>
            </a:stretch>
          </p:blipFill>
          <p:spPr bwMode="auto">
            <a:xfrm>
              <a:off x="2256" y="2016"/>
              <a:ext cx="1728" cy="1728"/>
            </a:xfrm>
            <a:prstGeom prst="rect">
              <a:avLst/>
            </a:prstGeom>
            <a:noFill/>
          </p:spPr>
        </p:pic>
      </p:grpSp>
      <p:grpSp>
        <p:nvGrpSpPr>
          <p:cNvPr id="12" name="Group 11">
            <a:extLst>
              <a:ext uri="{FF2B5EF4-FFF2-40B4-BE49-F238E27FC236}">
                <a16:creationId xmlns:a16="http://schemas.microsoft.com/office/drawing/2014/main" id="{9A9A4528-CC13-4C38-AF3C-37B9C657A9C8}"/>
              </a:ext>
            </a:extLst>
          </p:cNvPr>
          <p:cNvGrpSpPr/>
          <p:nvPr/>
        </p:nvGrpSpPr>
        <p:grpSpPr>
          <a:xfrm>
            <a:off x="4353267" y="1919940"/>
            <a:ext cx="3333750" cy="3624412"/>
            <a:chOff x="4502179" y="1919940"/>
            <a:chExt cx="3333750" cy="3624412"/>
          </a:xfrm>
        </p:grpSpPr>
        <p:sp>
          <p:nvSpPr>
            <p:cNvPr id="7" name="Text Box 11">
              <a:extLst>
                <a:ext uri="{FF2B5EF4-FFF2-40B4-BE49-F238E27FC236}">
                  <a16:creationId xmlns:a16="http://schemas.microsoft.com/office/drawing/2014/main" id="{7A2DDB0A-0532-4D7F-AA22-47E222A12311}"/>
                </a:ext>
              </a:extLst>
            </p:cNvPr>
            <p:cNvSpPr txBox="1">
              <a:spLocks noChangeArrowheads="1"/>
            </p:cNvSpPr>
            <p:nvPr/>
          </p:nvSpPr>
          <p:spPr bwMode="auto">
            <a:xfrm>
              <a:off x="4622179" y="5067142"/>
              <a:ext cx="3093751" cy="477210"/>
            </a:xfrm>
            <a:prstGeom prst="rect">
              <a:avLst/>
            </a:prstGeom>
            <a:noFill/>
            <a:ln w="9525">
              <a:noFill/>
              <a:miter lim="800000"/>
              <a:headEnd/>
              <a:tailEnd/>
            </a:ln>
            <a:effectLst/>
          </p:spPr>
          <p:txBody>
            <a:bodyPr wrap="square">
              <a:spAutoFit/>
            </a:bodyPr>
            <a:lstStyle/>
            <a:p>
              <a:pPr algn="ctr">
                <a:spcBef>
                  <a:spcPct val="50000"/>
                </a:spcBef>
              </a:pPr>
              <a:r>
                <a:rPr lang="en-US" sz="3000" dirty="0" err="1">
                  <a:solidFill>
                    <a:srgbClr val="000000"/>
                  </a:solidFill>
                  <a:latin typeface="UTM Androgyne" panose="02040603050506020204" pitchFamily="18" charset="0"/>
                  <a:cs typeface="Arial" pitchFamily="34" charset="0"/>
                </a:rPr>
                <a:t>Dây</a:t>
              </a:r>
              <a:r>
                <a:rPr lang="en-US" sz="3000" dirty="0">
                  <a:solidFill>
                    <a:srgbClr val="000000"/>
                  </a:solidFill>
                  <a:latin typeface="UTM Androgyne" panose="02040603050506020204" pitchFamily="18" charset="0"/>
                  <a:cs typeface="Arial" pitchFamily="34" charset="0"/>
                </a:rPr>
                <a:t> </a:t>
              </a:r>
              <a:r>
                <a:rPr lang="en-US" sz="3000" dirty="0" err="1">
                  <a:solidFill>
                    <a:srgbClr val="000000"/>
                  </a:solidFill>
                  <a:latin typeface="UTM Androgyne" panose="02040603050506020204" pitchFamily="18" charset="0"/>
                  <a:cs typeface="Arial" pitchFamily="34" charset="0"/>
                </a:rPr>
                <a:t>thừng</a:t>
              </a:r>
              <a:endParaRPr lang="en-US" sz="3000" dirty="0">
                <a:solidFill>
                  <a:srgbClr val="000000"/>
                </a:solidFill>
                <a:latin typeface="UTM Androgyne" panose="02040603050506020204" pitchFamily="18" charset="0"/>
                <a:cs typeface="Arial" pitchFamily="34" charset="0"/>
              </a:endParaRPr>
            </a:p>
          </p:txBody>
        </p:sp>
        <p:pic>
          <p:nvPicPr>
            <p:cNvPr id="3074" name="Picture 2" descr="Dây thừng 6mm - 20m">
              <a:extLst>
                <a:ext uri="{FF2B5EF4-FFF2-40B4-BE49-F238E27FC236}">
                  <a16:creationId xmlns:a16="http://schemas.microsoft.com/office/drawing/2014/main" id="{925D9B4D-6866-402A-A7B6-532FF368E15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2179" y="1919940"/>
              <a:ext cx="3333750" cy="33337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2505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37DEA0A0-3AA1-41EA-BC51-8293F6922754}"/>
              </a:ext>
            </a:extLst>
          </p:cNvPr>
          <p:cNvSpPr txBox="1">
            <a:spLocks noChangeArrowheads="1"/>
          </p:cNvSpPr>
          <p:nvPr/>
        </p:nvSpPr>
        <p:spPr bwMode="auto">
          <a:xfrm>
            <a:off x="1779885" y="301564"/>
            <a:ext cx="6097786" cy="1015663"/>
          </a:xfrm>
          <a:prstGeom prst="rect">
            <a:avLst/>
          </a:prstGeom>
          <a:noFill/>
          <a:ln w="9525">
            <a:noFill/>
            <a:miter lim="800000"/>
            <a:headEnd/>
            <a:tailEnd/>
          </a:ln>
          <a:effectLst/>
        </p:spPr>
        <p:txBody>
          <a:bodyPr wrap="square">
            <a:spAutoFit/>
          </a:bodyPr>
          <a:lstStyle/>
          <a:p>
            <a:pPr>
              <a:spcBef>
                <a:spcPct val="50000"/>
              </a:spcBef>
            </a:pPr>
            <a:r>
              <a:rPr lang="en-US" sz="6000" b="1" dirty="0" err="1">
                <a:solidFill>
                  <a:srgbClr val="00602B"/>
                </a:solidFill>
                <a:latin typeface="UTM Androgyne" panose="02040603050506020204" pitchFamily="18" charset="0"/>
                <a:cs typeface="Arial" pitchFamily="34" charset="0"/>
              </a:rPr>
              <a:t>Sợi</a:t>
            </a:r>
            <a:r>
              <a:rPr lang="en-US" sz="6000" b="1" dirty="0">
                <a:solidFill>
                  <a:srgbClr val="00602B"/>
                </a:solidFill>
                <a:latin typeface="UTM Androgyne" panose="02040603050506020204" pitchFamily="18" charset="0"/>
                <a:cs typeface="Arial" pitchFamily="34" charset="0"/>
              </a:rPr>
              <a:t> </a:t>
            </a:r>
            <a:r>
              <a:rPr lang="en-US" sz="6000" b="1" dirty="0" err="1">
                <a:solidFill>
                  <a:srgbClr val="00602B"/>
                </a:solidFill>
                <a:latin typeface="UTM Androgyne" panose="02040603050506020204" pitchFamily="18" charset="0"/>
                <a:cs typeface="Arial" pitchFamily="34" charset="0"/>
              </a:rPr>
              <a:t>gai</a:t>
            </a:r>
            <a:r>
              <a:rPr lang="en-US" sz="6000" b="1" dirty="0">
                <a:solidFill>
                  <a:srgbClr val="00602B"/>
                </a:solidFill>
                <a:latin typeface="UTM Androgyne" panose="02040603050506020204" pitchFamily="18" charset="0"/>
                <a:cs typeface="Arial" pitchFamily="34" charset="0"/>
              </a:rPr>
              <a:t>:</a:t>
            </a:r>
          </a:p>
        </p:txBody>
      </p:sp>
      <p:grpSp>
        <p:nvGrpSpPr>
          <p:cNvPr id="4" name="Group 8">
            <a:extLst>
              <a:ext uri="{FF2B5EF4-FFF2-40B4-BE49-F238E27FC236}">
                <a16:creationId xmlns:a16="http://schemas.microsoft.com/office/drawing/2014/main" id="{12A92CB8-4D1A-42D9-AC3C-44EE34B5C343}"/>
              </a:ext>
            </a:extLst>
          </p:cNvPr>
          <p:cNvGrpSpPr>
            <a:grpSpLocks/>
          </p:cNvGrpSpPr>
          <p:nvPr/>
        </p:nvGrpSpPr>
        <p:grpSpPr bwMode="auto">
          <a:xfrm>
            <a:off x="1422400" y="2201068"/>
            <a:ext cx="4454128" cy="4154093"/>
            <a:chOff x="-384" y="782"/>
            <a:chExt cx="3741" cy="3489"/>
          </a:xfrm>
        </p:grpSpPr>
        <p:pic>
          <p:nvPicPr>
            <p:cNvPr id="5" name="Picture 9" descr="cay gai 2">
              <a:extLst>
                <a:ext uri="{FF2B5EF4-FFF2-40B4-BE49-F238E27FC236}">
                  <a16:creationId xmlns:a16="http://schemas.microsoft.com/office/drawing/2014/main" id="{AD8610CB-1B16-4CFE-B6CB-8C982548A463}"/>
                </a:ext>
              </a:extLst>
            </p:cNvPr>
            <p:cNvPicPr>
              <a:picLocks noChangeAspect="1" noChangeArrowheads="1"/>
            </p:cNvPicPr>
            <p:nvPr/>
          </p:nvPicPr>
          <p:blipFill>
            <a:blip r:embed="rId2"/>
            <a:srcRect/>
            <a:stretch>
              <a:fillRect/>
            </a:stretch>
          </p:blipFill>
          <p:spPr bwMode="auto">
            <a:xfrm>
              <a:off x="-384" y="782"/>
              <a:ext cx="3741" cy="2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10">
              <a:extLst>
                <a:ext uri="{FF2B5EF4-FFF2-40B4-BE49-F238E27FC236}">
                  <a16:creationId xmlns:a16="http://schemas.microsoft.com/office/drawing/2014/main" id="{4F1FF197-A72C-4DD7-80D5-AF3EFC9400F6}"/>
                </a:ext>
              </a:extLst>
            </p:cNvPr>
            <p:cNvSpPr txBox="1">
              <a:spLocks noChangeArrowheads="1"/>
            </p:cNvSpPr>
            <p:nvPr/>
          </p:nvSpPr>
          <p:spPr bwMode="auto">
            <a:xfrm>
              <a:off x="797" y="3806"/>
              <a:ext cx="1680" cy="465"/>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cs typeface="Arial" pitchFamily="34" charset="0"/>
                </a:rPr>
                <a:t>Cây gai</a:t>
              </a:r>
            </a:p>
          </p:txBody>
        </p:sp>
      </p:grpSp>
      <p:sp>
        <p:nvSpPr>
          <p:cNvPr id="7" name="Text Box 11">
            <a:extLst>
              <a:ext uri="{FF2B5EF4-FFF2-40B4-BE49-F238E27FC236}">
                <a16:creationId xmlns:a16="http://schemas.microsoft.com/office/drawing/2014/main" id="{B0B7B38F-E2A0-47FA-9408-79CAC77847F4}"/>
              </a:ext>
            </a:extLst>
          </p:cNvPr>
          <p:cNvSpPr txBox="1">
            <a:spLocks noChangeArrowheads="1"/>
          </p:cNvSpPr>
          <p:nvPr/>
        </p:nvSpPr>
        <p:spPr bwMode="auto">
          <a:xfrm>
            <a:off x="1194792" y="1373048"/>
            <a:ext cx="11798300" cy="523220"/>
          </a:xfrm>
          <a:prstGeom prst="rect">
            <a:avLst/>
          </a:prstGeom>
          <a:noFill/>
          <a:ln w="9525">
            <a:noFill/>
            <a:miter lim="800000"/>
            <a:headEnd/>
            <a:tailEnd/>
          </a:ln>
          <a:effectLst/>
        </p:spPr>
        <p:txBody>
          <a:bodyPr wrap="square">
            <a:spAutoFit/>
          </a:bodyPr>
          <a:lstStyle/>
          <a:p>
            <a:pPr algn="just">
              <a:spcBef>
                <a:spcPct val="50000"/>
              </a:spcBef>
            </a:pPr>
            <a:r>
              <a:rPr lang="en-US" sz="2800" dirty="0" err="1">
                <a:solidFill>
                  <a:srgbClr val="002060"/>
                </a:solidFill>
                <a:latin typeface="UTM Androgyne" panose="02040603050506020204" pitchFamily="18" charset="0"/>
                <a:cs typeface="Arial" pitchFamily="34" charset="0"/>
              </a:rPr>
              <a:t>Được</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sản</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xuất</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từ</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vỏ</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cây</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gai</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thu</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gai</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về</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tước</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vỏ</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cây</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gai</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lấy</a:t>
            </a:r>
            <a:r>
              <a:rPr lang="en-US" sz="2800" dirty="0">
                <a:solidFill>
                  <a:srgbClr val="002060"/>
                </a:solidFill>
                <a:latin typeface="UTM Androgyne" panose="02040603050506020204" pitchFamily="18" charset="0"/>
                <a:cs typeface="Arial" pitchFamily="34" charset="0"/>
              </a:rPr>
              <a:t> </a:t>
            </a:r>
            <a:r>
              <a:rPr lang="en-US" sz="2800" dirty="0" err="1">
                <a:solidFill>
                  <a:srgbClr val="002060"/>
                </a:solidFill>
                <a:latin typeface="UTM Androgyne" panose="02040603050506020204" pitchFamily="18" charset="0"/>
                <a:cs typeface="Arial" pitchFamily="34" charset="0"/>
              </a:rPr>
              <a:t>sợi</a:t>
            </a:r>
            <a:r>
              <a:rPr lang="en-US" sz="2800" dirty="0">
                <a:solidFill>
                  <a:srgbClr val="002060"/>
                </a:solidFill>
                <a:latin typeface="UTM Androgyne" panose="02040603050506020204" pitchFamily="18" charset="0"/>
                <a:cs typeface="Arial" pitchFamily="34" charset="0"/>
              </a:rPr>
              <a:t>.</a:t>
            </a:r>
          </a:p>
        </p:txBody>
      </p:sp>
      <p:grpSp>
        <p:nvGrpSpPr>
          <p:cNvPr id="8" name="Group 12">
            <a:extLst>
              <a:ext uri="{FF2B5EF4-FFF2-40B4-BE49-F238E27FC236}">
                <a16:creationId xmlns:a16="http://schemas.microsoft.com/office/drawing/2014/main" id="{A659A745-DFFF-4E2B-A391-2397D9FA0EFC}"/>
              </a:ext>
            </a:extLst>
          </p:cNvPr>
          <p:cNvGrpSpPr>
            <a:grpSpLocks/>
          </p:cNvGrpSpPr>
          <p:nvPr/>
        </p:nvGrpSpPr>
        <p:grpSpPr bwMode="auto">
          <a:xfrm>
            <a:off x="6925469" y="2201068"/>
            <a:ext cx="4214813" cy="4154092"/>
            <a:chOff x="2478" y="1011"/>
            <a:chExt cx="3540" cy="3489"/>
          </a:xfrm>
        </p:grpSpPr>
        <p:pic>
          <p:nvPicPr>
            <p:cNvPr id="9" name="Picture 13" descr="soi gai">
              <a:extLst>
                <a:ext uri="{FF2B5EF4-FFF2-40B4-BE49-F238E27FC236}">
                  <a16:creationId xmlns:a16="http://schemas.microsoft.com/office/drawing/2014/main" id="{887C07BC-001C-4B20-B6A9-354C24DFEC53}"/>
                </a:ext>
              </a:extLst>
            </p:cNvPr>
            <p:cNvPicPr>
              <a:picLocks noChangeAspect="1" noChangeArrowheads="1"/>
            </p:cNvPicPr>
            <p:nvPr/>
          </p:nvPicPr>
          <p:blipFill>
            <a:blip r:embed="rId3"/>
            <a:srcRect l="4477" r="13434" b="58209"/>
            <a:stretch>
              <a:fillRect/>
            </a:stretch>
          </p:blipFill>
          <p:spPr bwMode="auto">
            <a:xfrm>
              <a:off x="2478" y="1011"/>
              <a:ext cx="3540" cy="27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 Box 14">
              <a:extLst>
                <a:ext uri="{FF2B5EF4-FFF2-40B4-BE49-F238E27FC236}">
                  <a16:creationId xmlns:a16="http://schemas.microsoft.com/office/drawing/2014/main" id="{E1474355-D753-4C64-BAFF-691C6D2F5048}"/>
                </a:ext>
              </a:extLst>
            </p:cNvPr>
            <p:cNvSpPr txBox="1">
              <a:spLocks noChangeArrowheads="1"/>
            </p:cNvSpPr>
            <p:nvPr/>
          </p:nvSpPr>
          <p:spPr bwMode="auto">
            <a:xfrm>
              <a:off x="3734" y="4035"/>
              <a:ext cx="1584" cy="465"/>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cs typeface="Arial" pitchFamily="34" charset="0"/>
                </a:rPr>
                <a:t>Sợi gai</a:t>
              </a:r>
            </a:p>
          </p:txBody>
        </p:sp>
      </p:grpSp>
    </p:spTree>
    <p:extLst>
      <p:ext uri="{BB962C8B-B14F-4D97-AF65-F5344CB8AC3E}">
        <p14:creationId xmlns:p14="http://schemas.microsoft.com/office/powerpoint/2010/main" val="392205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par>
                          <p:cTn id="19" fill="hold">
                            <p:stCondLst>
                              <p:cond delay="500"/>
                            </p:stCondLst>
                            <p:childTnLst>
                              <p:par>
                                <p:cTn id="20" presetID="2" presetClass="entr" presetSubtype="2"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C3ECE791-7945-4382-8E5B-85EB7B89922E}"/>
              </a:ext>
            </a:extLst>
          </p:cNvPr>
          <p:cNvSpPr txBox="1">
            <a:spLocks noChangeArrowheads="1"/>
          </p:cNvSpPr>
          <p:nvPr/>
        </p:nvSpPr>
        <p:spPr bwMode="auto">
          <a:xfrm>
            <a:off x="1589481" y="311151"/>
            <a:ext cx="7848600" cy="1015663"/>
          </a:xfrm>
          <a:prstGeom prst="rect">
            <a:avLst/>
          </a:prstGeom>
          <a:noFill/>
          <a:ln w="9525">
            <a:noFill/>
            <a:miter lim="800000"/>
            <a:headEnd/>
            <a:tailEnd/>
          </a:ln>
          <a:effectLst/>
        </p:spPr>
        <p:txBody>
          <a:bodyPr wrap="square">
            <a:spAutoFit/>
          </a:bodyPr>
          <a:lstStyle/>
          <a:p>
            <a:pPr>
              <a:spcBef>
                <a:spcPct val="50000"/>
              </a:spcBef>
            </a:pPr>
            <a:r>
              <a:rPr lang="en-US" sz="6000" b="1" dirty="0" err="1">
                <a:solidFill>
                  <a:srgbClr val="00602B"/>
                </a:solidFill>
                <a:latin typeface="UTM Androgyne" panose="02040603050506020204" pitchFamily="18" charset="0"/>
              </a:rPr>
              <a:t>Sợi</a:t>
            </a:r>
            <a:r>
              <a:rPr lang="en-US" sz="6000" b="1" dirty="0">
                <a:solidFill>
                  <a:srgbClr val="00602B"/>
                </a:solidFill>
                <a:latin typeface="UTM Androgyne" panose="02040603050506020204" pitchFamily="18" charset="0"/>
              </a:rPr>
              <a:t> </a:t>
            </a:r>
            <a:r>
              <a:rPr lang="en-US" sz="6000" b="1" dirty="0" err="1">
                <a:solidFill>
                  <a:srgbClr val="00602B"/>
                </a:solidFill>
                <a:latin typeface="UTM Androgyne" panose="02040603050506020204" pitchFamily="18" charset="0"/>
              </a:rPr>
              <a:t>lanh</a:t>
            </a:r>
            <a:r>
              <a:rPr lang="en-US" sz="6000" b="1" dirty="0">
                <a:solidFill>
                  <a:srgbClr val="00602B"/>
                </a:solidFill>
                <a:latin typeface="UTM Androgyne" panose="02040603050506020204" pitchFamily="18" charset="0"/>
              </a:rPr>
              <a:t>:</a:t>
            </a:r>
          </a:p>
        </p:txBody>
      </p:sp>
      <p:grpSp>
        <p:nvGrpSpPr>
          <p:cNvPr id="4" name="Group 8">
            <a:extLst>
              <a:ext uri="{FF2B5EF4-FFF2-40B4-BE49-F238E27FC236}">
                <a16:creationId xmlns:a16="http://schemas.microsoft.com/office/drawing/2014/main" id="{9AB0E3A7-B39A-4E05-8CB5-425C8A6F8C15}"/>
              </a:ext>
            </a:extLst>
          </p:cNvPr>
          <p:cNvGrpSpPr>
            <a:grpSpLocks/>
          </p:cNvGrpSpPr>
          <p:nvPr/>
        </p:nvGrpSpPr>
        <p:grpSpPr bwMode="auto">
          <a:xfrm>
            <a:off x="1454944" y="2397519"/>
            <a:ext cx="4641056" cy="4149330"/>
            <a:chOff x="-607" y="1488"/>
            <a:chExt cx="3898" cy="3485"/>
          </a:xfrm>
        </p:grpSpPr>
        <p:pic>
          <p:nvPicPr>
            <p:cNvPr id="5" name="Picture 9" descr="cây lanh">
              <a:extLst>
                <a:ext uri="{FF2B5EF4-FFF2-40B4-BE49-F238E27FC236}">
                  <a16:creationId xmlns:a16="http://schemas.microsoft.com/office/drawing/2014/main" id="{0DAD5CEA-81DF-429F-B585-F33C51F3865A}"/>
                </a:ext>
              </a:extLst>
            </p:cNvPr>
            <p:cNvPicPr>
              <a:picLocks noChangeAspect="1" noChangeArrowheads="1"/>
            </p:cNvPicPr>
            <p:nvPr/>
          </p:nvPicPr>
          <p:blipFill>
            <a:blip r:embed="rId2">
              <a:lum contrast="6000"/>
            </a:blip>
            <a:srcRect l="5000" r="5000"/>
            <a:stretch>
              <a:fillRect/>
            </a:stretch>
          </p:blipFill>
          <p:spPr bwMode="auto">
            <a:xfrm>
              <a:off x="-607" y="1488"/>
              <a:ext cx="3898" cy="2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10">
              <a:extLst>
                <a:ext uri="{FF2B5EF4-FFF2-40B4-BE49-F238E27FC236}">
                  <a16:creationId xmlns:a16="http://schemas.microsoft.com/office/drawing/2014/main" id="{A679BB28-C40A-4448-B9F7-CDBE6A214BA2}"/>
                </a:ext>
              </a:extLst>
            </p:cNvPr>
            <p:cNvSpPr txBox="1">
              <a:spLocks noChangeArrowheads="1"/>
            </p:cNvSpPr>
            <p:nvPr/>
          </p:nvSpPr>
          <p:spPr bwMode="auto">
            <a:xfrm>
              <a:off x="144" y="4508"/>
              <a:ext cx="2880" cy="465"/>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rPr>
                <a:t>Cánh đồng lanh</a:t>
              </a:r>
            </a:p>
          </p:txBody>
        </p:sp>
      </p:grpSp>
      <p:grpSp>
        <p:nvGrpSpPr>
          <p:cNvPr id="7" name="Group 11">
            <a:extLst>
              <a:ext uri="{FF2B5EF4-FFF2-40B4-BE49-F238E27FC236}">
                <a16:creationId xmlns:a16="http://schemas.microsoft.com/office/drawing/2014/main" id="{384BC64A-1CE5-47A5-86F3-B68446D3BFF3}"/>
              </a:ext>
            </a:extLst>
          </p:cNvPr>
          <p:cNvGrpSpPr>
            <a:grpSpLocks/>
          </p:cNvGrpSpPr>
          <p:nvPr/>
        </p:nvGrpSpPr>
        <p:grpSpPr bwMode="auto">
          <a:xfrm>
            <a:off x="7628331" y="2397519"/>
            <a:ext cx="3232548" cy="4111230"/>
            <a:chOff x="2992" y="457"/>
            <a:chExt cx="2715" cy="3453"/>
          </a:xfrm>
        </p:grpSpPr>
        <p:sp>
          <p:nvSpPr>
            <p:cNvPr id="8" name="Text Box 12">
              <a:extLst>
                <a:ext uri="{FF2B5EF4-FFF2-40B4-BE49-F238E27FC236}">
                  <a16:creationId xmlns:a16="http://schemas.microsoft.com/office/drawing/2014/main" id="{BFAA6826-EC17-4B6E-B548-0A83ED082842}"/>
                </a:ext>
              </a:extLst>
            </p:cNvPr>
            <p:cNvSpPr txBox="1">
              <a:spLocks noChangeArrowheads="1"/>
            </p:cNvSpPr>
            <p:nvPr/>
          </p:nvSpPr>
          <p:spPr bwMode="auto">
            <a:xfrm>
              <a:off x="3744" y="3445"/>
              <a:ext cx="1536" cy="465"/>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rPr>
                <a:t>Sợi lanh</a:t>
              </a:r>
            </a:p>
          </p:txBody>
        </p:sp>
        <p:pic>
          <p:nvPicPr>
            <p:cNvPr id="9" name="Picture 13" descr="soi lanh2">
              <a:extLst>
                <a:ext uri="{FF2B5EF4-FFF2-40B4-BE49-F238E27FC236}">
                  <a16:creationId xmlns:a16="http://schemas.microsoft.com/office/drawing/2014/main" id="{B83E9C5D-1FF0-489B-800E-43F3AF16D0F6}"/>
                </a:ext>
              </a:extLst>
            </p:cNvPr>
            <p:cNvPicPr>
              <a:picLocks noChangeAspect="1" noChangeArrowheads="1"/>
            </p:cNvPicPr>
            <p:nvPr/>
          </p:nvPicPr>
          <p:blipFill>
            <a:blip r:embed="rId3"/>
            <a:srcRect/>
            <a:stretch>
              <a:fillRect/>
            </a:stretch>
          </p:blipFill>
          <p:spPr bwMode="auto">
            <a:xfrm>
              <a:off x="2992" y="457"/>
              <a:ext cx="2715" cy="2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0" name="Text Box 14">
            <a:extLst>
              <a:ext uri="{FF2B5EF4-FFF2-40B4-BE49-F238E27FC236}">
                <a16:creationId xmlns:a16="http://schemas.microsoft.com/office/drawing/2014/main" id="{1B3848C8-9CB9-4548-B9ED-983374BC1D9F}"/>
              </a:ext>
            </a:extLst>
          </p:cNvPr>
          <p:cNvSpPr txBox="1">
            <a:spLocks noChangeArrowheads="1"/>
          </p:cNvSpPr>
          <p:nvPr/>
        </p:nvSpPr>
        <p:spPr bwMode="auto">
          <a:xfrm>
            <a:off x="1454944" y="1241404"/>
            <a:ext cx="10000456" cy="954107"/>
          </a:xfrm>
          <a:prstGeom prst="rect">
            <a:avLst/>
          </a:prstGeom>
          <a:noFill/>
          <a:ln w="9525">
            <a:noFill/>
            <a:miter lim="800000"/>
            <a:headEnd/>
            <a:tailEnd/>
          </a:ln>
          <a:effectLst/>
        </p:spPr>
        <p:txBody>
          <a:bodyPr wrap="square">
            <a:spAutoFit/>
          </a:bodyPr>
          <a:lstStyle/>
          <a:p>
            <a:pPr algn="just">
              <a:spcBef>
                <a:spcPct val="50000"/>
              </a:spcBef>
            </a:pP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Được</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sản</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xuất</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từ</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vỏ</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cây</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lanh</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thu</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hoạch</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lanh</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về</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bóc</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lấy</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phần</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vỏ</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phơi</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khô</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sau</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đó</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tước</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nhỏ</a:t>
            </a:r>
            <a:r>
              <a:rPr lang="en-US" sz="2800" dirty="0">
                <a:solidFill>
                  <a:srgbClr val="002060"/>
                </a:solidFill>
                <a:latin typeface="UTM Androgyne" panose="02040603050506020204" pitchFamily="18" charset="0"/>
              </a:rPr>
              <a:t>, se </a:t>
            </a:r>
            <a:r>
              <a:rPr lang="en-US" sz="2800" dirty="0" err="1">
                <a:solidFill>
                  <a:srgbClr val="002060"/>
                </a:solidFill>
                <a:latin typeface="UTM Androgyne" panose="02040603050506020204" pitchFamily="18" charset="0"/>
              </a:rPr>
              <a:t>thành</a:t>
            </a:r>
            <a:r>
              <a:rPr lang="en-US" sz="2800" dirty="0">
                <a:solidFill>
                  <a:srgbClr val="002060"/>
                </a:solidFill>
                <a:latin typeface="UTM Androgyne" panose="02040603050506020204" pitchFamily="18" charset="0"/>
              </a:rPr>
              <a:t> </a:t>
            </a:r>
            <a:r>
              <a:rPr lang="en-US" sz="2800" dirty="0" err="1">
                <a:solidFill>
                  <a:srgbClr val="002060"/>
                </a:solidFill>
                <a:latin typeface="UTM Androgyne" panose="02040603050506020204" pitchFamily="18" charset="0"/>
              </a:rPr>
              <a:t>sợi</a:t>
            </a:r>
            <a:r>
              <a:rPr lang="en-US" sz="2800" dirty="0">
                <a:solidFill>
                  <a:srgbClr val="002060"/>
                </a:solidFill>
                <a:latin typeface="UTM Androgyne" panose="02040603050506020204" pitchFamily="18" charset="0"/>
              </a:rPr>
              <a:t>.</a:t>
            </a:r>
          </a:p>
        </p:txBody>
      </p:sp>
    </p:spTree>
    <p:extLst>
      <p:ext uri="{BB962C8B-B14F-4D97-AF65-F5344CB8AC3E}">
        <p14:creationId xmlns:p14="http://schemas.microsoft.com/office/powerpoint/2010/main" val="42925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ppt_x</p:attrName>
                                        </p:attrNameLst>
                                      </p:cBhvr>
                                      <p:tavLst>
                                        <p:tav tm="0">
                                          <p:val>
                                            <p:strVal val="#ppt_x-.2"/>
                                          </p:val>
                                        </p:tav>
                                        <p:tav tm="100000">
                                          <p:val>
                                            <p:strVal val="#ppt_x"/>
                                          </p:val>
                                        </p:tav>
                                      </p:tavLst>
                                    </p:anim>
                                    <p:anim calcmode="lin" valueType="num">
                                      <p:cBhvr>
                                        <p:cTn id="19"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7ED191C3-B921-4514-B528-6F4436CD33A4}"/>
              </a:ext>
            </a:extLst>
          </p:cNvPr>
          <p:cNvSpPr/>
          <p:nvPr/>
        </p:nvSpPr>
        <p:spPr>
          <a:xfrm>
            <a:off x="2334638" y="330740"/>
            <a:ext cx="9222362" cy="609356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73A091"/>
              </a:solidFill>
            </a:endParaRPr>
          </a:p>
        </p:txBody>
      </p:sp>
      <p:pic>
        <p:nvPicPr>
          <p:cNvPr id="3" name="Picture 9">
            <a:extLst>
              <a:ext uri="{FF2B5EF4-FFF2-40B4-BE49-F238E27FC236}">
                <a16:creationId xmlns:a16="http://schemas.microsoft.com/office/drawing/2014/main" id="{A39C7513-FBEF-4089-B9E3-0B5B234AA4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93737" y="4567889"/>
            <a:ext cx="2923994" cy="2076036"/>
          </a:xfrm>
          <a:prstGeom prst="rect">
            <a:avLst/>
          </a:prstGeom>
        </p:spPr>
      </p:pic>
      <p:pic>
        <p:nvPicPr>
          <p:cNvPr id="4" name="Picture 11">
            <a:extLst>
              <a:ext uri="{FF2B5EF4-FFF2-40B4-BE49-F238E27FC236}">
                <a16:creationId xmlns:a16="http://schemas.microsoft.com/office/drawing/2014/main" id="{F37B4A5D-282D-4440-8ED0-DB5431DF93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769982"/>
            <a:ext cx="3877031" cy="6093564"/>
          </a:xfrm>
          <a:prstGeom prst="rect">
            <a:avLst/>
          </a:prstGeom>
        </p:spPr>
      </p:pic>
      <p:sp>
        <p:nvSpPr>
          <p:cNvPr id="6" name="Rectangle 5">
            <a:extLst>
              <a:ext uri="{FF2B5EF4-FFF2-40B4-BE49-F238E27FC236}">
                <a16:creationId xmlns:a16="http://schemas.microsoft.com/office/drawing/2014/main" id="{C41747D9-53E3-4B4D-BF38-315EE7C9D924}"/>
              </a:ext>
            </a:extLst>
          </p:cNvPr>
          <p:cNvSpPr/>
          <p:nvPr/>
        </p:nvSpPr>
        <p:spPr>
          <a:xfrm>
            <a:off x="3833303" y="2444231"/>
            <a:ext cx="7338869" cy="2123658"/>
          </a:xfrm>
          <a:prstGeom prst="rect">
            <a:avLst/>
          </a:prstGeom>
          <a:noFill/>
        </p:spPr>
        <p:txBody>
          <a:bodyPr wrap="none" lIns="91440" tIns="45720" rIns="91440" bIns="45720">
            <a:spAutoFit/>
          </a:bodyPr>
          <a:lstStyle/>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Quy trình sản xuất</a:t>
            </a:r>
          </a:p>
          <a:p>
            <a:pPr algn="ctr"/>
            <a:r>
              <a:rPr lang="vi-VN" sz="6600" b="1">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rPr>
              <a:t>sợi tơ tằm </a:t>
            </a:r>
            <a:endParaRPr lang="en-US" sz="6600" b="1" cap="none" spc="0">
              <a:ln w="38100">
                <a:solidFill>
                  <a:srgbClr val="002060"/>
                </a:solidFill>
                <a:prstDash val="solid"/>
              </a:ln>
              <a:solidFill>
                <a:srgbClr val="0070C0"/>
              </a:solidFill>
              <a:effectLst>
                <a:outerShdw blurRad="38100" dist="38100" dir="2700000" algn="tl">
                  <a:srgbClr val="000000">
                    <a:alpha val="43137"/>
                  </a:srgbClr>
                </a:outerShdw>
              </a:effectLst>
              <a:latin typeface="UTM Androgyne" panose="02040603050506020204" pitchFamily="18" charset="0"/>
            </a:endParaRPr>
          </a:p>
        </p:txBody>
      </p:sp>
    </p:spTree>
    <p:extLst>
      <p:ext uri="{BB962C8B-B14F-4D97-AF65-F5344CB8AC3E}">
        <p14:creationId xmlns:p14="http://schemas.microsoft.com/office/powerpoint/2010/main" val="3267702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QUY TRÌNH SẢN XUẤT LỤA TƠ TẰM (ĐÃ EDITED)">
            <a:hlinkClick r:id="" action="ppaction://media"/>
            <a:extLst>
              <a:ext uri="{FF2B5EF4-FFF2-40B4-BE49-F238E27FC236}">
                <a16:creationId xmlns:a16="http://schemas.microsoft.com/office/drawing/2014/main" id="{1BE619D3-3ECC-4BD3-A24F-686D0B579C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1999" cy="6965004"/>
          </a:xfrm>
          <a:prstGeom prst="rect">
            <a:avLst/>
          </a:prstGeom>
        </p:spPr>
      </p:pic>
    </p:spTree>
    <p:extLst>
      <p:ext uri="{BB962C8B-B14F-4D97-AF65-F5344CB8AC3E}">
        <p14:creationId xmlns:p14="http://schemas.microsoft.com/office/powerpoint/2010/main" val="386479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3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ình ảnh có liên quan">
            <a:extLst>
              <a:ext uri="{FF2B5EF4-FFF2-40B4-BE49-F238E27FC236}">
                <a16:creationId xmlns:a16="http://schemas.microsoft.com/office/drawing/2014/main" id="{6DF6AC0E-7718-4442-A5E3-455A8C3A6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0199" y="568974"/>
            <a:ext cx="6763892" cy="5030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11">
            <a:extLst>
              <a:ext uri="{FF2B5EF4-FFF2-40B4-BE49-F238E27FC236}">
                <a16:creationId xmlns:a16="http://schemas.microsoft.com/office/drawing/2014/main" id="{1126AFB8-6F1D-4D38-BF7D-C20603B35FC5}"/>
              </a:ext>
            </a:extLst>
          </p:cNvPr>
          <p:cNvSpPr txBox="1">
            <a:spLocks noChangeArrowheads="1"/>
          </p:cNvSpPr>
          <p:nvPr/>
        </p:nvSpPr>
        <p:spPr bwMode="auto">
          <a:xfrm>
            <a:off x="5028183" y="5869351"/>
            <a:ext cx="244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3200" b="1" dirty="0">
                <a:solidFill>
                  <a:srgbClr val="002060"/>
                </a:solidFill>
                <a:latin typeface="UTM Androgyne" panose="02040603050506020204" pitchFamily="18" charset="0"/>
                <a:cs typeface="Times New Roman" panose="02020603050405020304" pitchFamily="18" charset="0"/>
              </a:rPr>
              <a:t>Con </a:t>
            </a:r>
            <a:r>
              <a:rPr lang="en-US" altLang="en-US" sz="3200" b="1" dirty="0" err="1">
                <a:solidFill>
                  <a:srgbClr val="002060"/>
                </a:solidFill>
                <a:latin typeface="UTM Androgyne" panose="02040603050506020204" pitchFamily="18" charset="0"/>
                <a:cs typeface="Times New Roman" panose="02020603050405020304" pitchFamily="18" charset="0"/>
              </a:rPr>
              <a:t>tằm</a:t>
            </a:r>
            <a:endParaRPr lang="en-US" altLang="en-US" sz="3200" b="1" dirty="0">
              <a:solidFill>
                <a:srgbClr val="00206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06755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nha to">
            <a:extLst>
              <a:ext uri="{FF2B5EF4-FFF2-40B4-BE49-F238E27FC236}">
                <a16:creationId xmlns:a16="http://schemas.microsoft.com/office/drawing/2014/main" id="{2181FC58-FD53-40EA-8942-06C2D2E5EB1A}"/>
              </a:ext>
            </a:extLst>
          </p:cNvPr>
          <p:cNvPicPr>
            <a:picLocks noChangeAspect="1" noChangeArrowheads="1"/>
          </p:cNvPicPr>
          <p:nvPr/>
        </p:nvPicPr>
        <p:blipFill>
          <a:blip r:embed="rId2"/>
          <a:srcRect/>
          <a:stretch>
            <a:fillRect/>
          </a:stretch>
        </p:blipFill>
        <p:spPr bwMode="auto">
          <a:xfrm>
            <a:off x="2232025" y="429274"/>
            <a:ext cx="7727950" cy="50783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11">
            <a:extLst>
              <a:ext uri="{FF2B5EF4-FFF2-40B4-BE49-F238E27FC236}">
                <a16:creationId xmlns:a16="http://schemas.microsoft.com/office/drawing/2014/main" id="{65530B52-DF20-4ECC-BCB7-524FBEE8157C}"/>
              </a:ext>
            </a:extLst>
          </p:cNvPr>
          <p:cNvSpPr txBox="1">
            <a:spLocks noChangeArrowheads="1"/>
          </p:cNvSpPr>
          <p:nvPr/>
        </p:nvSpPr>
        <p:spPr bwMode="auto">
          <a:xfrm>
            <a:off x="4872037" y="5843951"/>
            <a:ext cx="244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en-US" sz="3200" b="1">
                <a:solidFill>
                  <a:srgbClr val="002060"/>
                </a:solidFill>
                <a:latin typeface="UTM Androgyne" panose="02040603050506020204" pitchFamily="18" charset="0"/>
                <a:cs typeface="Times New Roman" panose="02020603050405020304" pitchFamily="18" charset="0"/>
              </a:rPr>
              <a:t>Tằm nhả tơ</a:t>
            </a:r>
            <a:endParaRPr lang="en-US" altLang="en-US" sz="3200" b="1" dirty="0">
              <a:solidFill>
                <a:srgbClr val="00206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94749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BA070C0-0C37-4FFE-8220-6270E4518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04525" y="786288"/>
            <a:ext cx="6430175" cy="4954111"/>
          </a:xfrm>
          <a:prstGeom prst="rect">
            <a:avLst/>
          </a:prstGeom>
        </p:spPr>
      </p:pic>
      <p:pic>
        <p:nvPicPr>
          <p:cNvPr id="3" name="Picture 2">
            <a:extLst>
              <a:ext uri="{FF2B5EF4-FFF2-40B4-BE49-F238E27FC236}">
                <a16:creationId xmlns:a16="http://schemas.microsoft.com/office/drawing/2014/main" id="{FE4E9199-682B-4655-82CF-B8D78233DD49}"/>
              </a:ext>
            </a:extLst>
          </p:cNvPr>
          <p:cNvPicPr>
            <a:picLocks noChangeAspect="1"/>
          </p:cNvPicPr>
          <p:nvPr/>
        </p:nvPicPr>
        <p:blipFill>
          <a:blip r:embed="rId4"/>
          <a:stretch>
            <a:fillRect/>
          </a:stretch>
        </p:blipFill>
        <p:spPr>
          <a:xfrm>
            <a:off x="977900" y="640557"/>
            <a:ext cx="3344539" cy="6729375"/>
          </a:xfrm>
          <a:prstGeom prst="rect">
            <a:avLst/>
          </a:prstGeom>
        </p:spPr>
      </p:pic>
      <p:sp>
        <p:nvSpPr>
          <p:cNvPr id="4" name="TextBox 3">
            <a:extLst>
              <a:ext uri="{FF2B5EF4-FFF2-40B4-BE49-F238E27FC236}">
                <a16:creationId xmlns:a16="http://schemas.microsoft.com/office/drawing/2014/main" id="{9D732C19-3DF9-4F46-BA39-F76F73E3F37B}"/>
              </a:ext>
            </a:extLst>
          </p:cNvPr>
          <p:cNvSpPr txBox="1"/>
          <p:nvPr/>
        </p:nvSpPr>
        <p:spPr>
          <a:xfrm>
            <a:off x="5351492" y="1543031"/>
            <a:ext cx="4518977" cy="2462213"/>
          </a:xfrm>
          <a:prstGeom prst="rect">
            <a:avLst/>
          </a:prstGeom>
          <a:noFill/>
        </p:spPr>
        <p:txBody>
          <a:bodyPr wrap="square" lIns="0" tIns="0" rIns="0" bIns="0" rtlCol="0">
            <a:spAutoFit/>
          </a:bodyPr>
          <a:lstStyle/>
          <a:p>
            <a:pPr algn="ctr"/>
            <a:r>
              <a:rPr lang="vi-VN" sz="4000" b="1">
                <a:solidFill>
                  <a:srgbClr val="000000"/>
                </a:solidFill>
                <a:latin typeface="UTM Androgyne" panose="02040603050506020204" pitchFamily="18" charset="0"/>
                <a:cs typeface="Times New Roman" pitchFamily="18" charset="0"/>
              </a:rPr>
              <a:t>Chất dẻo có sẵn trong tự nhiên không? Nó được làm ra từ đâu? </a:t>
            </a:r>
          </a:p>
        </p:txBody>
      </p:sp>
    </p:spTree>
    <p:extLst>
      <p:ext uri="{BB962C8B-B14F-4D97-AF65-F5344CB8AC3E}">
        <p14:creationId xmlns:p14="http://schemas.microsoft.com/office/powerpoint/2010/main" val="301952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42" presetClass="path" presetSubtype="0" repeatCount="indefinite" accel="50000" decel="50000" autoRev="1" fill="hold" nodeType="withEffect">
                                  <p:stCondLst>
                                    <p:cond delay="0"/>
                                  </p:stCondLst>
                                  <p:childTnLst>
                                    <p:animMotion origin="layout" path="M 2.29167E-6 2.22222E-6 L -0.00651 0.05347 " pathEditMode="relative" rAng="0" ptsTypes="AA">
                                      <p:cBhvr>
                                        <p:cTn id="12" dur="2750" fill="hold"/>
                                        <p:tgtEl>
                                          <p:spTgt spid="3"/>
                                        </p:tgtEl>
                                        <p:attrNameLst>
                                          <p:attrName>ppt_x</p:attrName>
                                          <p:attrName>ppt_y</p:attrName>
                                        </p:attrNameLst>
                                      </p:cBhvr>
                                      <p:rCtr x="-326" y="2662"/>
                                    </p:animMotion>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1">
            <a:extLst>
              <a:ext uri="{FF2B5EF4-FFF2-40B4-BE49-F238E27FC236}">
                <a16:creationId xmlns:a16="http://schemas.microsoft.com/office/drawing/2014/main" id="{1126AFB8-6F1D-4D38-BF7D-C20603B35FC5}"/>
              </a:ext>
            </a:extLst>
          </p:cNvPr>
          <p:cNvSpPr txBox="1">
            <a:spLocks noChangeArrowheads="1"/>
          </p:cNvSpPr>
          <p:nvPr/>
        </p:nvSpPr>
        <p:spPr bwMode="auto">
          <a:xfrm>
            <a:off x="4872037" y="5843951"/>
            <a:ext cx="244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en-US" sz="3200" b="1">
                <a:solidFill>
                  <a:srgbClr val="002060"/>
                </a:solidFill>
                <a:latin typeface="UTM Androgyne" panose="02040603050506020204" pitchFamily="18" charset="0"/>
                <a:cs typeface="Times New Roman" panose="02020603050405020304" pitchFamily="18" charset="0"/>
              </a:rPr>
              <a:t>Kén</a:t>
            </a:r>
            <a:r>
              <a:rPr lang="en-US" altLang="en-US" sz="3200" b="1">
                <a:solidFill>
                  <a:srgbClr val="002060"/>
                </a:solidFill>
                <a:latin typeface="UTM Androgyne" panose="02040603050506020204" pitchFamily="18" charset="0"/>
                <a:cs typeface="Times New Roman" panose="02020603050405020304" pitchFamily="18" charset="0"/>
              </a:rPr>
              <a:t> </a:t>
            </a:r>
            <a:r>
              <a:rPr lang="en-US" altLang="en-US" sz="3200" b="1" dirty="0" err="1">
                <a:solidFill>
                  <a:srgbClr val="002060"/>
                </a:solidFill>
                <a:latin typeface="UTM Androgyne" panose="02040603050506020204" pitchFamily="18" charset="0"/>
                <a:cs typeface="Times New Roman" panose="02020603050405020304" pitchFamily="18" charset="0"/>
              </a:rPr>
              <a:t>tằm</a:t>
            </a:r>
            <a:endParaRPr lang="en-US" altLang="en-US" sz="3200" b="1" dirty="0">
              <a:solidFill>
                <a:srgbClr val="002060"/>
              </a:solidFill>
              <a:latin typeface="UTM Androgyne" panose="02040603050506020204" pitchFamily="18" charset="0"/>
              <a:cs typeface="Times New Roman" panose="02020603050405020304" pitchFamily="18" charset="0"/>
            </a:endParaRPr>
          </a:p>
        </p:txBody>
      </p:sp>
      <p:pic>
        <p:nvPicPr>
          <p:cNvPr id="5" name="Picture 2" descr="Hình ảnh có liên quan">
            <a:extLst>
              <a:ext uri="{FF2B5EF4-FFF2-40B4-BE49-F238E27FC236}">
                <a16:creationId xmlns:a16="http://schemas.microsoft.com/office/drawing/2014/main" id="{DADE2506-8539-4F83-AFD3-99DF4047E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7818" y="520700"/>
            <a:ext cx="6736364" cy="50522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2346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1">
            <a:extLst>
              <a:ext uri="{FF2B5EF4-FFF2-40B4-BE49-F238E27FC236}">
                <a16:creationId xmlns:a16="http://schemas.microsoft.com/office/drawing/2014/main" id="{1126AFB8-6F1D-4D38-BF7D-C20603B35FC5}"/>
              </a:ext>
            </a:extLst>
          </p:cNvPr>
          <p:cNvSpPr txBox="1">
            <a:spLocks noChangeArrowheads="1"/>
          </p:cNvSpPr>
          <p:nvPr/>
        </p:nvSpPr>
        <p:spPr bwMode="auto">
          <a:xfrm>
            <a:off x="4872037" y="5843951"/>
            <a:ext cx="244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en-US" sz="3200" b="1">
                <a:solidFill>
                  <a:srgbClr val="002060"/>
                </a:solidFill>
                <a:latin typeface="UTM Androgyne" panose="02040603050506020204" pitchFamily="18" charset="0"/>
                <a:cs typeface="Times New Roman" panose="02020603050405020304" pitchFamily="18" charset="0"/>
              </a:rPr>
              <a:t>Kéo sợi</a:t>
            </a:r>
            <a:endParaRPr lang="en-US" altLang="en-US" sz="3200" b="1" dirty="0">
              <a:solidFill>
                <a:srgbClr val="002060"/>
              </a:solidFill>
              <a:latin typeface="UTM Androgyne" panose="02040603050506020204" pitchFamily="18" charset="0"/>
              <a:cs typeface="Times New Roman" panose="02020603050405020304" pitchFamily="18" charset="0"/>
            </a:endParaRPr>
          </a:p>
        </p:txBody>
      </p:sp>
      <p:pic>
        <p:nvPicPr>
          <p:cNvPr id="6" name="Picture 2" descr="Hình ảnh có liên quan">
            <a:extLst>
              <a:ext uri="{FF2B5EF4-FFF2-40B4-BE49-F238E27FC236}">
                <a16:creationId xmlns:a16="http://schemas.microsoft.com/office/drawing/2014/main" id="{8891E175-F2E9-4717-9BCD-688BA6FA0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227" y="429274"/>
            <a:ext cx="6749545" cy="50691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125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BA070C0-0C37-4FFE-8220-6270E4518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79801" y="346596"/>
            <a:ext cx="8204200" cy="6320904"/>
          </a:xfrm>
          <a:prstGeom prst="rect">
            <a:avLst/>
          </a:prstGeom>
        </p:spPr>
      </p:pic>
      <p:pic>
        <p:nvPicPr>
          <p:cNvPr id="3" name="Picture 2">
            <a:extLst>
              <a:ext uri="{FF2B5EF4-FFF2-40B4-BE49-F238E27FC236}">
                <a16:creationId xmlns:a16="http://schemas.microsoft.com/office/drawing/2014/main" id="{FE4E9199-682B-4655-82CF-B8D78233DD49}"/>
              </a:ext>
            </a:extLst>
          </p:cNvPr>
          <p:cNvPicPr>
            <a:picLocks noChangeAspect="1"/>
          </p:cNvPicPr>
          <p:nvPr/>
        </p:nvPicPr>
        <p:blipFill>
          <a:blip r:embed="rId4"/>
          <a:stretch>
            <a:fillRect/>
          </a:stretch>
        </p:blipFill>
        <p:spPr>
          <a:xfrm>
            <a:off x="977900" y="640557"/>
            <a:ext cx="3344539" cy="6729375"/>
          </a:xfrm>
          <a:prstGeom prst="rect">
            <a:avLst/>
          </a:prstGeom>
        </p:spPr>
      </p:pic>
      <p:sp>
        <p:nvSpPr>
          <p:cNvPr id="4" name="TextBox 3">
            <a:extLst>
              <a:ext uri="{FF2B5EF4-FFF2-40B4-BE49-F238E27FC236}">
                <a16:creationId xmlns:a16="http://schemas.microsoft.com/office/drawing/2014/main" id="{9D732C19-3DF9-4F46-BA39-F76F73E3F37B}"/>
              </a:ext>
            </a:extLst>
          </p:cNvPr>
          <p:cNvSpPr txBox="1"/>
          <p:nvPr/>
        </p:nvSpPr>
        <p:spPr>
          <a:xfrm>
            <a:off x="4616858" y="1422637"/>
            <a:ext cx="6190842" cy="3077766"/>
          </a:xfrm>
          <a:prstGeom prst="rect">
            <a:avLst/>
          </a:prstGeom>
          <a:noFill/>
        </p:spPr>
        <p:txBody>
          <a:bodyPr wrap="square" lIns="0" tIns="0" rIns="0" bIns="0" rtlCol="0">
            <a:spAutoFit/>
          </a:bodyPr>
          <a:lstStyle/>
          <a:p>
            <a:pPr algn="ctr"/>
            <a:r>
              <a:rPr lang="vi-VN" sz="4000" b="1">
                <a:solidFill>
                  <a:srgbClr val="000000"/>
                </a:solidFill>
                <a:latin typeface="UTM Androgyne" panose="02040603050506020204" pitchFamily="18" charset="0"/>
                <a:cs typeface="Times New Roman" pitchFamily="18" charset="0"/>
              </a:rPr>
              <a:t>Sợi bông, sợi đay, sợi lanh, sợi gai và sợi tơ tằm, loại nào có nguồn gốc từ thực vật, loại nào có nguồn gốc từ động vật ?</a:t>
            </a:r>
          </a:p>
        </p:txBody>
      </p:sp>
    </p:spTree>
    <p:extLst>
      <p:ext uri="{BB962C8B-B14F-4D97-AF65-F5344CB8AC3E}">
        <p14:creationId xmlns:p14="http://schemas.microsoft.com/office/powerpoint/2010/main" val="30511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42" presetClass="path" presetSubtype="0" repeatCount="indefinite" accel="50000" decel="50000" autoRev="1" fill="hold" nodeType="withEffect">
                                  <p:stCondLst>
                                    <p:cond delay="0"/>
                                  </p:stCondLst>
                                  <p:childTnLst>
                                    <p:animMotion origin="layout" path="M 2.29167E-6 2.22222E-6 L -0.00651 0.05347 " pathEditMode="relative" rAng="0" ptsTypes="AA">
                                      <p:cBhvr>
                                        <p:cTn id="12" dur="2750" fill="hold"/>
                                        <p:tgtEl>
                                          <p:spTgt spid="3"/>
                                        </p:tgtEl>
                                        <p:attrNameLst>
                                          <p:attrName>ppt_x</p:attrName>
                                          <p:attrName>ppt_y</p:attrName>
                                        </p:attrNameLst>
                                      </p:cBhvr>
                                      <p:rCtr x="-326" y="2662"/>
                                    </p:animMotion>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138E5D-43C2-4656-B5DB-663EF5A035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1054" y="844061"/>
            <a:ext cx="7856246" cy="5169877"/>
          </a:xfrm>
          <a:prstGeom prst="rect">
            <a:avLst/>
          </a:prstGeom>
        </p:spPr>
      </p:pic>
      <p:sp>
        <p:nvSpPr>
          <p:cNvPr id="4" name="TextBox 3">
            <a:extLst>
              <a:ext uri="{FF2B5EF4-FFF2-40B4-BE49-F238E27FC236}">
                <a16:creationId xmlns:a16="http://schemas.microsoft.com/office/drawing/2014/main" id="{CC7382DB-43DB-4103-9668-54415DBE1538}"/>
              </a:ext>
            </a:extLst>
          </p:cNvPr>
          <p:cNvSpPr txBox="1"/>
          <p:nvPr/>
        </p:nvSpPr>
        <p:spPr>
          <a:xfrm>
            <a:off x="1835479" y="1648676"/>
            <a:ext cx="6227396" cy="3077766"/>
          </a:xfrm>
          <a:prstGeom prst="rect">
            <a:avLst/>
          </a:prstGeom>
          <a:noFill/>
        </p:spPr>
        <p:txBody>
          <a:bodyPr wrap="square" lIns="0" tIns="0" rIns="0" bIns="0" rtlCol="0">
            <a:spAutoFit/>
          </a:bodyPr>
          <a:lstStyle/>
          <a:p>
            <a:r>
              <a:rPr lang="vi-VN" sz="4000" b="1">
                <a:solidFill>
                  <a:srgbClr val="000000"/>
                </a:solidFill>
                <a:latin typeface="UTM Androgyne" panose="02040603050506020204" pitchFamily="18" charset="0"/>
                <a:cs typeface="Times New Roman" pitchFamily="18" charset="0"/>
              </a:rPr>
              <a:t>- Sợi bông, sợi đay, sợi lanh và sợi gai đều có nguồn gốc từ thực vật.  </a:t>
            </a:r>
          </a:p>
          <a:p>
            <a:r>
              <a:rPr lang="vi-VN" sz="4000" b="1">
                <a:solidFill>
                  <a:srgbClr val="000000"/>
                </a:solidFill>
                <a:latin typeface="UTM Androgyne" panose="02040603050506020204" pitchFamily="18" charset="0"/>
                <a:cs typeface="Times New Roman" pitchFamily="18" charset="0"/>
              </a:rPr>
              <a:t>- Sợi tơ tằm có nguồn gốc từ động vật. </a:t>
            </a:r>
          </a:p>
        </p:txBody>
      </p:sp>
      <p:pic>
        <p:nvPicPr>
          <p:cNvPr id="5" name="Picture 4">
            <a:extLst>
              <a:ext uri="{FF2B5EF4-FFF2-40B4-BE49-F238E27FC236}">
                <a16:creationId xmlns:a16="http://schemas.microsoft.com/office/drawing/2014/main" id="{57004086-E042-4D13-8EA2-6CFFE21542CB}"/>
              </a:ext>
            </a:extLst>
          </p:cNvPr>
          <p:cNvPicPr>
            <a:picLocks noChangeAspect="1"/>
          </p:cNvPicPr>
          <p:nvPr/>
        </p:nvPicPr>
        <p:blipFill>
          <a:blip r:embed="rId4"/>
          <a:stretch>
            <a:fillRect/>
          </a:stretch>
        </p:blipFill>
        <p:spPr>
          <a:xfrm>
            <a:off x="7940064" y="369523"/>
            <a:ext cx="3446753" cy="6118953"/>
          </a:xfrm>
          <a:prstGeom prst="rect">
            <a:avLst/>
          </a:prstGeom>
        </p:spPr>
      </p:pic>
    </p:spTree>
    <p:extLst>
      <p:ext uri="{BB962C8B-B14F-4D97-AF65-F5344CB8AC3E}">
        <p14:creationId xmlns:p14="http://schemas.microsoft.com/office/powerpoint/2010/main" val="318750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42" presetClass="path" presetSubtype="0" repeatCount="indefinite" accel="50000" decel="50000" autoRev="1" fill="hold" nodeType="withEffect">
                                  <p:stCondLst>
                                    <p:cond delay="0"/>
                                  </p:stCondLst>
                                  <p:childTnLst>
                                    <p:animMotion origin="layout" path="M 1.875E-6 0 L -0.00651 0.05347 " pathEditMode="relative" rAng="0" ptsTypes="AA">
                                      <p:cBhvr>
                                        <p:cTn id="15" dur="2750" fill="hold"/>
                                        <p:tgtEl>
                                          <p:spTgt spid="5"/>
                                        </p:tgtEl>
                                        <p:attrNameLst>
                                          <p:attrName>ppt_x</p:attrName>
                                          <p:attrName>ppt_y</p:attrName>
                                        </p:attrNameLst>
                                      </p:cBhvr>
                                      <p:rCtr x="-326" y="2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A6E0CEA8-CBCD-4BEC-8A2A-AF56AF770A48}"/>
              </a:ext>
            </a:extLst>
          </p:cNvPr>
          <p:cNvSpPr txBox="1">
            <a:spLocks noChangeArrowheads="1"/>
          </p:cNvSpPr>
          <p:nvPr/>
        </p:nvSpPr>
        <p:spPr bwMode="auto">
          <a:xfrm>
            <a:off x="1765300" y="269263"/>
            <a:ext cx="8661400" cy="1015663"/>
          </a:xfrm>
          <a:prstGeom prst="rect">
            <a:avLst/>
          </a:prstGeom>
          <a:noFill/>
          <a:ln w="9525">
            <a:noFill/>
            <a:miter lim="800000"/>
            <a:headEnd/>
            <a:tailEnd/>
          </a:ln>
          <a:effectLst/>
        </p:spPr>
        <p:txBody>
          <a:bodyPr wrap="square">
            <a:spAutoFit/>
          </a:bodyPr>
          <a:lstStyle/>
          <a:p>
            <a:pPr>
              <a:spcBef>
                <a:spcPct val="50000"/>
              </a:spcBef>
            </a:pPr>
            <a:r>
              <a:rPr lang="en-US" sz="6000" b="1" dirty="0" err="1">
                <a:solidFill>
                  <a:srgbClr val="00602B"/>
                </a:solidFill>
                <a:latin typeface="UTM Androgyne" panose="02040603050506020204" pitchFamily="18" charset="0"/>
                <a:cs typeface="Arial" pitchFamily="34" charset="0"/>
              </a:rPr>
              <a:t>Sợi</a:t>
            </a:r>
            <a:r>
              <a:rPr lang="en-US" sz="6000" b="1" dirty="0">
                <a:solidFill>
                  <a:srgbClr val="00602B"/>
                </a:solidFill>
                <a:latin typeface="UTM Androgyne" panose="02040603050506020204" pitchFamily="18" charset="0"/>
                <a:cs typeface="Arial" pitchFamily="34" charset="0"/>
              </a:rPr>
              <a:t> </a:t>
            </a:r>
            <a:r>
              <a:rPr lang="en-US" sz="6000" b="1" dirty="0" err="1">
                <a:solidFill>
                  <a:srgbClr val="00602B"/>
                </a:solidFill>
                <a:latin typeface="UTM Androgyne" panose="02040603050506020204" pitchFamily="18" charset="0"/>
                <a:cs typeface="Arial" pitchFamily="34" charset="0"/>
              </a:rPr>
              <a:t>ni</a:t>
            </a:r>
            <a:r>
              <a:rPr lang="en-US" sz="6000" b="1" dirty="0">
                <a:solidFill>
                  <a:srgbClr val="00602B"/>
                </a:solidFill>
                <a:latin typeface="UTM Androgyne" panose="02040603050506020204" pitchFamily="18" charset="0"/>
                <a:cs typeface="Arial" pitchFamily="34" charset="0"/>
              </a:rPr>
              <a:t> </a:t>
            </a:r>
            <a:r>
              <a:rPr lang="en-US" sz="6000" b="1" dirty="0" err="1">
                <a:solidFill>
                  <a:srgbClr val="00602B"/>
                </a:solidFill>
                <a:latin typeface="UTM Androgyne" panose="02040603050506020204" pitchFamily="18" charset="0"/>
                <a:cs typeface="Arial" pitchFamily="34" charset="0"/>
              </a:rPr>
              <a:t>lông</a:t>
            </a:r>
            <a:r>
              <a:rPr lang="en-US" sz="6000" b="1" dirty="0">
                <a:solidFill>
                  <a:srgbClr val="00602B"/>
                </a:solidFill>
                <a:latin typeface="UTM Androgyne" panose="02040603050506020204" pitchFamily="18" charset="0"/>
                <a:cs typeface="Arial" pitchFamily="34" charset="0"/>
              </a:rPr>
              <a:t>:</a:t>
            </a:r>
          </a:p>
        </p:txBody>
      </p:sp>
      <p:grpSp>
        <p:nvGrpSpPr>
          <p:cNvPr id="4" name="Group 8">
            <a:extLst>
              <a:ext uri="{FF2B5EF4-FFF2-40B4-BE49-F238E27FC236}">
                <a16:creationId xmlns:a16="http://schemas.microsoft.com/office/drawing/2014/main" id="{CC2F2926-B0CC-4955-B2C0-59E0168213FF}"/>
              </a:ext>
            </a:extLst>
          </p:cNvPr>
          <p:cNvGrpSpPr>
            <a:grpSpLocks/>
          </p:cNvGrpSpPr>
          <p:nvPr/>
        </p:nvGrpSpPr>
        <p:grpSpPr bwMode="auto">
          <a:xfrm>
            <a:off x="4492227" y="2514203"/>
            <a:ext cx="6099573" cy="4027885"/>
            <a:chOff x="2977" y="774"/>
            <a:chExt cx="5123" cy="3383"/>
          </a:xfrm>
        </p:grpSpPr>
        <p:pic>
          <p:nvPicPr>
            <p:cNvPr id="5" name="Picture 9" descr="TƠ NHÂN TAO">
              <a:extLst>
                <a:ext uri="{FF2B5EF4-FFF2-40B4-BE49-F238E27FC236}">
                  <a16:creationId xmlns:a16="http://schemas.microsoft.com/office/drawing/2014/main" id="{6C7B5DA4-5C16-4A86-8CAB-60451DFB32AE}"/>
                </a:ext>
              </a:extLst>
            </p:cNvPr>
            <p:cNvPicPr>
              <a:picLocks noChangeAspect="1" noChangeArrowheads="1"/>
            </p:cNvPicPr>
            <p:nvPr/>
          </p:nvPicPr>
          <p:blipFill>
            <a:blip r:embed="rId2"/>
            <a:srcRect/>
            <a:stretch>
              <a:fillRect/>
            </a:stretch>
          </p:blipFill>
          <p:spPr bwMode="auto">
            <a:xfrm>
              <a:off x="2977" y="774"/>
              <a:ext cx="2865" cy="2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10">
              <a:extLst>
                <a:ext uri="{FF2B5EF4-FFF2-40B4-BE49-F238E27FC236}">
                  <a16:creationId xmlns:a16="http://schemas.microsoft.com/office/drawing/2014/main" id="{D9EFACE4-6073-4B29-900A-DAC029C183F6}"/>
                </a:ext>
              </a:extLst>
            </p:cNvPr>
            <p:cNvSpPr txBox="1">
              <a:spLocks noChangeArrowheads="1"/>
            </p:cNvSpPr>
            <p:nvPr/>
          </p:nvSpPr>
          <p:spPr bwMode="auto">
            <a:xfrm>
              <a:off x="3307" y="3692"/>
              <a:ext cx="4793" cy="465"/>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cs typeface="Arial" pitchFamily="34" charset="0"/>
                </a:rPr>
                <a:t>Tơ sợi nhân tạo</a:t>
              </a:r>
            </a:p>
          </p:txBody>
        </p:sp>
      </p:grpSp>
      <p:sp>
        <p:nvSpPr>
          <p:cNvPr id="7" name="Text Box 11">
            <a:extLst>
              <a:ext uri="{FF2B5EF4-FFF2-40B4-BE49-F238E27FC236}">
                <a16:creationId xmlns:a16="http://schemas.microsoft.com/office/drawing/2014/main" id="{69AF6E96-B480-4F4C-96F5-D3DF3E4ACA80}"/>
              </a:ext>
            </a:extLst>
          </p:cNvPr>
          <p:cNvSpPr txBox="1">
            <a:spLocks noChangeArrowheads="1"/>
          </p:cNvSpPr>
          <p:nvPr/>
        </p:nvSpPr>
        <p:spPr bwMode="auto">
          <a:xfrm>
            <a:off x="1600200" y="1356131"/>
            <a:ext cx="10341172" cy="1015663"/>
          </a:xfrm>
          <a:prstGeom prst="rect">
            <a:avLst/>
          </a:prstGeom>
          <a:noFill/>
          <a:ln w="9525">
            <a:noFill/>
            <a:miter lim="800000"/>
            <a:headEnd/>
            <a:tailEnd/>
          </a:ln>
          <a:effectLst/>
        </p:spPr>
        <p:txBody>
          <a:bodyPr wrap="square">
            <a:spAutoFit/>
          </a:bodyPr>
          <a:lstStyle/>
          <a:p>
            <a:pPr algn="just">
              <a:spcBef>
                <a:spcPct val="50000"/>
              </a:spcBef>
            </a:pPr>
            <a:r>
              <a:rPr lang="en-US" sz="3000" spc="-60" dirty="0" err="1">
                <a:solidFill>
                  <a:srgbClr val="002060"/>
                </a:solidFill>
                <a:latin typeface="UTM Androgyne" panose="02040603050506020204" pitchFamily="18" charset="0"/>
                <a:cs typeface="Arial" pitchFamily="34" charset="0"/>
              </a:rPr>
              <a:t>Được</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tổng</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hợp</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nhân</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tạo</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từ</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công</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nghệ</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hóa</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học</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còn</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gọi</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là</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tơ</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sợi</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nhân</a:t>
            </a:r>
            <a:r>
              <a:rPr lang="en-US" sz="3000" spc="-60" dirty="0">
                <a:solidFill>
                  <a:srgbClr val="002060"/>
                </a:solidFill>
                <a:latin typeface="UTM Androgyne" panose="02040603050506020204" pitchFamily="18" charset="0"/>
                <a:cs typeface="Arial" pitchFamily="34" charset="0"/>
              </a:rPr>
              <a:t> </a:t>
            </a:r>
            <a:r>
              <a:rPr lang="en-US" sz="3000" spc="-60" dirty="0" err="1">
                <a:solidFill>
                  <a:srgbClr val="002060"/>
                </a:solidFill>
                <a:latin typeface="UTM Androgyne" panose="02040603050506020204" pitchFamily="18" charset="0"/>
                <a:cs typeface="Arial" pitchFamily="34" charset="0"/>
              </a:rPr>
              <a:t>tạo</a:t>
            </a:r>
            <a:r>
              <a:rPr lang="en-US" sz="3000" spc="-60" dirty="0">
                <a:solidFill>
                  <a:srgbClr val="002060"/>
                </a:solidFill>
                <a:latin typeface="UTM Androgyne" panose="02040603050506020204" pitchFamily="18" charset="0"/>
                <a:cs typeface="Arial" pitchFamily="34" charset="0"/>
              </a:rPr>
              <a:t>.</a:t>
            </a:r>
          </a:p>
        </p:txBody>
      </p:sp>
    </p:spTree>
    <p:extLst>
      <p:ext uri="{BB962C8B-B14F-4D97-AF65-F5344CB8AC3E}">
        <p14:creationId xmlns:p14="http://schemas.microsoft.com/office/powerpoint/2010/main" val="251064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27">
            <a:extLst>
              <a:ext uri="{FF2B5EF4-FFF2-40B4-BE49-F238E27FC236}">
                <a16:creationId xmlns:a16="http://schemas.microsoft.com/office/drawing/2014/main" id="{730D42C7-ABC9-406C-9E79-5148C7451728}"/>
              </a:ext>
            </a:extLst>
          </p:cNvPr>
          <p:cNvSpPr/>
          <p:nvPr/>
        </p:nvSpPr>
        <p:spPr>
          <a:xfrm>
            <a:off x="1644650" y="510241"/>
            <a:ext cx="1206500" cy="1206500"/>
          </a:xfrm>
          <a:prstGeom prst="ellipse">
            <a:avLst/>
          </a:prstGeom>
          <a:solidFill>
            <a:srgbClr val="E0EDE9">
              <a:alpha val="57000"/>
            </a:srgbClr>
          </a:solidFill>
          <a:ln w="57150">
            <a:solidFill>
              <a:srgbClr val="00836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4000">
                <a:blipFill dpi="0" rotWithShape="1">
                  <a:blip r:embed="rId2"/>
                  <a:srcRect/>
                  <a:tile tx="0" ty="0" sx="100000" sy="100000" flip="none" algn="ctr"/>
                </a:blipFill>
                <a:latin typeface="UTM Thanh Nhac TL" panose="02040603050506020204" pitchFamily="18" charset="0"/>
              </a:rPr>
              <a:t>1</a:t>
            </a:r>
            <a:endParaRPr lang="zh-CN" altLang="en-US" sz="4000" dirty="0">
              <a:blipFill dpi="0" rotWithShape="1">
                <a:blip r:embed="rId2"/>
                <a:srcRect/>
                <a:tile tx="0" ty="0" sx="100000" sy="100000" flip="none" algn="ctr"/>
              </a:blipFill>
              <a:latin typeface="UTM Thanh Nhac TL" panose="02040603050506020204" pitchFamily="18" charset="0"/>
            </a:endParaRPr>
          </a:p>
        </p:txBody>
      </p:sp>
      <p:sp>
        <p:nvSpPr>
          <p:cNvPr id="3" name="Text Box 3">
            <a:extLst>
              <a:ext uri="{FF2B5EF4-FFF2-40B4-BE49-F238E27FC236}">
                <a16:creationId xmlns:a16="http://schemas.microsoft.com/office/drawing/2014/main" id="{1ACECDDE-60AA-477D-9E2B-F2666594BCA3}"/>
              </a:ext>
            </a:extLst>
          </p:cNvPr>
          <p:cNvSpPr txBox="1">
            <a:spLocks noChangeArrowheads="1"/>
          </p:cNvSpPr>
          <p:nvPr/>
        </p:nvSpPr>
        <p:spPr bwMode="auto">
          <a:xfrm>
            <a:off x="771524" y="699362"/>
            <a:ext cx="13274675" cy="646331"/>
          </a:xfrm>
          <a:prstGeom prst="rect">
            <a:avLst/>
          </a:prstGeom>
          <a:noFill/>
          <a:ln w="9525">
            <a:noFill/>
            <a:miter lim="800000"/>
            <a:headEnd/>
            <a:tailEnd/>
          </a:ln>
          <a:effectLst/>
        </p:spPr>
        <p:txBody>
          <a:bodyPr wrap="square">
            <a:spAutoFit/>
          </a:bodyPr>
          <a:lstStyle/>
          <a:p>
            <a:pPr algn="ctr"/>
            <a:r>
              <a:rPr lang="en-US" sz="3600" b="1" i="0">
                <a:solidFill>
                  <a:srgbClr val="000000"/>
                </a:solidFill>
                <a:latin typeface="UTM Bell" panose="02040603050506020204" pitchFamily="18" charset="0"/>
                <a:ea typeface="Tahoma" panose="020B0604030504040204" pitchFamily="34" charset="0"/>
                <a:cs typeface="Tahoma" panose="020B0604030504040204" pitchFamily="34" charset="0"/>
              </a:rPr>
              <a:t>Nguồn </a:t>
            </a:r>
            <a:r>
              <a:rPr lang="en-US" sz="3600" b="1" i="0" err="1">
                <a:solidFill>
                  <a:srgbClr val="000000"/>
                </a:solidFill>
                <a:latin typeface="UTM Bell" panose="02040603050506020204" pitchFamily="18" charset="0"/>
                <a:ea typeface="Tahoma" panose="020B0604030504040204" pitchFamily="34" charset="0"/>
                <a:cs typeface="Tahoma" panose="020B0604030504040204" pitchFamily="34" charset="0"/>
              </a:rPr>
              <a:t>gốc</a:t>
            </a:r>
            <a:r>
              <a:rPr lang="en-US" sz="3600" b="1" i="0">
                <a:solidFill>
                  <a:srgbClr val="000000"/>
                </a:solidFill>
                <a:latin typeface="UTM Bell" panose="02040603050506020204" pitchFamily="18" charset="0"/>
                <a:ea typeface="Tahoma" panose="020B0604030504040204" pitchFamily="34" charset="0"/>
                <a:cs typeface="Tahoma" panose="020B0604030504040204" pitchFamily="34" charset="0"/>
              </a:rPr>
              <a:t> của </a:t>
            </a:r>
            <a:r>
              <a:rPr lang="en-US" sz="36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một</a:t>
            </a:r>
            <a:r>
              <a:rPr lang="en-US" sz="36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6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sô</a:t>
            </a:r>
            <a:r>
              <a:rPr lang="en-US" sz="36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6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loại</a:t>
            </a:r>
            <a:r>
              <a:rPr lang="en-US" sz="36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6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tơ</a:t>
            </a:r>
            <a:r>
              <a:rPr lang="en-US" sz="36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6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sợi</a:t>
            </a:r>
            <a:r>
              <a:rPr lang="en-US" sz="3600" b="1" i="0" dirty="0">
                <a:solidFill>
                  <a:srgbClr val="000000"/>
                </a:solidFill>
                <a:latin typeface="UTM Bell" panose="02040603050506020204" pitchFamily="18" charset="0"/>
                <a:ea typeface="Tahoma" panose="020B0604030504040204" pitchFamily="34" charset="0"/>
                <a:cs typeface="Tahoma" panose="020B0604030504040204" pitchFamily="34" charset="0"/>
              </a:rPr>
              <a:t>.</a:t>
            </a:r>
          </a:p>
        </p:txBody>
      </p:sp>
      <p:sp>
        <p:nvSpPr>
          <p:cNvPr id="6" name="Text Box 2">
            <a:extLst>
              <a:ext uri="{FF2B5EF4-FFF2-40B4-BE49-F238E27FC236}">
                <a16:creationId xmlns:a16="http://schemas.microsoft.com/office/drawing/2014/main" id="{7B9FBBC7-1922-4F0C-9C1B-E142FB303155}"/>
              </a:ext>
            </a:extLst>
          </p:cNvPr>
          <p:cNvSpPr txBox="1">
            <a:spLocks noChangeArrowheads="1"/>
          </p:cNvSpPr>
          <p:nvPr/>
        </p:nvSpPr>
        <p:spPr bwMode="auto">
          <a:xfrm>
            <a:off x="2399552" y="2094272"/>
            <a:ext cx="8928847" cy="3046988"/>
          </a:xfrm>
          <a:prstGeom prst="rect">
            <a:avLst/>
          </a:prstGeom>
          <a:noFill/>
          <a:ln w="9525">
            <a:noFill/>
            <a:miter lim="800000"/>
            <a:headEnd/>
            <a:tailEnd/>
          </a:ln>
          <a:effectLst/>
        </p:spPr>
        <p:txBody>
          <a:bodyPr wrap="square">
            <a:spAutoFit/>
          </a:bodyPr>
          <a:lstStyle/>
          <a:p>
            <a:pPr algn="just">
              <a:spcBef>
                <a:spcPct val="50000"/>
              </a:spcBef>
            </a:pP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bông</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đay</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lanh</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gai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tơ</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tằm</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gọi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chung</a:t>
            </a:r>
            <a:r>
              <a:rPr lang="en-US" sz="3200" dirty="0">
                <a:solidFill>
                  <a:srgbClr val="002060"/>
                </a:solidFill>
                <a:latin typeface="UTM Androgyne" panose="02040603050506020204" pitchFamily="18" charset="0"/>
                <a:cs typeface="Arial" pitchFamily="34" charset="0"/>
              </a:rPr>
              <a:t> là </a:t>
            </a:r>
            <a:r>
              <a:rPr lang="en-US" sz="3200" b="1" dirty="0" err="1">
                <a:solidFill>
                  <a:srgbClr val="00602B"/>
                </a:solidFill>
                <a:latin typeface="UTM Androgyne" panose="02040603050506020204" pitchFamily="18" charset="0"/>
                <a:cs typeface="Arial" pitchFamily="34" charset="0"/>
              </a:rPr>
              <a:t>tơ</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sợi</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tư</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nhiên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tư</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nhiên</a:t>
            </a:r>
            <a:r>
              <a:rPr lang="en-US" sz="3200" dirty="0">
                <a:solidFill>
                  <a:srgbClr val="002060"/>
                </a:solidFill>
                <a:latin typeface="UTM Androgyne" panose="02040603050506020204" pitchFamily="18" charset="0"/>
                <a:cs typeface="Arial" pitchFamily="34" charset="0"/>
              </a:rPr>
              <a:t> có </a:t>
            </a:r>
            <a:r>
              <a:rPr lang="en-US" sz="3200" dirty="0" err="1">
                <a:solidFill>
                  <a:srgbClr val="002060"/>
                </a:solidFill>
                <a:latin typeface="UTM Androgyne" panose="02040603050506020204" pitchFamily="18" charset="0"/>
                <a:cs typeface="Arial" pitchFamily="34" charset="0"/>
              </a:rPr>
              <a:t>nguồn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gốc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tư</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thực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vật</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hoặc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tư</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động</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vật</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Ngoài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các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loại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tơ</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tư</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nhiên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còn</a:t>
            </a:r>
            <a:r>
              <a:rPr lang="en-US" sz="3200" dirty="0">
                <a:solidFill>
                  <a:srgbClr val="002060"/>
                </a:solidFill>
                <a:latin typeface="UTM Androgyne" panose="02040603050506020204" pitchFamily="18" charset="0"/>
                <a:cs typeface="Arial" pitchFamily="34" charset="0"/>
              </a:rPr>
              <a:t> có </a:t>
            </a:r>
            <a:r>
              <a:rPr lang="en-US" sz="3200" dirty="0" err="1">
                <a:solidFill>
                  <a:srgbClr val="002060"/>
                </a:solidFill>
                <a:latin typeface="UTM Androgyne" panose="02040603050506020204" pitchFamily="18" charset="0"/>
                <a:cs typeface="Arial" pitchFamily="34" charset="0"/>
              </a:rPr>
              <a:t>loại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sợi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ni</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lông</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được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tổng</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hợp</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nhân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tạo</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tư</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công</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nghê</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hóa</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học</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còn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gọi</a:t>
            </a:r>
            <a:r>
              <a:rPr lang="en-US" sz="3200" dirty="0">
                <a:solidFill>
                  <a:srgbClr val="002060"/>
                </a:solidFill>
                <a:latin typeface="UTM Androgyne" panose="02040603050506020204" pitchFamily="18" charset="0"/>
                <a:cs typeface="Arial" pitchFamily="34" charset="0"/>
              </a:rPr>
              <a:t> là </a:t>
            </a:r>
            <a:r>
              <a:rPr lang="en-US" sz="3200" b="1" dirty="0" err="1">
                <a:solidFill>
                  <a:srgbClr val="00602B"/>
                </a:solidFill>
                <a:latin typeface="UTM Androgyne" panose="02040603050506020204" pitchFamily="18" charset="0"/>
                <a:cs typeface="Arial" pitchFamily="34" charset="0"/>
              </a:rPr>
              <a:t>tơ</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sợi</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nhân</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tạo</a:t>
            </a:r>
            <a:r>
              <a:rPr lang="en-US" sz="3200" dirty="0">
                <a:solidFill>
                  <a:srgbClr val="002060"/>
                </a:solidFill>
                <a:latin typeface="UTM Androgyne" panose="02040603050506020204" pitchFamily="18" charset="0"/>
                <a:cs typeface="Arial" pitchFamily="34" charset="0"/>
              </a:rPr>
              <a:t>.</a:t>
            </a:r>
          </a:p>
        </p:txBody>
      </p:sp>
    </p:spTree>
    <p:extLst>
      <p:ext uri="{BB962C8B-B14F-4D97-AF65-F5344CB8AC3E}">
        <p14:creationId xmlns:p14="http://schemas.microsoft.com/office/powerpoint/2010/main" val="28226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ox(i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a:extLst>
              <a:ext uri="{FF2B5EF4-FFF2-40B4-BE49-F238E27FC236}">
                <a16:creationId xmlns:a16="http://schemas.microsoft.com/office/drawing/2014/main" id="{91ACC38C-1B7B-4983-979D-F1572BBF5313}"/>
              </a:ext>
            </a:extLst>
          </p:cNvPr>
          <p:cNvSpPr/>
          <p:nvPr/>
        </p:nvSpPr>
        <p:spPr>
          <a:xfrm rot="10800000">
            <a:off x="1622099" y="853283"/>
            <a:ext cx="9350701" cy="501210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椭圆 27">
            <a:extLst>
              <a:ext uri="{FF2B5EF4-FFF2-40B4-BE49-F238E27FC236}">
                <a16:creationId xmlns:a16="http://schemas.microsoft.com/office/drawing/2014/main" id="{730D42C7-ABC9-406C-9E79-5148C7451728}"/>
              </a:ext>
            </a:extLst>
          </p:cNvPr>
          <p:cNvSpPr/>
          <p:nvPr/>
        </p:nvSpPr>
        <p:spPr>
          <a:xfrm>
            <a:off x="5492750" y="1807798"/>
            <a:ext cx="1206500" cy="1206500"/>
          </a:xfrm>
          <a:prstGeom prst="ellipse">
            <a:avLst/>
          </a:prstGeom>
          <a:solidFill>
            <a:srgbClr val="E0EDE9">
              <a:alpha val="57000"/>
            </a:srgbClr>
          </a:solidFill>
          <a:ln w="5715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4000">
                <a:blipFill dpi="0" rotWithShape="1">
                  <a:blip r:embed="rId2"/>
                  <a:srcRect/>
                  <a:tile tx="0" ty="0" sx="100000" sy="100000" flip="none" algn="ctr"/>
                </a:blipFill>
                <a:latin typeface="UTM Thanh Nhac TL" panose="02040603050506020204" pitchFamily="18" charset="0"/>
              </a:rPr>
              <a:t>2</a:t>
            </a:r>
            <a:endParaRPr lang="zh-CN" altLang="en-US" sz="4000" dirty="0">
              <a:blipFill dpi="0" rotWithShape="1">
                <a:blip r:embed="rId2"/>
                <a:srcRect/>
                <a:tile tx="0" ty="0" sx="100000" sy="100000" flip="none" algn="ctr"/>
              </a:blipFill>
              <a:latin typeface="UTM Thanh Nhac TL" panose="02040603050506020204" pitchFamily="18" charset="0"/>
            </a:endParaRPr>
          </a:p>
        </p:txBody>
      </p:sp>
      <p:sp>
        <p:nvSpPr>
          <p:cNvPr id="3" name="Text Box 3">
            <a:extLst>
              <a:ext uri="{FF2B5EF4-FFF2-40B4-BE49-F238E27FC236}">
                <a16:creationId xmlns:a16="http://schemas.microsoft.com/office/drawing/2014/main" id="{1ACECDDE-60AA-477D-9E2B-F2666594BCA3}"/>
              </a:ext>
            </a:extLst>
          </p:cNvPr>
          <p:cNvSpPr txBox="1">
            <a:spLocks noChangeArrowheads="1"/>
          </p:cNvSpPr>
          <p:nvPr/>
        </p:nvSpPr>
        <p:spPr bwMode="auto">
          <a:xfrm>
            <a:off x="1420812" y="3242898"/>
            <a:ext cx="9350375" cy="1754326"/>
          </a:xfrm>
          <a:prstGeom prst="rect">
            <a:avLst/>
          </a:prstGeom>
          <a:noFill/>
          <a:ln w="9525">
            <a:noFill/>
            <a:miter lim="800000"/>
            <a:headEnd/>
            <a:tailEnd/>
          </a:ln>
          <a:effectLst/>
        </p:spPr>
        <p:txBody>
          <a:bodyPr wrap="square">
            <a:spAutoFit/>
          </a:bodyPr>
          <a:lstStyle/>
          <a:p>
            <a:pPr algn="ctr"/>
            <a:r>
              <a:rPr lang="vi-VN" sz="5400" b="1" i="0">
                <a:solidFill>
                  <a:srgbClr val="000000"/>
                </a:solidFill>
                <a:latin typeface="UTM Bell" panose="02040603050506020204" pitchFamily="18" charset="0"/>
                <a:ea typeface="Tahoma" panose="020B0604030504040204" pitchFamily="34" charset="0"/>
                <a:cs typeface="Tahoma" panose="020B0604030504040204" pitchFamily="34" charset="0"/>
              </a:rPr>
              <a:t>Tính chất của tơ sợi</a:t>
            </a:r>
          </a:p>
          <a:p>
            <a:pPr algn="ctr"/>
            <a:endParaRPr lang="en-US" sz="5400" b="1" i="0" dirty="0">
              <a:solidFill>
                <a:srgbClr val="000000"/>
              </a:solidFill>
              <a:latin typeface="UTM Bell" panose="02040603050506020204" pitchFamily="18" charset="0"/>
              <a:ea typeface="Tahoma" panose="020B0604030504040204" pitchFamily="34" charset="0"/>
              <a:cs typeface="Tahoma" panose="020B0604030504040204" pitchFamily="34" charset="0"/>
            </a:endParaRPr>
          </a:p>
        </p:txBody>
      </p:sp>
      <p:pic>
        <p:nvPicPr>
          <p:cNvPr id="4" name="Picture 8">
            <a:extLst>
              <a:ext uri="{FF2B5EF4-FFF2-40B4-BE49-F238E27FC236}">
                <a16:creationId xmlns:a16="http://schemas.microsoft.com/office/drawing/2014/main" id="{DEA79558-9978-4D71-9C5B-DE70869556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05161" y="4774130"/>
            <a:ext cx="1836038" cy="2182511"/>
          </a:xfrm>
          <a:prstGeom prst="rect">
            <a:avLst/>
          </a:prstGeom>
        </p:spPr>
      </p:pic>
    </p:spTree>
    <p:extLst>
      <p:ext uri="{BB962C8B-B14F-4D97-AF65-F5344CB8AC3E}">
        <p14:creationId xmlns:p14="http://schemas.microsoft.com/office/powerpoint/2010/main" val="254612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a:extLst>
              <a:ext uri="{FF2B5EF4-FFF2-40B4-BE49-F238E27FC236}">
                <a16:creationId xmlns:a16="http://schemas.microsoft.com/office/drawing/2014/main" id="{B57F5F9D-F644-4443-A94D-1FF92153C9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42100" y="582929"/>
            <a:ext cx="5271060" cy="6275071"/>
          </a:xfrm>
          <a:prstGeom prst="rect">
            <a:avLst/>
          </a:prstGeom>
        </p:spPr>
      </p:pic>
      <p:pic>
        <p:nvPicPr>
          <p:cNvPr id="7" name="Picture 10">
            <a:extLst>
              <a:ext uri="{FF2B5EF4-FFF2-40B4-BE49-F238E27FC236}">
                <a16:creationId xmlns:a16="http://schemas.microsoft.com/office/drawing/2014/main" id="{7E76C334-73D7-4669-95A0-6BFC3CD470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295801" flipH="1">
            <a:off x="461639" y="802241"/>
            <a:ext cx="7446606" cy="4466719"/>
          </a:xfrm>
          <a:prstGeom prst="rect">
            <a:avLst/>
          </a:prstGeom>
        </p:spPr>
      </p:pic>
      <p:sp>
        <p:nvSpPr>
          <p:cNvPr id="8" name="TextBox 7">
            <a:extLst>
              <a:ext uri="{FF2B5EF4-FFF2-40B4-BE49-F238E27FC236}">
                <a16:creationId xmlns:a16="http://schemas.microsoft.com/office/drawing/2014/main" id="{6D8F42A3-295F-48DC-83A2-A39E5851E44C}"/>
              </a:ext>
            </a:extLst>
          </p:cNvPr>
          <p:cNvSpPr txBox="1"/>
          <p:nvPr/>
        </p:nvSpPr>
        <p:spPr>
          <a:xfrm flipH="1">
            <a:off x="941516" y="1951672"/>
            <a:ext cx="6183183" cy="1477328"/>
          </a:xfrm>
          <a:prstGeom prst="rect">
            <a:avLst/>
          </a:prstGeom>
          <a:noFill/>
        </p:spPr>
        <p:txBody>
          <a:bodyPr wrap="square" lIns="0" tIns="0" rIns="0" bIns="0" rtlCol="0">
            <a:spAutoFit/>
          </a:bodyPr>
          <a:lstStyle/>
          <a:p>
            <a:r>
              <a:rPr lang="vi-VN" sz="3200" b="1">
                <a:solidFill>
                  <a:srgbClr val="000000"/>
                </a:solidFill>
                <a:latin typeface="UTM Androgyne" panose="02040603050506020204" pitchFamily="18" charset="0"/>
                <a:cs typeface="Times New Roman" pitchFamily="18" charset="0"/>
              </a:rPr>
              <a:t> </a:t>
            </a:r>
            <a:r>
              <a:rPr lang="en-US" sz="3200" b="1">
                <a:solidFill>
                  <a:srgbClr val="000000"/>
                </a:solidFill>
                <a:latin typeface="UTM Androgyne" panose="02040603050506020204" pitchFamily="18" charset="0"/>
                <a:cs typeface="Times New Roman" pitchFamily="18" charset="0"/>
              </a:rPr>
              <a:t>- </a:t>
            </a:r>
            <a:r>
              <a:rPr lang="vi-VN" sz="3200" b="1">
                <a:solidFill>
                  <a:srgbClr val="000000"/>
                </a:solidFill>
                <a:latin typeface="UTM Androgyne" panose="02040603050506020204" pitchFamily="18" charset="0"/>
                <a:cs typeface="Times New Roman" pitchFamily="18" charset="0"/>
              </a:rPr>
              <a:t>Lần lượt đốt từng mẫu tơ sợi tự nhiên và tơ sợi nhân tạo.</a:t>
            </a:r>
          </a:p>
          <a:p>
            <a:r>
              <a:rPr lang="vi-VN" sz="3200" b="1">
                <a:solidFill>
                  <a:srgbClr val="000000"/>
                </a:solidFill>
                <a:latin typeface="UTM Androgyne" panose="02040603050506020204" pitchFamily="18" charset="0"/>
                <a:cs typeface="Times New Roman" pitchFamily="18" charset="0"/>
              </a:rPr>
              <a:t> </a:t>
            </a:r>
            <a:r>
              <a:rPr lang="en-US" sz="3200" b="1">
                <a:solidFill>
                  <a:srgbClr val="000000"/>
                </a:solidFill>
                <a:latin typeface="UTM Androgyne" panose="02040603050506020204" pitchFamily="18" charset="0"/>
                <a:cs typeface="Times New Roman" pitchFamily="18" charset="0"/>
              </a:rPr>
              <a:t>- </a:t>
            </a:r>
            <a:r>
              <a:rPr lang="vi-VN" sz="3200" b="1">
                <a:solidFill>
                  <a:srgbClr val="000000"/>
                </a:solidFill>
                <a:latin typeface="UTM Androgyne" panose="02040603050506020204" pitchFamily="18" charset="0"/>
                <a:cs typeface="Times New Roman" pitchFamily="18" charset="0"/>
              </a:rPr>
              <a:t>Quan sát hiện tượng xảy ra.</a:t>
            </a:r>
          </a:p>
        </p:txBody>
      </p:sp>
    </p:spTree>
    <p:extLst>
      <p:ext uri="{BB962C8B-B14F-4D97-AF65-F5344CB8AC3E}">
        <p14:creationId xmlns:p14="http://schemas.microsoft.com/office/powerpoint/2010/main" val="382485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han biet soi tu nhien va nhan tao">
            <a:hlinkClick r:id="" action="ppaction://media"/>
            <a:extLst>
              <a:ext uri="{FF2B5EF4-FFF2-40B4-BE49-F238E27FC236}">
                <a16:creationId xmlns:a16="http://schemas.microsoft.com/office/drawing/2014/main" id="{A74C9B05-FA94-49F3-A5D0-472A91AC94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736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3">
            <a:extLst>
              <a:ext uri="{FF2B5EF4-FFF2-40B4-BE49-F238E27FC236}">
                <a16:creationId xmlns:a16="http://schemas.microsoft.com/office/drawing/2014/main" id="{8A8964A6-60F1-497A-ADCB-A91BF36A67C0}"/>
              </a:ext>
            </a:extLst>
          </p:cNvPr>
          <p:cNvGraphicFramePr>
            <a:graphicFrameLocks noGrp="1"/>
          </p:cNvGraphicFramePr>
          <p:nvPr>
            <p:extLst>
              <p:ext uri="{D42A27DB-BD31-4B8C-83A1-F6EECF244321}">
                <p14:modId xmlns:p14="http://schemas.microsoft.com/office/powerpoint/2010/main" val="502085226"/>
              </p:ext>
            </p:extLst>
          </p:nvPr>
        </p:nvGraphicFramePr>
        <p:xfrm>
          <a:off x="1530350" y="1130301"/>
          <a:ext cx="9620250" cy="4779205"/>
        </p:xfrm>
        <a:graphic>
          <a:graphicData uri="http://schemas.openxmlformats.org/drawingml/2006/table">
            <a:tbl>
              <a:tblPr/>
              <a:tblGrid>
                <a:gridCol w="3951174">
                  <a:extLst>
                    <a:ext uri="{9D8B030D-6E8A-4147-A177-3AD203B41FA5}">
                      <a16:colId xmlns:a16="http://schemas.microsoft.com/office/drawing/2014/main" val="20000"/>
                    </a:ext>
                  </a:extLst>
                </a:gridCol>
                <a:gridCol w="5669076">
                  <a:extLst>
                    <a:ext uri="{9D8B030D-6E8A-4147-A177-3AD203B41FA5}">
                      <a16:colId xmlns:a16="http://schemas.microsoft.com/office/drawing/2014/main" val="20001"/>
                    </a:ext>
                  </a:extLst>
                </a:gridCol>
              </a:tblGrid>
              <a:tr h="744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bg1"/>
                          </a:solidFill>
                          <a:effectLst/>
                          <a:latin typeface="UTM Androgyne" panose="02040603050506020204" pitchFamily="18" charset="0"/>
                        </a:rPr>
                        <a:t>Loại tơ sợi</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02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bg1"/>
                          </a:solidFill>
                          <a:effectLst/>
                          <a:latin typeface="UTM Androgyne" panose="02040603050506020204" pitchFamily="18" charset="0"/>
                        </a:rPr>
                        <a:t>Khi đốt lên</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02B"/>
                    </a:solidFill>
                  </a:tcPr>
                </a:tc>
                <a:extLst>
                  <a:ext uri="{0D108BD9-81ED-4DB2-BD59-A6C34878D82A}">
                    <a16:rowId xmlns:a16="http://schemas.microsoft.com/office/drawing/2014/main" val="10000"/>
                  </a:ext>
                </a:extLst>
              </a:tr>
              <a:tr h="25065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a:ln>
                            <a:noFill/>
                          </a:ln>
                          <a:solidFill>
                            <a:srgbClr val="002060"/>
                          </a:solidFill>
                          <a:effectLst/>
                          <a:latin typeface="UTM Androgyne" panose="02040603050506020204" pitchFamily="18" charset="0"/>
                        </a:rPr>
                        <a:t>1. </a:t>
                      </a:r>
                      <a:r>
                        <a:rPr kumimoji="0" lang="en-US" sz="3200" b="1" i="0" u="none" strike="noStrike" cap="none" normalizeH="0" baseline="0" dirty="0" err="1">
                          <a:ln>
                            <a:noFill/>
                          </a:ln>
                          <a:solidFill>
                            <a:srgbClr val="002060"/>
                          </a:solidFill>
                          <a:effectLst/>
                          <a:latin typeface="UTM Androgyne" panose="02040603050506020204" pitchFamily="18" charset="0"/>
                        </a:rPr>
                        <a:t>Tơ</a:t>
                      </a:r>
                      <a:r>
                        <a:rPr kumimoji="0" lang="en-US" sz="3200" b="1" i="0" u="none" strike="noStrike" cap="none" normalizeH="0" baseline="0" dirty="0">
                          <a:ln>
                            <a:noFill/>
                          </a:ln>
                          <a:solidFill>
                            <a:srgbClr val="002060"/>
                          </a:solidFill>
                          <a:effectLst/>
                          <a:latin typeface="UTM Androgyne" panose="02040603050506020204" pitchFamily="18" charset="0"/>
                        </a:rPr>
                        <a:t> </a:t>
                      </a:r>
                      <a:r>
                        <a:rPr kumimoji="0" lang="en-US" sz="3200" b="1" i="0" u="none" strike="noStrike" cap="none" normalizeH="0" baseline="0" dirty="0" err="1">
                          <a:ln>
                            <a:noFill/>
                          </a:ln>
                          <a:solidFill>
                            <a:srgbClr val="002060"/>
                          </a:solidFill>
                          <a:effectLst/>
                          <a:latin typeface="UTM Androgyne" panose="02040603050506020204" pitchFamily="18" charset="0"/>
                        </a:rPr>
                        <a:t>sợi</a:t>
                      </a:r>
                      <a:r>
                        <a:rPr kumimoji="0" lang="en-US" sz="3200" b="1" i="0" u="none" strike="noStrike" cap="none" normalizeH="0" baseline="0" dirty="0">
                          <a:ln>
                            <a:noFill/>
                          </a:ln>
                          <a:solidFill>
                            <a:srgbClr val="002060"/>
                          </a:solidFill>
                          <a:effectLst/>
                          <a:latin typeface="UTM Androgyne" panose="02040603050506020204" pitchFamily="18" charset="0"/>
                        </a:rPr>
                        <a:t> </a:t>
                      </a:r>
                      <a:r>
                        <a:rPr kumimoji="0" lang="en-US" sz="3200" b="1" i="0" u="none" strike="noStrike" cap="none" normalizeH="0" baseline="0" dirty="0" err="1">
                          <a:ln>
                            <a:noFill/>
                          </a:ln>
                          <a:solidFill>
                            <a:srgbClr val="002060"/>
                          </a:solidFill>
                          <a:effectLst/>
                          <a:latin typeface="UTM Androgyne" panose="02040603050506020204" pitchFamily="18" charset="0"/>
                        </a:rPr>
                        <a:t>tự</a:t>
                      </a:r>
                      <a:r>
                        <a:rPr kumimoji="0" lang="en-US" sz="3200" b="1" i="0" u="none" strike="noStrike" cap="none" normalizeH="0" baseline="0" dirty="0">
                          <a:ln>
                            <a:noFill/>
                          </a:ln>
                          <a:solidFill>
                            <a:srgbClr val="002060"/>
                          </a:solidFill>
                          <a:effectLst/>
                          <a:latin typeface="UTM Androgyne" panose="02040603050506020204" pitchFamily="18" charset="0"/>
                        </a:rPr>
                        <a:t> </a:t>
                      </a:r>
                      <a:r>
                        <a:rPr kumimoji="0" lang="en-US" sz="3200" b="1" i="0" u="none" strike="noStrike" cap="none" normalizeH="0" baseline="0" dirty="0" err="1">
                          <a:ln>
                            <a:noFill/>
                          </a:ln>
                          <a:solidFill>
                            <a:srgbClr val="002060"/>
                          </a:solidFill>
                          <a:effectLst/>
                          <a:latin typeface="UTM Androgyne" panose="02040603050506020204" pitchFamily="18" charset="0"/>
                        </a:rPr>
                        <a:t>nhiên</a:t>
                      </a:r>
                      <a:endParaRPr kumimoji="0" lang="en-US" sz="3200" b="1" i="0" u="none" strike="noStrike" cap="none" normalizeH="0" baseline="0" dirty="0">
                        <a:ln>
                          <a:noFill/>
                        </a:ln>
                        <a:solidFill>
                          <a:srgbClr val="002060"/>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rgbClr val="002060"/>
                          </a:solidFill>
                          <a:effectLst/>
                          <a:latin typeface="UTM Androgyne" panose="02040603050506020204" pitchFamily="18" charset="0"/>
                        </a:rPr>
                        <a:t>- </a:t>
                      </a:r>
                      <a:r>
                        <a:rPr kumimoji="0" lang="en-US" sz="3200" b="0" i="0" u="none" strike="noStrike" cap="none" normalizeH="0" baseline="0" dirty="0" err="1">
                          <a:ln>
                            <a:noFill/>
                          </a:ln>
                          <a:solidFill>
                            <a:srgbClr val="002060"/>
                          </a:solidFill>
                          <a:effectLst/>
                          <a:latin typeface="UTM Androgyne" panose="02040603050506020204" pitchFamily="18" charset="0"/>
                        </a:rPr>
                        <a:t>Sợi</a:t>
                      </a:r>
                      <a:r>
                        <a:rPr kumimoji="0" lang="en-US" sz="3200" b="0" i="0" u="none" strike="noStrike" cap="none" normalizeH="0" baseline="0" dirty="0">
                          <a:ln>
                            <a:noFill/>
                          </a:ln>
                          <a:solidFill>
                            <a:srgbClr val="002060"/>
                          </a:solidFill>
                          <a:effectLst/>
                          <a:latin typeface="UTM Androgyne" panose="02040603050506020204" pitchFamily="18" charset="0"/>
                        </a:rPr>
                        <a:t> </a:t>
                      </a:r>
                      <a:r>
                        <a:rPr kumimoji="0" lang="en-US" sz="3200" b="0" i="0" u="none" strike="noStrike" cap="none" normalizeH="0" baseline="0" dirty="0" err="1">
                          <a:ln>
                            <a:noFill/>
                          </a:ln>
                          <a:solidFill>
                            <a:srgbClr val="002060"/>
                          </a:solidFill>
                          <a:effectLst/>
                          <a:latin typeface="UTM Androgyne" panose="02040603050506020204" pitchFamily="18" charset="0"/>
                        </a:rPr>
                        <a:t>bông</a:t>
                      </a:r>
                      <a:endParaRPr kumimoji="0" lang="en-US" sz="3200" b="0" i="0" u="none" strike="noStrike" cap="none" normalizeH="0" baseline="0" dirty="0">
                        <a:ln>
                          <a:noFill/>
                        </a:ln>
                        <a:solidFill>
                          <a:srgbClr val="002060"/>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rgbClr val="002060"/>
                          </a:solidFill>
                          <a:effectLst/>
                          <a:latin typeface="UTM Androgyne" panose="02040603050506020204" pitchFamily="18" charset="0"/>
                        </a:rPr>
                        <a:t>- </a:t>
                      </a:r>
                      <a:r>
                        <a:rPr kumimoji="0" lang="en-US" sz="3200" b="0" i="0" u="none" strike="noStrike" cap="none" normalizeH="0" baseline="0" dirty="0" err="1">
                          <a:ln>
                            <a:noFill/>
                          </a:ln>
                          <a:solidFill>
                            <a:srgbClr val="002060"/>
                          </a:solidFill>
                          <a:effectLst/>
                          <a:latin typeface="UTM Androgyne" panose="02040603050506020204" pitchFamily="18" charset="0"/>
                        </a:rPr>
                        <a:t>Tơ</a:t>
                      </a:r>
                      <a:r>
                        <a:rPr kumimoji="0" lang="en-US" sz="3200" b="0" i="0" u="none" strike="noStrike" cap="none" normalizeH="0" baseline="0" dirty="0">
                          <a:ln>
                            <a:noFill/>
                          </a:ln>
                          <a:solidFill>
                            <a:srgbClr val="002060"/>
                          </a:solidFill>
                          <a:effectLst/>
                          <a:latin typeface="UTM Androgyne" panose="02040603050506020204" pitchFamily="18" charset="0"/>
                        </a:rPr>
                        <a:t> </a:t>
                      </a:r>
                      <a:r>
                        <a:rPr kumimoji="0" lang="en-US" sz="3200" b="0" i="0" u="none" strike="noStrike" cap="none" normalizeH="0" baseline="0" dirty="0" err="1">
                          <a:ln>
                            <a:noFill/>
                          </a:ln>
                          <a:solidFill>
                            <a:srgbClr val="002060"/>
                          </a:solidFill>
                          <a:effectLst/>
                          <a:latin typeface="UTM Androgyne" panose="02040603050506020204" pitchFamily="18" charset="0"/>
                        </a:rPr>
                        <a:t>tằm</a:t>
                      </a:r>
                      <a:endParaRPr kumimoji="0" lang="en-US" sz="3200" b="0" i="0" u="none" strike="noStrike" cap="none" normalizeH="0" baseline="0" dirty="0">
                        <a:ln>
                          <a:noFill/>
                        </a:ln>
                        <a:solidFill>
                          <a:srgbClr val="002060"/>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rgbClr val="002060"/>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5280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002060"/>
                          </a:solidFill>
                          <a:effectLst/>
                          <a:latin typeface="UTM Androgyne" panose="02040603050506020204" pitchFamily="18" charset="0"/>
                        </a:rPr>
                        <a:t>2. Tơ sợi nhân tạo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rgbClr val="002060"/>
                          </a:solidFill>
                          <a:effectLst/>
                          <a:latin typeface="UTM Androgyne" panose="02040603050506020204" pitchFamily="18" charset="0"/>
                        </a:rPr>
                        <a:t>- Sợi ni lông</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rgbClr val="002060"/>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5" name="Text Box 23">
            <a:extLst>
              <a:ext uri="{FF2B5EF4-FFF2-40B4-BE49-F238E27FC236}">
                <a16:creationId xmlns:a16="http://schemas.microsoft.com/office/drawing/2014/main" id="{3AA9455B-5D01-408A-AAAA-AC66AE4679A4}"/>
              </a:ext>
            </a:extLst>
          </p:cNvPr>
          <p:cNvSpPr txBox="1">
            <a:spLocks noChangeArrowheads="1"/>
          </p:cNvSpPr>
          <p:nvPr/>
        </p:nvSpPr>
        <p:spPr bwMode="auto">
          <a:xfrm>
            <a:off x="5715755" y="2222500"/>
            <a:ext cx="3659717" cy="600164"/>
          </a:xfrm>
          <a:prstGeom prst="rect">
            <a:avLst/>
          </a:prstGeom>
          <a:noFill/>
          <a:ln w="9525">
            <a:noFill/>
            <a:miter lim="800000"/>
            <a:headEnd/>
            <a:tailEnd/>
          </a:ln>
          <a:effectLst/>
        </p:spPr>
        <p:txBody>
          <a:bodyPr wrap="square">
            <a:spAutoFit/>
          </a:bodyPr>
          <a:lstStyle/>
          <a:p>
            <a:pPr algn="just">
              <a:spcBef>
                <a:spcPct val="20000"/>
              </a:spcBef>
            </a:pPr>
            <a:r>
              <a:rPr lang="en-US" sz="3200" dirty="0" err="1">
                <a:solidFill>
                  <a:srgbClr val="002060"/>
                </a:solidFill>
                <a:latin typeface="UTM Androgyne" panose="02040603050506020204" pitchFamily="18" charset="0"/>
                <a:cs typeface="Arial" pitchFamily="34" charset="0"/>
              </a:rPr>
              <a:t>Tạo</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thành</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tàn</a:t>
            </a:r>
            <a:r>
              <a:rPr lang="en-US" sz="3200" dirty="0">
                <a:solidFill>
                  <a:srgbClr val="002060"/>
                </a:solidFill>
                <a:latin typeface="UTM Androgyne" panose="02040603050506020204" pitchFamily="18" charset="0"/>
                <a:cs typeface="Arial" pitchFamily="34" charset="0"/>
              </a:rPr>
              <a:t> </a:t>
            </a:r>
            <a:r>
              <a:rPr lang="en-US" sz="3200" dirty="0" err="1">
                <a:solidFill>
                  <a:srgbClr val="002060"/>
                </a:solidFill>
                <a:latin typeface="UTM Androgyne" panose="02040603050506020204" pitchFamily="18" charset="0"/>
                <a:cs typeface="Arial" pitchFamily="34" charset="0"/>
              </a:rPr>
              <a:t>tro</a:t>
            </a:r>
            <a:endParaRPr lang="en-US" sz="3200" dirty="0">
              <a:solidFill>
                <a:srgbClr val="002060"/>
              </a:solidFill>
              <a:latin typeface="UTM Androgyne" panose="02040603050506020204" pitchFamily="18" charset="0"/>
              <a:cs typeface="Arial" pitchFamily="34" charset="0"/>
            </a:endParaRPr>
          </a:p>
        </p:txBody>
      </p:sp>
      <p:sp>
        <p:nvSpPr>
          <p:cNvPr id="6" name="Text Box 25">
            <a:extLst>
              <a:ext uri="{FF2B5EF4-FFF2-40B4-BE49-F238E27FC236}">
                <a16:creationId xmlns:a16="http://schemas.microsoft.com/office/drawing/2014/main" id="{19536962-C7F3-4529-A7C6-AD32857E0FAB}"/>
              </a:ext>
            </a:extLst>
          </p:cNvPr>
          <p:cNvSpPr txBox="1">
            <a:spLocks noChangeArrowheads="1"/>
          </p:cNvSpPr>
          <p:nvPr/>
        </p:nvSpPr>
        <p:spPr bwMode="auto">
          <a:xfrm>
            <a:off x="5715755" y="4572000"/>
            <a:ext cx="3360964" cy="600164"/>
          </a:xfrm>
          <a:prstGeom prst="rect">
            <a:avLst/>
          </a:prstGeom>
          <a:noFill/>
          <a:ln w="9525">
            <a:noFill/>
            <a:miter lim="800000"/>
            <a:headEnd/>
            <a:tailEnd/>
          </a:ln>
          <a:effectLst/>
        </p:spPr>
        <p:txBody>
          <a:bodyPr wrap="square">
            <a:spAutoFit/>
          </a:bodyPr>
          <a:lstStyle/>
          <a:p>
            <a:pPr algn="just">
              <a:spcBef>
                <a:spcPct val="20000"/>
              </a:spcBef>
            </a:pPr>
            <a:r>
              <a:rPr lang="en-US" sz="3200">
                <a:solidFill>
                  <a:srgbClr val="002060"/>
                </a:solidFill>
                <a:latin typeface="UTM Androgyne" panose="02040603050506020204" pitchFamily="18" charset="0"/>
                <a:cs typeface="Arial" pitchFamily="34" charset="0"/>
              </a:rPr>
              <a:t>Vón cục lại</a:t>
            </a:r>
          </a:p>
        </p:txBody>
      </p:sp>
    </p:spTree>
    <p:extLst>
      <p:ext uri="{BB962C8B-B14F-4D97-AF65-F5344CB8AC3E}">
        <p14:creationId xmlns:p14="http://schemas.microsoft.com/office/powerpoint/2010/main" val="196501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138E5D-43C2-4656-B5DB-663EF5A035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87754" y="1318599"/>
            <a:ext cx="6451600" cy="4220801"/>
          </a:xfrm>
          <a:prstGeom prst="rect">
            <a:avLst/>
          </a:prstGeom>
        </p:spPr>
      </p:pic>
      <p:sp>
        <p:nvSpPr>
          <p:cNvPr id="4" name="TextBox 3">
            <a:extLst>
              <a:ext uri="{FF2B5EF4-FFF2-40B4-BE49-F238E27FC236}">
                <a16:creationId xmlns:a16="http://schemas.microsoft.com/office/drawing/2014/main" id="{CC7382DB-43DB-4103-9668-54415DBE1538}"/>
              </a:ext>
            </a:extLst>
          </p:cNvPr>
          <p:cNvSpPr txBox="1"/>
          <p:nvPr/>
        </p:nvSpPr>
        <p:spPr>
          <a:xfrm>
            <a:off x="2284929" y="1983514"/>
            <a:ext cx="4518977" cy="2462213"/>
          </a:xfrm>
          <a:prstGeom prst="rect">
            <a:avLst/>
          </a:prstGeom>
          <a:noFill/>
        </p:spPr>
        <p:txBody>
          <a:bodyPr wrap="square" lIns="0" tIns="0" rIns="0" bIns="0" rtlCol="0">
            <a:spAutoFit/>
          </a:bodyPr>
          <a:lstStyle/>
          <a:p>
            <a:pPr algn="ctr"/>
            <a:r>
              <a:rPr lang="vi-VN" sz="4000" b="1">
                <a:solidFill>
                  <a:srgbClr val="000000"/>
                </a:solidFill>
                <a:latin typeface="UTM Androgyne" panose="02040603050506020204" pitchFamily="18" charset="0"/>
                <a:cs typeface="Times New Roman" pitchFamily="18" charset="0"/>
              </a:rPr>
              <a:t>Chất dẻo không có sẵn trong tự nhiên, nó được làm ra từ dầu mỏ và than đá</a:t>
            </a:r>
            <a:endParaRPr lang="en-US" sz="4000" b="1">
              <a:solidFill>
                <a:srgbClr val="000000"/>
              </a:solidFill>
              <a:latin typeface="UTM Androgyne" panose="02040603050506020204" pitchFamily="18" charset="0"/>
              <a:cs typeface="Times New Roman" pitchFamily="18" charset="0"/>
            </a:endParaRPr>
          </a:p>
        </p:txBody>
      </p:sp>
      <p:pic>
        <p:nvPicPr>
          <p:cNvPr id="5" name="Picture 4">
            <a:extLst>
              <a:ext uri="{FF2B5EF4-FFF2-40B4-BE49-F238E27FC236}">
                <a16:creationId xmlns:a16="http://schemas.microsoft.com/office/drawing/2014/main" id="{57004086-E042-4D13-8EA2-6CFFE21542CB}"/>
              </a:ext>
            </a:extLst>
          </p:cNvPr>
          <p:cNvPicPr>
            <a:picLocks noChangeAspect="1"/>
          </p:cNvPicPr>
          <p:nvPr/>
        </p:nvPicPr>
        <p:blipFill>
          <a:blip r:embed="rId4"/>
          <a:stretch>
            <a:fillRect/>
          </a:stretch>
        </p:blipFill>
        <p:spPr>
          <a:xfrm>
            <a:off x="7940064" y="369523"/>
            <a:ext cx="3446753" cy="6118953"/>
          </a:xfrm>
          <a:prstGeom prst="rect">
            <a:avLst/>
          </a:prstGeom>
        </p:spPr>
      </p:pic>
    </p:spTree>
    <p:extLst>
      <p:ext uri="{BB962C8B-B14F-4D97-AF65-F5344CB8AC3E}">
        <p14:creationId xmlns:p14="http://schemas.microsoft.com/office/powerpoint/2010/main" val="157680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42" presetClass="path" presetSubtype="0" repeatCount="indefinite" accel="50000" decel="50000" autoRev="1" fill="hold" nodeType="withEffect">
                                  <p:stCondLst>
                                    <p:cond delay="0"/>
                                  </p:stCondLst>
                                  <p:childTnLst>
                                    <p:animMotion origin="layout" path="M 1.875E-6 0 L -0.00651 0.05347 " pathEditMode="relative" rAng="0" ptsTypes="AA">
                                      <p:cBhvr>
                                        <p:cTn id="15" dur="2750" fill="hold"/>
                                        <p:tgtEl>
                                          <p:spTgt spid="5"/>
                                        </p:tgtEl>
                                        <p:attrNameLst>
                                          <p:attrName>ppt_x</p:attrName>
                                          <p:attrName>ppt_y</p:attrName>
                                        </p:attrNameLst>
                                      </p:cBhvr>
                                      <p:rCtr x="-326" y="2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3">
            <a:extLst>
              <a:ext uri="{FF2B5EF4-FFF2-40B4-BE49-F238E27FC236}">
                <a16:creationId xmlns:a16="http://schemas.microsoft.com/office/drawing/2014/main" id="{03604E85-BA11-414A-AD6B-6E2F7DFFA6D0}"/>
              </a:ext>
            </a:extLst>
          </p:cNvPr>
          <p:cNvGraphicFramePr>
            <a:graphicFrameLocks noGrp="1"/>
          </p:cNvGraphicFramePr>
          <p:nvPr>
            <p:extLst>
              <p:ext uri="{D42A27DB-BD31-4B8C-83A1-F6EECF244321}">
                <p14:modId xmlns:p14="http://schemas.microsoft.com/office/powerpoint/2010/main" val="593162483"/>
              </p:ext>
            </p:extLst>
          </p:nvPr>
        </p:nvGraphicFramePr>
        <p:xfrm>
          <a:off x="1320800" y="378199"/>
          <a:ext cx="9931400" cy="6101602"/>
        </p:xfrm>
        <a:graphic>
          <a:graphicData uri="http://schemas.openxmlformats.org/drawingml/2006/table">
            <a:tbl>
              <a:tblPr/>
              <a:tblGrid>
                <a:gridCol w="2785636">
                  <a:extLst>
                    <a:ext uri="{9D8B030D-6E8A-4147-A177-3AD203B41FA5}">
                      <a16:colId xmlns:a16="http://schemas.microsoft.com/office/drawing/2014/main" val="20000"/>
                    </a:ext>
                  </a:extLst>
                </a:gridCol>
                <a:gridCol w="7145764">
                  <a:extLst>
                    <a:ext uri="{9D8B030D-6E8A-4147-A177-3AD203B41FA5}">
                      <a16:colId xmlns:a16="http://schemas.microsoft.com/office/drawing/2014/main" val="20001"/>
                    </a:ext>
                  </a:extLst>
                </a:gridCol>
              </a:tblGrid>
              <a:tr h="61499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bg1"/>
                          </a:solidFill>
                          <a:effectLst/>
                          <a:latin typeface="UTM Androgyne" panose="02040603050506020204" pitchFamily="18" charset="0"/>
                        </a:rPr>
                        <a:t>Loại</a:t>
                      </a:r>
                      <a:r>
                        <a:rPr kumimoji="0" lang="en-US" sz="2400" b="1" i="0" u="none" strike="noStrike" cap="none" normalizeH="0" baseline="0" dirty="0">
                          <a:ln>
                            <a:noFill/>
                          </a:ln>
                          <a:solidFill>
                            <a:schemeClr val="bg1"/>
                          </a:solidFill>
                          <a:effectLst/>
                          <a:latin typeface="UTM Androgyne" panose="02040603050506020204" pitchFamily="18" charset="0"/>
                        </a:rPr>
                        <a:t> </a:t>
                      </a:r>
                      <a:r>
                        <a:rPr kumimoji="0" lang="en-US" sz="2400" b="1" i="0" u="none" strike="noStrike" cap="none" normalizeH="0" baseline="0" dirty="0" err="1">
                          <a:ln>
                            <a:noFill/>
                          </a:ln>
                          <a:solidFill>
                            <a:schemeClr val="bg1"/>
                          </a:solidFill>
                          <a:effectLst/>
                          <a:latin typeface="UTM Androgyne" panose="02040603050506020204" pitchFamily="18" charset="0"/>
                        </a:rPr>
                        <a:t>tơ</a:t>
                      </a:r>
                      <a:r>
                        <a:rPr kumimoji="0" lang="en-US" sz="2400" b="1" i="0" u="none" strike="noStrike" cap="none" normalizeH="0" baseline="0" dirty="0">
                          <a:ln>
                            <a:noFill/>
                          </a:ln>
                          <a:solidFill>
                            <a:schemeClr val="bg1"/>
                          </a:solidFill>
                          <a:effectLst/>
                          <a:latin typeface="UTM Androgyne" panose="02040603050506020204" pitchFamily="18" charset="0"/>
                        </a:rPr>
                        <a:t> </a:t>
                      </a:r>
                      <a:r>
                        <a:rPr kumimoji="0" lang="en-US" sz="2400" b="1" i="0" u="none" strike="noStrike" cap="none" normalizeH="0" baseline="0" dirty="0" err="1">
                          <a:ln>
                            <a:noFill/>
                          </a:ln>
                          <a:solidFill>
                            <a:schemeClr val="bg1"/>
                          </a:solidFill>
                          <a:effectLst/>
                          <a:latin typeface="UTM Androgyne" panose="02040603050506020204" pitchFamily="18" charset="0"/>
                        </a:rPr>
                        <a:t>sợi</a:t>
                      </a:r>
                      <a:endParaRPr kumimoji="0" lang="en-US" sz="2400" b="1" i="0" u="none" strike="noStrike" cap="none" normalizeH="0" baseline="0" dirty="0">
                        <a:ln>
                          <a:noFill/>
                        </a:ln>
                        <a:solidFill>
                          <a:schemeClr val="bg1"/>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02B"/>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bg1"/>
                          </a:solidFill>
                          <a:effectLst/>
                          <a:latin typeface="UTM Androgyne" panose="02040603050506020204" pitchFamily="18" charset="0"/>
                        </a:rPr>
                        <a:t>Đặc điểm chính</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02B"/>
                    </a:solidFill>
                  </a:tcPr>
                </a:tc>
                <a:extLst>
                  <a:ext uri="{0D108BD9-81ED-4DB2-BD59-A6C34878D82A}">
                    <a16:rowId xmlns:a16="http://schemas.microsoft.com/office/drawing/2014/main" val="10000"/>
                  </a:ext>
                </a:extLst>
              </a:tr>
              <a:tr h="32607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002060"/>
                          </a:solidFill>
                          <a:effectLst/>
                          <a:latin typeface="UTM Androgyne" panose="02040603050506020204" pitchFamily="18" charset="0"/>
                        </a:rPr>
                        <a:t>1. </a:t>
                      </a:r>
                      <a:r>
                        <a:rPr kumimoji="0" lang="en-US" sz="2400" b="1" i="0" u="none" strike="noStrike" cap="none" normalizeH="0" baseline="0" dirty="0" err="1">
                          <a:ln>
                            <a:noFill/>
                          </a:ln>
                          <a:solidFill>
                            <a:srgbClr val="002060"/>
                          </a:solidFill>
                          <a:effectLst/>
                          <a:latin typeface="UTM Androgyne" panose="02040603050506020204" pitchFamily="18" charset="0"/>
                        </a:rPr>
                        <a:t>Tơ</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sợi</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tự</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nhiên</a:t>
                      </a:r>
                      <a:endParaRPr kumimoji="0" lang="en-US" sz="2400" b="1" i="0" u="none" strike="noStrike" cap="none" normalizeH="0" baseline="0" dirty="0">
                        <a:ln>
                          <a:noFill/>
                        </a:ln>
                        <a:solidFill>
                          <a:srgbClr val="002060"/>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Sợi</a:t>
                      </a: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bông</a:t>
                      </a:r>
                      <a:endParaRPr kumimoji="0" lang="en-US" sz="2400" b="0" i="0" u="none" strike="noStrike" cap="none" normalizeH="0" baseline="0" dirty="0">
                        <a:ln>
                          <a:noFill/>
                        </a:ln>
                        <a:solidFill>
                          <a:srgbClr val="002060"/>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Tơ</a:t>
                      </a: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tằm</a:t>
                      </a:r>
                      <a:endParaRPr kumimoji="0" lang="en-US" sz="2400" b="0" i="0" u="none" strike="noStrike" cap="none" normalizeH="0" baseline="0" dirty="0">
                        <a:ln>
                          <a:noFill/>
                        </a:ln>
                        <a:solidFill>
                          <a:srgbClr val="002060"/>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rgbClr val="002060"/>
                        </a:solidFill>
                        <a:effectLst/>
                        <a:latin typeface="UTM Androgyne" panose="02040603050506020204"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225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rgbClr val="002060"/>
                          </a:solidFill>
                          <a:effectLst/>
                          <a:latin typeface="UTM Androgyne" panose="02040603050506020204" pitchFamily="18" charset="0"/>
                        </a:rPr>
                        <a:t>2. </a:t>
                      </a:r>
                      <a:r>
                        <a:rPr kumimoji="0" lang="en-US" sz="2400" b="1" i="0" u="none" strike="noStrike" cap="none" normalizeH="0" baseline="0" dirty="0" err="1">
                          <a:ln>
                            <a:noFill/>
                          </a:ln>
                          <a:solidFill>
                            <a:srgbClr val="002060"/>
                          </a:solidFill>
                          <a:effectLst/>
                          <a:latin typeface="UTM Androgyne" panose="02040603050506020204" pitchFamily="18" charset="0"/>
                        </a:rPr>
                        <a:t>Tơ</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sợi</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nhân</a:t>
                      </a:r>
                      <a:r>
                        <a:rPr kumimoji="0" lang="en-US" sz="2400" b="1" i="0" u="none" strike="noStrike" cap="none" normalizeH="0" baseline="0" dirty="0">
                          <a:ln>
                            <a:noFill/>
                          </a:ln>
                          <a:solidFill>
                            <a:srgbClr val="002060"/>
                          </a:solidFill>
                          <a:effectLst/>
                          <a:latin typeface="UTM Androgyne" panose="02040603050506020204" pitchFamily="18" charset="0"/>
                        </a:rPr>
                        <a:t> </a:t>
                      </a:r>
                      <a:r>
                        <a:rPr kumimoji="0" lang="en-US" sz="2400" b="1" i="0" u="none" strike="noStrike" cap="none" normalizeH="0" baseline="0" dirty="0" err="1">
                          <a:ln>
                            <a:noFill/>
                          </a:ln>
                          <a:solidFill>
                            <a:srgbClr val="002060"/>
                          </a:solidFill>
                          <a:effectLst/>
                          <a:latin typeface="UTM Androgyne" panose="02040603050506020204" pitchFamily="18" charset="0"/>
                        </a:rPr>
                        <a:t>tạo</a:t>
                      </a:r>
                      <a:endParaRPr kumimoji="0" lang="en-US" sz="2400" b="1" i="0" u="none" strike="noStrike" cap="none" normalizeH="0" baseline="0" dirty="0">
                        <a:ln>
                          <a:noFill/>
                        </a:ln>
                        <a:solidFill>
                          <a:srgbClr val="002060"/>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Sợi</a:t>
                      </a: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ni</a:t>
                      </a:r>
                      <a:r>
                        <a:rPr kumimoji="0" lang="en-US" sz="2400" b="0" i="0" u="none" strike="noStrike" cap="none" normalizeH="0" baseline="0" dirty="0">
                          <a:ln>
                            <a:noFill/>
                          </a:ln>
                          <a:solidFill>
                            <a:srgbClr val="002060"/>
                          </a:solidFill>
                          <a:effectLst/>
                          <a:latin typeface="UTM Androgyne" panose="02040603050506020204" pitchFamily="18" charset="0"/>
                        </a:rPr>
                        <a:t> </a:t>
                      </a:r>
                      <a:r>
                        <a:rPr kumimoji="0" lang="en-US" sz="2400" b="0" i="0" u="none" strike="noStrike" cap="none" normalizeH="0" baseline="0" dirty="0" err="1">
                          <a:ln>
                            <a:noFill/>
                          </a:ln>
                          <a:solidFill>
                            <a:srgbClr val="002060"/>
                          </a:solidFill>
                          <a:effectLst/>
                          <a:latin typeface="UTM Androgyne" panose="02040603050506020204" pitchFamily="18" charset="0"/>
                        </a:rPr>
                        <a:t>lông</a:t>
                      </a:r>
                      <a:endParaRPr kumimoji="0" lang="en-US" sz="2400" b="0" i="0" u="none" strike="noStrike" cap="none" normalizeH="0" baseline="0" dirty="0">
                        <a:ln>
                          <a:noFill/>
                        </a:ln>
                        <a:solidFill>
                          <a:srgbClr val="002060"/>
                        </a:solidFill>
                        <a:effectLst/>
                        <a:latin typeface="UTM Androgyne" panose="02040603050506020204" pitchFamily="18" charset="0"/>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rgbClr val="002060"/>
                        </a:solidFill>
                        <a:effectLst/>
                        <a:latin typeface="UTM Androgyne" panose="02040603050506020204"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4" name="Text Box 24">
            <a:extLst>
              <a:ext uri="{FF2B5EF4-FFF2-40B4-BE49-F238E27FC236}">
                <a16:creationId xmlns:a16="http://schemas.microsoft.com/office/drawing/2014/main" id="{28A5637E-9689-4158-B433-A3FF61FEFE14}"/>
              </a:ext>
            </a:extLst>
          </p:cNvPr>
          <p:cNvSpPr txBox="1">
            <a:spLocks noChangeArrowheads="1"/>
          </p:cNvSpPr>
          <p:nvPr/>
        </p:nvSpPr>
        <p:spPr bwMode="auto">
          <a:xfrm>
            <a:off x="4188757" y="1760469"/>
            <a:ext cx="6561791" cy="2123658"/>
          </a:xfrm>
          <a:prstGeom prst="rect">
            <a:avLst/>
          </a:prstGeom>
          <a:noFill/>
          <a:ln w="9525">
            <a:noFill/>
            <a:miter lim="800000"/>
            <a:headEnd/>
            <a:tailEnd/>
          </a:ln>
          <a:effectLst/>
        </p:spPr>
        <p:txBody>
          <a:bodyPr wrap="square">
            <a:spAutoFit/>
          </a:bodyPr>
          <a:lstStyle/>
          <a:p>
            <a:pPr algn="just"/>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Vải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sợi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bông</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có</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thể</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rất</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mỏng</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nhẹ</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hoặc</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có</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thể</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rất</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dày</a:t>
            </a:r>
            <a:r>
              <a:rPr lang="en-US" sz="2400" dirty="0">
                <a:solidFill>
                  <a:srgbClr val="002060"/>
                </a:solidFill>
                <a:latin typeface="UTM Androgyne" panose="02040603050506020204" pitchFamily="18" charset="0"/>
                <a:cs typeface="Arial" pitchFamily="34" charset="0"/>
              </a:rPr>
              <a:t>.</a:t>
            </a:r>
          </a:p>
          <a:p>
            <a:pPr algn="just"/>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Vải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tơ</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tằm</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thuộc</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hàng</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cao</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cấp</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đẹp</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óng</a:t>
            </a:r>
            <a:r>
              <a:rPr lang="en-US" sz="2400" dirty="0">
                <a:solidFill>
                  <a:srgbClr val="002060"/>
                </a:solidFill>
                <a:latin typeface="UTM Androgyne" panose="02040603050506020204" pitchFamily="18" charset="0"/>
                <a:cs typeface="Arial" pitchFamily="34" charset="0"/>
              </a:rPr>
              <a:t> ả.</a:t>
            </a:r>
          </a:p>
          <a:p>
            <a:pPr algn="just"/>
            <a:r>
              <a:rPr lang="en-US" sz="2400" dirty="0" err="1">
                <a:solidFill>
                  <a:srgbClr val="002060"/>
                </a:solidFill>
                <a:latin typeface="UTM Androgyne" panose="02040603050506020204" pitchFamily="18" charset="0"/>
                <a:cs typeface="Arial" pitchFamily="34" charset="0"/>
              </a:rPr>
              <a:t>Quần</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áo</a:t>
            </a:r>
            <a:r>
              <a:rPr lang="en-US" sz="2400" dirty="0">
                <a:solidFill>
                  <a:srgbClr val="002060"/>
                </a:solidFill>
                <a:latin typeface="UTM Androgyne" panose="02040603050506020204" pitchFamily="18" charset="0"/>
                <a:cs typeface="Arial" pitchFamily="34" charset="0"/>
              </a:rPr>
              <a:t> may </a:t>
            </a:r>
            <a:r>
              <a:rPr lang="en-US" sz="2400" dirty="0" err="1">
                <a:solidFill>
                  <a:srgbClr val="002060"/>
                </a:solidFill>
                <a:latin typeface="UTM Androgyne" panose="02040603050506020204" pitchFamily="18" charset="0"/>
                <a:cs typeface="Arial" pitchFamily="34" charset="0"/>
              </a:rPr>
              <a:t>bằng</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vải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sợi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tự</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nhiên</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giữ</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ấm</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cơ</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thể</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khi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trời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lạnh</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và</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thoáng</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mát</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khi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trời</a:t>
            </a:r>
            <a:r>
              <a:rPr lang="en-US" sz="2400" dirty="0">
                <a:solidFill>
                  <a:srgbClr val="002060"/>
                </a:solidFill>
                <a:latin typeface="UTM Androgyne" panose="02040603050506020204" pitchFamily="18" charset="0"/>
                <a:cs typeface="Arial" pitchFamily="34" charset="0"/>
              </a:rPr>
              <a:t> </a:t>
            </a:r>
            <a:r>
              <a:rPr lang="en-US" sz="2400" dirty="0" err="1">
                <a:solidFill>
                  <a:srgbClr val="002060"/>
                </a:solidFill>
                <a:latin typeface="UTM Androgyne" panose="02040603050506020204" pitchFamily="18" charset="0"/>
                <a:cs typeface="Arial" pitchFamily="34" charset="0"/>
              </a:rPr>
              <a:t>nóng</a:t>
            </a:r>
            <a:r>
              <a:rPr lang="en-US" sz="2400" dirty="0">
                <a:solidFill>
                  <a:srgbClr val="002060"/>
                </a:solidFill>
                <a:latin typeface="UTM Androgyne" panose="02040603050506020204" pitchFamily="18" charset="0"/>
                <a:cs typeface="Arial" pitchFamily="34" charset="0"/>
              </a:rPr>
              <a:t>.</a:t>
            </a:r>
          </a:p>
          <a:p>
            <a:pPr algn="just"/>
            <a:endParaRPr lang="en-US" sz="1200" dirty="0">
              <a:solidFill>
                <a:srgbClr val="002060"/>
              </a:solidFill>
              <a:latin typeface="UTM Androgyne" panose="02040603050506020204" pitchFamily="18" charset="0"/>
            </a:endParaRPr>
          </a:p>
        </p:txBody>
      </p:sp>
      <p:sp>
        <p:nvSpPr>
          <p:cNvPr id="5" name="Text Box 26">
            <a:extLst>
              <a:ext uri="{FF2B5EF4-FFF2-40B4-BE49-F238E27FC236}">
                <a16:creationId xmlns:a16="http://schemas.microsoft.com/office/drawing/2014/main" id="{B60C3504-84BC-4ACF-ADCE-F0D9A56858D0}"/>
              </a:ext>
            </a:extLst>
          </p:cNvPr>
          <p:cNvSpPr txBox="1">
            <a:spLocks noChangeArrowheads="1"/>
          </p:cNvSpPr>
          <p:nvPr/>
        </p:nvSpPr>
        <p:spPr bwMode="auto">
          <a:xfrm>
            <a:off x="4188757" y="4989061"/>
            <a:ext cx="6682443" cy="830997"/>
          </a:xfrm>
          <a:prstGeom prst="rect">
            <a:avLst/>
          </a:prstGeom>
          <a:noFill/>
          <a:ln w="9525">
            <a:noFill/>
            <a:miter lim="800000"/>
            <a:headEnd/>
            <a:tailEnd/>
          </a:ln>
          <a:effectLst/>
        </p:spPr>
        <p:txBody>
          <a:bodyPr wrap="square">
            <a:spAutoFit/>
          </a:bodyPr>
          <a:lstStyle/>
          <a:p>
            <a:pPr algn="just">
              <a:spcBef>
                <a:spcPct val="20000"/>
              </a:spcBef>
            </a:pP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Vải</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ni</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lông</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không</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thấm</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nước</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khô</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nhanh</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dai</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bền</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và</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không</a:t>
            </a:r>
            <a:r>
              <a:rPr lang="en-US" sz="2400" dirty="0">
                <a:solidFill>
                  <a:srgbClr val="002060"/>
                </a:solidFill>
                <a:latin typeface="UTM Androgyne" panose="02040603050506020204" pitchFamily="18" charset="0"/>
                <a:cs typeface="Arial" panose="020B0604020202020204" pitchFamily="34" charset="0"/>
              </a:rPr>
              <a:t> </a:t>
            </a:r>
            <a:r>
              <a:rPr lang="en-US" sz="2400" dirty="0" err="1">
                <a:solidFill>
                  <a:srgbClr val="002060"/>
                </a:solidFill>
                <a:latin typeface="UTM Androgyne" panose="02040603050506020204" pitchFamily="18" charset="0"/>
                <a:cs typeface="Arial" panose="020B0604020202020204" pitchFamily="34" charset="0"/>
              </a:rPr>
              <a:t>nhàu</a:t>
            </a:r>
            <a:r>
              <a:rPr lang="en-US" sz="2400" dirty="0">
                <a:solidFill>
                  <a:srgbClr val="002060"/>
                </a:solidFill>
                <a:latin typeface="UTM Androgyne" panose="02040603050506020204" pitchFamily="18" charset="0"/>
                <a:cs typeface="Arial" panose="020B0604020202020204" pitchFamily="34" charset="0"/>
              </a:rPr>
              <a:t>.</a:t>
            </a:r>
          </a:p>
        </p:txBody>
      </p:sp>
    </p:spTree>
    <p:extLst>
      <p:ext uri="{BB962C8B-B14F-4D97-AF65-F5344CB8AC3E}">
        <p14:creationId xmlns:p14="http://schemas.microsoft.com/office/powerpoint/2010/main" val="143365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a:extLst>
              <a:ext uri="{FF2B5EF4-FFF2-40B4-BE49-F238E27FC236}">
                <a16:creationId xmlns:a16="http://schemas.microsoft.com/office/drawing/2014/main" id="{AC5B6BBA-42E5-44AB-BB07-155B3564125D}"/>
              </a:ext>
            </a:extLst>
          </p:cNvPr>
          <p:cNvSpPr/>
          <p:nvPr/>
        </p:nvSpPr>
        <p:spPr>
          <a:xfrm rot="10800000">
            <a:off x="1622099" y="853283"/>
            <a:ext cx="9350701" cy="501210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椭圆 27">
            <a:extLst>
              <a:ext uri="{FF2B5EF4-FFF2-40B4-BE49-F238E27FC236}">
                <a16:creationId xmlns:a16="http://schemas.microsoft.com/office/drawing/2014/main" id="{730D42C7-ABC9-406C-9E79-5148C7451728}"/>
              </a:ext>
            </a:extLst>
          </p:cNvPr>
          <p:cNvSpPr/>
          <p:nvPr/>
        </p:nvSpPr>
        <p:spPr>
          <a:xfrm>
            <a:off x="5607050" y="1375998"/>
            <a:ext cx="1206500" cy="1206500"/>
          </a:xfrm>
          <a:prstGeom prst="ellipse">
            <a:avLst/>
          </a:prstGeom>
          <a:solidFill>
            <a:srgbClr val="E0EDE9">
              <a:alpha val="57000"/>
            </a:srgbClr>
          </a:solidFill>
          <a:ln w="7620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4000">
                <a:blipFill dpi="0" rotWithShape="1">
                  <a:blip r:embed="rId2"/>
                  <a:srcRect/>
                  <a:tile tx="0" ty="0" sx="100000" sy="100000" flip="none" algn="ctr"/>
                </a:blipFill>
                <a:latin typeface="UTM Thanh Nhac TL" panose="02040603050506020204" pitchFamily="18" charset="0"/>
              </a:rPr>
              <a:t>3</a:t>
            </a:r>
            <a:endParaRPr lang="zh-CN" altLang="en-US" sz="4000" dirty="0">
              <a:blipFill dpi="0" rotWithShape="1">
                <a:blip r:embed="rId2"/>
                <a:srcRect/>
                <a:tile tx="0" ty="0" sx="100000" sy="100000" flip="none" algn="ctr"/>
              </a:blipFill>
              <a:latin typeface="UTM Thanh Nhac TL" panose="02040603050506020204" pitchFamily="18" charset="0"/>
            </a:endParaRPr>
          </a:p>
        </p:txBody>
      </p:sp>
      <p:sp>
        <p:nvSpPr>
          <p:cNvPr id="3" name="Text Box 3">
            <a:extLst>
              <a:ext uri="{FF2B5EF4-FFF2-40B4-BE49-F238E27FC236}">
                <a16:creationId xmlns:a16="http://schemas.microsoft.com/office/drawing/2014/main" id="{1ACECDDE-60AA-477D-9E2B-F2666594BCA3}"/>
              </a:ext>
            </a:extLst>
          </p:cNvPr>
          <p:cNvSpPr txBox="1">
            <a:spLocks noChangeArrowheads="1"/>
          </p:cNvSpPr>
          <p:nvPr/>
        </p:nvSpPr>
        <p:spPr bwMode="auto">
          <a:xfrm>
            <a:off x="2409825" y="2811098"/>
            <a:ext cx="7600950" cy="1754326"/>
          </a:xfrm>
          <a:prstGeom prst="rect">
            <a:avLst/>
          </a:prstGeom>
          <a:noFill/>
          <a:ln w="9525">
            <a:noFill/>
            <a:miter lim="800000"/>
            <a:headEnd/>
            <a:tailEnd/>
          </a:ln>
          <a:effectLst/>
        </p:spPr>
        <p:txBody>
          <a:bodyPr wrap="square">
            <a:spAutoFit/>
          </a:bodyPr>
          <a:lstStyle/>
          <a:p>
            <a:pPr algn="ctr"/>
            <a:r>
              <a:rPr lang="vi-VN" sz="5400" b="1" i="0">
                <a:solidFill>
                  <a:srgbClr val="000000"/>
                </a:solidFill>
                <a:latin typeface="UTM Bell" panose="02040603050506020204" pitchFamily="18" charset="0"/>
                <a:ea typeface="Tahoma" panose="020B0604030504040204" pitchFamily="34" charset="0"/>
                <a:cs typeface="Tahoma" panose="020B0604030504040204" pitchFamily="34" charset="0"/>
              </a:rPr>
              <a:t>Công dụng của</a:t>
            </a:r>
            <a:endParaRPr lang="en-US" sz="5400" b="1" i="0">
              <a:solidFill>
                <a:srgbClr val="000000"/>
              </a:solidFill>
              <a:latin typeface="UTM Bell" panose="02040603050506020204" pitchFamily="18" charset="0"/>
              <a:ea typeface="Tahoma" panose="020B0604030504040204" pitchFamily="34" charset="0"/>
              <a:cs typeface="Tahoma" panose="020B0604030504040204" pitchFamily="34" charset="0"/>
            </a:endParaRPr>
          </a:p>
          <a:p>
            <a:pPr algn="ctr"/>
            <a:r>
              <a:rPr lang="vi-VN" sz="5400" b="1" i="0">
                <a:solidFill>
                  <a:srgbClr val="000000"/>
                </a:solidFill>
                <a:latin typeface="UTM Bell" panose="02040603050506020204" pitchFamily="18" charset="0"/>
                <a:ea typeface="Tahoma" panose="020B0604030504040204" pitchFamily="34" charset="0"/>
                <a:cs typeface="Tahoma" panose="020B0604030504040204" pitchFamily="34" charset="0"/>
              </a:rPr>
              <a:t>một số loại tơ sợi</a:t>
            </a:r>
          </a:p>
        </p:txBody>
      </p:sp>
      <p:pic>
        <p:nvPicPr>
          <p:cNvPr id="4" name="Picture 8">
            <a:extLst>
              <a:ext uri="{FF2B5EF4-FFF2-40B4-BE49-F238E27FC236}">
                <a16:creationId xmlns:a16="http://schemas.microsoft.com/office/drawing/2014/main" id="{DEA79558-9978-4D71-9C5B-DE70869556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05161" y="4774130"/>
            <a:ext cx="1836038" cy="2182511"/>
          </a:xfrm>
          <a:prstGeom prst="rect">
            <a:avLst/>
          </a:prstGeom>
        </p:spPr>
      </p:pic>
    </p:spTree>
    <p:extLst>
      <p:ext uri="{BB962C8B-B14F-4D97-AF65-F5344CB8AC3E}">
        <p14:creationId xmlns:p14="http://schemas.microsoft.com/office/powerpoint/2010/main" val="400183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C582CD9D-687B-462E-A8F5-08DEF26448A4}"/>
              </a:ext>
            </a:extLst>
          </p:cNvPr>
          <p:cNvSpPr txBox="1">
            <a:spLocks noChangeArrowheads="1"/>
          </p:cNvSpPr>
          <p:nvPr/>
        </p:nvSpPr>
        <p:spPr bwMode="auto">
          <a:xfrm>
            <a:off x="1149350" y="253082"/>
            <a:ext cx="10420350" cy="600164"/>
          </a:xfrm>
          <a:prstGeom prst="rect">
            <a:avLst/>
          </a:prstGeom>
          <a:noFill/>
          <a:ln w="9525">
            <a:noFill/>
            <a:miter lim="800000"/>
            <a:headEnd/>
            <a:tailEnd/>
          </a:ln>
          <a:effectLst/>
        </p:spPr>
        <p:txBody>
          <a:bodyPr wrap="square">
            <a:spAutoFit/>
          </a:bodyPr>
          <a:lstStyle/>
          <a:p>
            <a:pPr algn="just">
              <a:spcBef>
                <a:spcPct val="50000"/>
              </a:spcBef>
            </a:pPr>
            <a:r>
              <a:rPr lang="en-US" sz="3300" b="1">
                <a:solidFill>
                  <a:srgbClr val="00602B"/>
                </a:solidFill>
                <a:latin typeface="UTM Androgyne" panose="02040603050506020204" pitchFamily="18" charset="0"/>
                <a:cs typeface="Arial" pitchFamily="34" charset="0"/>
              </a:rPr>
              <a:t>Sợi </a:t>
            </a:r>
            <a:r>
              <a:rPr lang="en-US" sz="3300" b="1" dirty="0" err="1">
                <a:solidFill>
                  <a:srgbClr val="00602B"/>
                </a:solidFill>
                <a:latin typeface="UTM Androgyne" panose="02040603050506020204" pitchFamily="18" charset="0"/>
                <a:cs typeface="Arial" pitchFamily="34" charset="0"/>
              </a:rPr>
              <a:t>bông</a:t>
            </a:r>
            <a:r>
              <a:rPr lang="en-US" sz="3300" b="1" dirty="0">
                <a:solidFill>
                  <a:srgbClr val="00602B"/>
                </a:solidFill>
                <a:latin typeface="UTM Androgyne" panose="02040603050506020204" pitchFamily="18" charset="0"/>
                <a:cs typeface="Arial" pitchFamily="34" charset="0"/>
              </a:rPr>
              <a:t>:</a:t>
            </a:r>
            <a:r>
              <a:rPr lang="en-US" sz="3300" dirty="0">
                <a:solidFill>
                  <a:srgbClr val="00602B"/>
                </a:solidFill>
                <a:latin typeface="UTM Androgyne" panose="02040603050506020204" pitchFamily="18" charset="0"/>
                <a:cs typeface="Arial" pitchFamily="34" charset="0"/>
              </a:rPr>
              <a:t> </a:t>
            </a:r>
            <a:r>
              <a:rPr lang="en-US" sz="3300" b="1" dirty="0">
                <a:solidFill>
                  <a:srgbClr val="00602B"/>
                </a:solidFill>
                <a:latin typeface="UTM Androgyne" panose="02040603050506020204" pitchFamily="18" charset="0"/>
                <a:cs typeface="Arial" pitchFamily="34" charset="0"/>
              </a:rPr>
              <a:t>Là </a:t>
            </a:r>
            <a:r>
              <a:rPr lang="en-US" sz="3300" b="1" dirty="0" err="1">
                <a:solidFill>
                  <a:srgbClr val="00602B"/>
                </a:solidFill>
                <a:latin typeface="UTM Androgyne" panose="02040603050506020204" pitchFamily="18" charset="0"/>
                <a:cs typeface="Arial" pitchFamily="34" charset="0"/>
              </a:rPr>
              <a:t>nguyên</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liệu</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quan</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trọng</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dùng</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đê</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dệt</a:t>
            </a:r>
            <a:r>
              <a:rPr lang="en-US" sz="3300" b="1" dirty="0">
                <a:solidFill>
                  <a:srgbClr val="00602B"/>
                </a:solidFill>
                <a:latin typeface="UTM Androgyne" panose="02040603050506020204" pitchFamily="18" charset="0"/>
                <a:cs typeface="Arial" pitchFamily="34" charset="0"/>
              </a:rPr>
              <a:t> </a:t>
            </a:r>
            <a:r>
              <a:rPr lang="en-US" sz="3300" b="1" dirty="0" err="1">
                <a:solidFill>
                  <a:srgbClr val="00602B"/>
                </a:solidFill>
                <a:latin typeface="UTM Androgyne" panose="02040603050506020204" pitchFamily="18" charset="0"/>
                <a:cs typeface="Arial" pitchFamily="34" charset="0"/>
              </a:rPr>
              <a:t>vải</a:t>
            </a:r>
            <a:r>
              <a:rPr lang="en-US" sz="3300" b="1" dirty="0">
                <a:solidFill>
                  <a:srgbClr val="00602B"/>
                </a:solidFill>
                <a:latin typeface="UTM Androgyne" panose="02040603050506020204" pitchFamily="18" charset="0"/>
                <a:cs typeface="Arial" pitchFamily="34" charset="0"/>
              </a:rPr>
              <a:t>. </a:t>
            </a:r>
          </a:p>
        </p:txBody>
      </p:sp>
      <p:grpSp>
        <p:nvGrpSpPr>
          <p:cNvPr id="4" name="Group 7">
            <a:extLst>
              <a:ext uri="{FF2B5EF4-FFF2-40B4-BE49-F238E27FC236}">
                <a16:creationId xmlns:a16="http://schemas.microsoft.com/office/drawing/2014/main" id="{C0457674-7B02-4CAB-895B-691422C7FE22}"/>
              </a:ext>
            </a:extLst>
          </p:cNvPr>
          <p:cNvGrpSpPr>
            <a:grpSpLocks/>
          </p:cNvGrpSpPr>
          <p:nvPr/>
        </p:nvGrpSpPr>
        <p:grpSpPr bwMode="auto">
          <a:xfrm>
            <a:off x="1679625" y="1645552"/>
            <a:ext cx="3025437" cy="4640154"/>
            <a:chOff x="262" y="1824"/>
            <a:chExt cx="2285" cy="2476"/>
          </a:xfrm>
        </p:grpSpPr>
        <p:pic>
          <p:nvPicPr>
            <p:cNvPr id="5" name="Picture 8" descr="Vai sơi bông">
              <a:extLst>
                <a:ext uri="{FF2B5EF4-FFF2-40B4-BE49-F238E27FC236}">
                  <a16:creationId xmlns:a16="http://schemas.microsoft.com/office/drawing/2014/main" id="{1E594729-3426-4B6A-AA12-2155D08F0B8A}"/>
                </a:ext>
              </a:extLst>
            </p:cNvPr>
            <p:cNvPicPr>
              <a:picLocks noChangeAspect="1" noChangeArrowheads="1"/>
            </p:cNvPicPr>
            <p:nvPr/>
          </p:nvPicPr>
          <p:blipFill>
            <a:blip r:embed="rId2"/>
            <a:srcRect/>
            <a:stretch>
              <a:fillRect/>
            </a:stretch>
          </p:blipFill>
          <p:spPr bwMode="auto">
            <a:xfrm>
              <a:off x="432" y="1824"/>
              <a:ext cx="2115" cy="2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9">
              <a:extLst>
                <a:ext uri="{FF2B5EF4-FFF2-40B4-BE49-F238E27FC236}">
                  <a16:creationId xmlns:a16="http://schemas.microsoft.com/office/drawing/2014/main" id="{71889DF8-BCB3-44AC-9F2D-F588B33CE8D3}"/>
                </a:ext>
              </a:extLst>
            </p:cNvPr>
            <p:cNvSpPr txBox="1">
              <a:spLocks noChangeArrowheads="1"/>
            </p:cNvSpPr>
            <p:nvPr/>
          </p:nvSpPr>
          <p:spPr bwMode="auto">
            <a:xfrm>
              <a:off x="262" y="4054"/>
              <a:ext cx="2285" cy="246"/>
            </a:xfrm>
            <a:prstGeom prst="rect">
              <a:avLst/>
            </a:prstGeom>
            <a:noFill/>
            <a:ln w="9525">
              <a:noFill/>
              <a:miter lim="800000"/>
              <a:headEnd/>
              <a:tailEnd/>
            </a:ln>
            <a:effectLst/>
          </p:spPr>
          <p:txBody>
            <a:bodyPr wrap="square">
              <a:spAutoFit/>
            </a:bodyPr>
            <a:lstStyle/>
            <a:p>
              <a:pPr algn="ctr">
                <a:spcBef>
                  <a:spcPct val="50000"/>
                </a:spcBef>
              </a:pPr>
              <a:r>
                <a:rPr lang="en-US" sz="2400" b="1" dirty="0" err="1">
                  <a:solidFill>
                    <a:srgbClr val="002060"/>
                  </a:solidFill>
                  <a:latin typeface="UTM Androgyne" panose="02040603050506020204" pitchFamily="18" charset="0"/>
                  <a:cs typeface="Arial" panose="020B0604020202020204" pitchFamily="34" charset="0"/>
                </a:rPr>
                <a:t>Vải</a:t>
              </a:r>
              <a:r>
                <a:rPr lang="en-US" sz="2400" b="1" dirty="0">
                  <a:solidFill>
                    <a:srgbClr val="002060"/>
                  </a:solidFill>
                  <a:latin typeface="UTM Androgyne" panose="02040603050506020204" pitchFamily="18" charset="0"/>
                  <a:cs typeface="Arial" panose="020B0604020202020204" pitchFamily="34" charset="0"/>
                </a:rPr>
                <a:t> </a:t>
              </a:r>
              <a:r>
                <a:rPr lang="en-US" sz="2400" b="1" dirty="0" err="1">
                  <a:solidFill>
                    <a:srgbClr val="002060"/>
                  </a:solidFill>
                  <a:latin typeface="UTM Androgyne" panose="02040603050506020204" pitchFamily="18" charset="0"/>
                  <a:cs typeface="Arial" panose="020B0604020202020204" pitchFamily="34" charset="0"/>
                </a:rPr>
                <a:t>làm</a:t>
              </a:r>
              <a:r>
                <a:rPr lang="en-US" sz="2400" b="1" dirty="0">
                  <a:solidFill>
                    <a:srgbClr val="002060"/>
                  </a:solidFill>
                  <a:latin typeface="UTM Androgyne" panose="02040603050506020204" pitchFamily="18" charset="0"/>
                  <a:cs typeface="Arial" panose="020B0604020202020204" pitchFamily="34" charset="0"/>
                </a:rPr>
                <a:t> </a:t>
              </a:r>
              <a:r>
                <a:rPr lang="en-US" sz="2400" b="1" dirty="0" err="1">
                  <a:solidFill>
                    <a:srgbClr val="002060"/>
                  </a:solidFill>
                  <a:latin typeface="UTM Androgyne" panose="02040603050506020204" pitchFamily="18" charset="0"/>
                  <a:cs typeface="Arial" panose="020B0604020202020204" pitchFamily="34" charset="0"/>
                </a:rPr>
                <a:t>từ</a:t>
              </a:r>
              <a:r>
                <a:rPr lang="en-US" sz="2400" b="1" dirty="0">
                  <a:solidFill>
                    <a:srgbClr val="002060"/>
                  </a:solidFill>
                  <a:latin typeface="UTM Androgyne" panose="02040603050506020204" pitchFamily="18" charset="0"/>
                  <a:cs typeface="Arial" panose="020B0604020202020204" pitchFamily="34" charset="0"/>
                </a:rPr>
                <a:t> </a:t>
              </a:r>
              <a:r>
                <a:rPr lang="en-US" sz="2400" b="1" dirty="0" err="1">
                  <a:solidFill>
                    <a:srgbClr val="002060"/>
                  </a:solidFill>
                  <a:latin typeface="UTM Androgyne" panose="02040603050506020204" pitchFamily="18" charset="0"/>
                  <a:cs typeface="Arial" panose="020B0604020202020204" pitchFamily="34" charset="0"/>
                </a:rPr>
                <a:t>sợi</a:t>
              </a:r>
              <a:r>
                <a:rPr lang="en-US" sz="2400" b="1" dirty="0">
                  <a:solidFill>
                    <a:srgbClr val="002060"/>
                  </a:solidFill>
                  <a:latin typeface="UTM Androgyne" panose="02040603050506020204" pitchFamily="18" charset="0"/>
                  <a:cs typeface="Arial" panose="020B0604020202020204" pitchFamily="34" charset="0"/>
                </a:rPr>
                <a:t> </a:t>
              </a:r>
              <a:r>
                <a:rPr lang="en-US" sz="2400" b="1" dirty="0" err="1">
                  <a:solidFill>
                    <a:srgbClr val="002060"/>
                  </a:solidFill>
                  <a:latin typeface="UTM Androgyne" panose="02040603050506020204" pitchFamily="18" charset="0"/>
                  <a:cs typeface="Arial" panose="020B0604020202020204" pitchFamily="34" charset="0"/>
                </a:rPr>
                <a:t>bông</a:t>
              </a:r>
              <a:endParaRPr lang="en-US" sz="2400" b="1" dirty="0">
                <a:solidFill>
                  <a:srgbClr val="002060"/>
                </a:solidFill>
                <a:latin typeface="UTM Androgyne" panose="02040603050506020204" pitchFamily="18" charset="0"/>
                <a:cs typeface="Arial" panose="020B0604020202020204" pitchFamily="34" charset="0"/>
              </a:endParaRPr>
            </a:p>
          </p:txBody>
        </p:sp>
      </p:grpSp>
      <p:grpSp>
        <p:nvGrpSpPr>
          <p:cNvPr id="7" name="Group 10">
            <a:extLst>
              <a:ext uri="{FF2B5EF4-FFF2-40B4-BE49-F238E27FC236}">
                <a16:creationId xmlns:a16="http://schemas.microsoft.com/office/drawing/2014/main" id="{7DAD56B0-0DC8-4BCA-956D-DAD3D4E5BB4B}"/>
              </a:ext>
            </a:extLst>
          </p:cNvPr>
          <p:cNvGrpSpPr>
            <a:grpSpLocks/>
          </p:cNvGrpSpPr>
          <p:nvPr/>
        </p:nvGrpSpPr>
        <p:grpSpPr bwMode="auto">
          <a:xfrm>
            <a:off x="6650033" y="1535372"/>
            <a:ext cx="4370517" cy="4749585"/>
            <a:chOff x="2386" y="1654"/>
            <a:chExt cx="3459" cy="2661"/>
          </a:xfrm>
        </p:grpSpPr>
        <p:pic>
          <p:nvPicPr>
            <p:cNvPr id="8" name="Picture 11" descr="Quân ao soi bông">
              <a:extLst>
                <a:ext uri="{FF2B5EF4-FFF2-40B4-BE49-F238E27FC236}">
                  <a16:creationId xmlns:a16="http://schemas.microsoft.com/office/drawing/2014/main" id="{C0C37487-6F0D-471A-ABF0-9ED92A67FB9E}"/>
                </a:ext>
              </a:extLst>
            </p:cNvPr>
            <p:cNvPicPr>
              <a:picLocks noChangeAspect="1" noChangeArrowheads="1"/>
            </p:cNvPicPr>
            <p:nvPr/>
          </p:nvPicPr>
          <p:blipFill>
            <a:blip r:embed="rId3"/>
            <a:srcRect/>
            <a:stretch>
              <a:fillRect/>
            </a:stretch>
          </p:blipFill>
          <p:spPr bwMode="auto">
            <a:xfrm>
              <a:off x="3048" y="1654"/>
              <a:ext cx="2389" cy="2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 Box 12">
              <a:extLst>
                <a:ext uri="{FF2B5EF4-FFF2-40B4-BE49-F238E27FC236}">
                  <a16:creationId xmlns:a16="http://schemas.microsoft.com/office/drawing/2014/main" id="{DCC926F3-6EC3-4B7C-85D3-B507A74EEA1E}"/>
                </a:ext>
              </a:extLst>
            </p:cNvPr>
            <p:cNvSpPr txBox="1">
              <a:spLocks noChangeArrowheads="1"/>
            </p:cNvSpPr>
            <p:nvPr/>
          </p:nvSpPr>
          <p:spPr bwMode="auto">
            <a:xfrm>
              <a:off x="2386" y="4056"/>
              <a:ext cx="3459" cy="259"/>
            </a:xfrm>
            <a:prstGeom prst="rect">
              <a:avLst/>
            </a:prstGeom>
            <a:noFill/>
            <a:ln w="9525">
              <a:noFill/>
              <a:miter lim="800000"/>
              <a:headEnd/>
              <a:tailEnd/>
            </a:ln>
            <a:effectLst/>
          </p:spPr>
          <p:txBody>
            <a:bodyPr wrap="square">
              <a:spAutoFit/>
            </a:bodyPr>
            <a:lstStyle/>
            <a:p>
              <a:pPr algn="ctr">
                <a:spcBef>
                  <a:spcPct val="50000"/>
                </a:spcBef>
              </a:pPr>
              <a:r>
                <a:rPr lang="en-US" sz="2400" b="1">
                  <a:solidFill>
                    <a:srgbClr val="002060"/>
                  </a:solidFill>
                  <a:latin typeface="UTM Androgyne" panose="02040603050506020204" pitchFamily="18" charset="0"/>
                  <a:cs typeface="Arial" panose="020B0604020202020204" pitchFamily="34" charset="0"/>
                </a:rPr>
                <a:t>Quần áo may từ vải sợi bông</a:t>
              </a:r>
            </a:p>
          </p:txBody>
        </p:sp>
      </p:grpSp>
    </p:spTree>
    <p:extLst>
      <p:ext uri="{BB962C8B-B14F-4D97-AF65-F5344CB8AC3E}">
        <p14:creationId xmlns:p14="http://schemas.microsoft.com/office/powerpoint/2010/main" val="362710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1E28D8CB-DD2B-4C9A-B8D5-028F76554CA6}"/>
              </a:ext>
            </a:extLst>
          </p:cNvPr>
          <p:cNvSpPr txBox="1">
            <a:spLocks noChangeArrowheads="1"/>
          </p:cNvSpPr>
          <p:nvPr/>
        </p:nvSpPr>
        <p:spPr bwMode="auto">
          <a:xfrm>
            <a:off x="990600" y="916781"/>
            <a:ext cx="10960100" cy="553998"/>
          </a:xfrm>
          <a:prstGeom prst="rect">
            <a:avLst/>
          </a:prstGeom>
          <a:noFill/>
          <a:ln w="9525">
            <a:noFill/>
            <a:miter lim="800000"/>
            <a:headEnd/>
            <a:tailEnd/>
          </a:ln>
          <a:effectLst/>
        </p:spPr>
        <p:txBody>
          <a:bodyPr wrap="square">
            <a:spAutoFit/>
          </a:bodyPr>
          <a:lstStyle/>
          <a:p>
            <a:pPr algn="just">
              <a:spcBef>
                <a:spcPct val="50000"/>
              </a:spcBef>
            </a:pPr>
            <a:r>
              <a:rPr lang="en-US" sz="3000" b="1">
                <a:solidFill>
                  <a:srgbClr val="00602B"/>
                </a:solidFill>
                <a:latin typeface="UTM Androgyne" panose="02040603050506020204" pitchFamily="18" charset="0"/>
                <a:cs typeface="Arial" pitchFamily="34" charset="0"/>
              </a:rPr>
              <a:t>Tơ tằm:</a:t>
            </a:r>
            <a:r>
              <a:rPr lang="en-US" sz="3000">
                <a:solidFill>
                  <a:srgbClr val="00602B"/>
                </a:solidFill>
                <a:latin typeface="UTM Androgyne" panose="02040603050506020204" pitchFamily="18" charset="0"/>
                <a:cs typeface="Arial" pitchFamily="34" charset="0"/>
              </a:rPr>
              <a:t> Có nhiều loại, trong đó có loại tơ nõn dùng để dệt lụa.</a:t>
            </a:r>
          </a:p>
        </p:txBody>
      </p:sp>
      <p:grpSp>
        <p:nvGrpSpPr>
          <p:cNvPr id="4" name="Group 7">
            <a:extLst>
              <a:ext uri="{FF2B5EF4-FFF2-40B4-BE49-F238E27FC236}">
                <a16:creationId xmlns:a16="http://schemas.microsoft.com/office/drawing/2014/main" id="{93A15A46-DD70-41B7-8280-4F7D06800410}"/>
              </a:ext>
            </a:extLst>
          </p:cNvPr>
          <p:cNvGrpSpPr>
            <a:grpSpLocks/>
          </p:cNvGrpSpPr>
          <p:nvPr/>
        </p:nvGrpSpPr>
        <p:grpSpPr bwMode="auto">
          <a:xfrm>
            <a:off x="2082406" y="1826815"/>
            <a:ext cx="3423045" cy="4582716"/>
            <a:chOff x="527" y="1167"/>
            <a:chExt cx="2875" cy="3849"/>
          </a:xfrm>
        </p:grpSpPr>
        <p:pic>
          <p:nvPicPr>
            <p:cNvPr id="5" name="Picture 8" descr="lua tơ tăm">
              <a:extLst>
                <a:ext uri="{FF2B5EF4-FFF2-40B4-BE49-F238E27FC236}">
                  <a16:creationId xmlns:a16="http://schemas.microsoft.com/office/drawing/2014/main" id="{9155C548-C619-4890-8BB6-975CAE4E2549}"/>
                </a:ext>
              </a:extLst>
            </p:cNvPr>
            <p:cNvPicPr>
              <a:picLocks noChangeAspect="1" noChangeArrowheads="1"/>
            </p:cNvPicPr>
            <p:nvPr/>
          </p:nvPicPr>
          <p:blipFill>
            <a:blip r:embed="rId2"/>
            <a:srcRect/>
            <a:stretch>
              <a:fillRect/>
            </a:stretch>
          </p:blipFill>
          <p:spPr bwMode="auto">
            <a:xfrm>
              <a:off x="1079" y="1167"/>
              <a:ext cx="1771" cy="3301"/>
            </a:xfrm>
            <a:prstGeom prst="rect">
              <a:avLst/>
            </a:prstGeom>
            <a:noFill/>
          </p:spPr>
        </p:pic>
        <p:sp>
          <p:nvSpPr>
            <p:cNvPr id="6" name="Text Box 9">
              <a:extLst>
                <a:ext uri="{FF2B5EF4-FFF2-40B4-BE49-F238E27FC236}">
                  <a16:creationId xmlns:a16="http://schemas.microsoft.com/office/drawing/2014/main" id="{2C0FF59A-C738-43D6-A633-F8351E7570D7}"/>
                </a:ext>
              </a:extLst>
            </p:cNvPr>
            <p:cNvSpPr txBox="1">
              <a:spLocks noChangeArrowheads="1"/>
            </p:cNvSpPr>
            <p:nvPr/>
          </p:nvSpPr>
          <p:spPr bwMode="auto">
            <a:xfrm>
              <a:off x="527" y="4628"/>
              <a:ext cx="2875" cy="388"/>
            </a:xfrm>
            <a:prstGeom prst="rect">
              <a:avLst/>
            </a:prstGeom>
            <a:noFill/>
            <a:ln w="9525">
              <a:noFill/>
              <a:miter lim="800000"/>
              <a:headEnd/>
              <a:tailEnd/>
            </a:ln>
            <a:effectLst/>
          </p:spPr>
          <p:txBody>
            <a:bodyPr wrap="none">
              <a:spAutoFit/>
            </a:bodyPr>
            <a:lstStyle/>
            <a:p>
              <a:r>
                <a:rPr lang="en-US" sz="2400" b="1" dirty="0" err="1">
                  <a:solidFill>
                    <a:srgbClr val="002060"/>
                  </a:solidFill>
                  <a:latin typeface="UTM Androgyne" panose="02040603050506020204" pitchFamily="18" charset="0"/>
                </a:rPr>
                <a:t>Áo</a:t>
              </a:r>
              <a:r>
                <a:rPr lang="en-US" sz="2400" b="1" dirty="0">
                  <a:solidFill>
                    <a:srgbClr val="002060"/>
                  </a:solidFill>
                  <a:latin typeface="UTM Androgyne" panose="02040603050506020204" pitchFamily="18" charset="0"/>
                </a:rPr>
                <a:t> </a:t>
              </a:r>
              <a:r>
                <a:rPr lang="en-US" sz="2400" b="1" dirty="0" err="1">
                  <a:solidFill>
                    <a:srgbClr val="002060"/>
                  </a:solidFill>
                  <a:latin typeface="UTM Androgyne" panose="02040603050506020204" pitchFamily="18" charset="0"/>
                </a:rPr>
                <a:t>dài</a:t>
              </a:r>
              <a:r>
                <a:rPr lang="en-US" sz="2400" b="1" dirty="0">
                  <a:solidFill>
                    <a:srgbClr val="002060"/>
                  </a:solidFill>
                  <a:latin typeface="UTM Androgyne" panose="02040603050506020204" pitchFamily="18" charset="0"/>
                </a:rPr>
                <a:t> </a:t>
              </a:r>
              <a:r>
                <a:rPr lang="en-US" sz="2400" b="1" dirty="0" err="1">
                  <a:solidFill>
                    <a:srgbClr val="002060"/>
                  </a:solidFill>
                  <a:latin typeface="UTM Androgyne" panose="02040603050506020204" pitchFamily="18" charset="0"/>
                </a:rPr>
                <a:t>bằng</a:t>
              </a:r>
              <a:r>
                <a:rPr lang="en-US" sz="2400" b="1" dirty="0">
                  <a:solidFill>
                    <a:srgbClr val="002060"/>
                  </a:solidFill>
                  <a:latin typeface="UTM Androgyne" panose="02040603050506020204" pitchFamily="18" charset="0"/>
                </a:rPr>
                <a:t> </a:t>
              </a:r>
              <a:r>
                <a:rPr lang="en-US" sz="2400" b="1" dirty="0" err="1">
                  <a:solidFill>
                    <a:srgbClr val="002060"/>
                  </a:solidFill>
                  <a:latin typeface="UTM Androgyne" panose="02040603050506020204" pitchFamily="18" charset="0"/>
                </a:rPr>
                <a:t>lụa</a:t>
              </a:r>
              <a:r>
                <a:rPr lang="en-US" sz="2400" b="1" dirty="0">
                  <a:solidFill>
                    <a:srgbClr val="002060"/>
                  </a:solidFill>
                  <a:latin typeface="UTM Androgyne" panose="02040603050506020204" pitchFamily="18" charset="0"/>
                </a:rPr>
                <a:t> </a:t>
              </a:r>
              <a:r>
                <a:rPr lang="en-US" sz="2400" b="1" dirty="0" err="1">
                  <a:solidFill>
                    <a:srgbClr val="002060"/>
                  </a:solidFill>
                  <a:latin typeface="UTM Androgyne" panose="02040603050506020204" pitchFamily="18" charset="0"/>
                </a:rPr>
                <a:t>tơ</a:t>
              </a:r>
              <a:r>
                <a:rPr lang="en-US" sz="2400" b="1" dirty="0">
                  <a:solidFill>
                    <a:srgbClr val="002060"/>
                  </a:solidFill>
                  <a:latin typeface="UTM Androgyne" panose="02040603050506020204" pitchFamily="18" charset="0"/>
                </a:rPr>
                <a:t> </a:t>
              </a:r>
              <a:r>
                <a:rPr lang="en-US" sz="2400" b="1" dirty="0" err="1">
                  <a:solidFill>
                    <a:srgbClr val="002060"/>
                  </a:solidFill>
                  <a:latin typeface="UTM Androgyne" panose="02040603050506020204" pitchFamily="18" charset="0"/>
                </a:rPr>
                <a:t>tằm</a:t>
              </a:r>
              <a:endParaRPr lang="en-US" sz="2400" b="1" dirty="0">
                <a:solidFill>
                  <a:srgbClr val="002060"/>
                </a:solidFill>
                <a:latin typeface="UTM Androgyne" panose="02040603050506020204" pitchFamily="18" charset="0"/>
              </a:endParaRPr>
            </a:p>
          </p:txBody>
        </p:sp>
      </p:grpSp>
      <p:grpSp>
        <p:nvGrpSpPr>
          <p:cNvPr id="7" name="Group 10">
            <a:extLst>
              <a:ext uri="{FF2B5EF4-FFF2-40B4-BE49-F238E27FC236}">
                <a16:creationId xmlns:a16="http://schemas.microsoft.com/office/drawing/2014/main" id="{68D66D3C-43BD-41D7-9107-8C5CC1AB5DBC}"/>
              </a:ext>
            </a:extLst>
          </p:cNvPr>
          <p:cNvGrpSpPr>
            <a:grpSpLocks/>
          </p:cNvGrpSpPr>
          <p:nvPr/>
        </p:nvGrpSpPr>
        <p:grpSpPr bwMode="auto">
          <a:xfrm>
            <a:off x="6686550" y="1832768"/>
            <a:ext cx="4667250" cy="4576763"/>
            <a:chOff x="3120" y="1508"/>
            <a:chExt cx="3920" cy="3844"/>
          </a:xfrm>
        </p:grpSpPr>
        <p:pic>
          <p:nvPicPr>
            <p:cNvPr id="8" name="Picture 11" descr="Chi tơ tăm vai lua">
              <a:extLst>
                <a:ext uri="{FF2B5EF4-FFF2-40B4-BE49-F238E27FC236}">
                  <a16:creationId xmlns:a16="http://schemas.microsoft.com/office/drawing/2014/main" id="{3F3C3FEE-43CB-433B-A77F-E6A708AA637E}"/>
                </a:ext>
              </a:extLst>
            </p:cNvPr>
            <p:cNvPicPr>
              <a:picLocks noChangeAspect="1" noChangeArrowheads="1"/>
            </p:cNvPicPr>
            <p:nvPr/>
          </p:nvPicPr>
          <p:blipFill>
            <a:blip r:embed="rId3"/>
            <a:srcRect/>
            <a:stretch>
              <a:fillRect/>
            </a:stretch>
          </p:blipFill>
          <p:spPr bwMode="auto">
            <a:xfrm>
              <a:off x="3387" y="1508"/>
              <a:ext cx="2901" cy="3346"/>
            </a:xfrm>
            <a:prstGeom prst="rect">
              <a:avLst/>
            </a:prstGeom>
            <a:noFill/>
          </p:spPr>
        </p:pic>
        <p:sp>
          <p:nvSpPr>
            <p:cNvPr id="9" name="Text Box 12">
              <a:extLst>
                <a:ext uri="{FF2B5EF4-FFF2-40B4-BE49-F238E27FC236}">
                  <a16:creationId xmlns:a16="http://schemas.microsoft.com/office/drawing/2014/main" id="{51A96F11-0882-4B6D-AECC-B11E973E7063}"/>
                </a:ext>
              </a:extLst>
            </p:cNvPr>
            <p:cNvSpPr txBox="1">
              <a:spLocks noChangeArrowheads="1"/>
            </p:cNvSpPr>
            <p:nvPr/>
          </p:nvSpPr>
          <p:spPr bwMode="auto">
            <a:xfrm>
              <a:off x="3120" y="4964"/>
              <a:ext cx="3920" cy="388"/>
            </a:xfrm>
            <a:prstGeom prst="rect">
              <a:avLst/>
            </a:prstGeom>
            <a:noFill/>
            <a:ln w="9525">
              <a:noFill/>
              <a:miter lim="800000"/>
              <a:headEnd/>
              <a:tailEnd/>
            </a:ln>
            <a:effectLst/>
          </p:spPr>
          <p:txBody>
            <a:bodyPr wrap="square">
              <a:spAutoFit/>
            </a:bodyPr>
            <a:lstStyle/>
            <a:p>
              <a:pPr>
                <a:spcBef>
                  <a:spcPct val="50000"/>
                </a:spcBef>
              </a:pPr>
              <a:r>
                <a:rPr lang="en-US" sz="2400" b="1">
                  <a:solidFill>
                    <a:srgbClr val="002060"/>
                  </a:solidFill>
                  <a:latin typeface="UTM Androgyne" panose="02040603050506020204" pitchFamily="18" charset="0"/>
                </a:rPr>
                <a:t>Tranh thêu bằng chỉ tơ tằm</a:t>
              </a:r>
            </a:p>
          </p:txBody>
        </p:sp>
      </p:grpSp>
    </p:spTree>
    <p:extLst>
      <p:ext uri="{BB962C8B-B14F-4D97-AF65-F5344CB8AC3E}">
        <p14:creationId xmlns:p14="http://schemas.microsoft.com/office/powerpoint/2010/main" val="115943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4" presetClass="entr" presetSubtype="16" fill="hold" nodeType="after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box(i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F5B42624-52E2-42D1-BE09-01693EADE8A8}"/>
              </a:ext>
            </a:extLst>
          </p:cNvPr>
          <p:cNvSpPr txBox="1">
            <a:spLocks noChangeArrowheads="1"/>
          </p:cNvSpPr>
          <p:nvPr/>
        </p:nvSpPr>
        <p:spPr bwMode="auto">
          <a:xfrm>
            <a:off x="1174749" y="247650"/>
            <a:ext cx="10648951" cy="2554545"/>
          </a:xfrm>
          <a:prstGeom prst="rect">
            <a:avLst/>
          </a:prstGeom>
          <a:noFill/>
          <a:ln w="9525">
            <a:noFill/>
            <a:miter lim="800000"/>
            <a:headEnd/>
            <a:tailEnd/>
          </a:ln>
          <a:effectLst/>
        </p:spPr>
        <p:txBody>
          <a:bodyPr wrap="square">
            <a:spAutoFit/>
          </a:bodyPr>
          <a:lstStyle/>
          <a:p>
            <a:pPr algn="just">
              <a:spcBef>
                <a:spcPct val="50000"/>
              </a:spcBef>
            </a:pPr>
            <a:r>
              <a:rPr lang="en-US" sz="3200" b="1">
                <a:solidFill>
                  <a:srgbClr val="00602B"/>
                </a:solidFill>
                <a:latin typeface="UTM Androgyne" panose="02040603050506020204" pitchFamily="18" charset="0"/>
                <a:cs typeface="Arial" pitchFamily="34" charset="0"/>
              </a:rPr>
              <a:t>Tơ </a:t>
            </a:r>
            <a:r>
              <a:rPr lang="en-US" sz="3200" b="1" dirty="0" err="1">
                <a:solidFill>
                  <a:srgbClr val="00602B"/>
                </a:solidFill>
                <a:latin typeface="UTM Androgyne" panose="02040603050506020204" pitchFamily="18" charset="0"/>
                <a:cs typeface="Arial" pitchFamily="34" charset="0"/>
              </a:rPr>
              <a:t>sợi</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nhân</a:t>
            </a:r>
            <a:r>
              <a:rPr lang="en-US" sz="3200" b="1" dirty="0">
                <a:solidFill>
                  <a:srgbClr val="00602B"/>
                </a:solidFill>
                <a:latin typeface="UTM Androgyne" panose="02040603050506020204" pitchFamily="18" charset="0"/>
                <a:cs typeface="Arial" pitchFamily="34" charset="0"/>
              </a:rPr>
              <a:t> </a:t>
            </a:r>
            <a:r>
              <a:rPr lang="en-US" sz="3200" b="1" dirty="0" err="1">
                <a:solidFill>
                  <a:srgbClr val="00602B"/>
                </a:solidFill>
                <a:latin typeface="UTM Androgyne" panose="02040603050506020204" pitchFamily="18" charset="0"/>
                <a:cs typeface="Arial" pitchFamily="34" charset="0"/>
              </a:rPr>
              <a:t>tạo</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Sợi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ni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lông</a:t>
            </a:r>
            <a:r>
              <a:rPr lang="en-US" sz="3200" dirty="0">
                <a:solidFill>
                  <a:srgbClr val="00602B"/>
                </a:solidFill>
                <a:latin typeface="UTM Androgyne" panose="02040603050506020204" pitchFamily="18" charset="0"/>
                <a:cs typeface="Arial" pitchFamily="34" charset="0"/>
              </a:rPr>
              <a:t> là </a:t>
            </a:r>
            <a:r>
              <a:rPr lang="en-US" sz="3200" dirty="0" err="1">
                <a:solidFill>
                  <a:srgbClr val="00602B"/>
                </a:solidFill>
                <a:latin typeface="UTM Androgyne" panose="02040603050506020204" pitchFamily="18" charset="0"/>
                <a:cs typeface="Arial" pitchFamily="34" charset="0"/>
              </a:rPr>
              <a:t>một</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trong</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các</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loại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tơ</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sợi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nhân</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tạo</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dùng</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để</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dệt</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vải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Ngoài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ra</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còn</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được</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dùng</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trong</a:t>
            </a:r>
            <a:r>
              <a:rPr lang="en-US" sz="3200" dirty="0">
                <a:solidFill>
                  <a:srgbClr val="00602B"/>
                </a:solidFill>
                <a:latin typeface="UTM Androgyne" panose="02040603050506020204" pitchFamily="18" charset="0"/>
                <a:cs typeface="Arial" pitchFamily="34" charset="0"/>
              </a:rPr>
              <a:t> y </a:t>
            </a:r>
            <a:r>
              <a:rPr lang="en-US" sz="3200" dirty="0" err="1">
                <a:solidFill>
                  <a:srgbClr val="00602B"/>
                </a:solidFill>
                <a:latin typeface="UTM Androgyne" panose="02040603050506020204" pitchFamily="18" charset="0"/>
                <a:cs typeface="Arial" pitchFamily="34" charset="0"/>
              </a:rPr>
              <a:t>tê</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làm</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các</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ống</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đê</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thay</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thê</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cho</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các</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mạch</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máu</a:t>
            </a:r>
            <a:r>
              <a:rPr lang="en-US" sz="3200" dirty="0">
                <a:solidFill>
                  <a:srgbClr val="00602B"/>
                </a:solidFill>
                <a:latin typeface="UTM Androgyne" panose="02040603050506020204" pitchFamily="18" charset="0"/>
                <a:cs typeface="Arial" pitchFamily="34" charset="0"/>
              </a:rPr>
              <a:t> bị </a:t>
            </a:r>
            <a:r>
              <a:rPr lang="en-US" sz="3200" dirty="0" err="1">
                <a:solidFill>
                  <a:srgbClr val="00602B"/>
                </a:solidFill>
                <a:latin typeface="UTM Androgyne" panose="02040603050506020204" pitchFamily="18" charset="0"/>
                <a:cs typeface="Arial" pitchFamily="34" charset="0"/>
              </a:rPr>
              <a:t>tổn</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thương</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làm</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bàn</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chải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dây</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câu</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ca</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đai</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lưng</a:t>
            </a:r>
            <a:r>
              <a:rPr lang="en-US" sz="3200" dirty="0">
                <a:solidFill>
                  <a:srgbClr val="00602B"/>
                </a:solidFill>
                <a:latin typeface="UTM Androgyne" panose="02040603050506020204" pitchFamily="18" charset="0"/>
                <a:cs typeface="Arial" pitchFamily="34" charset="0"/>
              </a:rPr>
              <a:t> an </a:t>
            </a:r>
            <a:r>
              <a:rPr lang="en-US" sz="3200" dirty="0" err="1">
                <a:solidFill>
                  <a:srgbClr val="00602B"/>
                </a:solidFill>
                <a:latin typeface="UTM Androgyne" panose="02040603050506020204" pitchFamily="18" charset="0"/>
                <a:cs typeface="Arial" pitchFamily="34" charset="0"/>
              </a:rPr>
              <a:t>toàn</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một</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sô</a:t>
            </a:r>
            <a:r>
              <a:rPr lang="en-US" sz="3200" dirty="0">
                <a:solidFill>
                  <a:srgbClr val="00602B"/>
                </a:solidFill>
                <a:latin typeface="UTM Androgyne" panose="02040603050506020204" pitchFamily="18" charset="0"/>
                <a:cs typeface="Arial" pitchFamily="34" charset="0"/>
              </a:rPr>
              <a:t>́ chi </a:t>
            </a:r>
            <a:r>
              <a:rPr lang="en-US" sz="3200" dirty="0" err="1">
                <a:solidFill>
                  <a:srgbClr val="00602B"/>
                </a:solidFill>
                <a:latin typeface="UTM Androgyne" panose="02040603050506020204" pitchFamily="18" charset="0"/>
                <a:cs typeface="Arial" pitchFamily="34" charset="0"/>
              </a:rPr>
              <a:t>tiết</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của</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máy</a:t>
            </a:r>
            <a:r>
              <a:rPr lang="en-US" sz="3200" dirty="0">
                <a:solidFill>
                  <a:srgbClr val="00602B"/>
                </a:solidFill>
                <a:latin typeface="UTM Androgyne" panose="02040603050506020204" pitchFamily="18" charset="0"/>
                <a:cs typeface="Arial" pitchFamily="34" charset="0"/>
              </a:rPr>
              <a:t> </a:t>
            </a:r>
            <a:r>
              <a:rPr lang="en-US" sz="3200" dirty="0" err="1">
                <a:solidFill>
                  <a:srgbClr val="00602B"/>
                </a:solidFill>
                <a:latin typeface="UTM Androgyne" panose="02040603050506020204" pitchFamily="18" charset="0"/>
                <a:cs typeface="Arial" pitchFamily="34" charset="0"/>
              </a:rPr>
              <a:t>móc</a:t>
            </a:r>
            <a:r>
              <a:rPr lang="en-US" sz="3200" dirty="0">
                <a:solidFill>
                  <a:srgbClr val="00602B"/>
                </a:solidFill>
                <a:latin typeface="UTM Androgyne" panose="02040603050506020204" pitchFamily="18" charset="0"/>
                <a:cs typeface="Arial" pitchFamily="34" charset="0"/>
              </a:rPr>
              <a:t>,…</a:t>
            </a:r>
          </a:p>
        </p:txBody>
      </p:sp>
      <p:grpSp>
        <p:nvGrpSpPr>
          <p:cNvPr id="4" name="Group 7">
            <a:extLst>
              <a:ext uri="{FF2B5EF4-FFF2-40B4-BE49-F238E27FC236}">
                <a16:creationId xmlns:a16="http://schemas.microsoft.com/office/drawing/2014/main" id="{B434C794-0938-4F64-A1BE-D32B7375624A}"/>
              </a:ext>
            </a:extLst>
          </p:cNvPr>
          <p:cNvGrpSpPr>
            <a:grpSpLocks/>
          </p:cNvGrpSpPr>
          <p:nvPr/>
        </p:nvGrpSpPr>
        <p:grpSpPr bwMode="auto">
          <a:xfrm>
            <a:off x="7303294" y="2989218"/>
            <a:ext cx="3143250" cy="3681711"/>
            <a:chOff x="3110" y="2256"/>
            <a:chExt cx="2640" cy="1767"/>
          </a:xfrm>
        </p:grpSpPr>
        <p:pic>
          <p:nvPicPr>
            <p:cNvPr id="5" name="Picture 8" descr="lleeu, bac">
              <a:extLst>
                <a:ext uri="{FF2B5EF4-FFF2-40B4-BE49-F238E27FC236}">
                  <a16:creationId xmlns:a16="http://schemas.microsoft.com/office/drawing/2014/main" id="{CDD8ADCD-0B0A-4591-82F5-11881E225043}"/>
                </a:ext>
              </a:extLst>
            </p:cNvPr>
            <p:cNvPicPr>
              <a:picLocks noChangeAspect="1" noChangeArrowheads="1"/>
            </p:cNvPicPr>
            <p:nvPr/>
          </p:nvPicPr>
          <p:blipFill>
            <a:blip r:embed="rId2"/>
            <a:srcRect/>
            <a:stretch>
              <a:fillRect/>
            </a:stretch>
          </p:blipFill>
          <p:spPr bwMode="auto">
            <a:xfrm>
              <a:off x="3437" y="2256"/>
              <a:ext cx="1987" cy="14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9">
              <a:extLst>
                <a:ext uri="{FF2B5EF4-FFF2-40B4-BE49-F238E27FC236}">
                  <a16:creationId xmlns:a16="http://schemas.microsoft.com/office/drawing/2014/main" id="{D82B8D8A-8F48-4DDC-818A-F3A22994C195}"/>
                </a:ext>
              </a:extLst>
            </p:cNvPr>
            <p:cNvSpPr txBox="1">
              <a:spLocks noChangeArrowheads="1"/>
            </p:cNvSpPr>
            <p:nvPr/>
          </p:nvSpPr>
          <p:spPr bwMode="auto">
            <a:xfrm>
              <a:off x="3110" y="3757"/>
              <a:ext cx="2640" cy="266"/>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cs typeface="Arial" pitchFamily="34" charset="0"/>
                </a:rPr>
                <a:t>Túi ngủ du lịch</a:t>
              </a:r>
            </a:p>
          </p:txBody>
        </p:sp>
      </p:grpSp>
      <p:grpSp>
        <p:nvGrpSpPr>
          <p:cNvPr id="7" name="Group 10">
            <a:extLst>
              <a:ext uri="{FF2B5EF4-FFF2-40B4-BE49-F238E27FC236}">
                <a16:creationId xmlns:a16="http://schemas.microsoft.com/office/drawing/2014/main" id="{CD429C05-47A0-4CD1-99FA-4C3F1A91AA93}"/>
              </a:ext>
            </a:extLst>
          </p:cNvPr>
          <p:cNvGrpSpPr>
            <a:grpSpLocks/>
          </p:cNvGrpSpPr>
          <p:nvPr/>
        </p:nvGrpSpPr>
        <p:grpSpPr bwMode="auto">
          <a:xfrm>
            <a:off x="2869989" y="2988767"/>
            <a:ext cx="2515134" cy="3682162"/>
            <a:chOff x="1070" y="2209"/>
            <a:chExt cx="1882" cy="1920"/>
          </a:xfrm>
        </p:grpSpPr>
        <p:pic>
          <p:nvPicPr>
            <p:cNvPr id="8" name="Picture 11" descr="tui ni lôn">
              <a:extLst>
                <a:ext uri="{FF2B5EF4-FFF2-40B4-BE49-F238E27FC236}">
                  <a16:creationId xmlns:a16="http://schemas.microsoft.com/office/drawing/2014/main" id="{5C892A8D-F4B2-4551-89BC-92AAE954BD5E}"/>
                </a:ext>
              </a:extLst>
            </p:cNvPr>
            <p:cNvPicPr>
              <a:picLocks noChangeAspect="1" noChangeArrowheads="1"/>
            </p:cNvPicPr>
            <p:nvPr/>
          </p:nvPicPr>
          <p:blipFill>
            <a:blip r:embed="rId3"/>
            <a:srcRect/>
            <a:stretch>
              <a:fillRect/>
            </a:stretch>
          </p:blipFill>
          <p:spPr bwMode="auto">
            <a:xfrm>
              <a:off x="1070" y="2209"/>
              <a:ext cx="1635" cy="15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 Box 12">
              <a:extLst>
                <a:ext uri="{FF2B5EF4-FFF2-40B4-BE49-F238E27FC236}">
                  <a16:creationId xmlns:a16="http://schemas.microsoft.com/office/drawing/2014/main" id="{4052928E-D7B3-410B-9FED-DB156CF415E1}"/>
                </a:ext>
              </a:extLst>
            </p:cNvPr>
            <p:cNvSpPr txBox="1">
              <a:spLocks noChangeArrowheads="1"/>
            </p:cNvSpPr>
            <p:nvPr/>
          </p:nvSpPr>
          <p:spPr bwMode="auto">
            <a:xfrm>
              <a:off x="1241" y="3840"/>
              <a:ext cx="1711" cy="289"/>
            </a:xfrm>
            <a:prstGeom prst="rect">
              <a:avLst/>
            </a:prstGeom>
            <a:noFill/>
            <a:ln w="9525">
              <a:noFill/>
              <a:miter lim="800000"/>
              <a:headEnd/>
              <a:tailEnd/>
            </a:ln>
            <a:effectLst/>
          </p:spPr>
          <p:txBody>
            <a:bodyPr wrap="square">
              <a:spAutoFit/>
            </a:bodyPr>
            <a:lstStyle/>
            <a:p>
              <a:pPr>
                <a:spcBef>
                  <a:spcPct val="50000"/>
                </a:spcBef>
              </a:pPr>
              <a:r>
                <a:rPr lang="en-US" sz="3000" b="1">
                  <a:solidFill>
                    <a:srgbClr val="002060"/>
                  </a:solidFill>
                  <a:latin typeface="UTM Androgyne" panose="02040603050506020204" pitchFamily="18" charset="0"/>
                  <a:cs typeface="Arial" pitchFamily="34" charset="0"/>
                </a:rPr>
                <a:t>Túi xách</a:t>
              </a:r>
            </a:p>
          </p:txBody>
        </p:sp>
      </p:grpSp>
    </p:spTree>
    <p:extLst>
      <p:ext uri="{BB962C8B-B14F-4D97-AF65-F5344CB8AC3E}">
        <p14:creationId xmlns:p14="http://schemas.microsoft.com/office/powerpoint/2010/main" val="15911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out)">
                                      <p:cBhvr>
                                        <p:cTn id="13" dur="1000"/>
                                        <p:tgtEl>
                                          <p:spTgt spid="4"/>
                                        </p:tgtEl>
                                      </p:cBhvr>
                                    </p:animEffect>
                                  </p:childTnLst>
                                </p:cTn>
                              </p:par>
                              <p:par>
                                <p:cTn id="14" presetID="22" presetClass="entr" presetSubtype="8" fill="hold" nodeType="withEffect">
                                  <p:stCondLst>
                                    <p:cond delay="100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3FB1A4D6-FCD3-4E15-9105-B27419E56483}"/>
              </a:ext>
            </a:extLst>
          </p:cNvPr>
          <p:cNvSpPr>
            <a:spLocks noChangeArrowheads="1"/>
          </p:cNvSpPr>
          <p:nvPr/>
        </p:nvSpPr>
        <p:spPr bwMode="auto">
          <a:xfrm>
            <a:off x="1041400" y="904220"/>
            <a:ext cx="10109200" cy="2862322"/>
          </a:xfrm>
          <a:prstGeom prst="rect">
            <a:avLst/>
          </a:prstGeom>
          <a:noFill/>
          <a:ln w="9525">
            <a:noFill/>
            <a:miter lim="800000"/>
            <a:headEnd/>
            <a:tailEnd/>
          </a:ln>
          <a:effectLst/>
        </p:spPr>
        <p:txBody>
          <a:bodyPr wrap="square" anchor="ctr">
            <a:spAutoFit/>
          </a:bodyPr>
          <a:lstStyle/>
          <a:p>
            <a:pPr indent="428625" algn="just"/>
            <a:r>
              <a:rPr lang="en-US" sz="3000">
                <a:solidFill>
                  <a:srgbClr val="002060"/>
                </a:solidFill>
                <a:latin typeface="UTM Androgyne" panose="02040603050506020204" pitchFamily="18" charset="0"/>
                <a:cs typeface="Arial" pitchFamily="34" charset="0"/>
              </a:rPr>
              <a:t>Tơ sợi là nguyên liệu chính của ngành dệt may và một số ngành công nghiệp khác. Tơ sợi tự nhiên có nhiều ứng dụng trong ngành công nghiệp nhẹ. Quần áo may bằng vải sợi bông thoáng mát về mùa hè và ấm về mùa đông. Vải lụa tơ tằm là một trong những mặt hàng cao cấp, óng ả, nhẹ, giữ ấm khi trời lạnh và mát mẻ khi trời nóng. </a:t>
            </a:r>
          </a:p>
        </p:txBody>
      </p:sp>
      <p:sp>
        <p:nvSpPr>
          <p:cNvPr id="4" name="TextBox 3">
            <a:extLst>
              <a:ext uri="{FF2B5EF4-FFF2-40B4-BE49-F238E27FC236}">
                <a16:creationId xmlns:a16="http://schemas.microsoft.com/office/drawing/2014/main" id="{9F56582A-529C-432B-9E8E-4C8DAB27E13F}"/>
              </a:ext>
            </a:extLst>
          </p:cNvPr>
          <p:cNvSpPr txBox="1"/>
          <p:nvPr/>
        </p:nvSpPr>
        <p:spPr>
          <a:xfrm>
            <a:off x="908050" y="196334"/>
            <a:ext cx="6305550" cy="707886"/>
          </a:xfrm>
          <a:prstGeom prst="rect">
            <a:avLst/>
          </a:prstGeom>
          <a:noFill/>
        </p:spPr>
        <p:txBody>
          <a:bodyPr wrap="square">
            <a:spAutoFit/>
          </a:bodyPr>
          <a:lstStyle/>
          <a:p>
            <a:pPr indent="428625" algn="just"/>
            <a:r>
              <a:rPr lang="en-US" sz="4000" b="1" u="sng">
                <a:solidFill>
                  <a:srgbClr val="00602B"/>
                </a:solidFill>
                <a:latin typeface="UTM Androgyne" panose="02040603050506020204" pitchFamily="18" charset="0"/>
                <a:cs typeface="Arial" pitchFamily="34" charset="0"/>
              </a:rPr>
              <a:t>Kết luận</a:t>
            </a:r>
            <a:r>
              <a:rPr lang="en-US" sz="4000" b="1">
                <a:solidFill>
                  <a:srgbClr val="00602B"/>
                </a:solidFill>
                <a:latin typeface="UTM Androgyne" panose="02040603050506020204" pitchFamily="18" charset="0"/>
                <a:cs typeface="Arial" pitchFamily="34" charset="0"/>
              </a:rPr>
              <a:t>:</a:t>
            </a:r>
            <a:r>
              <a:rPr lang="en-US" sz="4000">
                <a:solidFill>
                  <a:srgbClr val="00602B"/>
                </a:solidFill>
                <a:latin typeface="UTM Androgyne" panose="02040603050506020204" pitchFamily="18" charset="0"/>
                <a:cs typeface="Arial" pitchFamily="34" charset="0"/>
              </a:rPr>
              <a:t> </a:t>
            </a:r>
          </a:p>
        </p:txBody>
      </p:sp>
      <p:sp>
        <p:nvSpPr>
          <p:cNvPr id="5" name="Rectangle 5">
            <a:extLst>
              <a:ext uri="{FF2B5EF4-FFF2-40B4-BE49-F238E27FC236}">
                <a16:creationId xmlns:a16="http://schemas.microsoft.com/office/drawing/2014/main" id="{0B6B9F48-6AE0-467A-BFA7-32530982E137}"/>
              </a:ext>
            </a:extLst>
          </p:cNvPr>
          <p:cNvSpPr>
            <a:spLocks noChangeArrowheads="1"/>
          </p:cNvSpPr>
          <p:nvPr/>
        </p:nvSpPr>
        <p:spPr bwMode="auto">
          <a:xfrm>
            <a:off x="908050" y="3865076"/>
            <a:ext cx="10109200" cy="2400657"/>
          </a:xfrm>
          <a:prstGeom prst="rect">
            <a:avLst/>
          </a:prstGeom>
          <a:noFill/>
          <a:ln w="9525">
            <a:noFill/>
            <a:miter lim="800000"/>
            <a:headEnd/>
            <a:tailEnd/>
          </a:ln>
          <a:effectLst/>
        </p:spPr>
        <p:txBody>
          <a:bodyPr wrap="square" anchor="ctr">
            <a:spAutoFit/>
          </a:bodyPr>
          <a:lstStyle/>
          <a:p>
            <a:pPr indent="428625" algn="just"/>
            <a:r>
              <a:rPr lang="vi-VN" sz="3000">
                <a:solidFill>
                  <a:srgbClr val="002060"/>
                </a:solidFill>
                <a:latin typeface="UTM Androgyne" panose="02040603050506020204" pitchFamily="18" charset="0"/>
                <a:cs typeface="Arial" pitchFamily="34" charset="0"/>
              </a:rPr>
              <a:t>Vải ni lông khô nhanh, không thấm nước, không nhàu, dai, bền, Sợi ni lông còn được dùng trong y tế, làm các ống để thay thế cho các mạch máu bị tổn thương, làm bàn chải, đai lưng an toàn, một số chi tiết của máy móc…</a:t>
            </a:r>
          </a:p>
        </p:txBody>
      </p:sp>
    </p:spTree>
    <p:extLst>
      <p:ext uri="{BB962C8B-B14F-4D97-AF65-F5344CB8AC3E}">
        <p14:creationId xmlns:p14="http://schemas.microsoft.com/office/powerpoint/2010/main" val="51642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7C1BA07-5E1B-49C3-BACE-63B0F23661AF}"/>
              </a:ext>
            </a:extLst>
          </p:cNvPr>
          <p:cNvSpPr/>
          <p:nvPr/>
        </p:nvSpPr>
        <p:spPr>
          <a:xfrm>
            <a:off x="2783236" y="496467"/>
            <a:ext cx="6625533" cy="2215991"/>
          </a:xfrm>
          <a:prstGeom prst="rect">
            <a:avLst/>
          </a:prstGeom>
          <a:noFill/>
        </p:spPr>
        <p:txBody>
          <a:bodyPr wrap="none" lIns="91440" tIns="45720" rIns="91440" bIns="45720">
            <a:spAutoFit/>
          </a:bodyPr>
          <a:lstStyle/>
          <a:p>
            <a:pPr algn="ctr"/>
            <a:r>
              <a:rPr lang="vi-VN"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rPr>
              <a:t>Liên hệ</a:t>
            </a:r>
            <a:endParaRPr lang="en-US"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endParaRPr>
          </a:p>
        </p:txBody>
      </p:sp>
      <p:pic>
        <p:nvPicPr>
          <p:cNvPr id="21" name="Picture 2">
            <a:extLst>
              <a:ext uri="{FF2B5EF4-FFF2-40B4-BE49-F238E27FC236}">
                <a16:creationId xmlns:a16="http://schemas.microsoft.com/office/drawing/2014/main" id="{03E0611B-6510-4A5D-A48A-32E396B8F7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2117" y="2870200"/>
            <a:ext cx="11067766" cy="4025900"/>
          </a:xfrm>
          <a:prstGeom prst="rect">
            <a:avLst/>
          </a:prstGeom>
        </p:spPr>
      </p:pic>
    </p:spTree>
    <p:extLst>
      <p:ext uri="{BB962C8B-B14F-4D97-AF65-F5344CB8AC3E}">
        <p14:creationId xmlns:p14="http://schemas.microsoft.com/office/powerpoint/2010/main" val="605447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00">
        <p15:prstTrans prst="airplane"/>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500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0"/>
                                        </p:tgtEl>
                                        <p:attrNameLst>
                                          <p:attrName>ppt_x</p:attrName>
                                          <p:attrName>ppt_y</p:attrName>
                                        </p:attrNameLst>
                                      </p:cBhvr>
                                    </p:animMotion>
                                    <p:animRot by="1500000">
                                      <p:cBhvr>
                                        <p:cTn id="7" dur="125" fill="hold">
                                          <p:stCondLst>
                                            <p:cond delay="0"/>
                                          </p:stCondLst>
                                        </p:cTn>
                                        <p:tgtEl>
                                          <p:spTgt spid="20"/>
                                        </p:tgtEl>
                                        <p:attrNameLst>
                                          <p:attrName>r</p:attrName>
                                        </p:attrNameLst>
                                      </p:cBhvr>
                                    </p:animRot>
                                    <p:animRot by="-1500000">
                                      <p:cBhvr>
                                        <p:cTn id="8" dur="125" fill="hold">
                                          <p:stCondLst>
                                            <p:cond delay="125"/>
                                          </p:stCondLst>
                                        </p:cTn>
                                        <p:tgtEl>
                                          <p:spTgt spid="20"/>
                                        </p:tgtEl>
                                        <p:attrNameLst>
                                          <p:attrName>r</p:attrName>
                                        </p:attrNameLst>
                                      </p:cBhvr>
                                    </p:animRot>
                                    <p:animRot by="-1500000">
                                      <p:cBhvr>
                                        <p:cTn id="9" dur="125" fill="hold">
                                          <p:stCondLst>
                                            <p:cond delay="250"/>
                                          </p:stCondLst>
                                        </p:cTn>
                                        <p:tgtEl>
                                          <p:spTgt spid="20"/>
                                        </p:tgtEl>
                                        <p:attrNameLst>
                                          <p:attrName>r</p:attrName>
                                        </p:attrNameLst>
                                      </p:cBhvr>
                                    </p:animRot>
                                    <p:animRot by="1500000">
                                      <p:cBhvr>
                                        <p:cTn id="1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ghệ nhân Phan Thị Thuận- Thử nghiệm thành công dệt khăn lụa từ tơ sen đẹp mê mẩn">
            <a:hlinkClick r:id="" action="ppaction://media"/>
            <a:extLst>
              <a:ext uri="{FF2B5EF4-FFF2-40B4-BE49-F238E27FC236}">
                <a16:creationId xmlns:a16="http://schemas.microsoft.com/office/drawing/2014/main" id="{3ABD8ED7-60E7-41A1-AA85-2FC18FCB400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9800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5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5CFCE1-A9D2-4D11-9206-8D9034BBC87F}"/>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482C0D1-3379-4873-A723-0F2917407D4B}"/>
              </a:ext>
            </a:extLst>
          </p:cNvPr>
          <p:cNvSpPr/>
          <p:nvPr/>
        </p:nvSpPr>
        <p:spPr>
          <a:xfrm>
            <a:off x="3166424" y="2308304"/>
            <a:ext cx="7749237" cy="1862048"/>
          </a:xfrm>
          <a:prstGeom prst="rect">
            <a:avLst/>
          </a:prstGeom>
          <a:noFill/>
        </p:spPr>
        <p:txBody>
          <a:bodyPr wrap="none" lIns="91440" tIns="45720" rIns="91440" bIns="45720">
            <a:spAutoFit/>
          </a:bodyPr>
          <a:lstStyle/>
          <a:p>
            <a:pPr algn="ctr"/>
            <a:r>
              <a:rPr lang="vi-VN" sz="11500" b="1" cap="none" spc="0">
                <a:ln w="5715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rPr>
              <a:t>Tạm biệt !</a:t>
            </a:r>
            <a:endParaRPr lang="en-US" sz="11500" b="1" cap="none" spc="0">
              <a:ln w="5715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endParaRPr>
          </a:p>
        </p:txBody>
      </p:sp>
    </p:spTree>
    <p:extLst>
      <p:ext uri="{BB962C8B-B14F-4D97-AF65-F5344CB8AC3E}">
        <p14:creationId xmlns:p14="http://schemas.microsoft.com/office/powerpoint/2010/main" val="2620386876"/>
      </p:ext>
    </p:extLst>
  </p:cSld>
  <p:clrMapOvr>
    <a:masterClrMapping/>
  </p:clrMapOvr>
  <p:transition spd="slow" advTm="4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BA070C0-0C37-4FFE-8220-6270E4518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04525" y="786288"/>
            <a:ext cx="6430175" cy="4954111"/>
          </a:xfrm>
          <a:prstGeom prst="rect">
            <a:avLst/>
          </a:prstGeom>
        </p:spPr>
      </p:pic>
      <p:pic>
        <p:nvPicPr>
          <p:cNvPr id="3" name="Picture 2">
            <a:extLst>
              <a:ext uri="{FF2B5EF4-FFF2-40B4-BE49-F238E27FC236}">
                <a16:creationId xmlns:a16="http://schemas.microsoft.com/office/drawing/2014/main" id="{FE4E9199-682B-4655-82CF-B8D78233DD49}"/>
              </a:ext>
            </a:extLst>
          </p:cNvPr>
          <p:cNvPicPr>
            <a:picLocks noChangeAspect="1"/>
          </p:cNvPicPr>
          <p:nvPr/>
        </p:nvPicPr>
        <p:blipFill>
          <a:blip r:embed="rId4"/>
          <a:stretch>
            <a:fillRect/>
          </a:stretch>
        </p:blipFill>
        <p:spPr>
          <a:xfrm>
            <a:off x="977900" y="640557"/>
            <a:ext cx="3344539" cy="6729375"/>
          </a:xfrm>
          <a:prstGeom prst="rect">
            <a:avLst/>
          </a:prstGeom>
        </p:spPr>
      </p:pic>
      <p:sp>
        <p:nvSpPr>
          <p:cNvPr id="4" name="TextBox 3">
            <a:extLst>
              <a:ext uri="{FF2B5EF4-FFF2-40B4-BE49-F238E27FC236}">
                <a16:creationId xmlns:a16="http://schemas.microsoft.com/office/drawing/2014/main" id="{9D732C19-3DF9-4F46-BA39-F76F73E3F37B}"/>
              </a:ext>
            </a:extLst>
          </p:cNvPr>
          <p:cNvSpPr txBox="1"/>
          <p:nvPr/>
        </p:nvSpPr>
        <p:spPr>
          <a:xfrm>
            <a:off x="5302658" y="2032237"/>
            <a:ext cx="4833908" cy="1231106"/>
          </a:xfrm>
          <a:prstGeom prst="rect">
            <a:avLst/>
          </a:prstGeom>
          <a:noFill/>
        </p:spPr>
        <p:txBody>
          <a:bodyPr wrap="square" lIns="0" tIns="0" rIns="0" bIns="0" rtlCol="0">
            <a:spAutoFit/>
          </a:bodyPr>
          <a:lstStyle/>
          <a:p>
            <a:pPr algn="ctr"/>
            <a:r>
              <a:rPr lang="vi-VN" sz="4000" b="1">
                <a:solidFill>
                  <a:srgbClr val="000000"/>
                </a:solidFill>
                <a:latin typeface="UTM Androgyne" panose="02040603050506020204" pitchFamily="18" charset="0"/>
                <a:cs typeface="Times New Roman" pitchFamily="18" charset="0"/>
              </a:rPr>
              <a:t>Nêu tính chất chung của chất dẻo?</a:t>
            </a:r>
          </a:p>
        </p:txBody>
      </p:sp>
    </p:spTree>
    <p:extLst>
      <p:ext uri="{BB962C8B-B14F-4D97-AF65-F5344CB8AC3E}">
        <p14:creationId xmlns:p14="http://schemas.microsoft.com/office/powerpoint/2010/main" val="372351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42" presetClass="path" presetSubtype="0" repeatCount="indefinite" accel="50000" decel="50000" autoRev="1" fill="hold" nodeType="withEffect">
                                  <p:stCondLst>
                                    <p:cond delay="0"/>
                                  </p:stCondLst>
                                  <p:childTnLst>
                                    <p:animMotion origin="layout" path="M 2.29167E-6 2.22222E-6 L -0.00651 0.05347 " pathEditMode="relative" rAng="0" ptsTypes="AA">
                                      <p:cBhvr>
                                        <p:cTn id="12" dur="2750" fill="hold"/>
                                        <p:tgtEl>
                                          <p:spTgt spid="3"/>
                                        </p:tgtEl>
                                        <p:attrNameLst>
                                          <p:attrName>ppt_x</p:attrName>
                                          <p:attrName>ppt_y</p:attrName>
                                        </p:attrNameLst>
                                      </p:cBhvr>
                                      <p:rCtr x="-326" y="2662"/>
                                    </p:animMotion>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138E5D-43C2-4656-B5DB-663EF5A035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87754" y="1318599"/>
            <a:ext cx="6451600" cy="4220801"/>
          </a:xfrm>
          <a:prstGeom prst="rect">
            <a:avLst/>
          </a:prstGeom>
        </p:spPr>
      </p:pic>
      <p:sp>
        <p:nvSpPr>
          <p:cNvPr id="4" name="TextBox 3">
            <a:extLst>
              <a:ext uri="{FF2B5EF4-FFF2-40B4-BE49-F238E27FC236}">
                <a16:creationId xmlns:a16="http://schemas.microsoft.com/office/drawing/2014/main" id="{CC7382DB-43DB-4103-9668-54415DBE1538}"/>
              </a:ext>
            </a:extLst>
          </p:cNvPr>
          <p:cNvSpPr txBox="1"/>
          <p:nvPr/>
        </p:nvSpPr>
        <p:spPr>
          <a:xfrm>
            <a:off x="1712668" y="2377214"/>
            <a:ext cx="5601771" cy="1846659"/>
          </a:xfrm>
          <a:prstGeom prst="rect">
            <a:avLst/>
          </a:prstGeom>
          <a:noFill/>
        </p:spPr>
        <p:txBody>
          <a:bodyPr wrap="square" lIns="0" tIns="0" rIns="0" bIns="0" rtlCol="0">
            <a:spAutoFit/>
          </a:bodyPr>
          <a:lstStyle/>
          <a:p>
            <a:pPr algn="ctr"/>
            <a:r>
              <a:rPr lang="vi-VN" sz="4000" b="1">
                <a:solidFill>
                  <a:srgbClr val="000000"/>
                </a:solidFill>
                <a:latin typeface="UTM Androgyne" panose="02040603050506020204" pitchFamily="18" charset="0"/>
                <a:cs typeface="Times New Roman" pitchFamily="18" charset="0"/>
              </a:rPr>
              <a:t>Cách điện, cách nhiệt, nhẹ, rất bền, khó vở, có tính dẻo ở nhiệt độ cao.</a:t>
            </a:r>
          </a:p>
        </p:txBody>
      </p:sp>
      <p:pic>
        <p:nvPicPr>
          <p:cNvPr id="5" name="Picture 4">
            <a:extLst>
              <a:ext uri="{FF2B5EF4-FFF2-40B4-BE49-F238E27FC236}">
                <a16:creationId xmlns:a16="http://schemas.microsoft.com/office/drawing/2014/main" id="{57004086-E042-4D13-8EA2-6CFFE21542CB}"/>
              </a:ext>
            </a:extLst>
          </p:cNvPr>
          <p:cNvPicPr>
            <a:picLocks noChangeAspect="1"/>
          </p:cNvPicPr>
          <p:nvPr/>
        </p:nvPicPr>
        <p:blipFill>
          <a:blip r:embed="rId4"/>
          <a:stretch>
            <a:fillRect/>
          </a:stretch>
        </p:blipFill>
        <p:spPr>
          <a:xfrm>
            <a:off x="7940064" y="369523"/>
            <a:ext cx="3446753" cy="6118953"/>
          </a:xfrm>
          <a:prstGeom prst="rect">
            <a:avLst/>
          </a:prstGeom>
        </p:spPr>
      </p:pic>
    </p:spTree>
    <p:extLst>
      <p:ext uri="{BB962C8B-B14F-4D97-AF65-F5344CB8AC3E}">
        <p14:creationId xmlns:p14="http://schemas.microsoft.com/office/powerpoint/2010/main" val="39384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42" presetClass="path" presetSubtype="0" repeatCount="indefinite" accel="50000" decel="50000" autoRev="1" fill="hold" nodeType="withEffect">
                                  <p:stCondLst>
                                    <p:cond delay="0"/>
                                  </p:stCondLst>
                                  <p:childTnLst>
                                    <p:animMotion origin="layout" path="M 1.875E-6 0 L -0.00651 0.05347 " pathEditMode="relative" rAng="0" ptsTypes="AA">
                                      <p:cBhvr>
                                        <p:cTn id="15" dur="2750" fill="hold"/>
                                        <p:tgtEl>
                                          <p:spTgt spid="5"/>
                                        </p:tgtEl>
                                        <p:attrNameLst>
                                          <p:attrName>ppt_x</p:attrName>
                                          <p:attrName>ppt_y</p:attrName>
                                        </p:attrNameLst>
                                      </p:cBhvr>
                                      <p:rCtr x="-326" y="2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9D0E72C-CCC2-475B-A92E-3E32D25F1A6E}"/>
              </a:ext>
            </a:extLst>
          </p:cNvPr>
          <p:cNvPicPr>
            <a:picLocks noChangeAspect="1"/>
          </p:cNvPicPr>
          <p:nvPr/>
        </p:nvPicPr>
        <p:blipFill>
          <a:blip r:embed="rId3"/>
          <a:stretch>
            <a:fillRect/>
          </a:stretch>
        </p:blipFill>
        <p:spPr>
          <a:xfrm>
            <a:off x="0" y="0"/>
            <a:ext cx="12192000" cy="6858000"/>
          </a:xfrm>
          <a:prstGeom prst="rect">
            <a:avLst/>
          </a:prstGeom>
        </p:spPr>
      </p:pic>
      <p:pic>
        <p:nvPicPr>
          <p:cNvPr id="21" name="Picture 2" descr="warm clothing,warm,cartoon illustration,woven yarn,weaving,blue yarn  ball,brown yarn ball in 2021 | Yarn ball, Cartoon illustration, Blue fabric  texture">
            <a:extLst>
              <a:ext uri="{FF2B5EF4-FFF2-40B4-BE49-F238E27FC236}">
                <a16:creationId xmlns:a16="http://schemas.microsoft.com/office/drawing/2014/main" id="{06D164D0-5103-46CE-B89C-72B7F22DB88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1944" l="0" r="100000"/>
                    </a14:imgEffect>
                  </a14:imgLayer>
                </a14:imgProps>
              </a:ext>
              <a:ext uri="{28A0092B-C50C-407E-A947-70E740481C1C}">
                <a14:useLocalDpi xmlns:a14="http://schemas.microsoft.com/office/drawing/2010/main" val="0"/>
              </a:ext>
            </a:extLst>
          </a:blip>
          <a:srcRect/>
          <a:stretch>
            <a:fillRect/>
          </a:stretch>
        </p:blipFill>
        <p:spPr bwMode="auto">
          <a:xfrm>
            <a:off x="353786" y="4120758"/>
            <a:ext cx="3162300" cy="31623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F6F37CBE-2B73-43D0-9D88-0AA3DDAA95F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75911" y="1771634"/>
            <a:ext cx="6016089" cy="5207677"/>
          </a:xfrm>
          <a:prstGeom prst="rect">
            <a:avLst/>
          </a:prstGeom>
        </p:spPr>
      </p:pic>
      <p:sp>
        <p:nvSpPr>
          <p:cNvPr id="4" name="Rectangle 3">
            <a:extLst>
              <a:ext uri="{FF2B5EF4-FFF2-40B4-BE49-F238E27FC236}">
                <a16:creationId xmlns:a16="http://schemas.microsoft.com/office/drawing/2014/main" id="{E64B78DA-CFE7-43A8-8941-F20E1E331C85}"/>
              </a:ext>
            </a:extLst>
          </p:cNvPr>
          <p:cNvSpPr/>
          <p:nvPr/>
        </p:nvSpPr>
        <p:spPr>
          <a:xfrm>
            <a:off x="3444629" y="2737242"/>
            <a:ext cx="4746812" cy="1862048"/>
          </a:xfrm>
          <a:prstGeom prst="rect">
            <a:avLst/>
          </a:prstGeom>
          <a:noFill/>
        </p:spPr>
        <p:txBody>
          <a:bodyPr wrap="none" lIns="91440" tIns="45720" rIns="91440" bIns="45720">
            <a:spAutoFit/>
          </a:bodyPr>
          <a:lstStyle/>
          <a:p>
            <a:pPr algn="ctr"/>
            <a:r>
              <a:rPr lang="vi-VN" sz="11500" b="1" cap="none" spc="0">
                <a:ln w="7620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rPr>
              <a:t>TƠ SỢI</a:t>
            </a:r>
            <a:endParaRPr lang="en-US" sz="11500" b="1" cap="none" spc="0">
              <a:ln w="76200">
                <a:solidFill>
                  <a:schemeClr val="accent2"/>
                </a:solidFill>
                <a:prstDash val="solid"/>
              </a:ln>
              <a:solidFill>
                <a:srgbClr val="FFC000"/>
              </a:solidFill>
              <a:effectLst>
                <a:outerShdw blurRad="38100" dist="38100" dir="2700000" algn="tl">
                  <a:srgbClr val="000000">
                    <a:alpha val="43137"/>
                  </a:srgbClr>
                </a:outerShdw>
              </a:effectLst>
              <a:latin typeface="UTM Showcard" panose="02040603050506020204" pitchFamily="18" charset="0"/>
            </a:endParaRPr>
          </a:p>
        </p:txBody>
      </p:sp>
      <p:sp>
        <p:nvSpPr>
          <p:cNvPr id="5" name="Rectangle 4">
            <a:extLst>
              <a:ext uri="{FF2B5EF4-FFF2-40B4-BE49-F238E27FC236}">
                <a16:creationId xmlns:a16="http://schemas.microsoft.com/office/drawing/2014/main" id="{6B838C49-F3CD-4600-ACCA-D3F3CFD46755}"/>
              </a:ext>
            </a:extLst>
          </p:cNvPr>
          <p:cNvSpPr/>
          <p:nvPr/>
        </p:nvSpPr>
        <p:spPr>
          <a:xfrm>
            <a:off x="2948499" y="1767006"/>
            <a:ext cx="5739071" cy="1107996"/>
          </a:xfrm>
          <a:prstGeom prst="rect">
            <a:avLst/>
          </a:prstGeom>
          <a:noFill/>
        </p:spPr>
        <p:txBody>
          <a:bodyPr wrap="none" lIns="91440" tIns="45720" rIns="91440" bIns="45720">
            <a:spAutoFit/>
          </a:bodyPr>
          <a:lstStyle/>
          <a:p>
            <a:pPr algn="ctr"/>
            <a:r>
              <a:rPr lang="en-US" sz="6600" b="1" cap="none" spc="0">
                <a:ln w="57150">
                  <a:solidFill>
                    <a:srgbClr val="002060"/>
                  </a:solidFill>
                  <a:prstDash val="solid"/>
                </a:ln>
                <a:solidFill>
                  <a:srgbClr val="0070C0"/>
                </a:solidFill>
                <a:effectLst>
                  <a:outerShdw blurRad="38100" dist="38100" dir="2700000" algn="tl">
                    <a:srgbClr val="000000">
                      <a:alpha val="43137"/>
                    </a:srgbClr>
                  </a:outerShdw>
                </a:effectLst>
                <a:latin typeface="UTM Thanh Nhac TL" panose="02040603050506020204" pitchFamily="18" charset="0"/>
              </a:rPr>
              <a:t>KHOA HỌC</a:t>
            </a:r>
          </a:p>
        </p:txBody>
      </p:sp>
    </p:spTree>
    <p:extLst>
      <p:ext uri="{BB962C8B-B14F-4D97-AF65-F5344CB8AC3E}">
        <p14:creationId xmlns:p14="http://schemas.microsoft.com/office/powerpoint/2010/main" val="3676924459"/>
      </p:ext>
    </p:extLst>
  </p:cSld>
  <p:clrMapOvr>
    <a:masterClrMapping/>
  </p:clrMapOvr>
  <mc:AlternateContent xmlns:mc="http://schemas.openxmlformats.org/markup-compatibility/2006" xmlns:p14="http://schemas.microsoft.com/office/powerpoint/2010/main">
    <mc:Choice Requires="p14">
      <p:transition spd="slow" p14:dur="1500" advTm="4000">
        <p:split orient="vert"/>
      </p:transition>
    </mc:Choice>
    <mc:Fallback xmlns="">
      <p:transition spd="slow" advTm="4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7C1BA07-5E1B-49C3-BACE-63B0F23661AF}"/>
              </a:ext>
            </a:extLst>
          </p:cNvPr>
          <p:cNvSpPr/>
          <p:nvPr/>
        </p:nvSpPr>
        <p:spPr>
          <a:xfrm>
            <a:off x="1389424" y="496467"/>
            <a:ext cx="9413154" cy="2215991"/>
          </a:xfrm>
          <a:prstGeom prst="rect">
            <a:avLst/>
          </a:prstGeom>
          <a:noFill/>
        </p:spPr>
        <p:txBody>
          <a:bodyPr wrap="none" lIns="91440" tIns="45720" rIns="91440" bIns="45720">
            <a:spAutoFit/>
          </a:bodyPr>
          <a:lstStyle/>
          <a:p>
            <a:pPr algn="ctr"/>
            <a:r>
              <a:rPr lang="vi-VN"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rPr>
              <a:t>KHÁM PHÁ</a:t>
            </a:r>
            <a:endParaRPr lang="en-US" sz="13800" b="1" cap="none" spc="0">
              <a:ln w="5715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endParaRPr>
          </a:p>
        </p:txBody>
      </p:sp>
      <p:pic>
        <p:nvPicPr>
          <p:cNvPr id="21" name="Picture 2">
            <a:extLst>
              <a:ext uri="{FF2B5EF4-FFF2-40B4-BE49-F238E27FC236}">
                <a16:creationId xmlns:a16="http://schemas.microsoft.com/office/drawing/2014/main" id="{03E0611B-6510-4A5D-A48A-32E396B8F7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2117" y="2870200"/>
            <a:ext cx="11067766" cy="4025900"/>
          </a:xfrm>
          <a:prstGeom prst="rect">
            <a:avLst/>
          </a:prstGeom>
        </p:spPr>
      </p:pic>
    </p:spTree>
    <p:extLst>
      <p:ext uri="{BB962C8B-B14F-4D97-AF65-F5344CB8AC3E}">
        <p14:creationId xmlns:p14="http://schemas.microsoft.com/office/powerpoint/2010/main" val="1258050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00">
        <p15:prstTrans prst="airplane"/>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500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0"/>
                                        </p:tgtEl>
                                        <p:attrNameLst>
                                          <p:attrName>ppt_x</p:attrName>
                                          <p:attrName>ppt_y</p:attrName>
                                        </p:attrNameLst>
                                      </p:cBhvr>
                                    </p:animMotion>
                                    <p:animRot by="1500000">
                                      <p:cBhvr>
                                        <p:cTn id="7" dur="125" fill="hold">
                                          <p:stCondLst>
                                            <p:cond delay="0"/>
                                          </p:stCondLst>
                                        </p:cTn>
                                        <p:tgtEl>
                                          <p:spTgt spid="20"/>
                                        </p:tgtEl>
                                        <p:attrNameLst>
                                          <p:attrName>r</p:attrName>
                                        </p:attrNameLst>
                                      </p:cBhvr>
                                    </p:animRot>
                                    <p:animRot by="-1500000">
                                      <p:cBhvr>
                                        <p:cTn id="8" dur="125" fill="hold">
                                          <p:stCondLst>
                                            <p:cond delay="125"/>
                                          </p:stCondLst>
                                        </p:cTn>
                                        <p:tgtEl>
                                          <p:spTgt spid="20"/>
                                        </p:tgtEl>
                                        <p:attrNameLst>
                                          <p:attrName>r</p:attrName>
                                        </p:attrNameLst>
                                      </p:cBhvr>
                                    </p:animRot>
                                    <p:animRot by="-1500000">
                                      <p:cBhvr>
                                        <p:cTn id="9" dur="125" fill="hold">
                                          <p:stCondLst>
                                            <p:cond delay="250"/>
                                          </p:stCondLst>
                                        </p:cTn>
                                        <p:tgtEl>
                                          <p:spTgt spid="20"/>
                                        </p:tgtEl>
                                        <p:attrNameLst>
                                          <p:attrName>r</p:attrName>
                                        </p:attrNameLst>
                                      </p:cBhvr>
                                    </p:animRot>
                                    <p:animRot by="1500000">
                                      <p:cBhvr>
                                        <p:cTn id="1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a:extLst>
              <a:ext uri="{FF2B5EF4-FFF2-40B4-BE49-F238E27FC236}">
                <a16:creationId xmlns:a16="http://schemas.microsoft.com/office/drawing/2014/main" id="{82216591-F7C9-4617-8725-28870A64D045}"/>
              </a:ext>
            </a:extLst>
          </p:cNvPr>
          <p:cNvSpPr/>
          <p:nvPr/>
        </p:nvSpPr>
        <p:spPr>
          <a:xfrm>
            <a:off x="1511531" y="2354062"/>
            <a:ext cx="1071513" cy="1071513"/>
          </a:xfrm>
          <a:prstGeom prst="ellipse">
            <a:avLst/>
          </a:prstGeom>
          <a:solidFill>
            <a:srgbClr val="E0EDE9">
              <a:alpha val="57000"/>
            </a:srgbClr>
          </a:solidFill>
          <a:ln w="5715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5400">
                <a:blipFill dpi="0" rotWithShape="1">
                  <a:blip r:embed="rId3"/>
                  <a:srcRect/>
                  <a:tile tx="0" ty="0" sx="100000" sy="100000" flip="none" algn="ctr"/>
                </a:blipFill>
                <a:latin typeface="UTM Thanh Nhac TL" panose="02040603050506020204" pitchFamily="18" charset="0"/>
              </a:rPr>
              <a:t>1</a:t>
            </a:r>
            <a:endParaRPr lang="zh-CN" altLang="en-US" sz="5400" dirty="0">
              <a:blipFill dpi="0" rotWithShape="1">
                <a:blip r:embed="rId3"/>
                <a:srcRect/>
                <a:tile tx="0" ty="0" sx="100000" sy="100000" flip="none" algn="ctr"/>
              </a:blipFill>
              <a:latin typeface="UTM Thanh Nhac TL" panose="02040603050506020204" pitchFamily="18" charset="0"/>
            </a:endParaRPr>
          </a:p>
        </p:txBody>
      </p:sp>
      <p:sp>
        <p:nvSpPr>
          <p:cNvPr id="30" name="椭圆 29">
            <a:extLst>
              <a:ext uri="{FF2B5EF4-FFF2-40B4-BE49-F238E27FC236}">
                <a16:creationId xmlns:a16="http://schemas.microsoft.com/office/drawing/2014/main" id="{6F14CA10-DA05-433F-92CE-B115B7EE5890}"/>
              </a:ext>
            </a:extLst>
          </p:cNvPr>
          <p:cNvSpPr/>
          <p:nvPr/>
        </p:nvSpPr>
        <p:spPr>
          <a:xfrm>
            <a:off x="1511531" y="3655517"/>
            <a:ext cx="1071513" cy="1071513"/>
          </a:xfrm>
          <a:prstGeom prst="ellipse">
            <a:avLst/>
          </a:prstGeom>
          <a:solidFill>
            <a:srgbClr val="E0EDE9">
              <a:alpha val="57000"/>
            </a:srgbClr>
          </a:solidFill>
          <a:ln w="5715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5400">
                <a:blipFill dpi="0" rotWithShape="1">
                  <a:blip r:embed="rId3"/>
                  <a:srcRect/>
                  <a:tile tx="0" ty="0" sx="100000" sy="100000" flip="none" algn="ctr"/>
                </a:blipFill>
                <a:latin typeface="UTM Thanh Nhac TL" panose="02040603050506020204" pitchFamily="18" charset="0"/>
              </a:rPr>
              <a:t>2</a:t>
            </a:r>
            <a:endParaRPr lang="zh-CN" altLang="en-US" sz="5400" dirty="0">
              <a:blipFill dpi="0" rotWithShape="1">
                <a:blip r:embed="rId3"/>
                <a:srcRect/>
                <a:tile tx="0" ty="0" sx="100000" sy="100000" flip="none" algn="ctr"/>
              </a:blipFill>
              <a:latin typeface="UTM Thanh Nhac TL" panose="02040603050506020204" pitchFamily="18" charset="0"/>
            </a:endParaRPr>
          </a:p>
        </p:txBody>
      </p:sp>
      <p:sp>
        <p:nvSpPr>
          <p:cNvPr id="34" name="椭圆 33">
            <a:extLst>
              <a:ext uri="{FF2B5EF4-FFF2-40B4-BE49-F238E27FC236}">
                <a16:creationId xmlns:a16="http://schemas.microsoft.com/office/drawing/2014/main" id="{0F08FB56-C3F1-4AD0-86BA-A5C85FF97819}"/>
              </a:ext>
            </a:extLst>
          </p:cNvPr>
          <p:cNvSpPr/>
          <p:nvPr/>
        </p:nvSpPr>
        <p:spPr>
          <a:xfrm>
            <a:off x="1511531" y="4956972"/>
            <a:ext cx="1071513" cy="1071513"/>
          </a:xfrm>
          <a:prstGeom prst="ellipse">
            <a:avLst/>
          </a:prstGeom>
          <a:solidFill>
            <a:srgbClr val="E0EDE9">
              <a:alpha val="57000"/>
            </a:srgbClr>
          </a:solidFill>
          <a:ln w="57150">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altLang="zh-CN" sz="5400">
                <a:blipFill dpi="0" rotWithShape="1">
                  <a:blip r:embed="rId3"/>
                  <a:srcRect/>
                  <a:tile tx="0" ty="0" sx="100000" sy="100000" flip="none" algn="ctr"/>
                </a:blipFill>
                <a:latin typeface="UTM Thanh Nhac TL" panose="02040603050506020204" pitchFamily="18" charset="0"/>
              </a:rPr>
              <a:t>3</a:t>
            </a:r>
            <a:endParaRPr lang="zh-CN" altLang="en-US" sz="5400" dirty="0">
              <a:blipFill dpi="0" rotWithShape="1">
                <a:blip r:embed="rId3"/>
                <a:srcRect/>
                <a:tile tx="0" ty="0" sx="100000" sy="100000" flip="none" algn="ctr"/>
              </a:blipFill>
              <a:latin typeface="UTM Thanh Nhac TL" panose="02040603050506020204" pitchFamily="18" charset="0"/>
            </a:endParaRPr>
          </a:p>
        </p:txBody>
      </p:sp>
      <p:sp>
        <p:nvSpPr>
          <p:cNvPr id="19" name="Text Box 3">
            <a:extLst>
              <a:ext uri="{FF2B5EF4-FFF2-40B4-BE49-F238E27FC236}">
                <a16:creationId xmlns:a16="http://schemas.microsoft.com/office/drawing/2014/main" id="{C79C6132-6694-407F-A10F-7DDC1CE286F1}"/>
              </a:ext>
            </a:extLst>
          </p:cNvPr>
          <p:cNvSpPr txBox="1">
            <a:spLocks noChangeArrowheads="1"/>
          </p:cNvSpPr>
          <p:nvPr/>
        </p:nvSpPr>
        <p:spPr bwMode="auto">
          <a:xfrm>
            <a:off x="2811238" y="2624713"/>
            <a:ext cx="14754795" cy="584775"/>
          </a:xfrm>
          <a:prstGeom prst="rect">
            <a:avLst/>
          </a:prstGeom>
          <a:noFill/>
          <a:ln w="9525">
            <a:noFill/>
            <a:miter lim="800000"/>
            <a:headEnd/>
            <a:tailEnd/>
          </a:ln>
          <a:effectLst/>
        </p:spPr>
        <p:txBody>
          <a:bodyPr wrap="square">
            <a:spAutoFit/>
          </a:bodyPr>
          <a:lstStyle/>
          <a:p>
            <a:pPr algn="just">
              <a:spcBef>
                <a:spcPct val="50000"/>
              </a:spcBef>
            </a:pPr>
            <a:r>
              <a:rPr lang="en-US" sz="3200" b="1" i="0">
                <a:solidFill>
                  <a:srgbClr val="000000"/>
                </a:solidFill>
                <a:latin typeface="UTM Bell" panose="02040603050506020204" pitchFamily="18" charset="0"/>
                <a:ea typeface="Tahoma" panose="020B0604030504040204" pitchFamily="34" charset="0"/>
                <a:cs typeface="Tahoma" panose="020B0604030504040204" pitchFamily="34" charset="0"/>
              </a:rPr>
              <a:t>Nguồn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gốc</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của</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một</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sô</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loại</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tơ</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sợi</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a:t>
            </a:r>
          </a:p>
        </p:txBody>
      </p:sp>
      <p:sp>
        <p:nvSpPr>
          <p:cNvPr id="20" name="Text Box 3">
            <a:extLst>
              <a:ext uri="{FF2B5EF4-FFF2-40B4-BE49-F238E27FC236}">
                <a16:creationId xmlns:a16="http://schemas.microsoft.com/office/drawing/2014/main" id="{B1F70E73-9A00-4BBF-83B6-E4922D12681C}"/>
              </a:ext>
            </a:extLst>
          </p:cNvPr>
          <p:cNvSpPr txBox="1">
            <a:spLocks noChangeArrowheads="1"/>
          </p:cNvSpPr>
          <p:nvPr/>
        </p:nvSpPr>
        <p:spPr bwMode="auto">
          <a:xfrm>
            <a:off x="2811238" y="3829613"/>
            <a:ext cx="12535046" cy="584775"/>
          </a:xfrm>
          <a:prstGeom prst="rect">
            <a:avLst/>
          </a:prstGeom>
          <a:noFill/>
          <a:ln w="9525">
            <a:noFill/>
            <a:miter lim="800000"/>
            <a:headEnd/>
            <a:tailEnd/>
          </a:ln>
          <a:effectLst/>
        </p:spPr>
        <p:txBody>
          <a:bodyPr wrap="square">
            <a:spAutoFit/>
          </a:bodyPr>
          <a:lstStyle/>
          <a:p>
            <a:pPr algn="just">
              <a:spcBef>
                <a:spcPct val="50000"/>
              </a:spcBef>
            </a:pPr>
            <a:r>
              <a:rPr lang="en-US" sz="3200" b="1" i="0">
                <a:solidFill>
                  <a:srgbClr val="000000"/>
                </a:solidFill>
                <a:latin typeface="UTM Bell" panose="02040603050506020204" pitchFamily="18" charset="0"/>
                <a:ea typeface="Tahoma" panose="020B0604030504040204" pitchFamily="34" charset="0"/>
                <a:cs typeface="Tahoma" panose="020B0604030504040204" pitchFamily="34" charset="0"/>
              </a:rPr>
              <a:t>Tính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chất</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của</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tơ</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sợi</a:t>
            </a:r>
            <a:endPar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endParaRPr>
          </a:p>
        </p:txBody>
      </p:sp>
      <p:sp>
        <p:nvSpPr>
          <p:cNvPr id="21" name="Text Box 3">
            <a:extLst>
              <a:ext uri="{FF2B5EF4-FFF2-40B4-BE49-F238E27FC236}">
                <a16:creationId xmlns:a16="http://schemas.microsoft.com/office/drawing/2014/main" id="{572D23B6-45B2-4A4C-BBC5-0C110733511D}"/>
              </a:ext>
            </a:extLst>
          </p:cNvPr>
          <p:cNvSpPr txBox="1">
            <a:spLocks noChangeArrowheads="1"/>
          </p:cNvSpPr>
          <p:nvPr/>
        </p:nvSpPr>
        <p:spPr bwMode="auto">
          <a:xfrm>
            <a:off x="2811238" y="5200340"/>
            <a:ext cx="14726978" cy="584775"/>
          </a:xfrm>
          <a:prstGeom prst="rect">
            <a:avLst/>
          </a:prstGeom>
          <a:noFill/>
          <a:ln w="9525">
            <a:noFill/>
            <a:miter lim="800000"/>
            <a:headEnd/>
            <a:tailEnd/>
          </a:ln>
          <a:effectLst/>
        </p:spPr>
        <p:txBody>
          <a:bodyPr wrap="square">
            <a:spAutoFit/>
          </a:bodyPr>
          <a:lstStyle/>
          <a:p>
            <a:pPr algn="just">
              <a:spcBef>
                <a:spcPct val="50000"/>
              </a:spcBef>
            </a:pPr>
            <a:r>
              <a:rPr lang="en-US" sz="3200" b="1" i="0">
                <a:solidFill>
                  <a:srgbClr val="000000"/>
                </a:solidFill>
                <a:latin typeface="UTM Bell" panose="02040603050506020204" pitchFamily="18" charset="0"/>
                <a:ea typeface="Tahoma" panose="020B0604030504040204" pitchFamily="34" charset="0"/>
                <a:cs typeface="Tahoma" panose="020B0604030504040204" pitchFamily="34" charset="0"/>
              </a:rPr>
              <a:t>Công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dụng</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của</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một</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sô</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loại</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tơ</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 </a:t>
            </a:r>
            <a:r>
              <a:rPr lang="en-US" sz="3200" b="1" i="0" dirty="0" err="1">
                <a:solidFill>
                  <a:srgbClr val="000000"/>
                </a:solidFill>
                <a:latin typeface="UTM Bell" panose="02040603050506020204" pitchFamily="18" charset="0"/>
                <a:ea typeface="Tahoma" panose="020B0604030504040204" pitchFamily="34" charset="0"/>
                <a:cs typeface="Tahoma" panose="020B0604030504040204" pitchFamily="34" charset="0"/>
              </a:rPr>
              <a:t>sợi</a:t>
            </a:r>
            <a:r>
              <a:rPr lang="en-US" sz="3200" b="1" i="0" dirty="0">
                <a:solidFill>
                  <a:srgbClr val="000000"/>
                </a:solidFill>
                <a:latin typeface="UTM Bell" panose="02040603050506020204" pitchFamily="18" charset="0"/>
                <a:ea typeface="Tahoma" panose="020B0604030504040204" pitchFamily="34" charset="0"/>
                <a:cs typeface="Tahoma" panose="020B0604030504040204" pitchFamily="34" charset="0"/>
              </a:rPr>
              <a:t>.</a:t>
            </a:r>
          </a:p>
        </p:txBody>
      </p:sp>
      <p:sp>
        <p:nvSpPr>
          <p:cNvPr id="22" name="Rectangle 21">
            <a:extLst>
              <a:ext uri="{FF2B5EF4-FFF2-40B4-BE49-F238E27FC236}">
                <a16:creationId xmlns:a16="http://schemas.microsoft.com/office/drawing/2014/main" id="{3C354369-9008-46B1-A048-2EBD1306AA4E}"/>
              </a:ext>
            </a:extLst>
          </p:cNvPr>
          <p:cNvSpPr/>
          <p:nvPr/>
        </p:nvSpPr>
        <p:spPr>
          <a:xfrm>
            <a:off x="2714229" y="514157"/>
            <a:ext cx="7271542" cy="1200329"/>
          </a:xfrm>
          <a:prstGeom prst="rect">
            <a:avLst/>
          </a:prstGeom>
          <a:noFill/>
        </p:spPr>
        <p:txBody>
          <a:bodyPr wrap="none" lIns="91440" tIns="45720" rIns="91440" bIns="45720">
            <a:spAutoFit/>
          </a:bodyPr>
          <a:lstStyle/>
          <a:p>
            <a:pPr algn="ctr"/>
            <a:r>
              <a:rPr lang="vi-VN" sz="7200" b="1" cap="none" spc="0">
                <a:ln w="3810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rPr>
              <a:t>CÁC HOẠT ĐỘNG</a:t>
            </a:r>
            <a:endParaRPr lang="en-US" sz="7200" b="1" cap="none" spc="0">
              <a:ln w="38100">
                <a:solidFill>
                  <a:srgbClr val="00602B"/>
                </a:solidFill>
                <a:prstDash val="solid"/>
              </a:ln>
              <a:solidFill>
                <a:srgbClr val="92D050"/>
              </a:solidFill>
              <a:effectLst>
                <a:outerShdw blurRad="38100" dist="38100" dir="2700000" algn="tl">
                  <a:srgbClr val="000000">
                    <a:alpha val="43137"/>
                  </a:srgbClr>
                </a:outerShdw>
              </a:effectLst>
              <a:latin typeface="UTM Showcard" panose="02040603050506020204" pitchFamily="18" charset="0"/>
            </a:endParaRPr>
          </a:p>
        </p:txBody>
      </p:sp>
    </p:spTree>
    <p:extLst>
      <p:ext uri="{BB962C8B-B14F-4D97-AF65-F5344CB8AC3E}">
        <p14:creationId xmlns:p14="http://schemas.microsoft.com/office/powerpoint/2010/main" val="640137668"/>
      </p:ext>
    </p:extLst>
  </p:cSld>
  <p:clrMapOvr>
    <a:masterClrMapping/>
  </p:clrMapOvr>
  <mc:AlternateContent xmlns:mc="http://schemas.openxmlformats.org/markup-compatibility/2006" xmlns:p14="http://schemas.microsoft.com/office/powerpoint/2010/main">
    <mc:Choice Requires="p14">
      <p:transition spd="slow" p14:dur="1500" advTm="4000">
        <p:split orient="vert"/>
      </p:transition>
    </mc:Choice>
    <mc:Fallback xmlns="">
      <p:transition spd="slow" advTm="4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p:cTn id="37" dur="500" fill="hold"/>
                                        <p:tgtEl>
                                          <p:spTgt spid="34"/>
                                        </p:tgtEl>
                                        <p:attrNameLst>
                                          <p:attrName>ppt_w</p:attrName>
                                        </p:attrNameLst>
                                      </p:cBhvr>
                                      <p:tavLst>
                                        <p:tav tm="0">
                                          <p:val>
                                            <p:fltVal val="0"/>
                                          </p:val>
                                        </p:tav>
                                        <p:tav tm="100000">
                                          <p:val>
                                            <p:strVal val="#ppt_w"/>
                                          </p:val>
                                        </p:tav>
                                      </p:tavLst>
                                    </p:anim>
                                    <p:anim calcmode="lin" valueType="num">
                                      <p:cBhvr>
                                        <p:cTn id="38" dur="500" fill="hold"/>
                                        <p:tgtEl>
                                          <p:spTgt spid="34"/>
                                        </p:tgtEl>
                                        <p:attrNameLst>
                                          <p:attrName>ppt_h</p:attrName>
                                        </p:attrNameLst>
                                      </p:cBhvr>
                                      <p:tavLst>
                                        <p:tav tm="0">
                                          <p:val>
                                            <p:fltVal val="0"/>
                                          </p:val>
                                        </p:tav>
                                        <p:tav tm="100000">
                                          <p:val>
                                            <p:strVal val="#ppt_h"/>
                                          </p:val>
                                        </p:tav>
                                      </p:tavLst>
                                    </p:anim>
                                    <p:animEffect transition="in" filter="fade">
                                      <p:cBhvr>
                                        <p:cTn id="3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4" grpId="0" animBg="1"/>
      <p:bldP spid="19" grpId="0"/>
      <p:bldP spid="20"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901</TotalTime>
  <Words>985</Words>
  <Application>Microsoft Office PowerPoint</Application>
  <PresentationFormat>Widescreen</PresentationFormat>
  <Paragraphs>108</Paragraphs>
  <Slides>48</Slides>
  <Notes>7</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UTM Bell</vt:lpstr>
      <vt:lpstr>Arial</vt:lpstr>
      <vt:lpstr>Calibri Light</vt:lpstr>
      <vt:lpstr>UTM Thanh Nhac TL</vt:lpstr>
      <vt:lpstr>Times New Roman</vt:lpstr>
      <vt:lpstr>Tahoma</vt:lpstr>
      <vt:lpstr>Calibri</vt:lpstr>
      <vt:lpstr>等线</vt:lpstr>
      <vt:lpstr>UTM Androgyne</vt:lpstr>
      <vt:lpstr>UTM Showcard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智超 高</dc:creator>
  <cp:lastModifiedBy>Admin</cp:lastModifiedBy>
  <cp:revision>66</cp:revision>
  <dcterms:created xsi:type="dcterms:W3CDTF">2019-03-13T05:38:41Z</dcterms:created>
  <dcterms:modified xsi:type="dcterms:W3CDTF">2021-12-17T15:49:50Z</dcterms:modified>
</cp:coreProperties>
</file>