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007577474" r:id="rId2"/>
    <p:sldId id="2007577473" r:id="rId3"/>
    <p:sldId id="2007577475" r:id="rId4"/>
    <p:sldId id="2007577476" r:id="rId5"/>
    <p:sldId id="273" r:id="rId6"/>
    <p:sldId id="2007577478" r:id="rId7"/>
    <p:sldId id="2007577479" r:id="rId8"/>
    <p:sldId id="1298" r:id="rId9"/>
    <p:sldId id="2007577484" r:id="rId10"/>
    <p:sldId id="4251" r:id="rId11"/>
    <p:sldId id="1342" r:id="rId12"/>
    <p:sldId id="2007577481" r:id="rId13"/>
    <p:sldId id="2007577482" r:id="rId14"/>
    <p:sldId id="7320" r:id="rId15"/>
    <p:sldId id="2007577485" r:id="rId16"/>
    <p:sldId id="264" r:id="rId17"/>
    <p:sldId id="2007577487" r:id="rId18"/>
    <p:sldId id="2007577488" r:id="rId19"/>
    <p:sldId id="2007577489" r:id="rId20"/>
    <p:sldId id="2007577486" r:id="rId21"/>
    <p:sldId id="313" r:id="rId22"/>
    <p:sldId id="2007577490" r:id="rId23"/>
    <p:sldId id="622" r:id="rId24"/>
    <p:sldId id="1307" r:id="rId25"/>
    <p:sldId id="2007577491" r:id="rId26"/>
    <p:sldId id="616" r:id="rId27"/>
    <p:sldId id="314" r:id="rId28"/>
    <p:sldId id="658" r:id="rId29"/>
    <p:sldId id="2007577493" r:id="rId30"/>
    <p:sldId id="2007577492" r:id="rId31"/>
  </p:sldIdLst>
  <p:sldSz cx="12192000" cy="6858000"/>
  <p:notesSz cx="6858000" cy="9144000"/>
  <p:embeddedFontLst>
    <p:embeddedFont>
      <p:font typeface="等线" panose="02010600030101010101" pitchFamily="2" charset="-122"/>
      <p:regular r:id="rId33"/>
      <p:bold r:id="rId34"/>
    </p:embeddedFont>
    <p:embeddedFont>
      <p:font typeface="等线 Light" panose="02010600030101010101" pitchFamily="2" charset="-122"/>
      <p:regular r:id="rId35"/>
    </p:embeddedFont>
    <p:embeddedFont>
      <p:font typeface="HP001 4 hàng" panose="020B0604020202020204" charset="0"/>
      <p:regular r:id="rId36"/>
      <p:bold r:id="rId37"/>
    </p:embeddedFont>
    <p:embeddedFont>
      <p:font typeface="UTM Aptima" panose="02040603050506020204" pitchFamily="18" charset="0"/>
      <p:regular r:id="rId38"/>
      <p:bold r:id="rId39"/>
      <p:italic r:id="rId40"/>
      <p:boldItalic r:id="rId41"/>
    </p:embeddedFont>
    <p:embeddedFont>
      <p:font typeface="UTM Aquarelle" panose="02040603050506020204" pitchFamily="18" charset="0"/>
      <p:regular r:id="rId42"/>
    </p:embeddedFont>
    <p:embeddedFont>
      <p:font typeface="UTM Aristote" panose="02040603050506020204" pitchFamily="18" charset="0"/>
      <p:regular r:id="rId43"/>
    </p:embeddedFont>
    <p:embeddedFont>
      <p:font typeface="UTM Azuki" panose="02040603050506020204" pitchFamily="18" charset="0"/>
      <p:regular r:id="rId44"/>
    </p:embeddedFont>
    <p:embeddedFont>
      <p:font typeface="UTM Brushtip-C" panose="02040403050506020204" pitchFamily="18" charset="0"/>
      <p:regular r:id="rId45"/>
    </p:embeddedFont>
    <p:embeddedFont>
      <p:font typeface="UTM Cool Blue" panose="02040603050506020204" pitchFamily="18" charset="0"/>
      <p:regular r:id="rId46"/>
    </p:embeddedFont>
    <p:embeddedFont>
      <p:font typeface="UTM Dai Co Viet" panose="02040603050506020204" pitchFamily="18" charset="0"/>
      <p:regular r:id="rId47"/>
    </p:embeddedFont>
    <p:embeddedFont>
      <p:font typeface="UTM Davida" panose="02040603050506020204" pitchFamily="18" charset="0"/>
      <p:regular r:id="rId48"/>
    </p:embeddedFont>
    <p:embeddedFont>
      <p:font typeface="UTM Duepuntozero" panose="02040603050506020204" pitchFamily="18" charset="0"/>
      <p:regular r:id="rId49"/>
      <p:bold r:id="rId50"/>
    </p:embeddedFont>
    <p:embeddedFont>
      <p:font typeface="UTM Ericsson Capital" panose="02040603050506020204" pitchFamily="18" charset="0"/>
      <p:regular r:id="rId51"/>
    </p:embeddedFont>
    <p:embeddedFont>
      <p:font typeface="UTM French Vanilla" panose="02040603050506020204" pitchFamily="18" charset="0"/>
      <p:regular r:id="rId52"/>
    </p:embeddedFont>
    <p:embeddedFont>
      <p:font typeface="UTM Gradoo" panose="02040603050506020204" pitchFamily="18" charset="0"/>
      <p:regular r:id="rId53"/>
    </p:embeddedFont>
    <p:embeddedFont>
      <p:font typeface="UTM Isadora" panose="02040603050506020204" pitchFamily="18" charset="0"/>
      <p:regular r:id="rId54"/>
      <p:bold r:id="rId55"/>
    </p:embeddedFont>
    <p:embeddedFont>
      <p:font typeface="UTM Mother" panose="02040603050506020204" pitchFamily="18" charset="0"/>
      <p:regular r:id="rId56"/>
    </p:embeddedFont>
    <p:embeddedFont>
      <p:font typeface="UTM Netmuc KT" panose="02040603050506020204" pitchFamily="18" charset="0"/>
      <p:regular r:id="rId57"/>
    </p:embeddedFont>
    <p:embeddedFont>
      <p:font typeface="UTM Nyala" panose="02040603050506020204" pitchFamily="18" charset="0"/>
      <p:regular r:id="rId58"/>
    </p:embeddedFont>
    <p:embeddedFont>
      <p:font typeface="UTM Silk Script" panose="02040603050506020204" pitchFamily="18" charset="0"/>
      <p:regular r:id="rId59"/>
    </p:embeddedFont>
  </p:embeddedFontLst>
  <p:custDataLst>
    <p:tags r:id="rId6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567"/>
    <a:srgbClr val="000000"/>
    <a:srgbClr val="00FFFF"/>
    <a:srgbClr val="FFDFFC"/>
    <a:srgbClr val="04CF9F"/>
    <a:srgbClr val="04B6C4"/>
    <a:srgbClr val="01C7BE"/>
    <a:srgbClr val="01A6C7"/>
    <a:srgbClr val="F2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4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900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288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font" Target="fonts/font2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7F879-224A-4E67-B6B7-DEB9DF26218B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1E5D-536A-44EA-8A9C-81518484F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636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278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27886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657FD-FD5B-4189-AD86-7CA89C009CF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677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C4DAE-4541-43CA-A4FF-DC618A162F8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5778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C4DAE-4541-43CA-A4FF-DC618A162F8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577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3457B-B196-4FE1-82DF-295760F0A7F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861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5D65D-9C02-4EE1-B031-3CCDB4FC731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4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81E5D-536A-44EA-8A9C-81518484F1C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089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FF175-D93B-438F-96E4-44E098D31B6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94390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258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81E5D-536A-44EA-8A9C-81518484F1C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089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81D7DC-8053-469D-9295-A2196AE4C15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901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81E5D-536A-44EA-8A9C-81518484F1C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089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278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67FB6-3E08-4C98-8A2F-855B1C19B83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1711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5BBBE79-69A4-41D8-8D77-70EEE20C0E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83" y="3806456"/>
            <a:ext cx="3645118" cy="305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72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865F58-120A-4509-9436-F3395BC60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0437821-B282-4392-A49C-EC42DC965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9AF9A6-F83D-4AE5-A606-755E90DC19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DD0E54-7CA8-4035-8443-8F518301F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6CCD51-024F-4764-B302-65E7B459C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84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428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3182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337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893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84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607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37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cover/>
      </p:transition>
    </mc:Choice>
    <mc:Fallback xmlns="">
      <p:transition spd="slow" advTm="0">
        <p:cover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665851"/>
      </p:ext>
    </p:extLst>
  </p:cSld>
  <p:clrMapOvr>
    <a:masterClrMapping/>
  </p:clrMapOvr>
  <p:transition spd="med" advClick="0" advTm="0">
    <p:push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lIns="121917" tIns="60958" rIns="121917" bIns="6095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DA35C35-39A0-4D59-A986-0958E21BFDA7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65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73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C169368-9285-436D-8641-D82F8F8409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6" y="45860"/>
            <a:ext cx="12064807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B21BD6E-1EBB-4E09-9C40-F444225594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/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1968013-ED0F-48E4-AEC1-7BAA0864AF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2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1375B4-BF14-4445-BEC4-F4417BA03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0EE483-EA12-4A68-B15F-DE6C2A792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C8E0CC4-959C-41A9-80B6-C64476BE3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56748F-8D21-43A6-A751-4235046B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C8D3D86-1401-40FD-9D2D-9AEFBC3D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06C5E28-6088-4D30-A777-9F84C90C7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55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06297A-F728-4A12-BAE5-B424284CF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BCF281-F1BF-4BD2-872D-663B063FB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A84269-75C8-4704-8952-773AA01EA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0F85876-E3A8-4FE9-96B6-84A62B0D15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DEF3EE4-91AE-441D-80BD-A1E9CFA25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481312D-8430-42D1-B05E-04439054FD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DDE29B1-0F59-47EF-99BF-D3C1B005D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4DE0B0B-725A-4EAD-BF57-B6BBF68B5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099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CFF69D-C40A-4E4B-9832-0361CEC03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CFC2FF5-10EE-495D-A68C-5BA36817B4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C965B25-6F53-4067-A806-2E254FA7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1FEFD11-A854-41A4-AA72-6C3DA4935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90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269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E930E9-E438-47B5-B846-75780CED4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325C78B-E36D-4CC5-9818-5414BF2B8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71F60C-9D59-4374-BBC5-21AE93ACA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9A955A-F14D-4670-BD29-9EE7E5728C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3F6C332-2476-4FBE-AAD4-170F34C49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782405-6DD7-4A66-905D-4CC439C4E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7578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F7FF3B-D3DE-4606-814E-403EBE852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52852AE-211A-40AF-B20C-A2541E81F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B79370E-3F14-407E-99DD-4DEB16829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FE283C2-C27B-4B69-BD4F-98B2AA2E1C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155CC0-CF78-4B82-80E7-5ABF5F20E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DF6AFCD-C823-40D9-9EF6-37217AA99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77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F06A9B15-6D4A-4891-87CD-89E92E702C4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2F93006-A887-4BDF-857A-3F1DC5484DC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1173" y="-1721174"/>
            <a:ext cx="6882753" cy="103251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7DF55FB-716B-4237-9360-92DE017FB42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8074" y="-1721173"/>
            <a:ext cx="6882753" cy="103251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6292623-76A5-485C-941A-FC6D95450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12" b="7861"/>
          <a:stretch/>
        </p:blipFill>
        <p:spPr>
          <a:xfrm>
            <a:off x="0" y="24754"/>
            <a:ext cx="2038350" cy="63188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2C16A9A-0C40-46D3-82A9-003F016F01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0" t="14083"/>
          <a:stretch/>
        </p:blipFill>
        <p:spPr>
          <a:xfrm>
            <a:off x="10515600" y="990600"/>
            <a:ext cx="1676402" cy="5892154"/>
          </a:xfrm>
          <a:prstGeom prst="rect">
            <a:avLst/>
          </a:prstGeom>
        </p:spPr>
      </p:pic>
      <p:pic>
        <p:nvPicPr>
          <p:cNvPr id="6" name="Content Placeholder 12" descr="cdc42615100be655bf1a"/>
          <p:cNvPicPr>
            <a:picLocks noChangeAspect="1"/>
          </p:cNvPicPr>
          <p:nvPr userDrawn="1"/>
        </p:nvPicPr>
        <p:blipFill>
          <a:blip r:embed="rId2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0" y="-95250"/>
            <a:ext cx="1143318" cy="11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0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7" r:id="rId18"/>
    <p:sldLayoutId id="214748366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4.xml"/><Relationship Id="rId7" Type="http://schemas.openxmlformats.org/officeDocument/2006/relationships/image" Target="../media/image21.svg"/><Relationship Id="rId12" Type="http://schemas.openxmlformats.org/officeDocument/2006/relationships/image" Target="../media/image37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0.png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5.png"/><Relationship Id="rId4" Type="http://schemas.openxmlformats.org/officeDocument/2006/relationships/tags" Target="../tags/tag5.xml"/><Relationship Id="rId9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audio" Target="../media/audio1.wav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10" Type="http://schemas.openxmlformats.org/officeDocument/2006/relationships/image" Target="../media/image22.png"/><Relationship Id="rId4" Type="http://schemas.openxmlformats.org/officeDocument/2006/relationships/image" Target="../media/image38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40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6" Type="http://schemas.openxmlformats.org/officeDocument/2006/relationships/image" Target="../media/image45.png"/><Relationship Id="rId5" Type="http://schemas.openxmlformats.org/officeDocument/2006/relationships/image" Target="../media/image15.sv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jpg"/><Relationship Id="rId10" Type="http://schemas.openxmlformats.org/officeDocument/2006/relationships/image" Target="../media/image66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439653980716707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1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53135" y="920235"/>
            <a:ext cx="8278364" cy="480846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775DCE2-14A2-4C8B-83DE-95D1A51F65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885" b="100000" l="0" r="99600">
                        <a14:foregroundMark x1="23700" y1="96448" x2="24800" y2="99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614" r="-38"/>
          <a:stretch/>
        </p:blipFill>
        <p:spPr>
          <a:xfrm>
            <a:off x="4591" y="3814006"/>
            <a:ext cx="12187409" cy="3043994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426699" y="90039"/>
            <a:ext cx="1600201" cy="16603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971800" y="1090352"/>
            <a:ext cx="55244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NHÂN MỘT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SỐ THẬP PHÂN </a:t>
            </a:r>
          </a:p>
          <a:p>
            <a:pPr algn="ctr"/>
            <a:r>
              <a:rPr lang="en-US" sz="5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VỚI MỘT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SỐ TỰ NHIÊN</a:t>
            </a:r>
          </a:p>
        </p:txBody>
      </p:sp>
      <p:pic>
        <p:nvPicPr>
          <p:cNvPr id="17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45493" y="145668"/>
            <a:ext cx="3374007" cy="320952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624173" y="74660"/>
            <a:ext cx="2439113" cy="850128"/>
            <a:chOff x="4662273" y="74660"/>
            <a:chExt cx="2439113" cy="850128"/>
          </a:xfrm>
        </p:grpSpPr>
        <p:pic>
          <p:nvPicPr>
            <p:cNvPr id="20" name="Picture 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662273" y="101597"/>
              <a:ext cx="2439113" cy="823191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181599" y="74660"/>
              <a:ext cx="13913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err="1">
                  <a:latin typeface="UTM Netmuc KT" pitchFamily="18" charset="0"/>
                </a:rPr>
                <a:t>Toán</a:t>
              </a:r>
              <a:endParaRPr lang="en-US" sz="4800" dirty="0">
                <a:latin typeface="UTM Netmuc KT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778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switch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50"/>
                            </p:stCondLst>
                            <p:childTnLst>
                              <p:par>
                                <p:cTn id="4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50"/>
                            </p:stCondLst>
                            <p:childTnLst>
                              <p:par>
                                <p:cTn id="49" presetID="27" presetClass="emph" presetSubtype="0" repeatCount="300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H_Others_1"/>
          <p:cNvSpPr/>
          <p:nvPr>
            <p:custDataLst>
              <p:tags r:id="rId2"/>
            </p:custDataLst>
          </p:nvPr>
        </p:nvSpPr>
        <p:spPr>
          <a:xfrm>
            <a:off x="1365583" y="201218"/>
            <a:ext cx="10245170" cy="1521258"/>
          </a:xfrm>
          <a:custGeom>
            <a:avLst/>
            <a:gdLst>
              <a:gd name="connsiteX0" fmla="*/ 0 w 3254309"/>
              <a:gd name="connsiteY0" fmla="*/ 0 h 696722"/>
              <a:gd name="connsiteX1" fmla="*/ 3254309 w 3254309"/>
              <a:gd name="connsiteY1" fmla="*/ 0 h 696722"/>
              <a:gd name="connsiteX2" fmla="*/ 3254309 w 3254309"/>
              <a:gd name="connsiteY2" fmla="*/ 696722 h 696722"/>
              <a:gd name="connsiteX3" fmla="*/ 0 w 3254309"/>
              <a:gd name="connsiteY3" fmla="*/ 696722 h 696722"/>
              <a:gd name="connsiteX4" fmla="*/ 0 w 3254309"/>
              <a:gd name="connsiteY4" fmla="*/ 0 h 696722"/>
              <a:gd name="connsiteX0" fmla="*/ 0 w 3254309"/>
              <a:gd name="connsiteY0" fmla="*/ 2004 h 698726"/>
              <a:gd name="connsiteX1" fmla="*/ 206017 w 3254309"/>
              <a:gd name="connsiteY1" fmla="*/ 0 h 698726"/>
              <a:gd name="connsiteX2" fmla="*/ 3254309 w 3254309"/>
              <a:gd name="connsiteY2" fmla="*/ 2004 h 698726"/>
              <a:gd name="connsiteX3" fmla="*/ 3254309 w 3254309"/>
              <a:gd name="connsiteY3" fmla="*/ 698726 h 698726"/>
              <a:gd name="connsiteX4" fmla="*/ 0 w 3254309"/>
              <a:gd name="connsiteY4" fmla="*/ 698726 h 698726"/>
              <a:gd name="connsiteX5" fmla="*/ 0 w 3254309"/>
              <a:gd name="connsiteY5" fmla="*/ 2004 h 698726"/>
              <a:gd name="connsiteX0" fmla="*/ 11697 w 3266006"/>
              <a:gd name="connsiteY0" fmla="*/ 2004 h 698726"/>
              <a:gd name="connsiteX1" fmla="*/ 217714 w 3266006"/>
              <a:gd name="connsiteY1" fmla="*/ 0 h 698726"/>
              <a:gd name="connsiteX2" fmla="*/ 3266006 w 3266006"/>
              <a:gd name="connsiteY2" fmla="*/ 2004 h 698726"/>
              <a:gd name="connsiteX3" fmla="*/ 3266006 w 3266006"/>
              <a:gd name="connsiteY3" fmla="*/ 698726 h 698726"/>
              <a:gd name="connsiteX4" fmla="*/ 11697 w 3266006"/>
              <a:gd name="connsiteY4" fmla="*/ 698726 h 698726"/>
              <a:gd name="connsiteX5" fmla="*/ 0 w 3266006"/>
              <a:gd name="connsiteY5" fmla="*/ 203200 h 698726"/>
              <a:gd name="connsiteX6" fmla="*/ 11697 w 3266006"/>
              <a:gd name="connsiteY6" fmla="*/ 2004 h 698726"/>
              <a:gd name="connsiteX0" fmla="*/ 0 w 3266006"/>
              <a:gd name="connsiteY0" fmla="*/ 203200 h 698726"/>
              <a:gd name="connsiteX1" fmla="*/ 217714 w 3266006"/>
              <a:gd name="connsiteY1" fmla="*/ 0 h 698726"/>
              <a:gd name="connsiteX2" fmla="*/ 3266006 w 3266006"/>
              <a:gd name="connsiteY2" fmla="*/ 2004 h 698726"/>
              <a:gd name="connsiteX3" fmla="*/ 3266006 w 3266006"/>
              <a:gd name="connsiteY3" fmla="*/ 698726 h 698726"/>
              <a:gd name="connsiteX4" fmla="*/ 11697 w 3266006"/>
              <a:gd name="connsiteY4" fmla="*/ 698726 h 698726"/>
              <a:gd name="connsiteX5" fmla="*/ 0 w 3266006"/>
              <a:gd name="connsiteY5" fmla="*/ 203200 h 698726"/>
              <a:gd name="connsiteX0" fmla="*/ 217714 w 3266006"/>
              <a:gd name="connsiteY0" fmla="*/ 0 h 698726"/>
              <a:gd name="connsiteX1" fmla="*/ 3266006 w 3266006"/>
              <a:gd name="connsiteY1" fmla="*/ 2004 h 698726"/>
              <a:gd name="connsiteX2" fmla="*/ 3266006 w 3266006"/>
              <a:gd name="connsiteY2" fmla="*/ 698726 h 698726"/>
              <a:gd name="connsiteX3" fmla="*/ 11697 w 3266006"/>
              <a:gd name="connsiteY3" fmla="*/ 698726 h 698726"/>
              <a:gd name="connsiteX4" fmla="*/ 0 w 3266006"/>
              <a:gd name="connsiteY4" fmla="*/ 203200 h 698726"/>
              <a:gd name="connsiteX5" fmla="*/ 309154 w 3266006"/>
              <a:gd name="connsiteY5" fmla="*/ 91440 h 698726"/>
              <a:gd name="connsiteX0" fmla="*/ 217714 w 3266006"/>
              <a:gd name="connsiteY0" fmla="*/ 0 h 698726"/>
              <a:gd name="connsiteX1" fmla="*/ 3266006 w 3266006"/>
              <a:gd name="connsiteY1" fmla="*/ 2004 h 698726"/>
              <a:gd name="connsiteX2" fmla="*/ 3266006 w 3266006"/>
              <a:gd name="connsiteY2" fmla="*/ 698726 h 698726"/>
              <a:gd name="connsiteX3" fmla="*/ 11697 w 3266006"/>
              <a:gd name="connsiteY3" fmla="*/ 698726 h 698726"/>
              <a:gd name="connsiteX4" fmla="*/ 0 w 3266006"/>
              <a:gd name="connsiteY4" fmla="*/ 203200 h 698726"/>
              <a:gd name="connsiteX0" fmla="*/ 206017 w 3254309"/>
              <a:gd name="connsiteY0" fmla="*/ 0 h 698726"/>
              <a:gd name="connsiteX1" fmla="*/ 3254309 w 3254309"/>
              <a:gd name="connsiteY1" fmla="*/ 2004 h 698726"/>
              <a:gd name="connsiteX2" fmla="*/ 3254309 w 3254309"/>
              <a:gd name="connsiteY2" fmla="*/ 698726 h 698726"/>
              <a:gd name="connsiteX3" fmla="*/ 0 w 3254309"/>
              <a:gd name="connsiteY3" fmla="*/ 698726 h 698726"/>
              <a:gd name="connsiteX4" fmla="*/ 209 w 3254309"/>
              <a:gd name="connsiteY4" fmla="*/ 203200 h 69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4309" h="698726">
                <a:moveTo>
                  <a:pt x="206017" y="0"/>
                </a:moveTo>
                <a:lnTo>
                  <a:pt x="3254309" y="2004"/>
                </a:lnTo>
                <a:lnTo>
                  <a:pt x="3254309" y="698726"/>
                </a:lnTo>
                <a:lnTo>
                  <a:pt x="0" y="698726"/>
                </a:lnTo>
                <a:cubicBezTo>
                  <a:pt x="70" y="533551"/>
                  <a:pt x="139" y="368375"/>
                  <a:pt x="209" y="203200"/>
                </a:cubicBezTo>
              </a:path>
            </a:pathLst>
          </a:cu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just"/>
            <a:r>
              <a:rPr lang="en-US" altLang="zh-CN" sz="3600" b="1" u="sng" dirty="0" err="1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Ví</a:t>
            </a:r>
            <a:r>
              <a:rPr lang="en-US" altLang="zh-CN" sz="3600" b="1" u="sng" dirty="0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u="sng" dirty="0" err="1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dụ</a:t>
            </a:r>
            <a:r>
              <a:rPr lang="en-US" altLang="zh-CN" sz="3600" b="1" u="sng" dirty="0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1</a:t>
            </a:r>
            <a:r>
              <a:rPr lang="en-US" altLang="zh-CN" sz="3600" b="1" dirty="0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UTM French Vanilla" pitchFamily="18" charset="0"/>
              </a:rPr>
              <a:t>Hình</a:t>
            </a:r>
            <a:r>
              <a:rPr lang="en-US" sz="3600" dirty="0">
                <a:latin typeface="UTM French Vanilla" pitchFamily="18" charset="0"/>
              </a:rPr>
              <a:t> tam </a:t>
            </a:r>
            <a:r>
              <a:rPr lang="en-US" sz="3600" dirty="0" err="1">
                <a:latin typeface="UTM French Vanilla" pitchFamily="18" charset="0"/>
              </a:rPr>
              <a:t>giác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ptima" pitchFamily="18" charset="0"/>
              </a:rPr>
              <a:t>ABC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có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ba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cạnh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bằng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nhau</a:t>
            </a:r>
            <a:r>
              <a:rPr lang="en-US" sz="3600" dirty="0">
                <a:latin typeface="UTM French Vanilla" pitchFamily="18" charset="0"/>
              </a:rPr>
              <a:t>, </a:t>
            </a:r>
            <a:r>
              <a:rPr lang="en-US" sz="3600" dirty="0" err="1">
                <a:latin typeface="UTM French Vanilla" pitchFamily="18" charset="0"/>
              </a:rPr>
              <a:t>mỗi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cạnh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dài</a:t>
            </a:r>
            <a:r>
              <a:rPr lang="en-US" sz="3600" dirty="0">
                <a:latin typeface="UTM French Vanilla" pitchFamily="18" charset="0"/>
              </a:rPr>
              <a:t> 1,2m. </a:t>
            </a:r>
            <a:r>
              <a:rPr lang="en-US" sz="3600" dirty="0" err="1">
                <a:latin typeface="UTM French Vanilla" pitchFamily="18" charset="0"/>
              </a:rPr>
              <a:t>Hỏi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chu</a:t>
            </a:r>
            <a:r>
              <a:rPr lang="en-US" sz="3600" dirty="0">
                <a:latin typeface="UTM French Vanilla" pitchFamily="18" charset="0"/>
              </a:rPr>
              <a:t> vi </a:t>
            </a:r>
            <a:r>
              <a:rPr lang="en-US" sz="3600" dirty="0" err="1">
                <a:latin typeface="UTM French Vanilla" pitchFamily="18" charset="0"/>
              </a:rPr>
              <a:t>hình</a:t>
            </a:r>
            <a:r>
              <a:rPr lang="en-US" sz="3600" dirty="0">
                <a:latin typeface="UTM French Vanilla" pitchFamily="18" charset="0"/>
              </a:rPr>
              <a:t> tam </a:t>
            </a:r>
            <a:r>
              <a:rPr lang="en-US" sz="3600" dirty="0" err="1">
                <a:latin typeface="UTM French Vanilla" pitchFamily="18" charset="0"/>
              </a:rPr>
              <a:t>giác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đó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là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bao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nhiêu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mét</a:t>
            </a:r>
            <a:r>
              <a:rPr lang="en-US" sz="3600" dirty="0">
                <a:latin typeface="UTM French Vanilla" pitchFamily="18" charset="0"/>
              </a:rPr>
              <a:t>? </a:t>
            </a:r>
            <a:endParaRPr lang="zh-CN" altLang="en-US" sz="3600" b="1" dirty="0">
              <a:solidFill>
                <a:schemeClr val="accent1"/>
              </a:solidFill>
              <a:latin typeface="UTM French Vanilla" pitchFamily="18" charset="0"/>
              <a:ea typeface="字魂141号-活力悦动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MH_Others_2"/>
          <p:cNvSpPr/>
          <p:nvPr>
            <p:custDataLst>
              <p:tags r:id="rId3"/>
            </p:custDataLst>
          </p:nvPr>
        </p:nvSpPr>
        <p:spPr>
          <a:xfrm rot="8275313">
            <a:off x="1065022" y="-17499"/>
            <a:ext cx="361080" cy="62710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>
              <a:latin typeface="字魂141号-活力悦动体" panose="00000500000000000000" pitchFamily="2" charset="-122"/>
              <a:ea typeface="字魂141号-活力悦动体" panose="00000500000000000000" pitchFamily="2" charset="-122"/>
            </a:endParaRPr>
          </a:p>
        </p:txBody>
      </p:sp>
      <p:sp>
        <p:nvSpPr>
          <p:cNvPr id="23" name="MH_Others_3"/>
          <p:cNvSpPr/>
          <p:nvPr>
            <p:custDataLst>
              <p:tags r:id="rId4"/>
            </p:custDataLst>
          </p:nvPr>
        </p:nvSpPr>
        <p:spPr>
          <a:xfrm rot="5747767">
            <a:off x="1041659" y="310212"/>
            <a:ext cx="145411" cy="334901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>
              <a:latin typeface="字魂141号-活力悦动体" panose="00000500000000000000" pitchFamily="2" charset="-122"/>
              <a:ea typeface="字魂141号-活力悦动体" panose="00000500000000000000" pitchFamily="2" charset="-122"/>
            </a:endParaRPr>
          </a:p>
        </p:txBody>
      </p:sp>
      <p:pic>
        <p:nvPicPr>
          <p:cNvPr id="18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4022" y="5631867"/>
            <a:ext cx="1632809" cy="1016424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2853475" y="4462037"/>
            <a:ext cx="735928" cy="735928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6995318" y="960895"/>
            <a:ext cx="28206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0131541" y="961847"/>
            <a:ext cx="14792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51274" y="1545092"/>
            <a:ext cx="14384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713661" y="1545092"/>
            <a:ext cx="30300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821364" y="1545092"/>
            <a:ext cx="21227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1050390" y="2201143"/>
            <a:ext cx="3528312" cy="3172704"/>
            <a:chOff x="2865679" y="443540"/>
            <a:chExt cx="3528312" cy="3172704"/>
          </a:xfrm>
        </p:grpSpPr>
        <p:grpSp>
          <p:nvGrpSpPr>
            <p:cNvPr id="31" name="Group 30"/>
            <p:cNvGrpSpPr/>
            <p:nvPr/>
          </p:nvGrpSpPr>
          <p:grpSpPr>
            <a:xfrm>
              <a:off x="2865679" y="443540"/>
              <a:ext cx="3528312" cy="3172704"/>
              <a:chOff x="3131882" y="1416615"/>
              <a:chExt cx="3528312" cy="3172704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4226417" y="4004544"/>
                <a:ext cx="111440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UTM Aptima" pitchFamily="18" charset="0"/>
                  </a:rPr>
                  <a:t>1,2m</a:t>
                </a:r>
              </a:p>
            </p:txBody>
          </p:sp>
          <p:grpSp>
            <p:nvGrpSpPr>
              <p:cNvPr id="34" name="Group 33"/>
              <p:cNvGrpSpPr/>
              <p:nvPr/>
            </p:nvGrpSpPr>
            <p:grpSpPr>
              <a:xfrm>
                <a:off x="3131882" y="1416615"/>
                <a:ext cx="3528312" cy="2907225"/>
                <a:chOff x="3131882" y="1416615"/>
                <a:chExt cx="3528312" cy="2907225"/>
              </a:xfrm>
            </p:grpSpPr>
            <p:sp>
              <p:nvSpPr>
                <p:cNvPr id="35" name="TextBox 34"/>
                <p:cNvSpPr txBox="1"/>
                <p:nvPr/>
              </p:nvSpPr>
              <p:spPr>
                <a:xfrm rot="3332261">
                  <a:off x="5312657" y="2570776"/>
                  <a:ext cx="111440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>
                      <a:latin typeface="UTM Aptima" pitchFamily="18" charset="0"/>
                    </a:rPr>
                    <a:t>1,2m</a:t>
                  </a: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 rot="17968679">
                  <a:off x="3373198" y="2522695"/>
                  <a:ext cx="111440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>
                      <a:latin typeface="UTM Aptima" pitchFamily="18" charset="0"/>
                    </a:rPr>
                    <a:t>1,2m</a:t>
                  </a: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4635735" y="1416615"/>
                  <a:ext cx="495649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Aptima" pitchFamily="18" charset="0"/>
                    </a:rPr>
                    <a:t>A</a:t>
                  </a: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6164545" y="3677509"/>
                  <a:ext cx="495649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Aptima" pitchFamily="18" charset="0"/>
                    </a:rPr>
                    <a:t>C</a:t>
                  </a: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3131882" y="3677508"/>
                  <a:ext cx="47000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Aptima" pitchFamily="18" charset="0"/>
                    </a:rPr>
                    <a:t>B</a:t>
                  </a:r>
                </a:p>
              </p:txBody>
            </p:sp>
          </p:grpSp>
        </p:grpSp>
        <p:sp>
          <p:nvSpPr>
            <p:cNvPr id="32" name="Isosceles Triangle 31"/>
            <p:cNvSpPr/>
            <p:nvPr/>
          </p:nvSpPr>
          <p:spPr>
            <a:xfrm>
              <a:off x="3376563" y="1061573"/>
              <a:ext cx="2481589" cy="1997679"/>
            </a:xfrm>
            <a:prstGeom prst="triangl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869562" y="2304591"/>
            <a:ext cx="63966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UTM Aptima" pitchFamily="18" charset="0"/>
              </a:rPr>
              <a:t>Chu vi </a:t>
            </a:r>
            <a:r>
              <a:rPr lang="en-US" sz="3200" dirty="0" err="1">
                <a:latin typeface="UTM Aptima" pitchFamily="18" charset="0"/>
              </a:rPr>
              <a:t>hình</a:t>
            </a:r>
            <a:r>
              <a:rPr lang="en-US" sz="3200" dirty="0">
                <a:latin typeface="UTM Aptima" pitchFamily="18" charset="0"/>
              </a:rPr>
              <a:t> tam </a:t>
            </a:r>
            <a:r>
              <a:rPr lang="en-US" sz="3200" dirty="0" err="1">
                <a:latin typeface="UTM Aptima" pitchFamily="18" charset="0"/>
              </a:rPr>
              <a:t>giác</a:t>
            </a:r>
            <a:r>
              <a:rPr lang="en-US" sz="3200" dirty="0">
                <a:latin typeface="UTM Aptima" pitchFamily="18" charset="0"/>
              </a:rPr>
              <a:t> ABC </a:t>
            </a:r>
            <a:r>
              <a:rPr lang="en-US" sz="3200" dirty="0" err="1">
                <a:latin typeface="UTM Aptima" pitchFamily="18" charset="0"/>
              </a:rPr>
              <a:t>là</a:t>
            </a:r>
            <a:r>
              <a:rPr lang="en-US" sz="3200" dirty="0">
                <a:latin typeface="UTM Aptima" pitchFamily="18" charset="0"/>
              </a:rPr>
              <a:t>: </a:t>
            </a:r>
          </a:p>
          <a:p>
            <a:pPr algn="ctr"/>
            <a:r>
              <a:rPr lang="en-US" sz="3200" dirty="0">
                <a:latin typeface="UTM Aptima" pitchFamily="18" charset="0"/>
              </a:rPr>
              <a:t>1,2 </a:t>
            </a:r>
            <a:r>
              <a:rPr lang="en-US" sz="3200" dirty="0">
                <a:latin typeface="Times New Roman"/>
                <a:cs typeface="Times New Roman"/>
              </a:rPr>
              <a:t>×</a:t>
            </a:r>
            <a:r>
              <a:rPr lang="en-US" sz="3200" dirty="0">
                <a:latin typeface="UTM Aptima" pitchFamily="18" charset="0"/>
              </a:rPr>
              <a:t> 3 = ? (m)</a:t>
            </a:r>
            <a:endParaRPr lang="en-US" sz="2800" dirty="0">
              <a:latin typeface="UTM Aptima" pitchFamily="18" charset="0"/>
            </a:endParaRPr>
          </a:p>
          <a:p>
            <a:endParaRPr lang="en-US" sz="3600" b="1" dirty="0">
              <a:latin typeface="UTM Nyal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15999" y="4457971"/>
            <a:ext cx="2479735" cy="247973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869562" y="3394369"/>
            <a:ext cx="5623960" cy="3463632"/>
            <a:chOff x="4869562" y="3394369"/>
            <a:chExt cx="5623960" cy="3463632"/>
          </a:xfrm>
        </p:grpSpPr>
        <p:pic>
          <p:nvPicPr>
            <p:cNvPr id="42" name="Picture 2"/>
            <p:cNvPicPr>
              <a:picLocks noChangeAspect="1"/>
            </p:cNvPicPr>
            <p:nvPr/>
          </p:nvPicPr>
          <p:blipFill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flipH="1">
              <a:off x="4869562" y="3394369"/>
              <a:ext cx="5623960" cy="346363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5210525" y="4166913"/>
              <a:ext cx="4434904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Đây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là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phép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nhân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một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số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thập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phân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với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một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số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tự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nhiên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.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Chúng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ta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sẽ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thực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hiện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như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thế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nào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?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402076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49070" y="102790"/>
            <a:ext cx="3478769" cy="1332855"/>
            <a:chOff x="194328" y="557938"/>
            <a:chExt cx="3478769" cy="1332855"/>
          </a:xfrm>
        </p:grpSpPr>
        <p:pic>
          <p:nvPicPr>
            <p:cNvPr id="11" name="Picture 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35034" y="557938"/>
              <a:ext cx="2260879" cy="1332855"/>
            </a:xfrm>
            <a:prstGeom prst="rect">
              <a:avLst/>
            </a:prstGeom>
          </p:spPr>
        </p:pic>
        <p:sp>
          <p:nvSpPr>
            <p:cNvPr id="8" name="标题 5">
              <a:extLst>
                <a:ext uri="{FF2B5EF4-FFF2-40B4-BE49-F238E27FC236}">
                  <a16:creationId xmlns:a16="http://schemas.microsoft.com/office/drawing/2014/main" id="{09894F26-A475-409F-B600-6215B60D73AC}"/>
                </a:ext>
              </a:extLst>
            </p:cNvPr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94328" y="910437"/>
              <a:ext cx="3478769" cy="525208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spAutoFit/>
            </a:bodyPr>
            <a:lstStyle>
              <a:lvl1pPr algn="ctr">
                <a:lnSpc>
                  <a:spcPct val="90000"/>
                </a:lnSpc>
                <a:spcBef>
                  <a:spcPct val="0"/>
                </a:spcBef>
                <a:buNone/>
                <a:defRPr sz="4000"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altLang="zh-CN" sz="3792" b="1" u="sng" kern="0" dirty="0" err="1">
                  <a:solidFill>
                    <a:srgbClr val="003567"/>
                  </a:solidFill>
                  <a:latin typeface="UTM Isadora" pitchFamily="18" charset="0"/>
                  <a:ea typeface="字魂141号-活力悦动体" panose="00000500000000000000" pitchFamily="2" charset="-122"/>
                  <a:sym typeface="FZHei-B01S" panose="02010601030101010101" pitchFamily="2" charset="-122"/>
                </a:rPr>
                <a:t>Cách</a:t>
              </a:r>
              <a:r>
                <a:rPr lang="en-US" altLang="zh-CN" sz="3792" b="1" u="sng" kern="0" dirty="0">
                  <a:solidFill>
                    <a:srgbClr val="003567"/>
                  </a:solidFill>
                  <a:latin typeface="UTM Isadora" pitchFamily="18" charset="0"/>
                  <a:ea typeface="字魂141号-活力悦动体" panose="00000500000000000000" pitchFamily="2" charset="-122"/>
                  <a:sym typeface="FZHei-B01S" panose="02010601030101010101" pitchFamily="2" charset="-122"/>
                </a:rPr>
                <a:t> 1:</a:t>
              </a:r>
              <a:endParaRPr lang="zh-CN" altLang="en-US" sz="3792" b="1" u="sng" kern="0" dirty="0">
                <a:solidFill>
                  <a:srgbClr val="003567"/>
                </a:solidFill>
                <a:latin typeface="UTM Isadora" pitchFamily="18" charset="0"/>
                <a:ea typeface="字魂141号-活力悦动体" panose="00000500000000000000" pitchFamily="2" charset="-122"/>
                <a:sym typeface="FZHei-B01S" panose="02010601030101010101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A3AB0DF7-C779-4587-90EA-3DECB77E41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633" y="0"/>
            <a:ext cx="2801367" cy="23451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75419" y="1831811"/>
            <a:ext cx="3934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Ta </a:t>
            </a:r>
            <a:r>
              <a:rPr lang="en-US" sz="3200" dirty="0" err="1">
                <a:latin typeface="UTM Aptima" pitchFamily="18" charset="0"/>
              </a:rPr>
              <a:t>có</a:t>
            </a:r>
            <a:r>
              <a:rPr lang="en-US" sz="3200" dirty="0">
                <a:latin typeface="UTM Aptima" pitchFamily="18" charset="0"/>
              </a:rPr>
              <a:t>: 1,2m = 12dm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04150" y="2730438"/>
            <a:ext cx="6495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12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60978" y="3069928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Times New Roman"/>
                <a:cs typeface="Times New Roman"/>
              </a:rPr>
              <a:t>×</a:t>
            </a:r>
            <a:endParaRPr lang="en-US" sz="3200" dirty="0">
              <a:latin typeface="UTM Aptim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27218" y="3389804"/>
            <a:ext cx="417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3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6323329" y="3974579"/>
            <a:ext cx="13793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010737" y="4134426"/>
            <a:ext cx="417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33615" y="4162842"/>
            <a:ext cx="10005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(</a:t>
            </a:r>
            <a:r>
              <a:rPr lang="en-US" sz="3200" dirty="0" err="1">
                <a:latin typeface="UTM Aptima" pitchFamily="18" charset="0"/>
              </a:rPr>
              <a:t>dm</a:t>
            </a:r>
            <a:r>
              <a:rPr lang="en-US" sz="3200" dirty="0">
                <a:latin typeface="UTM Aptima" pitchFamily="18" charset="0"/>
              </a:rPr>
              <a:t>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771325" y="4887071"/>
            <a:ext cx="26452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36dm = 3,6m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275419" y="5624245"/>
            <a:ext cx="41440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UTM Aptima" pitchFamily="18" charset="0"/>
              </a:rPr>
              <a:t>Vậy</a:t>
            </a:r>
            <a:r>
              <a:rPr lang="en-US" sz="3200" dirty="0">
                <a:latin typeface="UTM Aptima" pitchFamily="18" charset="0"/>
              </a:rPr>
              <a:t>: 1,2 </a:t>
            </a:r>
            <a:r>
              <a:rPr lang="en-US" sz="3200" dirty="0">
                <a:latin typeface="Times New Roman"/>
                <a:cs typeface="Times New Roman"/>
              </a:rPr>
              <a:t>×</a:t>
            </a:r>
            <a:r>
              <a:rPr lang="en-US" sz="3200" dirty="0">
                <a:latin typeface="UTM Aptima" pitchFamily="18" charset="0"/>
              </a:rPr>
              <a:t> 3 = 3,6 (m)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760913" y="4131952"/>
            <a:ext cx="417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3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519791" y="920439"/>
            <a:ext cx="4065278" cy="3135346"/>
            <a:chOff x="519792" y="1747540"/>
            <a:chExt cx="4065278" cy="3135346"/>
          </a:xfrm>
        </p:grpSpPr>
        <p:pic>
          <p:nvPicPr>
            <p:cNvPr id="44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519792" y="1747540"/>
              <a:ext cx="4065278" cy="3135346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1107163" y="3087125"/>
              <a:ext cx="28905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1,2 </a:t>
              </a:r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×</a:t>
              </a:r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3 = ? (m)</a:t>
              </a:r>
              <a:endPara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5" y="4455229"/>
            <a:ext cx="2479735" cy="2479735"/>
          </a:xfrm>
          <a:prstGeom prst="rect">
            <a:avLst/>
          </a:prstGeom>
        </p:spPr>
      </p:pic>
      <p:pic>
        <p:nvPicPr>
          <p:cNvPr id="48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0757" y="5276325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625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  <p:bldP spid="24" grpId="0"/>
      <p:bldP spid="28" grpId="0"/>
      <p:bldP spid="29" grpId="0"/>
      <p:bldP spid="30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82360" y="102790"/>
            <a:ext cx="3478769" cy="1332855"/>
            <a:chOff x="194328" y="557938"/>
            <a:chExt cx="3478769" cy="1332855"/>
          </a:xfrm>
        </p:grpSpPr>
        <p:pic>
          <p:nvPicPr>
            <p:cNvPr id="11" name="Picture 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35034" y="557938"/>
              <a:ext cx="2260879" cy="1332855"/>
            </a:xfrm>
            <a:prstGeom prst="rect">
              <a:avLst/>
            </a:prstGeom>
          </p:spPr>
        </p:pic>
        <p:sp>
          <p:nvSpPr>
            <p:cNvPr id="8" name="标题 5">
              <a:extLst>
                <a:ext uri="{FF2B5EF4-FFF2-40B4-BE49-F238E27FC236}">
                  <a16:creationId xmlns:a16="http://schemas.microsoft.com/office/drawing/2014/main" id="{09894F26-A475-409F-B600-6215B60D73AC}"/>
                </a:ext>
              </a:extLst>
            </p:cNvPr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94328" y="910437"/>
              <a:ext cx="3478769" cy="525208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spAutoFit/>
            </a:bodyPr>
            <a:lstStyle>
              <a:lvl1pPr algn="ctr">
                <a:lnSpc>
                  <a:spcPct val="90000"/>
                </a:lnSpc>
                <a:spcBef>
                  <a:spcPct val="0"/>
                </a:spcBef>
                <a:buNone/>
                <a:defRPr sz="4000"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altLang="zh-CN" sz="3792" b="1" u="sng" kern="0" dirty="0" err="1">
                  <a:solidFill>
                    <a:srgbClr val="003567"/>
                  </a:solidFill>
                  <a:latin typeface="UTM Isadora" pitchFamily="18" charset="0"/>
                  <a:ea typeface="字魂141号-活力悦动体" panose="00000500000000000000" pitchFamily="2" charset="-122"/>
                  <a:sym typeface="FZHei-B01S" panose="02010601030101010101" pitchFamily="2" charset="-122"/>
                </a:rPr>
                <a:t>Cách</a:t>
              </a:r>
              <a:r>
                <a:rPr lang="en-US" altLang="zh-CN" sz="3792" b="1" u="sng" kern="0" dirty="0">
                  <a:solidFill>
                    <a:srgbClr val="003567"/>
                  </a:solidFill>
                  <a:latin typeface="UTM Isadora" pitchFamily="18" charset="0"/>
                  <a:ea typeface="字魂141号-活力悦动体" panose="00000500000000000000" pitchFamily="2" charset="-122"/>
                  <a:sym typeface="FZHei-B01S" panose="02010601030101010101" pitchFamily="2" charset="-122"/>
                </a:rPr>
                <a:t> 2:</a:t>
              </a:r>
              <a:endParaRPr lang="zh-CN" altLang="en-US" sz="3792" b="1" u="sng" kern="0" dirty="0">
                <a:solidFill>
                  <a:srgbClr val="003567"/>
                </a:solidFill>
                <a:latin typeface="UTM Isadora" pitchFamily="18" charset="0"/>
                <a:ea typeface="字魂141号-活力悦动体" panose="00000500000000000000" pitchFamily="2" charset="-122"/>
                <a:sym typeface="FZHei-B01S" panose="02010601030101010101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A3AB0DF7-C779-4587-90EA-3DECB77E41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162" y="3682191"/>
            <a:ext cx="2801367" cy="234519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128918" y="268132"/>
            <a:ext cx="10567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1,2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85746" y="607622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479576" y="1012558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3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6059837" y="1927300"/>
            <a:ext cx="34892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463095" y="2033625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317616" y="2011453"/>
            <a:ext cx="10550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(m)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085681" y="2031151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3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582360" y="1554420"/>
            <a:ext cx="3323792" cy="2352036"/>
            <a:chOff x="519792" y="1747540"/>
            <a:chExt cx="4183765" cy="3226729"/>
          </a:xfrm>
        </p:grpSpPr>
        <p:pic>
          <p:nvPicPr>
            <p:cNvPr id="44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519792" y="1747540"/>
              <a:ext cx="4183765" cy="322672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916460" y="3022825"/>
              <a:ext cx="289053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1,2 </a:t>
              </a:r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×</a:t>
              </a:r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3 = ? (m)</a:t>
              </a:r>
              <a:endPara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8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4673" y="2083088"/>
            <a:ext cx="807246" cy="82545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223066" y="4854786"/>
            <a:ext cx="4836771" cy="1172595"/>
            <a:chOff x="1223066" y="4854786"/>
            <a:chExt cx="4836771" cy="1172595"/>
          </a:xfrm>
        </p:grpSpPr>
        <p:sp>
          <p:nvSpPr>
            <p:cNvPr id="4" name="Rounded Rectangle 3"/>
            <p:cNvSpPr/>
            <p:nvPr/>
          </p:nvSpPr>
          <p:spPr>
            <a:xfrm>
              <a:off x="1223066" y="4854786"/>
              <a:ext cx="4836771" cy="117259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557400" y="5119775"/>
              <a:ext cx="411522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2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6,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6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96628" y="4854785"/>
            <a:ext cx="4836771" cy="1172595"/>
            <a:chOff x="1223066" y="4854786"/>
            <a:chExt cx="4836771" cy="1172595"/>
          </a:xfrm>
        </p:grpSpPr>
        <p:sp>
          <p:nvSpPr>
            <p:cNvPr id="27" name="Rounded Rectangle 26"/>
            <p:cNvSpPr/>
            <p:nvPr/>
          </p:nvSpPr>
          <p:spPr>
            <a:xfrm>
              <a:off x="1223066" y="4854786"/>
              <a:ext cx="4836771" cy="117259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557400" y="5119775"/>
              <a:ext cx="411522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1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3,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36012" y="4855713"/>
            <a:ext cx="10264787" cy="1172595"/>
            <a:chOff x="1118967" y="4811748"/>
            <a:chExt cx="10599983" cy="1172595"/>
          </a:xfrm>
        </p:grpSpPr>
        <p:sp>
          <p:nvSpPr>
            <p:cNvPr id="36" name="Rounded Rectangle 35"/>
            <p:cNvSpPr/>
            <p:nvPr/>
          </p:nvSpPr>
          <p:spPr>
            <a:xfrm>
              <a:off x="1118967" y="4811748"/>
              <a:ext cx="10599983" cy="117259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663724" y="4859827"/>
              <a:ext cx="9824128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1,2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có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một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chữ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ở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phần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thập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phân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, ta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dùng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dấu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phẩy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tách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ở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tích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ra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một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chữ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kể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từ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phải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sang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trái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.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7413432" y="2047240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205766" y="3297470"/>
            <a:ext cx="57086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latin typeface="UTM Aptima" pitchFamily="18" charset="0"/>
              </a:rPr>
              <a:t>Vậy</a:t>
            </a:r>
            <a:r>
              <a:rPr lang="en-US" sz="4400" b="1" dirty="0">
                <a:latin typeface="UTM Aptima" pitchFamily="18" charset="0"/>
              </a:rPr>
              <a:t>: 1,2 </a:t>
            </a:r>
            <a:r>
              <a:rPr lang="en-US" sz="4400" b="1" dirty="0">
                <a:latin typeface="Times New Roman"/>
                <a:cs typeface="Times New Roman"/>
              </a:rPr>
              <a:t>×</a:t>
            </a:r>
            <a:r>
              <a:rPr lang="en-US" sz="4400" b="1" dirty="0">
                <a:latin typeface="UTM Aptima" pitchFamily="18" charset="0"/>
              </a:rPr>
              <a:t> 3 = 3,6 (m)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223066" y="4326668"/>
            <a:ext cx="10170101" cy="2228829"/>
          </a:xfrm>
          <a:prstGeom prst="roundRect">
            <a:avLst/>
          </a:prstGeom>
          <a:solidFill>
            <a:srgbClr val="FFDFFC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714606" y="4512559"/>
            <a:ext cx="8153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698554" y="5159225"/>
            <a:ext cx="9694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1,2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tách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593930" y="2910319"/>
            <a:ext cx="59449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4375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8" grpId="0"/>
      <p:bldP spid="29" grpId="0"/>
      <p:bldP spid="42" grpId="0"/>
      <p:bldP spid="38" grpId="0"/>
      <p:bldP spid="39" grpId="0"/>
      <p:bldP spid="15" grpId="0" animBg="1"/>
      <p:bldP spid="16" grpId="0" build="p"/>
      <p:bldP spid="4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3AB0DF7-C779-4587-90EA-3DECB77E41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162" y="3682191"/>
            <a:ext cx="2801367" cy="234519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125429" y="1437404"/>
            <a:ext cx="14045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0,46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2257" y="1776894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76087" y="2181830"/>
            <a:ext cx="10567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12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782257" y="3096572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799846" y="3202897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2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97382" y="3217872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9</a:t>
            </a:r>
          </a:p>
        </p:txBody>
      </p:sp>
      <p:pic>
        <p:nvPicPr>
          <p:cNvPr id="48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664208" y="-1850235"/>
            <a:ext cx="807246" cy="829008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4492039" y="1407864"/>
            <a:ext cx="6944335" cy="2683575"/>
            <a:chOff x="1223066" y="4854786"/>
            <a:chExt cx="4836771" cy="1172595"/>
          </a:xfrm>
        </p:grpSpPr>
        <p:sp>
          <p:nvSpPr>
            <p:cNvPr id="27" name="Rounded Rectangle 26"/>
            <p:cNvSpPr/>
            <p:nvPr/>
          </p:nvSpPr>
          <p:spPr>
            <a:xfrm>
              <a:off x="1223066" y="4854786"/>
              <a:ext cx="4836771" cy="117259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223066" y="4854786"/>
              <a:ext cx="4836769" cy="111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US" sz="3200" b="1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Đặt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Thừa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dòng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thừa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xứng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dòng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dấu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giữa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lệch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bên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trái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2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thừa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Kẻ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dấu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gạch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ngang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thay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dấu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1363818" y="4948482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-2330814" y="9359963"/>
            <a:ext cx="10170101" cy="2228829"/>
          </a:xfrm>
          <a:prstGeom prst="roundRect">
            <a:avLst/>
          </a:prstGeom>
          <a:solidFill>
            <a:srgbClr val="FFDFFC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-1839274" y="9545854"/>
            <a:ext cx="8024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1855326" y="10192520"/>
            <a:ext cx="9694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1,2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tách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4" name="图片 14">
            <a:extLst>
              <a:ext uri="{FF2B5EF4-FFF2-40B4-BE49-F238E27FC236}">
                <a16:creationId xmlns:a16="http://schemas.microsoft.com/office/drawing/2014/main" id="{EAA1E874-B90F-445C-8859-B3DC3F2167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59784" y="-452924"/>
            <a:ext cx="2408849" cy="2408849"/>
          </a:xfrm>
          <a:prstGeom prst="rect">
            <a:avLst/>
          </a:prstGeom>
        </p:spPr>
      </p:pic>
      <p:sp>
        <p:nvSpPr>
          <p:cNvPr id="40" name="MH_Others_1"/>
          <p:cNvSpPr/>
          <p:nvPr>
            <p:custDataLst>
              <p:tags r:id="rId1"/>
            </p:custDataLst>
          </p:nvPr>
        </p:nvSpPr>
        <p:spPr>
          <a:xfrm>
            <a:off x="639938" y="0"/>
            <a:ext cx="4676339" cy="1521258"/>
          </a:xfrm>
          <a:custGeom>
            <a:avLst/>
            <a:gdLst>
              <a:gd name="connsiteX0" fmla="*/ 0 w 3254309"/>
              <a:gd name="connsiteY0" fmla="*/ 0 h 696722"/>
              <a:gd name="connsiteX1" fmla="*/ 3254309 w 3254309"/>
              <a:gd name="connsiteY1" fmla="*/ 0 h 696722"/>
              <a:gd name="connsiteX2" fmla="*/ 3254309 w 3254309"/>
              <a:gd name="connsiteY2" fmla="*/ 696722 h 696722"/>
              <a:gd name="connsiteX3" fmla="*/ 0 w 3254309"/>
              <a:gd name="connsiteY3" fmla="*/ 696722 h 696722"/>
              <a:gd name="connsiteX4" fmla="*/ 0 w 3254309"/>
              <a:gd name="connsiteY4" fmla="*/ 0 h 696722"/>
              <a:gd name="connsiteX0" fmla="*/ 0 w 3254309"/>
              <a:gd name="connsiteY0" fmla="*/ 2004 h 698726"/>
              <a:gd name="connsiteX1" fmla="*/ 206017 w 3254309"/>
              <a:gd name="connsiteY1" fmla="*/ 0 h 698726"/>
              <a:gd name="connsiteX2" fmla="*/ 3254309 w 3254309"/>
              <a:gd name="connsiteY2" fmla="*/ 2004 h 698726"/>
              <a:gd name="connsiteX3" fmla="*/ 3254309 w 3254309"/>
              <a:gd name="connsiteY3" fmla="*/ 698726 h 698726"/>
              <a:gd name="connsiteX4" fmla="*/ 0 w 3254309"/>
              <a:gd name="connsiteY4" fmla="*/ 698726 h 698726"/>
              <a:gd name="connsiteX5" fmla="*/ 0 w 3254309"/>
              <a:gd name="connsiteY5" fmla="*/ 2004 h 698726"/>
              <a:gd name="connsiteX0" fmla="*/ 11697 w 3266006"/>
              <a:gd name="connsiteY0" fmla="*/ 2004 h 698726"/>
              <a:gd name="connsiteX1" fmla="*/ 217714 w 3266006"/>
              <a:gd name="connsiteY1" fmla="*/ 0 h 698726"/>
              <a:gd name="connsiteX2" fmla="*/ 3266006 w 3266006"/>
              <a:gd name="connsiteY2" fmla="*/ 2004 h 698726"/>
              <a:gd name="connsiteX3" fmla="*/ 3266006 w 3266006"/>
              <a:gd name="connsiteY3" fmla="*/ 698726 h 698726"/>
              <a:gd name="connsiteX4" fmla="*/ 11697 w 3266006"/>
              <a:gd name="connsiteY4" fmla="*/ 698726 h 698726"/>
              <a:gd name="connsiteX5" fmla="*/ 0 w 3266006"/>
              <a:gd name="connsiteY5" fmla="*/ 203200 h 698726"/>
              <a:gd name="connsiteX6" fmla="*/ 11697 w 3266006"/>
              <a:gd name="connsiteY6" fmla="*/ 2004 h 698726"/>
              <a:gd name="connsiteX0" fmla="*/ 0 w 3266006"/>
              <a:gd name="connsiteY0" fmla="*/ 203200 h 698726"/>
              <a:gd name="connsiteX1" fmla="*/ 217714 w 3266006"/>
              <a:gd name="connsiteY1" fmla="*/ 0 h 698726"/>
              <a:gd name="connsiteX2" fmla="*/ 3266006 w 3266006"/>
              <a:gd name="connsiteY2" fmla="*/ 2004 h 698726"/>
              <a:gd name="connsiteX3" fmla="*/ 3266006 w 3266006"/>
              <a:gd name="connsiteY3" fmla="*/ 698726 h 698726"/>
              <a:gd name="connsiteX4" fmla="*/ 11697 w 3266006"/>
              <a:gd name="connsiteY4" fmla="*/ 698726 h 698726"/>
              <a:gd name="connsiteX5" fmla="*/ 0 w 3266006"/>
              <a:gd name="connsiteY5" fmla="*/ 203200 h 698726"/>
              <a:gd name="connsiteX0" fmla="*/ 217714 w 3266006"/>
              <a:gd name="connsiteY0" fmla="*/ 0 h 698726"/>
              <a:gd name="connsiteX1" fmla="*/ 3266006 w 3266006"/>
              <a:gd name="connsiteY1" fmla="*/ 2004 h 698726"/>
              <a:gd name="connsiteX2" fmla="*/ 3266006 w 3266006"/>
              <a:gd name="connsiteY2" fmla="*/ 698726 h 698726"/>
              <a:gd name="connsiteX3" fmla="*/ 11697 w 3266006"/>
              <a:gd name="connsiteY3" fmla="*/ 698726 h 698726"/>
              <a:gd name="connsiteX4" fmla="*/ 0 w 3266006"/>
              <a:gd name="connsiteY4" fmla="*/ 203200 h 698726"/>
              <a:gd name="connsiteX5" fmla="*/ 309154 w 3266006"/>
              <a:gd name="connsiteY5" fmla="*/ 91440 h 698726"/>
              <a:gd name="connsiteX0" fmla="*/ 217714 w 3266006"/>
              <a:gd name="connsiteY0" fmla="*/ 0 h 698726"/>
              <a:gd name="connsiteX1" fmla="*/ 3266006 w 3266006"/>
              <a:gd name="connsiteY1" fmla="*/ 2004 h 698726"/>
              <a:gd name="connsiteX2" fmla="*/ 3266006 w 3266006"/>
              <a:gd name="connsiteY2" fmla="*/ 698726 h 698726"/>
              <a:gd name="connsiteX3" fmla="*/ 11697 w 3266006"/>
              <a:gd name="connsiteY3" fmla="*/ 698726 h 698726"/>
              <a:gd name="connsiteX4" fmla="*/ 0 w 3266006"/>
              <a:gd name="connsiteY4" fmla="*/ 203200 h 698726"/>
              <a:gd name="connsiteX0" fmla="*/ 206017 w 3254309"/>
              <a:gd name="connsiteY0" fmla="*/ 0 h 698726"/>
              <a:gd name="connsiteX1" fmla="*/ 3254309 w 3254309"/>
              <a:gd name="connsiteY1" fmla="*/ 2004 h 698726"/>
              <a:gd name="connsiteX2" fmla="*/ 3254309 w 3254309"/>
              <a:gd name="connsiteY2" fmla="*/ 698726 h 698726"/>
              <a:gd name="connsiteX3" fmla="*/ 0 w 3254309"/>
              <a:gd name="connsiteY3" fmla="*/ 698726 h 698726"/>
              <a:gd name="connsiteX4" fmla="*/ 209 w 3254309"/>
              <a:gd name="connsiteY4" fmla="*/ 203200 h 69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4309" h="698726">
                <a:moveTo>
                  <a:pt x="206017" y="0"/>
                </a:moveTo>
                <a:lnTo>
                  <a:pt x="3254309" y="2004"/>
                </a:lnTo>
                <a:lnTo>
                  <a:pt x="3254309" y="698726"/>
                </a:lnTo>
                <a:lnTo>
                  <a:pt x="0" y="698726"/>
                </a:lnTo>
                <a:cubicBezTo>
                  <a:pt x="70" y="533551"/>
                  <a:pt x="139" y="368375"/>
                  <a:pt x="209" y="203200"/>
                </a:cubicBezTo>
              </a:path>
            </a:pathLst>
          </a:cu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just"/>
            <a:r>
              <a:rPr lang="en-US" altLang="zh-CN" sz="3600" b="1" u="sng" dirty="0" err="1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Ví</a:t>
            </a:r>
            <a:r>
              <a:rPr lang="en-US" altLang="zh-CN" sz="3600" b="1" u="sng" dirty="0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u="sng" dirty="0" err="1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dụ</a:t>
            </a:r>
            <a:r>
              <a:rPr lang="en-US" altLang="zh-CN" sz="3600" b="1" u="sng" dirty="0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2:</a:t>
            </a:r>
            <a:r>
              <a:rPr lang="en-US" altLang="zh-CN" sz="3600" b="1" dirty="0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3600" b="1" dirty="0">
                <a:solidFill>
                  <a:srgbClr val="FFFF00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ptima" pitchFamily="18" charset="0"/>
              </a:rPr>
              <a:t>0,46 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ptima" pitchFamily="18" charset="0"/>
              </a:rPr>
              <a:t> 12 = ?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ptima" pitchFamily="18" charset="0"/>
              </a:rPr>
              <a:t> 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070478" y="2681073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1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593727" y="4000361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6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083209" y="4000360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4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740462" y="4831357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1796191" y="4932337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77536" y="4942857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5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067314" y="4942857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5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1544316" y="5763334"/>
            <a:ext cx="102255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3070478" y="3793729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1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4500573" y="4234968"/>
            <a:ext cx="6991852" cy="713313"/>
            <a:chOff x="1223066" y="4854786"/>
            <a:chExt cx="4869868" cy="311684"/>
          </a:xfrm>
        </p:grpSpPr>
        <p:sp>
          <p:nvSpPr>
            <p:cNvPr id="61" name="Rounded Rectangle 60"/>
            <p:cNvSpPr/>
            <p:nvPr/>
          </p:nvSpPr>
          <p:spPr>
            <a:xfrm>
              <a:off x="1223066" y="4854786"/>
              <a:ext cx="4836771" cy="311684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256165" y="4873783"/>
              <a:ext cx="4836769" cy="2555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US" sz="3200" b="1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2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489543" y="5033138"/>
            <a:ext cx="6946831" cy="2565047"/>
            <a:chOff x="1223066" y="4659971"/>
            <a:chExt cx="4557209" cy="685866"/>
          </a:xfrm>
        </p:grpSpPr>
        <p:sp>
          <p:nvSpPr>
            <p:cNvPr id="64" name="Rounded Rectangle 63"/>
            <p:cNvSpPr/>
            <p:nvPr/>
          </p:nvSpPr>
          <p:spPr>
            <a:xfrm>
              <a:off x="1223066" y="4659971"/>
              <a:ext cx="4557209" cy="464792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234227" y="4659971"/>
              <a:ext cx="4414923" cy="6858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US" sz="3200" b="1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thập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0,46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, ta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dấu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phẩy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tách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tích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phải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sang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trái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</p:grpSp>
      <p:pic>
        <p:nvPicPr>
          <p:cNvPr id="67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766612" y="68970"/>
            <a:ext cx="1365059" cy="136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283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8" grpId="0"/>
      <p:bldP spid="42" grpId="0"/>
      <p:bldP spid="38" grpId="0"/>
      <p:bldP spid="40" grpId="0"/>
      <p:bldP spid="50" grpId="0" animBg="1"/>
      <p:bldP spid="50" grpId="1" animBg="1"/>
      <p:bldP spid="51" grpId="0"/>
      <p:bldP spid="52" grpId="0"/>
      <p:bldP spid="54" grpId="0"/>
      <p:bldP spid="55" grpId="0"/>
      <p:bldP spid="56" grpId="0"/>
      <p:bldP spid="58" grpId="0" animBg="1"/>
      <p:bldP spid="5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76E86E4D-5072-4D44-AD7F-47B933808D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7"/>
          <a:stretch/>
        </p:blipFill>
        <p:spPr>
          <a:xfrm>
            <a:off x="0" y="3977044"/>
            <a:ext cx="4895850" cy="3533968"/>
          </a:xfrm>
          <a:custGeom>
            <a:avLst/>
            <a:gdLst>
              <a:gd name="connsiteX0" fmla="*/ 4852534 w 4895850"/>
              <a:gd name="connsiteY0" fmla="*/ 0 h 3533968"/>
              <a:gd name="connsiteX1" fmla="*/ 4895850 w 4895850"/>
              <a:gd name="connsiteY1" fmla="*/ 0 h 3533968"/>
              <a:gd name="connsiteX2" fmla="*/ 4895850 w 4895850"/>
              <a:gd name="connsiteY2" fmla="*/ 52499 h 3533968"/>
              <a:gd name="connsiteX3" fmla="*/ 1913587 w 4895850"/>
              <a:gd name="connsiteY3" fmla="*/ 0 h 3533968"/>
              <a:gd name="connsiteX4" fmla="*/ 3334990 w 4895850"/>
              <a:gd name="connsiteY4" fmla="*/ 0 h 3533968"/>
              <a:gd name="connsiteX5" fmla="*/ 3229329 w 4895850"/>
              <a:gd name="connsiteY5" fmla="*/ 128063 h 3533968"/>
              <a:gd name="connsiteX6" fmla="*/ 3051291 w 4895850"/>
              <a:gd name="connsiteY6" fmla="*/ 710918 h 3533968"/>
              <a:gd name="connsiteX7" fmla="*/ 4093762 w 4895850"/>
              <a:gd name="connsiteY7" fmla="*/ 1753389 h 3533968"/>
              <a:gd name="connsiteX8" fmla="*/ 4830901 w 4895850"/>
              <a:gd name="connsiteY8" fmla="*/ 1448057 h 3533968"/>
              <a:gd name="connsiteX9" fmla="*/ 4895850 w 4895850"/>
              <a:gd name="connsiteY9" fmla="*/ 1369337 h 3533968"/>
              <a:gd name="connsiteX10" fmla="*/ 4895850 w 4895850"/>
              <a:gd name="connsiteY10" fmla="*/ 3533968 h 3533968"/>
              <a:gd name="connsiteX11" fmla="*/ 0 w 4895850"/>
              <a:gd name="connsiteY11" fmla="*/ 3533968 h 3533968"/>
              <a:gd name="connsiteX12" fmla="*/ 0 w 4895850"/>
              <a:gd name="connsiteY12" fmla="*/ 1353412 h 3533968"/>
              <a:gd name="connsiteX13" fmla="*/ 1189591 w 4895850"/>
              <a:gd name="connsiteY13" fmla="*/ 1353412 h 3533968"/>
              <a:gd name="connsiteX14" fmla="*/ 1189591 w 4895850"/>
              <a:gd name="connsiteY14" fmla="*/ 656165 h 3533968"/>
              <a:gd name="connsiteX15" fmla="*/ 1913587 w 4895850"/>
              <a:gd name="connsiteY15" fmla="*/ 656165 h 3533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95850" h="3533968">
                <a:moveTo>
                  <a:pt x="4852534" y="0"/>
                </a:moveTo>
                <a:lnTo>
                  <a:pt x="4895850" y="0"/>
                </a:lnTo>
                <a:lnTo>
                  <a:pt x="4895850" y="52499"/>
                </a:lnTo>
                <a:close/>
                <a:moveTo>
                  <a:pt x="1913587" y="0"/>
                </a:moveTo>
                <a:lnTo>
                  <a:pt x="3334990" y="0"/>
                </a:lnTo>
                <a:lnTo>
                  <a:pt x="3229329" y="128063"/>
                </a:lnTo>
                <a:cubicBezTo>
                  <a:pt x="3116925" y="294442"/>
                  <a:pt x="3051291" y="495015"/>
                  <a:pt x="3051291" y="710918"/>
                </a:cubicBezTo>
                <a:cubicBezTo>
                  <a:pt x="3051291" y="1286659"/>
                  <a:pt x="3518021" y="1753389"/>
                  <a:pt x="4093762" y="1753389"/>
                </a:cubicBezTo>
                <a:cubicBezTo>
                  <a:pt x="4381633" y="1753389"/>
                  <a:pt x="4642251" y="1636707"/>
                  <a:pt x="4830901" y="1448057"/>
                </a:cubicBezTo>
                <a:lnTo>
                  <a:pt x="4895850" y="1369337"/>
                </a:lnTo>
                <a:lnTo>
                  <a:pt x="4895850" y="3533968"/>
                </a:lnTo>
                <a:lnTo>
                  <a:pt x="0" y="3533968"/>
                </a:lnTo>
                <a:lnTo>
                  <a:pt x="0" y="1353412"/>
                </a:lnTo>
                <a:lnTo>
                  <a:pt x="1189591" y="1353412"/>
                </a:lnTo>
                <a:lnTo>
                  <a:pt x="1189591" y="656165"/>
                </a:lnTo>
                <a:lnTo>
                  <a:pt x="1913587" y="656165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69655" y="510385"/>
            <a:ext cx="1050718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Muốn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với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tự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nhiên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ta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làm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như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sau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:</a:t>
            </a:r>
          </a:p>
          <a:p>
            <a:pPr>
              <a:spcBef>
                <a:spcPts val="1800"/>
              </a:spcBef>
            </a:pPr>
            <a:r>
              <a:rPr lang="en-US" sz="3200" b="1" dirty="0">
                <a:latin typeface="UTM Isadora" pitchFamily="18" charset="0"/>
              </a:rPr>
              <a:t>- </a:t>
            </a:r>
            <a:r>
              <a:rPr lang="en-US" sz="3200" b="1" dirty="0" err="1">
                <a:latin typeface="UTM Isadora" pitchFamily="18" charset="0"/>
              </a:rPr>
              <a:t>Nhân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như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nhân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số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tự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nhiên</a:t>
            </a:r>
            <a:r>
              <a:rPr lang="en-US" sz="3200" b="1" dirty="0">
                <a:latin typeface="UTM Isadora" pitchFamily="18" charset="0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-US" sz="3200" b="1" dirty="0">
                <a:latin typeface="UTM Isadora" pitchFamily="18" charset="0"/>
              </a:rPr>
              <a:t>- </a:t>
            </a:r>
            <a:r>
              <a:rPr lang="en-US" sz="3200" b="1" dirty="0" err="1">
                <a:latin typeface="UTM Isadora" pitchFamily="18" charset="0"/>
              </a:rPr>
              <a:t>Đếm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xem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trong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phần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thập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phân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của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số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thập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phân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có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bao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nhiêu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chữ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số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rồi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dùng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dấu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phẩy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tách</a:t>
            </a:r>
            <a:r>
              <a:rPr lang="en-US" sz="3200" b="1" dirty="0">
                <a:latin typeface="UTM Isadora" pitchFamily="18" charset="0"/>
              </a:rPr>
              <a:t> ở </a:t>
            </a:r>
            <a:r>
              <a:rPr lang="en-US" sz="3200" b="1" dirty="0" err="1">
                <a:latin typeface="UTM Isadora" pitchFamily="18" charset="0"/>
              </a:rPr>
              <a:t>tích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ra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bấy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nhiêu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chữ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số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kể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từ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phải</a:t>
            </a:r>
            <a:r>
              <a:rPr lang="en-US" sz="3200" b="1" dirty="0">
                <a:latin typeface="UTM Isadora" pitchFamily="18" charset="0"/>
              </a:rPr>
              <a:t> sang </a:t>
            </a:r>
            <a:r>
              <a:rPr lang="en-US" sz="3200" b="1" dirty="0" err="1">
                <a:latin typeface="UTM Isadora" pitchFamily="18" charset="0"/>
              </a:rPr>
              <a:t>trái</a:t>
            </a:r>
            <a:r>
              <a:rPr lang="en-US" sz="3200" b="1" dirty="0">
                <a:latin typeface="UTM Isadora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7595494" y="2905310"/>
            <a:ext cx="9589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tách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04506" y="1706872"/>
            <a:ext cx="1276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Nhân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07909" y="2417247"/>
            <a:ext cx="11288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Đếm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58759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id="{DC169368-9285-436D-8641-D82F8F840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64807" cy="6858000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9B21BD6E-1EBB-4E09-9C40-F444225594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/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E1968013-ED0F-48E4-AEC1-7BAA0864A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0451" y="1532320"/>
            <a:ext cx="6991143" cy="4081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8953" y="2946567"/>
            <a:ext cx="6038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Luyện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tập</a:t>
            </a:r>
            <a:endParaRPr lang="en-US" sz="8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rushtip-C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542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4FDCBB1A-E7B1-4098-B3F7-3AE2E19D5F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562" y="1957276"/>
            <a:ext cx="5159804" cy="51598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78617" y="115827"/>
            <a:ext cx="85361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u="sng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		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56303" y="1469306"/>
            <a:ext cx="26003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b) 4,18 </a:t>
            </a:r>
            <a:r>
              <a:rPr lang="en-US" sz="4000" b="1" dirty="0">
                <a:latin typeface="Times New Roman"/>
                <a:cs typeface="Times New Roman"/>
              </a:rPr>
              <a:t>×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5 </a:t>
            </a:r>
            <a:endParaRPr lang="en-US" sz="4000" dirty="0"/>
          </a:p>
        </p:txBody>
      </p:sp>
      <p:sp>
        <p:nvSpPr>
          <p:cNvPr id="10" name="Rectangle 9"/>
          <p:cNvSpPr/>
          <p:nvPr/>
        </p:nvSpPr>
        <p:spPr>
          <a:xfrm>
            <a:off x="8356303" y="2480399"/>
            <a:ext cx="24721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d) 6,8 </a:t>
            </a:r>
            <a:r>
              <a:rPr lang="en-US" sz="4000" b="1" dirty="0">
                <a:latin typeface="Times New Roman"/>
                <a:cs typeface="Times New Roman"/>
              </a:rPr>
              <a:t>×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15</a:t>
            </a:r>
            <a:endParaRPr lang="en-US" sz="4000" dirty="0"/>
          </a:p>
        </p:txBody>
      </p:sp>
      <p:sp>
        <p:nvSpPr>
          <p:cNvPr id="13" name="Rectangle 12"/>
          <p:cNvSpPr/>
          <p:nvPr/>
        </p:nvSpPr>
        <p:spPr>
          <a:xfrm>
            <a:off x="4088217" y="1469306"/>
            <a:ext cx="23150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a) 2,5 </a:t>
            </a:r>
            <a:r>
              <a:rPr lang="en-US" sz="4000" b="1" dirty="0">
                <a:latin typeface="Times New Roman"/>
                <a:cs typeface="Times New Roman"/>
              </a:rPr>
              <a:t>×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7 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4088217" y="2480399"/>
            <a:ext cx="27991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c) 0,256 </a:t>
            </a:r>
            <a:r>
              <a:rPr lang="en-US" sz="4000" b="1" dirty="0">
                <a:latin typeface="Times New Roman"/>
                <a:cs typeface="Times New Roman"/>
              </a:rPr>
              <a:t>×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8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030177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  <p:bldP spid="10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976914" y="598183"/>
            <a:ext cx="4107543" cy="1307804"/>
            <a:chOff x="6860022" y="514030"/>
            <a:chExt cx="4107543" cy="1307804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60022" y="514030"/>
              <a:ext cx="4107543" cy="1307804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451947" y="514030"/>
              <a:ext cx="2979243" cy="10676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a) 2,5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7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724316" y="2670880"/>
            <a:ext cx="14093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 2,5</a:t>
            </a:r>
          </a:p>
        </p:txBody>
      </p:sp>
      <p:sp>
        <p:nvSpPr>
          <p:cNvPr id="5" name="Rectangle 4"/>
          <p:cNvSpPr/>
          <p:nvPr/>
        </p:nvSpPr>
        <p:spPr>
          <a:xfrm>
            <a:off x="5381144" y="3010370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74974" y="3415306"/>
            <a:ext cx="10615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  7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81144" y="4330048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741075" y="4402840"/>
            <a:ext cx="14045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17 5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17692" y="4402840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55141" y="5255102"/>
            <a:ext cx="434003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04037" y="3025201"/>
            <a:ext cx="3776498" cy="3743454"/>
          </a:xfrm>
          <a:prstGeom prst="rect">
            <a:avLst/>
          </a:prstGeom>
        </p:spPr>
      </p:pic>
      <p:pic>
        <p:nvPicPr>
          <p:cNvPr id="23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3917" y="2674646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383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744686" y="463581"/>
            <a:ext cx="4238171" cy="1200330"/>
            <a:chOff x="6754780" y="514030"/>
            <a:chExt cx="4238171" cy="1200330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54780" y="514030"/>
              <a:ext cx="4238171" cy="120033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451947" y="514030"/>
              <a:ext cx="297924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c) 4,18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5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362877" y="2670714"/>
            <a:ext cx="15808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4,18</a:t>
            </a:r>
          </a:p>
        </p:txBody>
      </p:sp>
      <p:sp>
        <p:nvSpPr>
          <p:cNvPr id="5" name="Rectangle 4"/>
          <p:cNvSpPr/>
          <p:nvPr/>
        </p:nvSpPr>
        <p:spPr>
          <a:xfrm>
            <a:off x="5019705" y="3010204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3535" y="3415140"/>
            <a:ext cx="12378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   5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019705" y="4329882"/>
            <a:ext cx="22510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252046" y="4402674"/>
            <a:ext cx="17524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20 90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7749" y="4395523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248926" y="5255378"/>
            <a:ext cx="755523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85931" y="3747131"/>
            <a:ext cx="2627647" cy="2773908"/>
          </a:xfrm>
          <a:prstGeom prst="rect">
            <a:avLst/>
          </a:prstGeom>
        </p:spPr>
      </p:pic>
      <p:pic>
        <p:nvPicPr>
          <p:cNvPr id="22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3917" y="2674646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478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614057" y="405755"/>
            <a:ext cx="4339772" cy="1232643"/>
            <a:chOff x="7017133" y="325090"/>
            <a:chExt cx="3788793" cy="1389270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17133" y="361508"/>
              <a:ext cx="3788793" cy="1352852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451947" y="325090"/>
              <a:ext cx="3221642" cy="1200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d) 0,256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8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003308" y="2394285"/>
            <a:ext cx="19287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0,256</a:t>
            </a:r>
          </a:p>
        </p:txBody>
      </p:sp>
      <p:sp>
        <p:nvSpPr>
          <p:cNvPr id="5" name="Rectangle 4"/>
          <p:cNvSpPr/>
          <p:nvPr/>
        </p:nvSpPr>
        <p:spPr>
          <a:xfrm>
            <a:off x="4660136" y="2733775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3421" y="3138711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8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508206" y="4053453"/>
            <a:ext cx="23702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356993" y="4126245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8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55319" y="4151639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08109" y="4126245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56381" y="4126244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111821" y="4121569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2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5773785" y="4921306"/>
            <a:ext cx="9635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8695216" y="3138710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04523" y="3130386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35739" y="3160724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2</a:t>
            </a:r>
          </a:p>
        </p:txBody>
      </p:sp>
      <p:pic>
        <p:nvPicPr>
          <p:cNvPr id="28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97406" y="4090309"/>
            <a:ext cx="1998139" cy="1998139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6125" y="5201676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2815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  <p:bldP spid="11" grpId="0"/>
      <p:bldP spid="12" grpId="0"/>
      <p:bldP spid="16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id="{DC169368-9285-436D-8641-D82F8F840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64807" cy="6858000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9B21BD6E-1EBB-4E09-9C40-F444225594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/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E1968013-ED0F-48E4-AEC1-7BAA0864A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547375" y="285041"/>
            <a:ext cx="9867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l Blue" pitchFamily="18" charset="0"/>
              </a:rPr>
              <a:t>KHỞI ĐỘNG</a:t>
            </a:r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0451" y="1532320"/>
            <a:ext cx="6991143" cy="4081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8953" y="2946567"/>
            <a:ext cx="6038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Ai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nhanh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hơn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608229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"/>
                            </p:stCondLst>
                            <p:childTnLst>
                              <p:par>
                                <p:cTn id="2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165600" y="335990"/>
            <a:ext cx="4194629" cy="1251510"/>
            <a:chOff x="6885562" y="514030"/>
            <a:chExt cx="4194629" cy="1251510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85562" y="647940"/>
              <a:ext cx="4194629" cy="11176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451947" y="514030"/>
              <a:ext cx="2979243" cy="10676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d) 6,8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15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683788" y="2032780"/>
            <a:ext cx="14093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 6,8</a:t>
            </a:r>
          </a:p>
        </p:txBody>
      </p:sp>
      <p:sp>
        <p:nvSpPr>
          <p:cNvPr id="5" name="Rectangle 4"/>
          <p:cNvSpPr/>
          <p:nvPr/>
        </p:nvSpPr>
        <p:spPr>
          <a:xfrm>
            <a:off x="5340616" y="2372270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34446" y="2777206"/>
            <a:ext cx="10567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1 5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40616" y="3691948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700547" y="3764740"/>
            <a:ext cx="14045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34 0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90007" y="5543858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24496" y="4595737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41568" y="4595736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6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5298821" y="5426733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354550" y="5527713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29570" y="5538233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327963" y="5538233"/>
            <a:ext cx="8803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10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569837" y="6358710"/>
            <a:ext cx="434003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85930" y="3764740"/>
            <a:ext cx="2627647" cy="2773908"/>
          </a:xfrm>
          <a:prstGeom prst="rect">
            <a:avLst/>
          </a:prstGeom>
        </p:spPr>
      </p:pic>
      <p:pic>
        <p:nvPicPr>
          <p:cNvPr id="22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3917" y="2674646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570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id="{834C364C-EB82-4E44-BAF8-9BBC2F504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148" y="1339702"/>
            <a:ext cx="6010799" cy="601079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814286" y="1"/>
            <a:ext cx="6778171" cy="3168502"/>
            <a:chOff x="4633281" y="380262"/>
            <a:chExt cx="6778171" cy="3168502"/>
          </a:xfrm>
        </p:grpSpPr>
        <p:pic>
          <p:nvPicPr>
            <p:cNvPr id="32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33281" y="380262"/>
              <a:ext cx="6778171" cy="3168502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5625420" y="1179683"/>
              <a:ext cx="4840011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800"/>
                </a:spcBef>
              </a:pP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Khi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nhân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một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thập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phân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với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một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tự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nhiên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em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cần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lưu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ý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gì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?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131958" y="3381063"/>
            <a:ext cx="6277998" cy="3062267"/>
            <a:chOff x="5131958" y="3381063"/>
            <a:chExt cx="6277998" cy="3062267"/>
          </a:xfrm>
        </p:grpSpPr>
        <p:sp>
          <p:nvSpPr>
            <p:cNvPr id="35" name="Rounded Rectangle 34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268960" y="3609484"/>
              <a:ext cx="5959021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Đếm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xem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trong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phần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thập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phân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của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thập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phân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có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bao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nhiêu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chữ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rồi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dùng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dấu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phẩy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tách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ở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tích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ra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bấy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nhiêu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chữ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kể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từ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phải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sang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trái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51779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6263" y="52031"/>
            <a:ext cx="85361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u="sng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851914"/>
              </p:ext>
            </p:extLst>
          </p:nvPr>
        </p:nvGraphicFramePr>
        <p:xfrm>
          <a:off x="1352108" y="1432418"/>
          <a:ext cx="8969626" cy="34160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1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2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2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38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Thừa</a:t>
                      </a:r>
                      <a:r>
                        <a:rPr lang="en-US" sz="3600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600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3,18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8,07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2,389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Thừa số</a:t>
                      </a:r>
                      <a:endParaRPr lang="en-US" sz="360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3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3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8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lang="en-US" sz="3600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3600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3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图片 3">
            <a:extLst>
              <a:ext uri="{FF2B5EF4-FFF2-40B4-BE49-F238E27FC236}">
                <a16:creationId xmlns:a16="http://schemas.microsoft.com/office/drawing/2014/main" id="{EE11561F-396B-4E97-8CB7-E473D60CE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687" y="3679364"/>
            <a:ext cx="3488141" cy="435954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89044" y="3953928"/>
            <a:ext cx="9925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9,54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76571" y="3953928"/>
            <a:ext cx="1223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40,35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49158" y="3953928"/>
            <a:ext cx="14542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23,890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659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B1F98A0-2637-414F-AEE2-D1923268EA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906" y="3394410"/>
            <a:ext cx="4127684" cy="412768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52893" y="508128"/>
            <a:ext cx="7740502" cy="5127128"/>
          </a:xfrm>
          <a:prstGeom prst="roundRect">
            <a:avLst/>
          </a:prstGeom>
          <a:solidFill>
            <a:srgbClr val="FFDFFC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57692" y="973778"/>
            <a:ext cx="720662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nhiên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như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:</a:t>
            </a:r>
          </a:p>
          <a:p>
            <a:pPr algn="just">
              <a:spcBef>
                <a:spcPts val="1800"/>
              </a:spcBef>
            </a:pP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như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tự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nhiên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.</a:t>
            </a:r>
          </a:p>
          <a:p>
            <a:pPr algn="just">
              <a:spcBef>
                <a:spcPts val="1800"/>
              </a:spcBef>
            </a:pP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Đếm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xem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phần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bao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nhiêu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chữ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rồi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dùng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dấu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phẩy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tách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ở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tích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ra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bấy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nhiêu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chữ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kể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từ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phải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sang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trái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.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6253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7d195523061f1c0" descr="e7d195523061f1c0cef09ac28eaae964ec9988a5cce77c8b8C1E4685C6E6B40CD7615480512384A61EE159C6FE0045D14B61E85D0A95589D558B81FFC809322ACC20DC2254D928200A3EA0841B8B1814961BE795024DFDEF45878460D5EEC04B3DB4C246007153409DEDE37CA726A66AF19B77CE744E11CADCFB09B3408DEC1F688348922E38CCEE" hidden="1"/>
          <p:cNvSpPr txBox="1"/>
          <p:nvPr/>
        </p:nvSpPr>
        <p:spPr>
          <a:xfrm>
            <a:off x="-355599" y="1803400"/>
            <a:ext cx="351635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33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cs typeface="+mn-ea"/>
                <a:sym typeface="字魂141号-活力悦动体" panose="00000500000000000000" pitchFamily="2" charset="-122"/>
              </a:rPr>
              <a:t>e7d195523061f1c0cef09ac28eaae964ec9988a5cce77c8b8C1E4685C6E6B40CD7615480512384A61EE159C6FE0045D14B61E85D0A95589D558B81FFC809322ACC20DC2254D928200A3EA0841B8B1814961BE795024DFDEF45878460D5EEC04B3DB4C246007153409DEDE37CA726A66AF19B77CE744E11CADCFB09B3408DEC1F688348922E38CCEE</a:t>
            </a:r>
            <a:endParaRPr lang="zh-CN" altLang="en-US" sz="133" dirty="0">
              <a:latin typeface="字魂141号-活力悦动体" panose="00000500000000000000" pitchFamily="2" charset="-122"/>
              <a:ea typeface="字魂141号-活力悦动体" panose="00000500000000000000" pitchFamily="2" charset="-122"/>
              <a:cs typeface="+mn-ea"/>
              <a:sym typeface="字魂141号-活力悦动体" panose="000005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F640CB2-9327-441E-B2CD-50BEF6913C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359" y="2955851"/>
            <a:ext cx="4343641" cy="434364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305174" y="-63795"/>
            <a:ext cx="9094010" cy="3253562"/>
            <a:chOff x="305174" y="-63795"/>
            <a:chExt cx="9094010" cy="3253562"/>
          </a:xfrm>
        </p:grpSpPr>
        <p:pic>
          <p:nvPicPr>
            <p:cNvPr id="9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05174" y="-63795"/>
              <a:ext cx="9094010" cy="325356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407258" y="671256"/>
              <a:ext cx="6949935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u="sng" dirty="0" err="1">
                  <a:latin typeface="UTM Isadora" pitchFamily="18" charset="0"/>
                </a:rPr>
                <a:t>Bài</a:t>
              </a:r>
              <a:r>
                <a:rPr lang="en-US" sz="3600" b="1" u="sng" dirty="0">
                  <a:latin typeface="UTM Isadora" pitchFamily="18" charset="0"/>
                </a:rPr>
                <a:t> 3</a:t>
              </a:r>
              <a:r>
                <a:rPr lang="en-US" sz="3600" b="1" dirty="0">
                  <a:latin typeface="UTM Isadora" pitchFamily="18" charset="0"/>
                </a:rPr>
                <a:t>: </a:t>
              </a:r>
              <a:r>
                <a:rPr lang="en-US" sz="3600" b="1" dirty="0" err="1">
                  <a:latin typeface="UTM Isadora" pitchFamily="18" charset="0"/>
                </a:rPr>
                <a:t>Một</a:t>
              </a:r>
              <a:r>
                <a:rPr lang="en-US" sz="3600" b="1" dirty="0">
                  <a:latin typeface="UTM Isadora" pitchFamily="18" charset="0"/>
                </a:rPr>
                <a:t> ô </a:t>
              </a:r>
              <a:r>
                <a:rPr lang="en-US" sz="3600" b="1" dirty="0" err="1">
                  <a:latin typeface="UTM Isadora" pitchFamily="18" charset="0"/>
                </a:rPr>
                <a:t>tô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mỗi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giờ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đi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được</a:t>
              </a:r>
              <a:r>
                <a:rPr lang="en-US" sz="3600" b="1" dirty="0">
                  <a:latin typeface="UTM Isadora" pitchFamily="18" charset="0"/>
                </a:rPr>
                <a:t> 42,6km. </a:t>
              </a:r>
              <a:r>
                <a:rPr lang="en-US" sz="3600" b="1" dirty="0" err="1">
                  <a:latin typeface="UTM Isadora" pitchFamily="18" charset="0"/>
                </a:rPr>
                <a:t>Hỏi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trong</a:t>
              </a:r>
              <a:r>
                <a:rPr lang="en-US" sz="3600" b="1" dirty="0">
                  <a:latin typeface="UTM Isadora" pitchFamily="18" charset="0"/>
                </a:rPr>
                <a:t> 4 </a:t>
              </a:r>
              <a:r>
                <a:rPr lang="en-US" sz="3600" b="1" dirty="0" err="1">
                  <a:latin typeface="UTM Isadora" pitchFamily="18" charset="0"/>
                </a:rPr>
                <a:t>giờ</a:t>
              </a:r>
              <a:r>
                <a:rPr lang="en-US" sz="3600" b="1" dirty="0">
                  <a:latin typeface="UTM Isadora" pitchFamily="18" charset="0"/>
                </a:rPr>
                <a:t> ô </a:t>
              </a:r>
              <a:r>
                <a:rPr lang="en-US" sz="3600" b="1" dirty="0" err="1">
                  <a:latin typeface="UTM Isadora" pitchFamily="18" charset="0"/>
                </a:rPr>
                <a:t>tô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đi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được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bao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nhiêu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ki</a:t>
              </a:r>
              <a:r>
                <a:rPr lang="en-US" sz="3600" b="1" dirty="0">
                  <a:latin typeface="UTM Isadora" pitchFamily="18" charset="0"/>
                </a:rPr>
                <a:t> – </a:t>
              </a:r>
              <a:r>
                <a:rPr lang="en-US" sz="3600" b="1" dirty="0" err="1">
                  <a:latin typeface="UTM Isadora" pitchFamily="18" charset="0"/>
                </a:rPr>
                <a:t>lô</a:t>
              </a:r>
              <a:r>
                <a:rPr lang="en-US" sz="3600" b="1" dirty="0">
                  <a:latin typeface="UTM Isadora" pitchFamily="18" charset="0"/>
                </a:rPr>
                <a:t> – </a:t>
              </a:r>
              <a:r>
                <a:rPr lang="en-US" sz="3600" b="1" dirty="0" err="1">
                  <a:latin typeface="UTM Isadora" pitchFamily="18" charset="0"/>
                </a:rPr>
                <a:t>mét</a:t>
              </a:r>
              <a:r>
                <a:rPr lang="en-US" sz="3600" b="1" dirty="0">
                  <a:latin typeface="UTM Isadora" pitchFamily="18" charset="0"/>
                </a:rPr>
                <a:t>?</a:t>
              </a:r>
              <a:endParaRPr lang="en-US" sz="3600" dirty="0">
                <a:solidFill>
                  <a:schemeClr val="bg1"/>
                </a:solidFill>
                <a:latin typeface="UTM Isadora" pitchFamily="18" charset="0"/>
              </a:endParaRPr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5033892" y="1297173"/>
            <a:ext cx="1481208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28523" y="1825418"/>
            <a:ext cx="178627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679319" y="1825418"/>
            <a:ext cx="1253111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540000" y="2420841"/>
            <a:ext cx="492558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1622303" y="3083353"/>
            <a:ext cx="6140996" cy="1956481"/>
            <a:chOff x="5131958" y="3381063"/>
            <a:chExt cx="6277998" cy="3062267"/>
          </a:xfrm>
        </p:grpSpPr>
        <p:sp>
          <p:nvSpPr>
            <p:cNvPr id="22" name="Rounded Rectangle 21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268960" y="3609484"/>
              <a:ext cx="5959021" cy="2456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C00000"/>
                  </a:solidFill>
                  <a:latin typeface="UTM Isadora" pitchFamily="18" charset="0"/>
                </a:rPr>
                <a:t>Tóm</a:t>
              </a:r>
              <a:r>
                <a:rPr lang="en-US" sz="3200" b="1" u="sng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u="sng" dirty="0" err="1">
                  <a:solidFill>
                    <a:srgbClr val="C00000"/>
                  </a:solidFill>
                  <a:latin typeface="UTM Isadora" pitchFamily="18" charset="0"/>
                </a:rPr>
                <a:t>tắt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:</a:t>
              </a:r>
            </a:p>
            <a:p>
              <a:pPr marL="1423988"/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1 </a:t>
              </a:r>
              <a:r>
                <a:rPr lang="en-US" sz="3200" b="1" dirty="0" err="1">
                  <a:solidFill>
                    <a:srgbClr val="000000"/>
                  </a:solidFill>
                  <a:latin typeface="UTM Isadora" pitchFamily="18" charset="0"/>
                </a:rPr>
                <a:t>giờ</a:t>
              </a:r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 : 42,6km</a:t>
              </a:r>
            </a:p>
            <a:p>
              <a:pPr marL="1423988"/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4 </a:t>
              </a:r>
              <a:r>
                <a:rPr lang="en-US" sz="3200" b="1" dirty="0" err="1">
                  <a:solidFill>
                    <a:srgbClr val="000000"/>
                  </a:solidFill>
                  <a:latin typeface="UTM Isadora" pitchFamily="18" charset="0"/>
                </a:rPr>
                <a:t>giờ</a:t>
              </a:r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 :   …   km?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626826" y="500753"/>
            <a:ext cx="3364439" cy="3418470"/>
            <a:chOff x="8626826" y="500753"/>
            <a:chExt cx="3364439" cy="3418470"/>
          </a:xfrm>
        </p:grpSpPr>
        <p:pic>
          <p:nvPicPr>
            <p:cNvPr id="26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flipH="1">
              <a:off x="8626826" y="500753"/>
              <a:ext cx="3364439" cy="341847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8960098" y="1049323"/>
              <a:ext cx="2863602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Muốn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4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giờ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đi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km ta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? </a:t>
              </a:r>
              <a:endParaRPr lang="en-US" sz="2800" dirty="0">
                <a:solidFill>
                  <a:srgbClr val="003567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59883" y="5297791"/>
            <a:ext cx="2802830" cy="1213356"/>
            <a:chOff x="5419928" y="3381063"/>
            <a:chExt cx="6325994" cy="3062267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8" name="Rounded Rectangle 27"/>
            <p:cNvSpPr/>
            <p:nvPr/>
          </p:nvSpPr>
          <p:spPr>
            <a:xfrm>
              <a:off x="5419928" y="3381063"/>
              <a:ext cx="6277999" cy="3062267"/>
            </a:xfrm>
            <a:prstGeom prst="roundRect">
              <a:avLst/>
            </a:prstGeom>
            <a:grpFill/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604926" y="3877827"/>
              <a:ext cx="6140996" cy="17865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40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42,6 </a:t>
              </a:r>
              <a:r>
                <a:rPr lang="en-US" sz="4000" b="1" dirty="0">
                  <a:solidFill>
                    <a:srgbClr val="7030A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0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4 = ?</a:t>
              </a:r>
            </a:p>
          </p:txBody>
        </p:sp>
      </p:grp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7d195523061f1c0" descr="e7d195523061f1c0cef09ac28eaae964ec9988a5cce77c8b8C1E4685C6E6B40CD7615480512384A61EE159C6FE0045D14B61E85D0A95589D558B81FFC809322ACC20DC2254D928200A3EA0841B8B1814961BE795024DFDEF45878460D5EEC04B3DB4C246007153409DEDE37CA726A66AF19B77CE744E11CADCFB09B3408DEC1F688348922E38CCEE" hidden="1"/>
          <p:cNvSpPr txBox="1"/>
          <p:nvPr/>
        </p:nvSpPr>
        <p:spPr>
          <a:xfrm>
            <a:off x="-355599" y="1803400"/>
            <a:ext cx="351635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33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cs typeface="+mn-ea"/>
                <a:sym typeface="字魂141号-活力悦动体" panose="00000500000000000000" pitchFamily="2" charset="-122"/>
              </a:rPr>
              <a:t>e7d195523061f1c0cef09ac28eaae964ec9988a5cce77c8b8C1E4685C6E6B40CD7615480512384A61EE159C6FE0045D14B61E85D0A95589D558B81FFC809322ACC20DC2254D928200A3EA0841B8B1814961BE795024DFDEF45878460D5EEC04B3DB4C246007153409DEDE37CA726A66AF19B77CE744E11CADCFB09B3408DEC1F688348922E38CCEE</a:t>
            </a:r>
            <a:endParaRPr lang="zh-CN" altLang="en-US" sz="133" dirty="0">
              <a:latin typeface="字魂141号-活力悦动体" panose="00000500000000000000" pitchFamily="2" charset="-122"/>
              <a:ea typeface="字魂141号-活力悦动体" panose="00000500000000000000" pitchFamily="2" charset="-122"/>
              <a:cs typeface="+mn-ea"/>
              <a:sym typeface="字魂141号-活力悦动体" panose="000005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F640CB2-9327-441E-B2CD-50BEF6913C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723" y="-611613"/>
            <a:ext cx="3593009" cy="359300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239531" y="186355"/>
            <a:ext cx="6140996" cy="1956481"/>
            <a:chOff x="5131958" y="3381063"/>
            <a:chExt cx="6277998" cy="3062267"/>
          </a:xfrm>
        </p:grpSpPr>
        <p:sp>
          <p:nvSpPr>
            <p:cNvPr id="22" name="Rounded Rectangle 21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268960" y="3609484"/>
              <a:ext cx="5959021" cy="2456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C00000"/>
                  </a:solidFill>
                  <a:latin typeface="UTM Isadora" pitchFamily="18" charset="0"/>
                </a:rPr>
                <a:t>Tóm</a:t>
              </a:r>
              <a:r>
                <a:rPr lang="en-US" sz="3200" b="1" u="sng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u="sng" dirty="0" err="1">
                  <a:solidFill>
                    <a:srgbClr val="C00000"/>
                  </a:solidFill>
                  <a:latin typeface="UTM Isadora" pitchFamily="18" charset="0"/>
                </a:rPr>
                <a:t>tắt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:</a:t>
              </a:r>
            </a:p>
            <a:p>
              <a:pPr marL="1423988"/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1 </a:t>
              </a:r>
              <a:r>
                <a:rPr lang="en-US" sz="3200" b="1" dirty="0" err="1">
                  <a:solidFill>
                    <a:srgbClr val="000000"/>
                  </a:solidFill>
                  <a:latin typeface="UTM Isadora" pitchFamily="18" charset="0"/>
                </a:rPr>
                <a:t>giờ</a:t>
              </a:r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 : 42,6km</a:t>
              </a:r>
            </a:p>
            <a:p>
              <a:pPr marL="1423988"/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4 </a:t>
              </a:r>
              <a:r>
                <a:rPr lang="en-US" sz="3200" b="1" dirty="0" err="1">
                  <a:solidFill>
                    <a:srgbClr val="000000"/>
                  </a:solidFill>
                  <a:latin typeface="UTM Isadora" pitchFamily="18" charset="0"/>
                </a:rPr>
                <a:t>giờ</a:t>
              </a:r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 :   …   km?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616688" y="2660917"/>
            <a:ext cx="11121655" cy="38036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6688" y="2876969"/>
            <a:ext cx="108590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 dirty="0" err="1">
                <a:solidFill>
                  <a:srgbClr val="003567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3600" b="1" u="sng" dirty="0">
                <a:solidFill>
                  <a:srgbClr val="003567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003567"/>
                </a:solidFill>
                <a:latin typeface="HP001 4 hàng" pitchFamily="34" charset="0"/>
                <a:cs typeface="Times New Roman" pitchFamily="18" charset="0"/>
              </a:rPr>
              <a:t>giải</a:t>
            </a:r>
            <a:endParaRPr lang="en-US" sz="3600" b="1" u="sng" dirty="0">
              <a:solidFill>
                <a:srgbClr val="003567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4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giờ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tô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ki-lô-mét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42,6 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/>
              </a:rPr>
              <a:t>×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4 = 170,4 (km)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Đáp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: 170,4km</a:t>
            </a:r>
          </a:p>
        </p:txBody>
      </p:sp>
    </p:spTree>
    <p:extLst>
      <p:ext uri="{BB962C8B-B14F-4D97-AF65-F5344CB8AC3E}">
        <p14:creationId xmlns:p14="http://schemas.microsoft.com/office/powerpoint/2010/main" val="17179351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34D7B16-78F4-4DC8-9A47-C232D663F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152" y="901082"/>
            <a:ext cx="3842691" cy="4803364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4009" y="1411080"/>
            <a:ext cx="6991143" cy="4081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8953" y="2946567"/>
            <a:ext cx="6038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Củng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cố</a:t>
            </a:r>
            <a:endParaRPr lang="en-US" sz="8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rushtip-C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0043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3F2E400-5B25-4834-8523-A29E2446DD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170" y="2636873"/>
            <a:ext cx="5035503" cy="50355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98700" y="1060546"/>
            <a:ext cx="48400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endParaRPr lang="en-US" sz="3200" b="1" dirty="0">
              <a:solidFill>
                <a:srgbClr val="C00000"/>
              </a:solidFill>
              <a:latin typeface="UTM Isadora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17619" y="2636873"/>
            <a:ext cx="2842460" cy="1148407"/>
            <a:chOff x="5131958" y="3381063"/>
            <a:chExt cx="6402724" cy="3062267"/>
          </a:xfrm>
        </p:grpSpPr>
        <p:sp>
          <p:nvSpPr>
            <p:cNvPr id="13" name="Rounded Rectangle 12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75661" y="4100606"/>
              <a:ext cx="5959021" cy="1559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A. 94752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198700" y="496406"/>
            <a:ext cx="5642426" cy="1713053"/>
            <a:chOff x="6898168" y="361507"/>
            <a:chExt cx="3998203" cy="1713053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98168" y="361507"/>
              <a:ext cx="3998203" cy="1713053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7674729" y="514030"/>
              <a:ext cx="322164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78,96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12 = ?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43163" y="2636873"/>
            <a:ext cx="2842460" cy="1148407"/>
            <a:chOff x="5131958" y="3381063"/>
            <a:chExt cx="6402724" cy="3062267"/>
          </a:xfrm>
        </p:grpSpPr>
        <p:sp>
          <p:nvSpPr>
            <p:cNvPr id="22" name="Rounded Rectangle 21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75661" y="3987198"/>
              <a:ext cx="5959021" cy="1559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C. 94,752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17619" y="4341626"/>
            <a:ext cx="2842460" cy="1148407"/>
            <a:chOff x="5131958" y="3381063"/>
            <a:chExt cx="6402724" cy="3062267"/>
          </a:xfrm>
        </p:grpSpPr>
        <p:sp>
          <p:nvSpPr>
            <p:cNvPr id="25" name="Rounded Rectangle 24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575661" y="3987198"/>
              <a:ext cx="5959021" cy="1559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B. 947,52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43163" y="4341626"/>
            <a:ext cx="2842460" cy="1148407"/>
            <a:chOff x="5131958" y="3381063"/>
            <a:chExt cx="6402724" cy="3062267"/>
          </a:xfrm>
        </p:grpSpPr>
        <p:sp>
          <p:nvSpPr>
            <p:cNvPr id="28" name="Rounded Rectangle 27"/>
            <p:cNvSpPr/>
            <p:nvPr/>
          </p:nvSpPr>
          <p:spPr>
            <a:xfrm>
              <a:off x="5131958" y="3381063"/>
              <a:ext cx="6277997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575661" y="4043902"/>
              <a:ext cx="5959021" cy="1559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D. 9475,2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41780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684FF9D-5891-4876-BF6C-EB2215E4F9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612" y="2441133"/>
            <a:ext cx="3927769" cy="392776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084010" y="386748"/>
            <a:ext cx="6038947" cy="2310315"/>
            <a:chOff x="403955" y="1411080"/>
            <a:chExt cx="6038947" cy="2310315"/>
          </a:xfrm>
        </p:grpSpPr>
        <p:pic>
          <p:nvPicPr>
            <p:cNvPr id="21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084010" y="1411080"/>
              <a:ext cx="4678838" cy="2310315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403955" y="2129747"/>
              <a:ext cx="603894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rushtip-C" pitchFamily="18" charset="0"/>
                </a:rPr>
                <a:t>Dặn</a:t>
              </a:r>
              <a:r>
                <a:rPr lang="en-US" sz="8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rushtip-C" pitchFamily="18" charset="0"/>
                </a:rPr>
                <a:t> </a:t>
              </a:r>
              <a:r>
                <a:rPr lang="en-US" sz="80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rushtip-C" pitchFamily="18" charset="0"/>
                </a:rPr>
                <a:t>dò</a:t>
              </a:r>
              <a:endPara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973594" y="3258679"/>
            <a:ext cx="62597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-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Em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xem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lại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quy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tắc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thực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hiện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với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tự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nhiên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52329" y="4884302"/>
            <a:ext cx="62597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-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Chuẩn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bị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tiếp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theo.</a:t>
            </a:r>
            <a:endParaRPr lang="en-US" sz="3200" b="1" dirty="0">
              <a:solidFill>
                <a:schemeClr val="bg1"/>
              </a:solidFill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6983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A4DC745-BC17-4427-A432-75452A8F4B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0"/>
          <a:stretch/>
        </p:blipFill>
        <p:spPr>
          <a:xfrm>
            <a:off x="-3870" y="-2072"/>
            <a:ext cx="12191998" cy="686007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5E8D83F-BAA4-4EAA-9EB1-E492196AF2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 r="71078" b="20000"/>
          <a:stretch/>
        </p:blipFill>
        <p:spPr>
          <a:xfrm>
            <a:off x="0" y="3185652"/>
            <a:ext cx="2784681" cy="2050025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23D98469-A133-4F91-92E0-9F353270F0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24EEBE9-E6EA-45F1-B394-C20C4351F3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9E2A745C-2B26-4AE7-A543-D1A30CBB6AF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9857243" y="1125414"/>
            <a:ext cx="1179871" cy="1651820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7DC50E77-07FF-42DC-905C-A277CB4ABC6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0" t="60907" r="62104" b="26891"/>
          <a:stretch/>
        </p:blipFill>
        <p:spPr>
          <a:xfrm>
            <a:off x="1548136" y="3799130"/>
            <a:ext cx="1861653" cy="176065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3ECFC58-F478-4E93-8577-2AC58A5A5F1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946698" y="-254823"/>
            <a:ext cx="3240196" cy="1601212"/>
          </a:xfrm>
          <a:prstGeom prst="rect">
            <a:avLst/>
          </a:prstGeom>
        </p:spPr>
      </p:pic>
      <p:sp>
        <p:nvSpPr>
          <p:cNvPr id="67" name="文本框 66">
            <a:extLst>
              <a:ext uri="{FF2B5EF4-FFF2-40B4-BE49-F238E27FC236}">
                <a16:creationId xmlns:a16="http://schemas.microsoft.com/office/drawing/2014/main" id="{969E2F5C-2299-47D6-97FF-B5BBF0E235CC}"/>
              </a:ext>
            </a:extLst>
          </p:cNvPr>
          <p:cNvSpPr txBox="1"/>
          <p:nvPr/>
        </p:nvSpPr>
        <p:spPr>
          <a:xfrm>
            <a:off x="2443810" y="1375924"/>
            <a:ext cx="7561427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1500" b="1" dirty="0">
                <a:ln w="31750">
                  <a:solidFill>
                    <a:schemeClr val="bg1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UTM Azuki" pitchFamily="18" charset="0"/>
                <a:ea typeface="汉仪铸字木头人W" panose="00020600040101010101" pitchFamily="18" charset="-122"/>
              </a:rPr>
              <a:t>Thank </a:t>
            </a:r>
            <a:r>
              <a:rPr lang="en-US" altLang="zh-CN" sz="11500" b="1" dirty="0">
                <a:ln w="31750">
                  <a:solidFill>
                    <a:schemeClr val="bg1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UTM Azuki" pitchFamily="18" charset="0"/>
                <a:ea typeface="汉仪铸字木头人W" panose="00020600040101010101" pitchFamily="18" charset="-122"/>
              </a:rPr>
              <a:t>you!</a:t>
            </a:r>
            <a:endParaRPr lang="zh-CN" altLang="en-US" sz="11500" b="1" dirty="0">
              <a:ln w="31750">
                <a:solidFill>
                  <a:schemeClr val="bg1"/>
                </a:solidFill>
              </a:ln>
              <a:solidFill>
                <a:srgbClr val="006FB5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UTM Azuki" pitchFamily="18" charset="0"/>
              <a:ea typeface="汉仪铸字木头人W" panose="00020600040101010101" pitchFamily="18" charset="-122"/>
            </a:endParaRPr>
          </a:p>
        </p:txBody>
      </p:sp>
      <p:pic>
        <p:nvPicPr>
          <p:cNvPr id="2" name="Nhạc intro miễn phí không vi phạm bản quyền cho anh em Youtuber - Free intro music .INTROMUSIC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2761.0816" end="72631.111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00333" y="627098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063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3696" y="38084"/>
            <a:ext cx="920461" cy="104154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77443" y="364828"/>
            <a:ext cx="1632809" cy="101642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696" y="3634865"/>
            <a:ext cx="807246" cy="82545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324597" y="1883540"/>
            <a:ext cx="7421899" cy="3196282"/>
            <a:chOff x="2590800" y="2856615"/>
            <a:chExt cx="7421899" cy="3196282"/>
          </a:xfrm>
        </p:grpSpPr>
        <p:sp>
          <p:nvSpPr>
            <p:cNvPr id="9" name="TextBox 8"/>
            <p:cNvSpPr txBox="1"/>
            <p:nvPr/>
          </p:nvSpPr>
          <p:spPr>
            <a:xfrm>
              <a:off x="4380622" y="4788196"/>
              <a:ext cx="10663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UTM Aptima" pitchFamily="18" charset="0"/>
                </a:rPr>
                <a:t>4cm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590800" y="2856615"/>
              <a:ext cx="7421899" cy="3196282"/>
              <a:chOff x="2590800" y="2856615"/>
              <a:chExt cx="7421899" cy="3196282"/>
            </a:xfrm>
          </p:grpSpPr>
          <p:sp>
            <p:nvSpPr>
              <p:cNvPr id="7" name="Right Triangle 6"/>
              <p:cNvSpPr/>
              <p:nvPr/>
            </p:nvSpPr>
            <p:spPr>
              <a:xfrm rot="8466260">
                <a:off x="2835474" y="3159430"/>
                <a:ext cx="3586077" cy="2893467"/>
              </a:xfrm>
              <a:prstGeom prst="rtTriangle">
                <a:avLst/>
              </a:prstGeom>
              <a:ln w="38100">
                <a:solidFill>
                  <a:srgbClr val="0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6124355" y="2892056"/>
                <a:ext cx="105670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UTM Aptima" pitchFamily="18" charset="0"/>
                  </a:rPr>
                  <a:t>3cm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90800" y="2856615"/>
                <a:ext cx="106631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UTM Aptima" pitchFamily="18" charset="0"/>
                  </a:rPr>
                  <a:t>6cm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8148086" y="3215221"/>
                <a:ext cx="18646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i="1" dirty="0">
                    <a:latin typeface="UTM Aptima" pitchFamily="18" charset="0"/>
                  </a:rPr>
                  <a:t>(</a:t>
                </a:r>
                <a:r>
                  <a:rPr lang="en-US" sz="3600" i="1" dirty="0" err="1">
                    <a:latin typeface="UTM Aptima" pitchFamily="18" charset="0"/>
                  </a:rPr>
                  <a:t>Hình</a:t>
                </a:r>
                <a:r>
                  <a:rPr lang="en-US" sz="3600" i="1" dirty="0">
                    <a:latin typeface="UTM Aptima" pitchFamily="18" charset="0"/>
                  </a:rPr>
                  <a:t> 1)</a:t>
                </a:r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1863953" y="259278"/>
            <a:ext cx="6312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Silk Script" pitchFamily="18" charset="0"/>
              </a:rPr>
              <a:t>Tính</a:t>
            </a:r>
            <a:r>
              <a:rPr lang="en-US" sz="4400" b="1" dirty="0">
                <a:latin typeface="UTM Silk Script" pitchFamily="18" charset="0"/>
              </a:rPr>
              <a:t> </a:t>
            </a:r>
            <a:r>
              <a:rPr lang="en-US" sz="4400" b="1" dirty="0" err="1">
                <a:latin typeface="UTM Silk Script" pitchFamily="18" charset="0"/>
              </a:rPr>
              <a:t>chu</a:t>
            </a:r>
            <a:r>
              <a:rPr lang="en-US" sz="4400" b="1" dirty="0">
                <a:latin typeface="UTM Silk Script" pitchFamily="18" charset="0"/>
              </a:rPr>
              <a:t> vi </a:t>
            </a:r>
            <a:r>
              <a:rPr lang="en-US" sz="4400" b="1" dirty="0" err="1">
                <a:latin typeface="UTM Silk Script" pitchFamily="18" charset="0"/>
              </a:rPr>
              <a:t>hình</a:t>
            </a:r>
            <a:r>
              <a:rPr lang="en-US" sz="4400" b="1" dirty="0">
                <a:latin typeface="UTM Silk Script" pitchFamily="18" charset="0"/>
              </a:rPr>
              <a:t> tam </a:t>
            </a:r>
            <a:r>
              <a:rPr lang="en-US" sz="4400" b="1" dirty="0" err="1">
                <a:latin typeface="UTM Silk Script" pitchFamily="18" charset="0"/>
              </a:rPr>
              <a:t>giác</a:t>
            </a:r>
            <a:r>
              <a:rPr lang="en-US" sz="4400" b="1" dirty="0">
                <a:latin typeface="UTM Silk Script" pitchFamily="18" charset="0"/>
              </a:rPr>
              <a:t> </a:t>
            </a:r>
            <a:r>
              <a:rPr lang="en-US" sz="4400" b="1" dirty="0" err="1">
                <a:latin typeface="UTM Silk Script" pitchFamily="18" charset="0"/>
              </a:rPr>
              <a:t>sau</a:t>
            </a:r>
            <a:r>
              <a:rPr lang="en-US" sz="4400" b="1" dirty="0">
                <a:latin typeface="UTM Silk Script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98518" y="4550460"/>
            <a:ext cx="52995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UTM Nyala" pitchFamily="18" charset="0"/>
              </a:rPr>
              <a:t>Chu vi </a:t>
            </a:r>
            <a:r>
              <a:rPr lang="en-US" sz="4400" b="1" dirty="0" err="1">
                <a:latin typeface="UTM Nyala" pitchFamily="18" charset="0"/>
              </a:rPr>
              <a:t>hình</a:t>
            </a:r>
            <a:r>
              <a:rPr lang="en-US" sz="4400" b="1" dirty="0">
                <a:latin typeface="UTM Nyala" pitchFamily="18" charset="0"/>
              </a:rPr>
              <a:t> tam </a:t>
            </a:r>
            <a:r>
              <a:rPr lang="en-US" sz="4400" b="1" dirty="0" err="1">
                <a:latin typeface="UTM Nyala" pitchFamily="18" charset="0"/>
              </a:rPr>
              <a:t>giác</a:t>
            </a:r>
            <a:r>
              <a:rPr lang="en-US" sz="4400" b="1" dirty="0">
                <a:latin typeface="UTM Nyala" pitchFamily="18" charset="0"/>
              </a:rPr>
              <a:t> </a:t>
            </a:r>
            <a:r>
              <a:rPr lang="en-US" sz="4400" b="1" dirty="0" err="1">
                <a:latin typeface="UTM Nyala" pitchFamily="18" charset="0"/>
              </a:rPr>
              <a:t>là</a:t>
            </a:r>
            <a:r>
              <a:rPr lang="en-US" sz="4400" b="1" dirty="0">
                <a:latin typeface="UTM Nyala" pitchFamily="18" charset="0"/>
              </a:rPr>
              <a:t>: </a:t>
            </a:r>
          </a:p>
          <a:p>
            <a:pPr algn="ctr"/>
            <a:r>
              <a:rPr lang="en-US" sz="4400" b="1" dirty="0">
                <a:latin typeface="UTM Nyala" pitchFamily="18" charset="0"/>
              </a:rPr>
              <a:t>6 + 3 + 4 = 13 (cm)</a:t>
            </a:r>
          </a:p>
          <a:p>
            <a:pPr algn="ctr"/>
            <a:r>
              <a:rPr lang="en-US" sz="4400" b="1" dirty="0" err="1">
                <a:latin typeface="UTM Nyala" pitchFamily="18" charset="0"/>
              </a:rPr>
              <a:t>Đáp</a:t>
            </a:r>
            <a:r>
              <a:rPr lang="en-US" sz="4400" b="1" dirty="0">
                <a:latin typeface="UTM Nyala" pitchFamily="18" charset="0"/>
              </a:rPr>
              <a:t> </a:t>
            </a:r>
            <a:r>
              <a:rPr lang="en-US" sz="4400" b="1" dirty="0" err="1">
                <a:latin typeface="UTM Nyala" pitchFamily="18" charset="0"/>
              </a:rPr>
              <a:t>số</a:t>
            </a:r>
            <a:r>
              <a:rPr lang="en-US" sz="4400" b="1" dirty="0">
                <a:latin typeface="UTM Nyala" pitchFamily="18" charset="0"/>
              </a:rPr>
              <a:t>: 13cm</a:t>
            </a:r>
          </a:p>
          <a:p>
            <a:endParaRPr lang="en-US" sz="4400" b="1" dirty="0">
              <a:latin typeface="UTM Nyal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987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25665" y="1336004"/>
            <a:ext cx="9471123" cy="4819765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20000"/>
              </a:lnSpc>
            </a:pP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group fb: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Giáo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viên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Tiểu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lớp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5-EduFive qua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đường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link: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dirty="0">
                <a:solidFill>
                  <a:srgbClr val="C00000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https://www.facebook.com/groups/439653980716707</a:t>
            </a:r>
            <a:endParaRPr lang="en-US" altLang="zh-CN" sz="3200" dirty="0">
              <a:solidFill>
                <a:srgbClr val="C00000"/>
              </a:solidFill>
              <a:latin typeface="UTM Aquarelle" pitchFamily="18" charset="0"/>
              <a:ea typeface="inpin heiti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200" b="1" dirty="0" err="1">
                <a:solidFill>
                  <a:srgbClr val="F20051"/>
                </a:solidFill>
                <a:latin typeface="UTM Dai Co Viet" pitchFamily="18" charset="0"/>
                <a:ea typeface="inpin heiti" charset="-122"/>
                <a:cs typeface="Times New Roman" panose="02020603050405020304" pitchFamily="18" charset="0"/>
              </a:rPr>
              <a:t>EduFive</a:t>
            </a:r>
            <a:endParaRPr lang="zh-CN" altLang="en-US" sz="3200" b="1" dirty="0">
              <a:solidFill>
                <a:srgbClr val="F20051"/>
              </a:solidFill>
              <a:latin typeface="UTM Dai Co Viet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5397" y="472174"/>
            <a:ext cx="3502883" cy="1015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6000" dirty="0" err="1">
                <a:solidFill>
                  <a:srgbClr val="F20051"/>
                </a:solidFill>
                <a:latin typeface="UTM Mother" pitchFamily="18" charset="0"/>
              </a:rPr>
              <a:t>Cảm</a:t>
            </a:r>
            <a:r>
              <a:rPr lang="en-US" sz="6000" dirty="0">
                <a:solidFill>
                  <a:srgbClr val="F20051"/>
                </a:solidFill>
                <a:latin typeface="UTM Mother" pitchFamily="18" charset="0"/>
              </a:rPr>
              <a:t> </a:t>
            </a:r>
            <a:r>
              <a:rPr lang="en-US" sz="6000" dirty="0" err="1">
                <a:solidFill>
                  <a:srgbClr val="F20051"/>
                </a:solidFill>
                <a:latin typeface="UTM Mother" pitchFamily="18" charset="0"/>
              </a:rPr>
              <a:t>ơn</a:t>
            </a:r>
            <a:r>
              <a:rPr lang="en-US" sz="6000" dirty="0">
                <a:solidFill>
                  <a:srgbClr val="F20051"/>
                </a:solidFill>
                <a:latin typeface="UTM Mother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117212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3696" y="38084"/>
            <a:ext cx="920461" cy="104154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77443" y="364828"/>
            <a:ext cx="1632809" cy="10164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63953" y="259278"/>
            <a:ext cx="6312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Silk Script" pitchFamily="18" charset="0"/>
              </a:rPr>
              <a:t>Tính</a:t>
            </a:r>
            <a:r>
              <a:rPr lang="en-US" sz="4400" b="1" dirty="0">
                <a:latin typeface="UTM Silk Script" pitchFamily="18" charset="0"/>
              </a:rPr>
              <a:t> </a:t>
            </a:r>
            <a:r>
              <a:rPr lang="en-US" sz="4400" b="1" dirty="0" err="1">
                <a:latin typeface="UTM Silk Script" pitchFamily="18" charset="0"/>
              </a:rPr>
              <a:t>chu</a:t>
            </a:r>
            <a:r>
              <a:rPr lang="en-US" sz="4400" b="1" dirty="0">
                <a:latin typeface="UTM Silk Script" pitchFamily="18" charset="0"/>
              </a:rPr>
              <a:t> vi </a:t>
            </a:r>
            <a:r>
              <a:rPr lang="en-US" sz="4400" b="1" dirty="0" err="1">
                <a:latin typeface="UTM Silk Script" pitchFamily="18" charset="0"/>
              </a:rPr>
              <a:t>hình</a:t>
            </a:r>
            <a:r>
              <a:rPr lang="en-US" sz="4400" b="1" dirty="0">
                <a:latin typeface="UTM Silk Script" pitchFamily="18" charset="0"/>
              </a:rPr>
              <a:t> tam </a:t>
            </a:r>
            <a:r>
              <a:rPr lang="en-US" sz="4400" b="1" dirty="0" err="1">
                <a:latin typeface="UTM Silk Script" pitchFamily="18" charset="0"/>
              </a:rPr>
              <a:t>giác</a:t>
            </a:r>
            <a:r>
              <a:rPr lang="en-US" sz="4400" b="1" dirty="0">
                <a:latin typeface="UTM Silk Script" pitchFamily="18" charset="0"/>
              </a:rPr>
              <a:t> </a:t>
            </a:r>
            <a:r>
              <a:rPr lang="en-US" sz="4400" b="1" dirty="0" err="1">
                <a:latin typeface="UTM Silk Script" pitchFamily="18" charset="0"/>
              </a:rPr>
              <a:t>sau</a:t>
            </a:r>
            <a:r>
              <a:rPr lang="en-US" sz="4400" b="1" dirty="0">
                <a:latin typeface="UTM Silk Script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98518" y="4550460"/>
            <a:ext cx="52995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UTM Nyala" pitchFamily="18" charset="0"/>
              </a:rPr>
              <a:t>Chu vi </a:t>
            </a:r>
            <a:r>
              <a:rPr lang="en-US" sz="4400" b="1" dirty="0" err="1">
                <a:latin typeface="UTM Nyala" pitchFamily="18" charset="0"/>
              </a:rPr>
              <a:t>hình</a:t>
            </a:r>
            <a:r>
              <a:rPr lang="en-US" sz="4400" b="1" dirty="0">
                <a:latin typeface="UTM Nyala" pitchFamily="18" charset="0"/>
              </a:rPr>
              <a:t> tam </a:t>
            </a:r>
            <a:r>
              <a:rPr lang="en-US" sz="4400" b="1" dirty="0" err="1">
                <a:latin typeface="UTM Nyala" pitchFamily="18" charset="0"/>
              </a:rPr>
              <a:t>giác</a:t>
            </a:r>
            <a:r>
              <a:rPr lang="en-US" sz="4400" b="1" dirty="0">
                <a:latin typeface="UTM Nyala" pitchFamily="18" charset="0"/>
              </a:rPr>
              <a:t> </a:t>
            </a:r>
            <a:r>
              <a:rPr lang="en-US" sz="4400" b="1" dirty="0" err="1">
                <a:latin typeface="UTM Nyala" pitchFamily="18" charset="0"/>
              </a:rPr>
              <a:t>là</a:t>
            </a:r>
            <a:r>
              <a:rPr lang="en-US" sz="4400" b="1" dirty="0">
                <a:latin typeface="UTM Nyala" pitchFamily="18" charset="0"/>
              </a:rPr>
              <a:t>: </a:t>
            </a:r>
          </a:p>
          <a:p>
            <a:pPr algn="ctr"/>
            <a:r>
              <a:rPr lang="en-US" sz="4400" b="1" dirty="0">
                <a:latin typeface="UTM Nyala" pitchFamily="18" charset="0"/>
              </a:rPr>
              <a:t>5 + 5 + 5 = 15 (cm)</a:t>
            </a:r>
          </a:p>
          <a:p>
            <a:pPr algn="ctr"/>
            <a:r>
              <a:rPr lang="en-US" sz="4400" b="1" dirty="0" err="1">
                <a:latin typeface="UTM Nyala" pitchFamily="18" charset="0"/>
              </a:rPr>
              <a:t>Đáp</a:t>
            </a:r>
            <a:r>
              <a:rPr lang="en-US" sz="4400" b="1" dirty="0">
                <a:latin typeface="UTM Nyala" pitchFamily="18" charset="0"/>
              </a:rPr>
              <a:t> </a:t>
            </a:r>
            <a:r>
              <a:rPr lang="en-US" sz="4400" b="1" dirty="0" err="1">
                <a:latin typeface="UTM Nyala" pitchFamily="18" charset="0"/>
              </a:rPr>
              <a:t>số</a:t>
            </a:r>
            <a:r>
              <a:rPr lang="en-US" sz="4400" b="1" dirty="0">
                <a:latin typeface="UTM Nyala" pitchFamily="18" charset="0"/>
              </a:rPr>
              <a:t>: 15cm</a:t>
            </a:r>
          </a:p>
          <a:p>
            <a:endParaRPr lang="en-US" sz="4400" b="1" dirty="0">
              <a:latin typeface="UTM Nyala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324597" y="1144291"/>
            <a:ext cx="7278524" cy="3210836"/>
            <a:chOff x="2324597" y="1144291"/>
            <a:chExt cx="7278524" cy="3210836"/>
          </a:xfrm>
        </p:grpSpPr>
        <p:grpSp>
          <p:nvGrpSpPr>
            <p:cNvPr id="13" name="Group 12"/>
            <p:cNvGrpSpPr/>
            <p:nvPr/>
          </p:nvGrpSpPr>
          <p:grpSpPr>
            <a:xfrm>
              <a:off x="2324597" y="1883540"/>
              <a:ext cx="7278524" cy="2471587"/>
              <a:chOff x="2590800" y="2856615"/>
              <a:chExt cx="7278524" cy="247158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380622" y="4681871"/>
                <a:ext cx="106631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UTM Aptima" pitchFamily="18" charset="0"/>
                  </a:rPr>
                  <a:t>5cm</a:t>
                </a: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590800" y="2856615"/>
                <a:ext cx="7278524" cy="814369"/>
                <a:chOff x="2590800" y="2856615"/>
                <a:chExt cx="7278524" cy="814369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6124355" y="2892056"/>
                  <a:ext cx="106631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latin typeface="UTM Aptima" pitchFamily="18" charset="0"/>
                    </a:rPr>
                    <a:t>5cm</a:t>
                  </a: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2590800" y="2856615"/>
                  <a:ext cx="106631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latin typeface="UTM Aptima" pitchFamily="18" charset="0"/>
                    </a:rPr>
                    <a:t>5cm</a:t>
                  </a: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8004711" y="3024653"/>
                  <a:ext cx="186461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i="1" dirty="0">
                      <a:latin typeface="UTM Aptima" pitchFamily="18" charset="0"/>
                    </a:rPr>
                    <a:t>(</a:t>
                  </a:r>
                  <a:r>
                    <a:rPr lang="en-US" sz="3600" i="1" dirty="0" err="1">
                      <a:latin typeface="UTM Aptima" pitchFamily="18" charset="0"/>
                    </a:rPr>
                    <a:t>Hình</a:t>
                  </a:r>
                  <a:r>
                    <a:rPr lang="en-US" sz="3600" i="1" dirty="0">
                      <a:latin typeface="UTM Aptima" pitchFamily="18" charset="0"/>
                    </a:rPr>
                    <a:t> 2)</a:t>
                  </a:r>
                </a:p>
              </p:txBody>
            </p:sp>
          </p:grpSp>
        </p:grpSp>
        <p:sp>
          <p:nvSpPr>
            <p:cNvPr id="16" name="Isosceles Triangle 15"/>
            <p:cNvSpPr/>
            <p:nvPr/>
          </p:nvSpPr>
          <p:spPr>
            <a:xfrm>
              <a:off x="3137933" y="1144291"/>
              <a:ext cx="3019290" cy="2430528"/>
            </a:xfrm>
            <a:prstGeom prst="triangl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696" y="3634865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817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FBFD0C7-86A2-4997-9E42-BF4600C426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1653" y="2387669"/>
            <a:ext cx="4685113" cy="468511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54924" y="-226273"/>
            <a:ext cx="4738563" cy="3834686"/>
            <a:chOff x="754924" y="-226273"/>
            <a:chExt cx="4738563" cy="3834686"/>
          </a:xfrm>
        </p:grpSpPr>
        <p:pic>
          <p:nvPicPr>
            <p:cNvPr id="23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915249">
              <a:off x="754924" y="-226273"/>
              <a:ext cx="4738563" cy="3834686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 rot="453876">
              <a:off x="1465854" y="518448"/>
              <a:ext cx="3614412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Muốn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tính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chu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vi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hình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tam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giác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ta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làm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như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thế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nào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?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209296" y="305762"/>
            <a:ext cx="6695638" cy="5201903"/>
            <a:chOff x="5209296" y="305762"/>
            <a:chExt cx="6695638" cy="5201903"/>
          </a:xfrm>
        </p:grpSpPr>
        <p:pic>
          <p:nvPicPr>
            <p:cNvPr id="25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209296" y="305762"/>
              <a:ext cx="6695638" cy="5201903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6339769" y="1631565"/>
              <a:ext cx="4593264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Các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em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ạ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để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tính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được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chu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vi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của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hình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tam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giác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thì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ta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tính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tổng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độ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dài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ba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cạnh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của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hình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tam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giác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đó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9218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847610" y="5670399"/>
            <a:ext cx="920461" cy="10415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657112" y="1371125"/>
            <a:ext cx="1360133" cy="143584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4133001" y="3063048"/>
            <a:ext cx="735928" cy="7359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5764" y="547412"/>
            <a:ext cx="65856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Hình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tam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giác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Hình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2)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3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nhau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, ta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thực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hiện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phép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cộng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: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5 + 5 + 5 =15 (cm)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847610" y="290541"/>
            <a:ext cx="3799450" cy="3285722"/>
            <a:chOff x="2713703" y="1061573"/>
            <a:chExt cx="3799450" cy="3285722"/>
          </a:xfrm>
        </p:grpSpPr>
        <p:grpSp>
          <p:nvGrpSpPr>
            <p:cNvPr id="13" name="Group 12"/>
            <p:cNvGrpSpPr/>
            <p:nvPr/>
          </p:nvGrpSpPr>
          <p:grpSpPr>
            <a:xfrm>
              <a:off x="2713703" y="1486184"/>
              <a:ext cx="3799450" cy="2861111"/>
              <a:chOff x="2979906" y="2459259"/>
              <a:chExt cx="3799450" cy="286111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350401" y="4035540"/>
                <a:ext cx="106631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UTM Aptima" pitchFamily="18" charset="0"/>
                  </a:rPr>
                  <a:t>5cm</a:t>
                </a: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979906" y="2459259"/>
                <a:ext cx="3799450" cy="2861111"/>
                <a:chOff x="2979906" y="2459259"/>
                <a:chExt cx="3799450" cy="2861111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5713038" y="2459259"/>
                  <a:ext cx="106631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latin typeface="UTM Aptima" pitchFamily="18" charset="0"/>
                    </a:rPr>
                    <a:t>5cm</a:t>
                  </a: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2979906" y="2464980"/>
                  <a:ext cx="106631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latin typeface="UTM Aptima" pitchFamily="18" charset="0"/>
                    </a:rPr>
                    <a:t>5cm</a:t>
                  </a: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4114523" y="4674039"/>
                  <a:ext cx="186461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i="1" dirty="0">
                      <a:latin typeface="UTM Aptima" pitchFamily="18" charset="0"/>
                    </a:rPr>
                    <a:t>(</a:t>
                  </a:r>
                  <a:r>
                    <a:rPr lang="en-US" sz="3600" i="1" dirty="0" err="1">
                      <a:latin typeface="UTM Aptima" pitchFamily="18" charset="0"/>
                    </a:rPr>
                    <a:t>Hình</a:t>
                  </a:r>
                  <a:r>
                    <a:rPr lang="en-US" sz="3600" i="1" dirty="0">
                      <a:latin typeface="UTM Aptima" pitchFamily="18" charset="0"/>
                    </a:rPr>
                    <a:t> 2)</a:t>
                  </a:r>
                </a:p>
              </p:txBody>
            </p:sp>
          </p:grpSp>
        </p:grpSp>
        <p:sp>
          <p:nvSpPr>
            <p:cNvPr id="16" name="Isosceles Triangle 15"/>
            <p:cNvSpPr/>
            <p:nvPr/>
          </p:nvSpPr>
          <p:spPr>
            <a:xfrm>
              <a:off x="3376563" y="1061573"/>
              <a:ext cx="2481589" cy="1997679"/>
            </a:xfrm>
            <a:prstGeom prst="triangl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8" name="Cloud Callout 17"/>
          <p:cNvSpPr/>
          <p:nvPr/>
        </p:nvSpPr>
        <p:spPr>
          <a:xfrm>
            <a:off x="2402730" y="2884587"/>
            <a:ext cx="4319081" cy="2791838"/>
          </a:xfrm>
          <a:prstGeom prst="cloudCallout">
            <a:avLst>
              <a:gd name="adj1" fmla="val -16400"/>
              <a:gd name="adj2" fmla="val -65375"/>
            </a:avLst>
          </a:prstGeom>
          <a:ln>
            <a:solidFill>
              <a:srgbClr val="7030A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Phép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cộng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này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có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gì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đặc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biệt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?</a:t>
            </a:r>
            <a:endParaRPr lang="en-US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icsson Capital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65764" y="3557277"/>
            <a:ext cx="65856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Đây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là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phép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cộng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số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hạng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nhau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, ta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thể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thay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phép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nhân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: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UTM French Vanilla" pitchFamily="18" charset="0"/>
              </a:rPr>
              <a:t>5 × 3 = 15  (cm)</a:t>
            </a:r>
          </a:p>
        </p:txBody>
      </p:sp>
    </p:spTree>
    <p:extLst>
      <p:ext uri="{BB962C8B-B14F-4D97-AF65-F5344CB8AC3E}">
        <p14:creationId xmlns:p14="http://schemas.microsoft.com/office/powerpoint/2010/main" val="41832010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8" grpId="1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53135" y="920235"/>
            <a:ext cx="8278364" cy="480846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775DCE2-14A2-4C8B-83DE-95D1A51F65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885" b="100000" l="0" r="99600">
                        <a14:foregroundMark x1="23700" y1="96448" x2="24800" y2="99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614" r="-38"/>
          <a:stretch/>
        </p:blipFill>
        <p:spPr>
          <a:xfrm>
            <a:off x="4591" y="3814006"/>
            <a:ext cx="12187409" cy="3043994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426699" y="90039"/>
            <a:ext cx="1600201" cy="16603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971800" y="1090352"/>
            <a:ext cx="55244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NHÂN MỘT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SỐ THẬP PHÂN </a:t>
            </a:r>
          </a:p>
          <a:p>
            <a:pPr algn="ctr"/>
            <a:r>
              <a:rPr lang="en-US" sz="5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VỚI MỘT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SỐ TỰ NHIÊN</a:t>
            </a:r>
          </a:p>
        </p:txBody>
      </p:sp>
      <p:pic>
        <p:nvPicPr>
          <p:cNvPr id="17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45493" y="145668"/>
            <a:ext cx="3374007" cy="320952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624173" y="74660"/>
            <a:ext cx="2439113" cy="850128"/>
            <a:chOff x="4662273" y="74660"/>
            <a:chExt cx="2439113" cy="850128"/>
          </a:xfrm>
        </p:grpSpPr>
        <p:pic>
          <p:nvPicPr>
            <p:cNvPr id="20" name="Picture 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662273" y="101597"/>
              <a:ext cx="2439113" cy="823191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181599" y="74660"/>
              <a:ext cx="13913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err="1">
                  <a:latin typeface="UTM Netmuc KT" pitchFamily="18" charset="0"/>
                </a:rPr>
                <a:t>Toán</a:t>
              </a:r>
              <a:endParaRPr lang="en-US" sz="4800" dirty="0">
                <a:latin typeface="UTM Netmuc KT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03884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300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EF371F15-0429-40B7-B7DD-912E26336AA6}"/>
              </a:ext>
            </a:extLst>
          </p:cNvPr>
          <p:cNvSpPr/>
          <p:nvPr/>
        </p:nvSpPr>
        <p:spPr>
          <a:xfrm>
            <a:off x="6779905" y="2174108"/>
            <a:ext cx="3979414" cy="603802"/>
          </a:xfrm>
          <a:prstGeom prst="rect">
            <a:avLst/>
          </a:prstGeom>
        </p:spPr>
        <p:txBody>
          <a:bodyPr wrap="square" anchor="t" anchorCtr="0">
            <a:normAutofit/>
          </a:bodyPr>
          <a:lstStyle/>
          <a:p>
            <a:pPr>
              <a:lnSpc>
                <a:spcPct val="120000"/>
              </a:lnSpc>
              <a:buClr>
                <a:srgbClr val="E24848"/>
              </a:buClr>
            </a:pPr>
            <a:endParaRPr lang="zh-CN" altLang="en-US" sz="1200" noProof="1">
              <a:latin typeface="字魂141号-活力悦动体" panose="00000500000000000000" pitchFamily="2" charset="-122"/>
              <a:ea typeface="字魂141号-活力悦动体" panose="00000500000000000000" pitchFamily="2" charset="-122"/>
              <a:sym typeface="FZHei-B01S" panose="02010601030101010101" pitchFamily="2" charset="-122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62FE6942-68DA-462D-B536-893061813506}"/>
              </a:ext>
            </a:extLst>
          </p:cNvPr>
          <p:cNvSpPr/>
          <p:nvPr/>
        </p:nvSpPr>
        <p:spPr>
          <a:xfrm>
            <a:off x="6336689" y="4735373"/>
            <a:ext cx="443216" cy="443207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0000" lnSpcReduction="20000"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2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75E9327-8F27-4495-A00B-2575015B6FA9}"/>
              </a:ext>
            </a:extLst>
          </p:cNvPr>
          <p:cNvSpPr/>
          <p:nvPr/>
        </p:nvSpPr>
        <p:spPr>
          <a:xfrm>
            <a:off x="6342956" y="3032304"/>
            <a:ext cx="443216" cy="443207"/>
          </a:xfrm>
          <a:prstGeom prst="ellipse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55000" lnSpcReduction="20000"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1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41号-活力悦动体" panose="00000500000000000000" pitchFamily="2" charset="-122"/>
              <a:ea typeface="字魂141号-活力悦动体" panose="00000500000000000000" pitchFamily="2" charset="-122"/>
              <a:sym typeface="FZHei-B01S" panose="02010601030101010101" pitchFamily="2" charset="-122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2DA592C7-30B9-4590-A0CD-2E53EF20C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915"/>
            <a:ext cx="6096012" cy="60960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71636" y="2658780"/>
            <a:ext cx="4856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E24848"/>
              </a:buClr>
            </a:pPr>
            <a:r>
              <a:rPr lang="en-US" sz="2400" dirty="0" err="1">
                <a:latin typeface="UTM Aristote" pitchFamily="18" charset="0"/>
              </a:rPr>
              <a:t>Biết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thực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hiện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phép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nhân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một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số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thập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phân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với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một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số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tự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nhiên</a:t>
            </a:r>
            <a:r>
              <a:rPr lang="en-US" sz="2400" dirty="0">
                <a:latin typeface="UTM Aristote" pitchFamily="18" charset="0"/>
              </a:rPr>
              <a:t>.</a:t>
            </a:r>
            <a:endParaRPr lang="zh-CN" altLang="en-US" sz="2400" b="1" noProof="1">
              <a:latin typeface="UTM Aristote" pitchFamily="18" charset="0"/>
              <a:ea typeface="字魂141号-活力悦动体" panose="00000500000000000000" pitchFamily="2" charset="-122"/>
              <a:sym typeface="FZHei-B01S" panose="02010601030101010101" pitchFamily="2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71636" y="4172147"/>
            <a:ext cx="48560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E24848"/>
              </a:buClr>
            </a:pPr>
            <a:r>
              <a:rPr lang="en-US" sz="2400" dirty="0" err="1">
                <a:latin typeface="UTM Aristote" pitchFamily="18" charset="0"/>
              </a:rPr>
              <a:t>Áp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dụng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phép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nhân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một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số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thập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phân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với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một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số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tự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nhiên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để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giải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các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bài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toán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liên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quan</a:t>
            </a:r>
            <a:r>
              <a:rPr lang="en-US" sz="2400" dirty="0">
                <a:latin typeface="UTM Aristote" pitchFamily="18" charset="0"/>
              </a:rPr>
              <a:t>.</a:t>
            </a:r>
            <a:endParaRPr lang="zh-CN" altLang="en-US" sz="2400" b="1" noProof="1">
              <a:latin typeface="UTM Aristote" pitchFamily="18" charset="0"/>
              <a:ea typeface="字魂141号-活力悦动体" panose="00000500000000000000" pitchFamily="2" charset="-122"/>
              <a:sym typeface="FZHei-B01S" panose="02010601030101010101" pitchFamily="2" charset="-12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963205" y="-1322802"/>
            <a:ext cx="4764505" cy="4114800"/>
            <a:chOff x="6963205" y="-1322802"/>
            <a:chExt cx="4764505" cy="4114800"/>
          </a:xfrm>
        </p:grpSpPr>
        <p:pic>
          <p:nvPicPr>
            <p:cNvPr id="2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963205" y="-1322802"/>
              <a:ext cx="4764505" cy="411480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8172285" y="238343"/>
              <a:ext cx="269418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E24848"/>
                </a:buClr>
              </a:pPr>
              <a:r>
                <a:rPr lang="en-US" sz="48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radoo" pitchFamily="18" charset="0"/>
                </a:rPr>
                <a:t>Mục</a:t>
              </a:r>
              <a:r>
                <a:rPr lang="en-US" sz="48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radoo" pitchFamily="18" charset="0"/>
                </a:rPr>
                <a:t> </a:t>
              </a:r>
              <a:r>
                <a:rPr lang="en-US" sz="48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radoo" pitchFamily="18" charset="0"/>
                </a:rPr>
                <a:t>tiêu</a:t>
              </a:r>
              <a:endParaRPr lang="zh-CN" altLang="en-US" sz="4800" b="1" noProof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141号-活力悦动体" panose="00000500000000000000" pitchFamily="2" charset="-122"/>
                <a:sym typeface="FZHei-B01S" panose="02010601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2252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id="{DC169368-9285-436D-8641-D82F8F840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64807" cy="6858000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9B21BD6E-1EBB-4E09-9C40-F444225594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/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E1968013-ED0F-48E4-AEC1-7BAA0864A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0451" y="1532320"/>
            <a:ext cx="6991143" cy="4081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8953" y="2946567"/>
            <a:ext cx="6038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Khám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phá</a:t>
            </a:r>
            <a:endParaRPr lang="en-US" sz="8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rushtip-C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9103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英语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343"/>
  <p:tag name="MH_LIBRARY" val="GRAPHIC"/>
  <p:tag name="MH_ORDER" val="标题 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343"/>
  <p:tag name="MH_LIBRARY" val="GRAPHIC"/>
  <p:tag name="MH_ORDER" val="标题 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heme/theme1.xml><?xml version="1.0" encoding="utf-8"?>
<a:theme xmlns:a="http://schemas.openxmlformats.org/drawingml/2006/main" name="Office 主题​​">
  <a:themeElements>
    <a:clrScheme name="自定义 2456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75BBE8"/>
      </a:accent1>
      <a:accent2>
        <a:srgbClr val="75BBE8"/>
      </a:accent2>
      <a:accent3>
        <a:srgbClr val="75BBE8"/>
      </a:accent3>
      <a:accent4>
        <a:srgbClr val="75BBE8"/>
      </a:accent4>
      <a:accent5>
        <a:srgbClr val="75BBE8"/>
      </a:accent5>
      <a:accent6>
        <a:srgbClr val="75BBE8"/>
      </a:accent6>
      <a:hlink>
        <a:srgbClr val="EFD600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991</TotalTime>
  <Words>1190</Words>
  <Application>Microsoft Office PowerPoint</Application>
  <PresentationFormat>Widescreen</PresentationFormat>
  <Paragraphs>221</Paragraphs>
  <Slides>30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54" baseType="lpstr">
      <vt:lpstr>等线</vt:lpstr>
      <vt:lpstr>UTM Aquarelle</vt:lpstr>
      <vt:lpstr>字魂141号-活力悦动体</vt:lpstr>
      <vt:lpstr>UTM Ericsson Capital</vt:lpstr>
      <vt:lpstr>UTM Brushtip-C</vt:lpstr>
      <vt:lpstr>UTM Duepuntozero</vt:lpstr>
      <vt:lpstr>Times New Roman</vt:lpstr>
      <vt:lpstr>UTM French Vanilla</vt:lpstr>
      <vt:lpstr>UTM Silk Script</vt:lpstr>
      <vt:lpstr>UTM Gradoo</vt:lpstr>
      <vt:lpstr>UTM Mother</vt:lpstr>
      <vt:lpstr>Arial</vt:lpstr>
      <vt:lpstr>UTM Aptima</vt:lpstr>
      <vt:lpstr>等线 Light</vt:lpstr>
      <vt:lpstr>UTM Davida</vt:lpstr>
      <vt:lpstr>UTM Azuki</vt:lpstr>
      <vt:lpstr>HP001 4 hàng</vt:lpstr>
      <vt:lpstr>UTM Nyala</vt:lpstr>
      <vt:lpstr>UTM Dai Co Viet</vt:lpstr>
      <vt:lpstr>UTM Aristote</vt:lpstr>
      <vt:lpstr>UTM Isadora</vt:lpstr>
      <vt:lpstr>UTM Netmuc KT</vt:lpstr>
      <vt:lpstr>UTM Cool Blue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英语</dc:title>
  <dc:subject>9Slide.vn</dc:subject>
  <dc:creator>HP</dc:creator>
  <dc:description>9Slide.vn</dc:description>
  <cp:lastModifiedBy>9Slide</cp:lastModifiedBy>
  <cp:revision>89</cp:revision>
  <dcterms:created xsi:type="dcterms:W3CDTF">2020-04-17T07:28:54Z</dcterms:created>
  <dcterms:modified xsi:type="dcterms:W3CDTF">2021-11-03T14:45:45Z</dcterms:modified>
  <cp:category>9Slide.vn</cp:category>
</cp:coreProperties>
</file>