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58" r:id="rId5"/>
    <p:sldId id="282" r:id="rId6"/>
    <p:sldId id="283" r:id="rId7"/>
    <p:sldId id="285" r:id="rId8"/>
    <p:sldId id="286" r:id="rId9"/>
    <p:sldId id="287" r:id="rId10"/>
    <p:sldId id="288" r:id="rId11"/>
    <p:sldId id="289" r:id="rId12"/>
    <p:sldId id="290" r:id="rId13"/>
    <p:sldId id="281" r:id="rId14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E6C76B"/>
    <a:srgbClr val="F0A152"/>
    <a:srgbClr val="DCB034"/>
    <a:srgbClr val="925117"/>
    <a:srgbClr val="627A18"/>
    <a:srgbClr val="D3BA8A"/>
    <a:srgbClr val="1E6462"/>
    <a:srgbClr val="33A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E41EB-20B3-4E1C-AB30-5E620673F34A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F021B-2ED3-4590-9919-1BCD58B5F04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26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F021B-2ED3-4590-9919-1BCD58B5F04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2474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F021B-2ED3-4590-9919-1BCD58B5F04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2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F021B-2ED3-4590-9919-1BCD58B5F04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9398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F021B-2ED3-4590-9919-1BCD58B5F04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961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F021B-2ED3-4590-9919-1BCD58B5F04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93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C1CAE8A9-A312-4534-9A75-D1253F02B8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6175F73-7E85-4FC5-81A8-099C0EC06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0333"/>
            <a:ext cx="12192000" cy="3527667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F997EDDB-0D32-4776-8BFB-6A5BC26E5D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721" y="41021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7D0F80-D2E4-4193-BCCE-85E5B9A7FB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6" y="4365867"/>
            <a:ext cx="2899731" cy="249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32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F01B1-0124-48FE-BA27-8E909293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31FDFBF-46C3-4137-95D0-5E0104544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0BB3DD4-A53A-4479-8D26-66E73BC80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483B6F-7A32-4BE4-81BF-AC1F0AC4C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6DCC408-E3C8-4F55-BF4B-D066AD05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A4688A5-9B17-4FAC-9ACA-DDACB5FFD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666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13B3B3-5607-46DA-8A1D-49565AB30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4264BD4-788C-4923-96DC-05A66C07D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4F3DEF-5783-40CD-B3D4-414AF0E1B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F607EA5-AEC6-4D67-B3B5-CC21ECEC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FF9584-A062-40E0-93EE-F4158BBF2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539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143C1E9-BED1-4FAF-9907-D635EEA851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B1FE1CA-4A6A-4C79-B89C-F863AA0BA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549280-01E2-4ED8-9A11-A691D689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3F0F54-D399-4C74-AE56-2016B86B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877DDB-8CC2-4DE2-8A3C-DFF3EEEA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019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968CC70-E47E-4EE8-B0FD-BA2897B3A3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38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</p:spPr>
      </p:pic>
      <p:pic>
        <p:nvPicPr>
          <p:cNvPr id="9" name="图片 8" descr="图片包含 文字&#10;&#10;已生成高可信度的说明">
            <a:extLst>
              <a:ext uri="{FF2B5EF4-FFF2-40B4-BE49-F238E27FC236}">
                <a16:creationId xmlns:a16="http://schemas.microsoft.com/office/drawing/2014/main" id="{1AB0347D-0525-44C2-A801-E7533E7AC4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26" y="4216400"/>
            <a:ext cx="3605279" cy="27559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F5AFB9A-791B-4DE5-90BF-26AA74B4B8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236" y="4965700"/>
            <a:ext cx="246778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6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图片 6" descr="图片包含 文字, 自然&#10;&#10;已生成极高可信度的说明">
            <a:extLst>
              <a:ext uri="{FF2B5EF4-FFF2-40B4-BE49-F238E27FC236}">
                <a16:creationId xmlns:a16="http://schemas.microsoft.com/office/drawing/2014/main" id="{64A3EB8E-D800-464E-B7F9-AC1290DA6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r="3153" b="147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6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C6CB3B-7DE4-4ABA-B41F-FDB4C8AE9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22D970-A5DF-499D-9677-98865444B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0E7DE7-216A-4F93-8FD5-ECE53446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7611E1-84CD-47AD-8FBE-7BAFFBF2E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5485D8-F520-4282-A85A-2176E6656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30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8F6C8F-4AF7-4573-B1AD-E322BC7F2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5E0862A-9A46-4C86-9041-13DEEBDB7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D6461E-E469-4080-8814-C6D3B0767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59881F7-283B-4941-BF45-2186677C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B981B6F-D3EC-4765-A4C7-D3524F18A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6A96D4C-B169-4337-AA3A-B58C33216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2855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7DE272-564C-4A73-AAF6-652768003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AE18FB7-0DA0-45E2-99DB-B842DC22F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D2C5695-B225-4ED2-9FD1-A0D08FD42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C18BE72-8604-405E-A6E1-C4088CAAD1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E7214DA-284D-4164-83ED-F212A24D55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B640EB-5E4F-487D-9E35-69A6CFEAF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38E5756-EB01-4323-9B77-CD18E68AB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92BB0A1-D58E-4474-8204-36FED025D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56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F0471B-893D-4B4C-B5DF-FAEF51474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63E2B21-5EB3-4746-8385-F6104EB2D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43C5F6B-015A-4BD0-B00C-F380AE926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7687C22-60FA-4327-88AC-752E1C42E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977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E0B602D-9F57-4604-A27B-E40AAA1BA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27E18D8-A8D3-4425-BF55-1CB90D02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D861158-F819-4967-B58D-539E43FE2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865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A58D4C-07B7-4D97-A7AE-B195BABBF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C28859-95E6-4885-A36E-E6AB939A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C3072A5-8ECB-4E3F-B18A-4D5B6E08E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66C3E86-11B0-4E90-8FE0-B66680ADD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A2AA551-A0B4-4CE7-BA11-C5A450E6F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69CD38D-6734-4A1A-B422-C08C3669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92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9Slide.vn - 2019">
            <a:extLst>
              <a:ext uri="{FF2B5EF4-FFF2-40B4-BE49-F238E27FC236}">
                <a16:creationId xmlns:a16="http://schemas.microsoft.com/office/drawing/2014/main" id="{11F1A0C4-D1FE-4538-85BB-9B1A3F0A3D10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C03633E-DBD3-4A89-9F1A-DD5A54097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54393A-2627-4B85-A788-93F4AB864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38447CF-AB10-4971-A71D-1E35958D7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ECF9A-1D86-415E-A512-21AF81802430}" type="datetimeFigureOut">
              <a:rPr lang="zh-CN" altLang="en-US" smtClean="0"/>
              <a:t>2021/9/7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DE789B-68A1-486B-B04A-C65F4C1708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B26211C-11BD-4996-95DF-524CA7F9D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779E9-43C7-4A9F-A13E-7C7206D69C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25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10.jp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5" Type="http://schemas.openxmlformats.org/officeDocument/2006/relationships/image" Target="../media/image10.jp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5" Type="http://schemas.openxmlformats.org/officeDocument/2006/relationships/image" Target="../media/image10.jp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slide" Target="slide4.xml"/><Relationship Id="rId5" Type="http://schemas.openxmlformats.org/officeDocument/2006/relationships/image" Target="../media/image11.png"/><Relationship Id="rId4" Type="http://schemas.openxmlformats.org/officeDocument/2006/relationships/slide" Target="slide3.xml"/><Relationship Id="rId9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notesSlide" Target="../notesSlides/notesSlide3.xml"/><Relationship Id="rId7" Type="http://schemas.openxmlformats.org/officeDocument/2006/relationships/slide" Target="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5.png"/><Relationship Id="rId11" Type="http://schemas.openxmlformats.org/officeDocument/2006/relationships/image" Target="../media/image10.jpg"/><Relationship Id="rId5" Type="http://schemas.openxmlformats.org/officeDocument/2006/relationships/image" Target="../media/image14.png"/><Relationship Id="rId10" Type="http://schemas.openxmlformats.org/officeDocument/2006/relationships/slide" Target="slide2.xml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0.jp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5" Type="http://schemas.openxmlformats.org/officeDocument/2006/relationships/image" Target="../media/image10.jp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5" Type="http://schemas.openxmlformats.org/officeDocument/2006/relationships/image" Target="../media/image10.jp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监视器, 计算机, 就坐, 电子产品&#10;&#10;已生成极高可信度的说明">
            <a:extLst>
              <a:ext uri="{FF2B5EF4-FFF2-40B4-BE49-F238E27FC236}">
                <a16:creationId xmlns:a16="http://schemas.microsoft.com/office/drawing/2014/main" id="{65E2AD2F-EBB0-48ED-BB01-D48B7902574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503" y="-193139"/>
            <a:ext cx="8315369" cy="56468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图片 14" descr="图片包含 玩具, 玩偶&#10;&#10;已生成高可信度的说明">
            <a:extLst>
              <a:ext uri="{FF2B5EF4-FFF2-40B4-BE49-F238E27FC236}">
                <a16:creationId xmlns:a16="http://schemas.microsoft.com/office/drawing/2014/main" id="{33EAE4B3-14AA-4B2D-BD26-3BC1CBFE6F1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767" y="0"/>
            <a:ext cx="2301606" cy="202053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EC09013-CA65-4C91-A9C1-5F2CF90141AD}"/>
              </a:ext>
            </a:extLst>
          </p:cNvPr>
          <p:cNvSpPr txBox="1"/>
          <p:nvPr/>
        </p:nvSpPr>
        <p:spPr>
          <a:xfrm rot="21437934">
            <a:off x="2853325" y="1870672"/>
            <a:ext cx="5931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chemeClr val="bg1"/>
                </a:solidFill>
                <a:latin typeface="Wide Latin" panose="020A0A07050505020404" pitchFamily="18" charset="0"/>
                <a:ea typeface="微软雅黑" panose="020B0503020204020204" pitchFamily="34" charset="-122"/>
              </a:rPr>
              <a:t>Toán</a:t>
            </a:r>
            <a:r>
              <a:rPr lang="en-US" altLang="zh-CN" sz="5400" b="1" dirty="0">
                <a:solidFill>
                  <a:schemeClr val="bg1"/>
                </a:solidFill>
                <a:latin typeface="Wide Latin" panose="020A0A07050505020404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5400" b="1" dirty="0" err="1">
                <a:solidFill>
                  <a:schemeClr val="bg1"/>
                </a:solidFill>
                <a:latin typeface="Wide Latin" panose="020A0A07050505020404" pitchFamily="18" charset="0"/>
                <a:ea typeface="微软雅黑" panose="020B0503020204020204" pitchFamily="34" charset="-122"/>
              </a:rPr>
              <a:t>lớp</a:t>
            </a:r>
            <a:r>
              <a:rPr lang="en-US" altLang="zh-CN" sz="5400" b="1" dirty="0">
                <a:solidFill>
                  <a:schemeClr val="bg1"/>
                </a:solidFill>
                <a:latin typeface="Wide Latin" panose="020A0A07050505020404" pitchFamily="18" charset="0"/>
                <a:ea typeface="微软雅黑" panose="020B0503020204020204" pitchFamily="34" charset="-122"/>
              </a:rPr>
              <a:t> 5</a:t>
            </a:r>
            <a:endParaRPr lang="zh-CN" altLang="en-US" sz="5400" b="1" dirty="0">
              <a:solidFill>
                <a:schemeClr val="bg1"/>
              </a:solidFill>
              <a:latin typeface="Wide Latin" panose="020A0A07050505020404" pitchFamily="18" charset="0"/>
              <a:ea typeface="微软雅黑" panose="020B0503020204020204" pitchFamily="34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02F5045-0267-42A3-8FE1-DF8B5DDB8F32}"/>
              </a:ext>
            </a:extLst>
          </p:cNvPr>
          <p:cNvSpPr txBox="1"/>
          <p:nvPr/>
        </p:nvSpPr>
        <p:spPr>
          <a:xfrm rot="21426749">
            <a:off x="3343654" y="3550999"/>
            <a:ext cx="6222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Người</a:t>
            </a:r>
            <a:r>
              <a:rPr lang="en-US" altLang="zh-CN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thực</a:t>
            </a:r>
            <a:r>
              <a:rPr lang="en-US" altLang="zh-CN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3600" b="1" err="1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hiện</a:t>
            </a:r>
            <a:r>
              <a:rPr lang="en-US" altLang="zh-CN" sz="3600" b="1">
                <a:solidFill>
                  <a:schemeClr val="accent2">
                    <a:lumMod val="60000"/>
                    <a:lumOff val="40000"/>
                  </a:schemeClr>
                </a:solidFill>
                <a:latin typeface="#9Slide05 Aphrodite Pro" panose="02000000000000000000" pitchFamily="2" charset="0"/>
                <a:ea typeface="微软雅黑" panose="020B0503020204020204" pitchFamily="34" charset="-122"/>
              </a:rPr>
              <a:t>: EduFive</a:t>
            </a:r>
            <a:endParaRPr lang="zh-CN" altLang="en-US" sz="3600" b="1" dirty="0">
              <a:solidFill>
                <a:schemeClr val="accent2">
                  <a:lumMod val="60000"/>
                  <a:lumOff val="40000"/>
                </a:schemeClr>
              </a:solidFill>
              <a:latin typeface="#9Slide05 Aphrodite Pro" panose="02000000000000000000" pitchFamily="2" charset="0"/>
              <a:ea typeface="微软雅黑" panose="020B0503020204020204" pitchFamily="34" charset="-122"/>
            </a:endParaRPr>
          </a:p>
        </p:txBody>
      </p:sp>
      <p:pic>
        <p:nvPicPr>
          <p:cNvPr id="2" name="七公主 - 西红柿">
            <a:hlinkClick r:id="" action="ppaction://media"/>
            <a:extLst>
              <a:ext uri="{FF2B5EF4-FFF2-40B4-BE49-F238E27FC236}">
                <a16:creationId xmlns:a16="http://schemas.microsoft.com/office/drawing/2014/main" id="{61589AC2-68F4-48AE-8C88-E8D0D24CB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19580" y="-609600"/>
            <a:ext cx="609600" cy="609600"/>
          </a:xfrm>
          <a:prstGeom prst="rect">
            <a:avLst/>
          </a:prstGeom>
        </p:spPr>
      </p:pic>
      <p:pic>
        <p:nvPicPr>
          <p:cNvPr id="31" name="图片 20" descr="r w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90133" y="-100154"/>
            <a:ext cx="3224996" cy="193173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0D00963-B3FB-47A2-89E7-13F275398037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10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96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4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7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Phân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nào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lớn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hơn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; </m:t>
                    </m:r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          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blipFill>
                <a:blip r:embed="rId3"/>
                <a:stretch>
                  <a:fillRect l="-2148" b="-12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749254" y="1973179"/>
                <a:ext cx="7662072" cy="4851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&gt;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36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Hay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&lt;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3600" b="0" dirty="0">
                  <a:solidFill>
                    <a:schemeClr val="bg1"/>
                  </a:solidFill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254" y="1973179"/>
                <a:ext cx="7662072" cy="4851136"/>
              </a:xfrm>
              <a:prstGeom prst="rect">
                <a:avLst/>
              </a:prstGeom>
              <a:blipFill>
                <a:blip r:embed="rId4"/>
                <a:stretch>
                  <a:fillRect l="-24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793350C6-5846-4B84-AE13-C27E9FC953B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3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4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7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4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05654" y="170599"/>
                <a:ext cx="9272337" cy="2218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chị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nhiều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654" y="170599"/>
                <a:ext cx="9272337" cy="2218364"/>
              </a:xfrm>
              <a:prstGeom prst="rect">
                <a:avLst/>
              </a:prstGeom>
              <a:blipFill>
                <a:blip r:embed="rId3"/>
                <a:stretch>
                  <a:fillRect l="-1972" r="-2038" b="-9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27"/>
              <p:cNvSpPr>
                <a:spLocks noChangeArrowheads="1"/>
              </p:cNvSpPr>
              <p:nvPr/>
            </p:nvSpPr>
            <p:spPr bwMode="auto">
              <a:xfrm>
                <a:off x="1581778" y="2756481"/>
                <a:ext cx="10729347" cy="900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chị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số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số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</p:txBody>
          </p:sp>
        </mc:Choice>
        <mc:Fallback xmlns="">
          <p:sp>
            <p:nvSpPr>
              <p:cNvPr id="9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1778" y="2756481"/>
                <a:ext cx="10729347" cy="900824"/>
              </a:xfrm>
              <a:prstGeom prst="rect">
                <a:avLst/>
              </a:prstGeom>
              <a:blipFill>
                <a:blip r:embed="rId4"/>
                <a:stretch>
                  <a:fillRect l="-1533" b="-87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30"/>
              <p:cNvSpPr>
                <a:spLocks noChangeArrowheads="1"/>
              </p:cNvSpPr>
              <p:nvPr/>
            </p:nvSpPr>
            <p:spPr bwMode="auto">
              <a:xfrm>
                <a:off x="1581778" y="3703375"/>
                <a:ext cx="10898977" cy="8925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số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với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6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6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altLang="en-US" sz="3600" b="0" i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alt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1778" y="3703375"/>
                <a:ext cx="10898977" cy="892552"/>
              </a:xfrm>
              <a:prstGeom prst="rect">
                <a:avLst/>
              </a:prstGeom>
              <a:blipFill>
                <a:blip r:embed="rId5"/>
                <a:stretch>
                  <a:fillRect l="-1510" b="-958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accent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095123" y="4640661"/>
                <a:ext cx="5159504" cy="8871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123" y="4640661"/>
                <a:ext cx="5159504" cy="887166"/>
              </a:xfrm>
              <a:prstGeom prst="rect">
                <a:avLst/>
              </a:prstGeom>
              <a:blipFill>
                <a:blip r:embed="rId6"/>
                <a:stretch>
                  <a:fillRect l="-3664" b="-10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095123" y="5572561"/>
            <a:ext cx="837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1DB0F36-0662-46CA-86D1-A6381FD212F3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7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8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4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7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4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05654" y="170599"/>
                <a:ext cx="9272337" cy="2218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chị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quả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đó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ai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mẹ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cho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nhiều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quýt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5654" y="170599"/>
                <a:ext cx="9272337" cy="2218364"/>
              </a:xfrm>
              <a:prstGeom prst="rect">
                <a:avLst/>
              </a:prstGeom>
              <a:blipFill>
                <a:blip r:embed="rId3"/>
                <a:stretch>
                  <a:fillRect l="-1972" r="-2038" b="-9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accent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000" b="1" u="sng" dirty="0"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accent2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492978" y="2879004"/>
                <a:ext cx="9856245" cy="237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14:m>
                  <m:oMath xmlns:m="http://schemas.openxmlformats.org/officeDocument/2006/math">
                    <m:r>
                      <a:rPr lang="en-US" sz="360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  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endPara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978" y="2879004"/>
                <a:ext cx="9856245" cy="2377510"/>
              </a:xfrm>
              <a:prstGeom prst="rect">
                <a:avLst/>
              </a:prstGeom>
              <a:blipFill>
                <a:blip r:embed="rId4"/>
                <a:stretch>
                  <a:fillRect l="-1917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492978" y="5464569"/>
            <a:ext cx="83739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7636" y="2803106"/>
            <a:ext cx="1921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CE8B4EF-52C0-4483-9A3A-3F78E9033957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4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2095D088-E0F4-41BA-86EA-5EDFC308C176}"/>
              </a:ext>
            </a:extLst>
          </p:cNvPr>
          <p:cNvGrpSpPr/>
          <p:nvPr/>
        </p:nvGrpSpPr>
        <p:grpSpPr>
          <a:xfrm>
            <a:off x="3370962" y="-91663"/>
            <a:ext cx="5595238" cy="5185829"/>
            <a:chOff x="780162" y="1829687"/>
            <a:chExt cx="2371319" cy="2197807"/>
          </a:xfrm>
        </p:grpSpPr>
        <p:pic>
          <p:nvPicPr>
            <p:cNvPr id="9" name="图片 8" descr="图片包含 监视器, 计算机, 就坐, 电子产品&#10;&#10;已生成极高可信度的说明">
              <a:extLst>
                <a:ext uri="{FF2B5EF4-FFF2-40B4-BE49-F238E27FC236}">
                  <a16:creationId xmlns:a16="http://schemas.microsoft.com/office/drawing/2014/main" id="{65E2AD2F-EBB0-48ED-BB01-D48B79025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187">
              <a:off x="780162" y="1829687"/>
              <a:ext cx="2371319" cy="2197807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D97767C-6591-4F81-A420-906059084313}"/>
                </a:ext>
              </a:extLst>
            </p:cNvPr>
            <p:cNvSpPr/>
            <p:nvPr/>
          </p:nvSpPr>
          <p:spPr>
            <a:xfrm rot="197469">
              <a:off x="1281039" y="2774019"/>
              <a:ext cx="1254456" cy="74350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THANK</a:t>
              </a:r>
            </a:p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YOU</a:t>
              </a:r>
              <a:endParaRPr lang="zh-CN" altLang="en-US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3" name="图片 32" descr="图片包含 玩具, 玩偶&#10;&#10;已生成高可信度的说明">
            <a:extLst>
              <a:ext uri="{FF2B5EF4-FFF2-40B4-BE49-F238E27FC236}">
                <a16:creationId xmlns:a16="http://schemas.microsoft.com/office/drawing/2014/main" id="{6D851273-FDAA-4956-B93F-31B801C4EAE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94" y="116003"/>
            <a:ext cx="2301606" cy="2020530"/>
          </a:xfrm>
          <a:prstGeom prst="rect">
            <a:avLst/>
          </a:prstGeom>
        </p:spPr>
      </p:pic>
      <p:pic>
        <p:nvPicPr>
          <p:cNvPr id="7" name="淘宝网chenying0907出品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2" t="14815" r="39687" b="65000"/>
          <a:stretch>
            <a:fillRect/>
          </a:stretch>
        </p:blipFill>
        <p:spPr>
          <a:xfrm>
            <a:off x="2968003" y="388715"/>
            <a:ext cx="1087120" cy="865505"/>
          </a:xfrm>
          <a:prstGeom prst="rect">
            <a:avLst/>
          </a:prstGeom>
        </p:spPr>
      </p:pic>
      <p:pic>
        <p:nvPicPr>
          <p:cNvPr id="8" name="图片 20" descr="r w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25623" y="-183141"/>
            <a:ext cx="3224996" cy="193173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8B01B37-8BA2-4470-9E37-6220992E8965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图片包含 监视器, 计算机, 就坐, 电子产品&#10;&#10;已生成极高可信度的说明">
            <a:hlinkClick r:id="rId4" action="ppaction://hlinksldjump"/>
            <a:extLst>
              <a:ext uri="{FF2B5EF4-FFF2-40B4-BE49-F238E27FC236}">
                <a16:creationId xmlns:a16="http://schemas.microsoft.com/office/drawing/2014/main" id="{58780A09-B328-40A5-985F-3775839826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7640">
            <a:off x="3650362" y="2298883"/>
            <a:ext cx="2371319" cy="21978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E41F73F2-6374-40BA-9532-8489846CBFBC}"/>
              </a:ext>
            </a:extLst>
          </p:cNvPr>
          <p:cNvSpPr txBox="1"/>
          <p:nvPr/>
        </p:nvSpPr>
        <p:spPr>
          <a:xfrm rot="254453">
            <a:off x="4546634" y="3136252"/>
            <a:ext cx="348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54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 descr="图片包含 监视器, 计算机, 就坐, 电子产品&#10;&#10;已生成极高可信度的说明">
            <a:hlinkClick r:id="rId6" action="ppaction://hlinksldjump"/>
            <a:extLst>
              <a:ext uri="{FF2B5EF4-FFF2-40B4-BE49-F238E27FC236}">
                <a16:creationId xmlns:a16="http://schemas.microsoft.com/office/drawing/2014/main" id="{91BA5E27-6A3E-47CE-BF59-C6D1E6E358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7428">
            <a:off x="6283940" y="2037103"/>
            <a:ext cx="2371319" cy="21978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D116DC2E-262E-4AC3-85E9-23F9A1441C0F}"/>
              </a:ext>
            </a:extLst>
          </p:cNvPr>
          <p:cNvSpPr txBox="1"/>
          <p:nvPr/>
        </p:nvSpPr>
        <p:spPr>
          <a:xfrm rot="20694241">
            <a:off x="7280833" y="2936121"/>
            <a:ext cx="302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540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278098" y="148293"/>
            <a:ext cx="6598692" cy="1676528"/>
            <a:chOff x="2422477" y="30848"/>
            <a:chExt cx="6598692" cy="1676528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CA7BD72C-054E-465C-9978-36A6788BDFDD}"/>
                </a:ext>
              </a:extLst>
            </p:cNvPr>
            <p:cNvSpPr/>
            <p:nvPr/>
          </p:nvSpPr>
          <p:spPr>
            <a:xfrm>
              <a:off x="3258732" y="784046"/>
              <a:ext cx="5012911" cy="92333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5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Bảng</a:t>
              </a:r>
              <a:r>
                <a:rPr lang="en-US" altLang="zh-CN" sz="5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con </a:t>
              </a:r>
              <a:r>
                <a:rPr lang="en-US" altLang="zh-CN" sz="5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bí</a:t>
              </a:r>
              <a:r>
                <a:rPr lang="en-US" altLang="zh-CN" sz="54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54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mật</a:t>
              </a:r>
              <a:endParaRPr lang="zh-CN" altLang="en-US" sz="5400" b="1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6" name="淘宝网chenying0907出品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>
              <a:off x="2422477" y="233848"/>
              <a:ext cx="1087120" cy="865505"/>
            </a:xfrm>
            <a:prstGeom prst="rect">
              <a:avLst/>
            </a:prstGeom>
          </p:spPr>
        </p:pic>
        <p:pic>
          <p:nvPicPr>
            <p:cNvPr id="39" name="淘宝网chenying0907出品 11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42" t="14815" r="39687" b="65000"/>
            <a:stretch>
              <a:fillRect/>
            </a:stretch>
          </p:blipFill>
          <p:spPr>
            <a:xfrm flipH="1">
              <a:off x="7934049" y="30848"/>
              <a:ext cx="1087120" cy="865505"/>
            </a:xfrm>
            <a:prstGeom prst="rect">
              <a:avLst/>
            </a:prstGeom>
          </p:spPr>
        </p:pic>
      </p:grpSp>
      <p:sp>
        <p:nvSpPr>
          <p:cNvPr id="7" name="Rounded Rectangle 6">
            <a:hlinkClick r:id="rId8" action="ppaction://hlinksldjump"/>
          </p:cNvPr>
          <p:cNvSpPr/>
          <p:nvPr/>
        </p:nvSpPr>
        <p:spPr>
          <a:xfrm>
            <a:off x="320842" y="5951621"/>
            <a:ext cx="1155032" cy="7860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Next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CE1D82D-EC61-48A4-BB12-E2F38531691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9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7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DA4CA9B4-2C14-4FB1-969A-19C152AAE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781" y="1497699"/>
            <a:ext cx="82842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Hãy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so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sánh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hai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phân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số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endParaRPr lang="zh-CN" altLang="en-US" sz="5400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46173" y="1277158"/>
                <a:ext cx="277528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à 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6173" y="1277158"/>
                <a:ext cx="2775284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35121" y="2597491"/>
                <a:ext cx="277528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121" y="2597491"/>
                <a:ext cx="2775284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20" descr="r 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5623" y="-183141"/>
            <a:ext cx="3224996" cy="1931731"/>
          </a:xfrm>
          <a:prstGeom prst="rect">
            <a:avLst/>
          </a:prstGeom>
        </p:spPr>
      </p:pic>
      <p:sp>
        <p:nvSpPr>
          <p:cNvPr id="12" name="Google Shape;223;p3">
            <a:hlinkClick r:id="rId7" action="ppaction://hlinksldjump"/>
          </p:cNvPr>
          <p:cNvSpPr/>
          <p:nvPr/>
        </p:nvSpPr>
        <p:spPr>
          <a:xfrm flipH="1">
            <a:off x="97978" y="6121210"/>
            <a:ext cx="2325605" cy="736790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6BF677-606A-45A9-84CD-BCD170800DC7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8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0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10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0" descr="r w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9140" y="-336552"/>
            <a:ext cx="3412470" cy="2044026"/>
          </a:xfrm>
          <a:prstGeom prst="rect">
            <a:avLst/>
          </a:prstGeom>
        </p:spPr>
      </p:pic>
      <p:sp>
        <p:nvSpPr>
          <p:cNvPr id="26" name="TextBox 3">
            <a:extLst>
              <a:ext uri="{FF2B5EF4-FFF2-40B4-BE49-F238E27FC236}">
                <a16:creationId xmlns:a16="http://schemas.microsoft.com/office/drawing/2014/main" id="{DA4CA9B4-2C14-4FB1-969A-19C152AAE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645" y="649027"/>
            <a:ext cx="828427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Hãy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so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sánh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hai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phân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zh-CN" sz="54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số</a:t>
            </a:r>
            <a:r>
              <a:rPr lang="en-US" altLang="zh-CN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endParaRPr lang="zh-CN" altLang="en-US" sz="5400" b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442260" y="426645"/>
                <a:ext cx="277528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𝐯</m:t>
                      </m:r>
                      <m:r>
                        <a:rPr lang="en-US" sz="4400" b="1" i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mbria Math" panose="02040503050406030204" pitchFamily="18" charset="0"/>
                        </a:rPr>
                        <m:t>à 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accent4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2260" y="426645"/>
                <a:ext cx="2775284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570849" y="1775015"/>
                <a:ext cx="4908879" cy="1054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à  </m:t>
                    </m:r>
                    <m:f>
                      <m:fPr>
                        <m:ctrlP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(MSC: 10)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0849" y="1775015"/>
                <a:ext cx="4908879" cy="1054071"/>
              </a:xfrm>
              <a:prstGeom prst="rect">
                <a:avLst/>
              </a:prstGeom>
              <a:blipFill>
                <a:blip r:embed="rId6"/>
                <a:stretch>
                  <a:fillRect r="-3851" b="-12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351645" y="2829086"/>
                <a:ext cx="3882186" cy="1359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𝑔𝑖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ữ 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𝑛𝑔𝑢𝑦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ê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645" y="2829086"/>
                <a:ext cx="3882186" cy="1359988"/>
              </a:xfrm>
              <a:prstGeom prst="rect">
                <a:avLst/>
              </a:prstGeom>
              <a:blipFill>
                <a:blip r:embed="rId7"/>
                <a:stretch>
                  <a:fillRect r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23120" y="2829086"/>
                <a:ext cx="4716377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 ×</m:t>
                          </m:r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 ×</m:t>
                          </m:r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120" y="2829086"/>
                <a:ext cx="4716377" cy="136441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351644" y="4317410"/>
                <a:ext cx="7770923" cy="10540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 </m:t>
                    </m:r>
                    <m:f>
                      <m:fPr>
                        <m:ctrlP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10 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 </m:t>
                    </m:r>
                    <m:f>
                      <m:fPr>
                        <m:ctrlP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644" y="4317410"/>
                <a:ext cx="7770923" cy="1054071"/>
              </a:xfrm>
              <a:prstGeom prst="rect">
                <a:avLst/>
              </a:prstGeom>
              <a:blipFill>
                <a:blip r:embed="rId9"/>
                <a:stretch>
                  <a:fillRect l="-3216" b="-12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Google Shape;223;p3">
            <a:hlinkClick r:id="rId10" action="ppaction://hlinksldjump"/>
          </p:cNvPr>
          <p:cNvSpPr/>
          <p:nvPr/>
        </p:nvSpPr>
        <p:spPr>
          <a:xfrm flipH="1">
            <a:off x="-158696" y="6121210"/>
            <a:ext cx="2325605" cy="736790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lang="en-US" sz="3200" b="1" i="0" u="none" strike="noStrike" cap="none" dirty="0">
                <a:solidFill>
                  <a:srgbClr val="2E75B5"/>
                </a:solidFill>
                <a:latin typeface="Times New Roman" panose="02020603050405020304" pitchFamily="18" charset="0"/>
                <a:ea typeface="Tahoma"/>
                <a:cs typeface="Times New Roman" panose="02020603050405020304" pitchFamily="18" charset="0"/>
                <a:sym typeface="Tahoma"/>
              </a:rPr>
              <a:t>QUAY VỀ</a:t>
            </a:r>
            <a:endParaRPr sz="3200" b="1" i="0" u="none" strike="noStrike" cap="none" dirty="0">
              <a:solidFill>
                <a:srgbClr val="2E75B5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6106DE-E9EA-4CF4-9848-96E502BC0E09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0"/>
            <a:ext cx="527901" cy="527901"/>
          </a:xfrm>
          <a:prstGeom prst="ellipse">
            <a:avLst/>
          </a:prstGeom>
          <a:blipFill dpi="0" rotWithShape="0">
            <a:blip r:embed="rId11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84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图片包含 监视器, 计算机, 就坐, 电子产品&#10;&#10;已生成极高可信度的说明">
            <a:extLst>
              <a:ext uri="{FF2B5EF4-FFF2-40B4-BE49-F238E27FC236}">
                <a16:creationId xmlns:a16="http://schemas.microsoft.com/office/drawing/2014/main" id="{65E2AD2F-EBB0-48ED-BB01-D48B790257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4935"/>
            <a:ext cx="12095746" cy="56468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14" descr="图片包含 玩具, 玩偶&#10;&#10;已生成高可信度的说明">
            <a:extLst>
              <a:ext uri="{FF2B5EF4-FFF2-40B4-BE49-F238E27FC236}">
                <a16:creationId xmlns:a16="http://schemas.microsoft.com/office/drawing/2014/main" id="{33EAE4B3-14AA-4B2D-BD26-3BC1CBFE6F1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398" y="311807"/>
            <a:ext cx="2301606" cy="2020530"/>
          </a:xfrm>
          <a:prstGeom prst="rect">
            <a:avLst/>
          </a:prstGeom>
        </p:spPr>
      </p:pic>
      <p:sp>
        <p:nvSpPr>
          <p:cNvPr id="4" name="文本框 15">
            <a:extLst>
              <a:ext uri="{FF2B5EF4-FFF2-40B4-BE49-F238E27FC236}">
                <a16:creationId xmlns:a16="http://schemas.microsoft.com/office/drawing/2014/main" id="{CEC09013-CA65-4C91-A9C1-5F2CF90141AD}"/>
              </a:ext>
            </a:extLst>
          </p:cNvPr>
          <p:cNvSpPr txBox="1"/>
          <p:nvPr/>
        </p:nvSpPr>
        <p:spPr>
          <a:xfrm rot="21437934">
            <a:off x="4562252" y="1653431"/>
            <a:ext cx="2586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 err="1">
                <a:solidFill>
                  <a:schemeClr val="bg1"/>
                </a:solidFill>
                <a:latin typeface="#9Slide04 Lora Bold" panose="00000800000000000000" pitchFamily="2" charset="0"/>
                <a:ea typeface="微软雅黑" panose="020B0503020204020204" pitchFamily="34" charset="-122"/>
              </a:rPr>
              <a:t>Toán</a:t>
            </a:r>
            <a:endParaRPr lang="zh-CN" altLang="en-US" sz="5400" b="1" dirty="0">
              <a:solidFill>
                <a:schemeClr val="bg1"/>
              </a:solidFill>
              <a:latin typeface="#9Slide04 Lora Bold" panose="000008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3316" y="2324852"/>
            <a:ext cx="105046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Ôn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tập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: So </a:t>
            </a:r>
            <a:r>
              <a:rPr lang="en-US" sz="6600" b="1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sánh</a:t>
            </a:r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 </a:t>
            </a:r>
            <a:b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</a:br>
            <a:r>
              <a:rPr lang="en-US" sz="6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hai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phân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số</a:t>
            </a:r>
            <a:endParaRPr lang="en-US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#9Slide04 Lora Bold" panose="00000800000000000000" pitchFamily="2" charset="0"/>
            </a:endParaRPr>
          </a:p>
          <a:p>
            <a:pPr algn="ctr"/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(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tiếp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theo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#9Slide04 Lora Bold" panose="00000800000000000000" pitchFamily="2" charset="0"/>
              </a:rPr>
              <a:t>)</a:t>
            </a:r>
          </a:p>
        </p:txBody>
      </p:sp>
      <p:grpSp>
        <p:nvGrpSpPr>
          <p:cNvPr id="6" name="组合 33">
            <a:extLst>
              <a:ext uri="{FF2B5EF4-FFF2-40B4-BE49-F238E27FC236}">
                <a16:creationId xmlns:a16="http://schemas.microsoft.com/office/drawing/2014/main" id="{75AA439B-D3BB-4E7A-AEBE-EB7C667329B2}"/>
              </a:ext>
            </a:extLst>
          </p:cNvPr>
          <p:cNvGrpSpPr/>
          <p:nvPr/>
        </p:nvGrpSpPr>
        <p:grpSpPr>
          <a:xfrm>
            <a:off x="4474" y="26218"/>
            <a:ext cx="864689" cy="958169"/>
            <a:chOff x="5726113" y="2754313"/>
            <a:chExt cx="234950" cy="260350"/>
          </a:xfrm>
          <a:solidFill>
            <a:schemeClr val="bg1"/>
          </a:solidFill>
        </p:grpSpPr>
        <p:sp>
          <p:nvSpPr>
            <p:cNvPr id="7" name="Freeform 39">
              <a:extLst>
                <a:ext uri="{FF2B5EF4-FFF2-40B4-BE49-F238E27FC236}">
                  <a16:creationId xmlns:a16="http://schemas.microsoft.com/office/drawing/2014/main" id="{68B6BE8F-CF88-4EFC-AA15-012114C258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7388" y="2795588"/>
              <a:ext cx="150813" cy="219075"/>
            </a:xfrm>
            <a:custGeom>
              <a:avLst/>
              <a:gdLst>
                <a:gd name="T0" fmla="*/ 52 w 99"/>
                <a:gd name="T1" fmla="*/ 0 h 143"/>
                <a:gd name="T2" fmla="*/ 46 w 99"/>
                <a:gd name="T3" fmla="*/ 0 h 143"/>
                <a:gd name="T4" fmla="*/ 0 w 99"/>
                <a:gd name="T5" fmla="*/ 50 h 143"/>
                <a:gd name="T6" fmla="*/ 22 w 99"/>
                <a:gd name="T7" fmla="*/ 92 h 143"/>
                <a:gd name="T8" fmla="*/ 22 w 99"/>
                <a:gd name="T9" fmla="*/ 106 h 143"/>
                <a:gd name="T10" fmla="*/ 26 w 99"/>
                <a:gd name="T11" fmla="*/ 113 h 143"/>
                <a:gd name="T12" fmla="*/ 27 w 99"/>
                <a:gd name="T13" fmla="*/ 115 h 143"/>
                <a:gd name="T14" fmla="*/ 26 w 99"/>
                <a:gd name="T15" fmla="*/ 117 h 143"/>
                <a:gd name="T16" fmla="*/ 22 w 99"/>
                <a:gd name="T17" fmla="*/ 121 h 143"/>
                <a:gd name="T18" fmla="*/ 22 w 99"/>
                <a:gd name="T19" fmla="*/ 130 h 143"/>
                <a:gd name="T20" fmla="*/ 26 w 99"/>
                <a:gd name="T21" fmla="*/ 134 h 143"/>
                <a:gd name="T22" fmla="*/ 28 w 99"/>
                <a:gd name="T23" fmla="*/ 134 h 143"/>
                <a:gd name="T24" fmla="*/ 32 w 99"/>
                <a:gd name="T25" fmla="*/ 136 h 143"/>
                <a:gd name="T26" fmla="*/ 49 w 99"/>
                <a:gd name="T27" fmla="*/ 143 h 143"/>
                <a:gd name="T28" fmla="*/ 67 w 99"/>
                <a:gd name="T29" fmla="*/ 136 h 143"/>
                <a:gd name="T30" fmla="*/ 70 w 99"/>
                <a:gd name="T31" fmla="*/ 134 h 143"/>
                <a:gd name="T32" fmla="*/ 73 w 99"/>
                <a:gd name="T33" fmla="*/ 134 h 143"/>
                <a:gd name="T34" fmla="*/ 77 w 99"/>
                <a:gd name="T35" fmla="*/ 130 h 143"/>
                <a:gd name="T36" fmla="*/ 77 w 99"/>
                <a:gd name="T37" fmla="*/ 121 h 143"/>
                <a:gd name="T38" fmla="*/ 73 w 99"/>
                <a:gd name="T39" fmla="*/ 117 h 143"/>
                <a:gd name="T40" fmla="*/ 72 w 99"/>
                <a:gd name="T41" fmla="*/ 115 h 143"/>
                <a:gd name="T42" fmla="*/ 73 w 99"/>
                <a:gd name="T43" fmla="*/ 113 h 143"/>
                <a:gd name="T44" fmla="*/ 77 w 99"/>
                <a:gd name="T45" fmla="*/ 106 h 143"/>
                <a:gd name="T46" fmla="*/ 77 w 99"/>
                <a:gd name="T47" fmla="*/ 92 h 143"/>
                <a:gd name="T48" fmla="*/ 99 w 99"/>
                <a:gd name="T49" fmla="*/ 50 h 143"/>
                <a:gd name="T50" fmla="*/ 52 w 99"/>
                <a:gd name="T51" fmla="*/ 0 h 143"/>
                <a:gd name="T52" fmla="*/ 67 w 99"/>
                <a:gd name="T53" fmla="*/ 81 h 143"/>
                <a:gd name="T54" fmla="*/ 64 w 99"/>
                <a:gd name="T55" fmla="*/ 82 h 143"/>
                <a:gd name="T56" fmla="*/ 64 w 99"/>
                <a:gd name="T57" fmla="*/ 96 h 143"/>
                <a:gd name="T58" fmla="*/ 60 w 99"/>
                <a:gd name="T59" fmla="*/ 100 h 143"/>
                <a:gd name="T60" fmla="*/ 54 w 99"/>
                <a:gd name="T61" fmla="*/ 101 h 143"/>
                <a:gd name="T62" fmla="*/ 44 w 99"/>
                <a:gd name="T63" fmla="*/ 101 h 143"/>
                <a:gd name="T64" fmla="*/ 39 w 99"/>
                <a:gd name="T65" fmla="*/ 100 h 143"/>
                <a:gd name="T66" fmla="*/ 35 w 99"/>
                <a:gd name="T67" fmla="*/ 96 h 143"/>
                <a:gd name="T68" fmla="*/ 35 w 99"/>
                <a:gd name="T69" fmla="*/ 82 h 143"/>
                <a:gd name="T70" fmla="*/ 32 w 99"/>
                <a:gd name="T71" fmla="*/ 81 h 143"/>
                <a:gd name="T72" fmla="*/ 15 w 99"/>
                <a:gd name="T73" fmla="*/ 51 h 143"/>
                <a:gd name="T74" fmla="*/ 49 w 99"/>
                <a:gd name="T75" fmla="*/ 16 h 143"/>
                <a:gd name="T76" fmla="*/ 84 w 99"/>
                <a:gd name="T77" fmla="*/ 51 h 143"/>
                <a:gd name="T78" fmla="*/ 67 w 99"/>
                <a:gd name="T79" fmla="*/ 81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9" h="143">
                  <a:moveTo>
                    <a:pt x="52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2"/>
                    <a:pt x="0" y="24"/>
                    <a:pt x="0" y="50"/>
                  </a:cubicBezTo>
                  <a:cubicBezTo>
                    <a:pt x="0" y="68"/>
                    <a:pt x="8" y="83"/>
                    <a:pt x="22" y="92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2" y="110"/>
                    <a:pt x="23" y="112"/>
                    <a:pt x="26" y="113"/>
                  </a:cubicBezTo>
                  <a:cubicBezTo>
                    <a:pt x="26" y="114"/>
                    <a:pt x="27" y="114"/>
                    <a:pt x="27" y="115"/>
                  </a:cubicBezTo>
                  <a:cubicBezTo>
                    <a:pt x="27" y="116"/>
                    <a:pt x="27" y="117"/>
                    <a:pt x="26" y="117"/>
                  </a:cubicBezTo>
                  <a:cubicBezTo>
                    <a:pt x="22" y="117"/>
                    <a:pt x="22" y="121"/>
                    <a:pt x="22" y="121"/>
                  </a:cubicBezTo>
                  <a:cubicBezTo>
                    <a:pt x="22" y="123"/>
                    <a:pt x="22" y="130"/>
                    <a:pt x="22" y="130"/>
                  </a:cubicBezTo>
                  <a:cubicBezTo>
                    <a:pt x="22" y="133"/>
                    <a:pt x="24" y="134"/>
                    <a:pt x="26" y="134"/>
                  </a:cubicBezTo>
                  <a:cubicBezTo>
                    <a:pt x="28" y="134"/>
                    <a:pt x="28" y="134"/>
                    <a:pt x="28" y="134"/>
                  </a:cubicBezTo>
                  <a:cubicBezTo>
                    <a:pt x="30" y="134"/>
                    <a:pt x="32" y="136"/>
                    <a:pt x="32" y="136"/>
                  </a:cubicBezTo>
                  <a:cubicBezTo>
                    <a:pt x="32" y="136"/>
                    <a:pt x="41" y="143"/>
                    <a:pt x="49" y="143"/>
                  </a:cubicBezTo>
                  <a:cubicBezTo>
                    <a:pt x="58" y="143"/>
                    <a:pt x="67" y="136"/>
                    <a:pt x="67" y="136"/>
                  </a:cubicBezTo>
                  <a:cubicBezTo>
                    <a:pt x="67" y="136"/>
                    <a:pt x="68" y="134"/>
                    <a:pt x="70" y="134"/>
                  </a:cubicBezTo>
                  <a:cubicBezTo>
                    <a:pt x="73" y="134"/>
                    <a:pt x="73" y="134"/>
                    <a:pt x="73" y="134"/>
                  </a:cubicBezTo>
                  <a:cubicBezTo>
                    <a:pt x="75" y="134"/>
                    <a:pt x="77" y="133"/>
                    <a:pt x="77" y="130"/>
                  </a:cubicBezTo>
                  <a:cubicBezTo>
                    <a:pt x="77" y="130"/>
                    <a:pt x="77" y="123"/>
                    <a:pt x="77" y="121"/>
                  </a:cubicBezTo>
                  <a:cubicBezTo>
                    <a:pt x="77" y="121"/>
                    <a:pt x="77" y="117"/>
                    <a:pt x="73" y="117"/>
                  </a:cubicBezTo>
                  <a:cubicBezTo>
                    <a:pt x="72" y="117"/>
                    <a:pt x="72" y="116"/>
                    <a:pt x="72" y="115"/>
                  </a:cubicBezTo>
                  <a:cubicBezTo>
                    <a:pt x="72" y="114"/>
                    <a:pt x="72" y="114"/>
                    <a:pt x="73" y="113"/>
                  </a:cubicBezTo>
                  <a:cubicBezTo>
                    <a:pt x="76" y="112"/>
                    <a:pt x="77" y="110"/>
                    <a:pt x="77" y="106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91" y="83"/>
                    <a:pt x="99" y="68"/>
                    <a:pt x="99" y="50"/>
                  </a:cubicBezTo>
                  <a:cubicBezTo>
                    <a:pt x="99" y="24"/>
                    <a:pt x="78" y="2"/>
                    <a:pt x="52" y="0"/>
                  </a:cubicBezTo>
                  <a:close/>
                  <a:moveTo>
                    <a:pt x="67" y="81"/>
                  </a:moveTo>
                  <a:cubicBezTo>
                    <a:pt x="64" y="82"/>
                    <a:pt x="64" y="82"/>
                    <a:pt x="64" y="82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8"/>
                    <a:pt x="62" y="100"/>
                    <a:pt x="60" y="100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3" y="102"/>
                    <a:pt x="48" y="102"/>
                    <a:pt x="44" y="101"/>
                  </a:cubicBezTo>
                  <a:cubicBezTo>
                    <a:pt x="39" y="100"/>
                    <a:pt x="39" y="100"/>
                    <a:pt x="39" y="100"/>
                  </a:cubicBezTo>
                  <a:cubicBezTo>
                    <a:pt x="36" y="100"/>
                    <a:pt x="35" y="98"/>
                    <a:pt x="35" y="96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18" y="74"/>
                    <a:pt x="15" y="61"/>
                    <a:pt x="15" y="51"/>
                  </a:cubicBezTo>
                  <a:cubicBezTo>
                    <a:pt x="15" y="32"/>
                    <a:pt x="30" y="17"/>
                    <a:pt x="49" y="16"/>
                  </a:cubicBezTo>
                  <a:cubicBezTo>
                    <a:pt x="68" y="17"/>
                    <a:pt x="84" y="32"/>
                    <a:pt x="84" y="51"/>
                  </a:cubicBezTo>
                  <a:cubicBezTo>
                    <a:pt x="84" y="61"/>
                    <a:pt x="81" y="74"/>
                    <a:pt x="67" y="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E6003909-4B04-4B94-A673-AFFAC2B2F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0263" y="2794000"/>
              <a:ext cx="28575" cy="26988"/>
            </a:xfrm>
            <a:custGeom>
              <a:avLst/>
              <a:gdLst>
                <a:gd name="T0" fmla="*/ 19 w 19"/>
                <a:gd name="T1" fmla="*/ 7 h 18"/>
                <a:gd name="T2" fmla="*/ 18 w 19"/>
                <a:gd name="T3" fmla="*/ 4 h 18"/>
                <a:gd name="T4" fmla="*/ 17 w 19"/>
                <a:gd name="T5" fmla="*/ 2 h 18"/>
                <a:gd name="T6" fmla="*/ 14 w 19"/>
                <a:gd name="T7" fmla="*/ 0 h 18"/>
                <a:gd name="T8" fmla="*/ 10 w 19"/>
                <a:gd name="T9" fmla="*/ 2 h 18"/>
                <a:gd name="T10" fmla="*/ 2 w 19"/>
                <a:gd name="T11" fmla="*/ 9 h 18"/>
                <a:gd name="T12" fmla="*/ 2 w 19"/>
                <a:gd name="T13" fmla="*/ 15 h 18"/>
                <a:gd name="T14" fmla="*/ 2 w 19"/>
                <a:gd name="T15" fmla="*/ 16 h 18"/>
                <a:gd name="T16" fmla="*/ 8 w 19"/>
                <a:gd name="T17" fmla="*/ 16 h 18"/>
                <a:gd name="T18" fmla="*/ 17 w 19"/>
                <a:gd name="T19" fmla="*/ 10 h 18"/>
                <a:gd name="T20" fmla="*/ 19 w 19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8">
                  <a:moveTo>
                    <a:pt x="19" y="7"/>
                  </a:moveTo>
                  <a:cubicBezTo>
                    <a:pt x="19" y="6"/>
                    <a:pt x="19" y="5"/>
                    <a:pt x="18" y="4"/>
                  </a:cubicBezTo>
                  <a:cubicBezTo>
                    <a:pt x="18" y="3"/>
                    <a:pt x="17" y="2"/>
                    <a:pt x="17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12" y="0"/>
                    <a:pt x="11" y="1"/>
                    <a:pt x="10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1"/>
                    <a:pt x="0" y="14"/>
                    <a:pt x="2" y="15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4" y="17"/>
                    <a:pt x="6" y="18"/>
                    <a:pt x="8" y="16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9"/>
                    <a:pt x="19" y="8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C0E1E5F6-8CD0-4659-8820-81489C81F6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2475" y="2754313"/>
              <a:ext cx="19050" cy="30163"/>
            </a:xfrm>
            <a:custGeom>
              <a:avLst/>
              <a:gdLst>
                <a:gd name="T0" fmla="*/ 6 w 12"/>
                <a:gd name="T1" fmla="*/ 20 h 20"/>
                <a:gd name="T2" fmla="*/ 6 w 12"/>
                <a:gd name="T3" fmla="*/ 20 h 20"/>
                <a:gd name="T4" fmla="*/ 11 w 12"/>
                <a:gd name="T5" fmla="*/ 16 h 20"/>
                <a:gd name="T6" fmla="*/ 11 w 12"/>
                <a:gd name="T7" fmla="*/ 5 h 20"/>
                <a:gd name="T8" fmla="*/ 10 w 12"/>
                <a:gd name="T9" fmla="*/ 1 h 20"/>
                <a:gd name="T10" fmla="*/ 7 w 12"/>
                <a:gd name="T11" fmla="*/ 0 h 20"/>
                <a:gd name="T12" fmla="*/ 5 w 12"/>
                <a:gd name="T13" fmla="*/ 0 h 20"/>
                <a:gd name="T14" fmla="*/ 2 w 12"/>
                <a:gd name="T15" fmla="*/ 1 h 20"/>
                <a:gd name="T16" fmla="*/ 0 w 12"/>
                <a:gd name="T17" fmla="*/ 5 h 20"/>
                <a:gd name="T18" fmla="*/ 1 w 12"/>
                <a:gd name="T19" fmla="*/ 16 h 20"/>
                <a:gd name="T20" fmla="*/ 6 w 12"/>
                <a:gd name="T2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" h="20">
                  <a:moveTo>
                    <a:pt x="6" y="20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9" y="20"/>
                    <a:pt x="11" y="18"/>
                    <a:pt x="11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3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8"/>
                    <a:pt x="4" y="20"/>
                    <a:pt x="6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id="{B2D734CB-923F-4333-BFB5-B1D44C48B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113" y="2889250"/>
              <a:ext cx="30163" cy="20638"/>
            </a:xfrm>
            <a:custGeom>
              <a:avLst/>
              <a:gdLst>
                <a:gd name="T0" fmla="*/ 20 w 20"/>
                <a:gd name="T1" fmla="*/ 4 h 14"/>
                <a:gd name="T2" fmla="*/ 15 w 20"/>
                <a:gd name="T3" fmla="*/ 1 h 14"/>
                <a:gd name="T4" fmla="*/ 4 w 20"/>
                <a:gd name="T5" fmla="*/ 2 h 14"/>
                <a:gd name="T6" fmla="*/ 1 w 20"/>
                <a:gd name="T7" fmla="*/ 4 h 14"/>
                <a:gd name="T8" fmla="*/ 0 w 20"/>
                <a:gd name="T9" fmla="*/ 8 h 14"/>
                <a:gd name="T10" fmla="*/ 1 w 20"/>
                <a:gd name="T11" fmla="*/ 10 h 14"/>
                <a:gd name="T12" fmla="*/ 3 w 20"/>
                <a:gd name="T13" fmla="*/ 13 h 14"/>
                <a:gd name="T14" fmla="*/ 6 w 20"/>
                <a:gd name="T15" fmla="*/ 13 h 14"/>
                <a:gd name="T16" fmla="*/ 17 w 20"/>
                <a:gd name="T17" fmla="*/ 10 h 14"/>
                <a:gd name="T18" fmla="*/ 20 w 20"/>
                <a:gd name="T19" fmla="*/ 4 h 14"/>
                <a:gd name="T20" fmla="*/ 20 w 20"/>
                <a:gd name="T21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" h="14">
                  <a:moveTo>
                    <a:pt x="20" y="4"/>
                  </a:moveTo>
                  <a:cubicBezTo>
                    <a:pt x="19" y="2"/>
                    <a:pt x="17" y="0"/>
                    <a:pt x="1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1" y="3"/>
                    <a:pt x="1" y="4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11"/>
                    <a:pt x="2" y="12"/>
                    <a:pt x="3" y="13"/>
                  </a:cubicBezTo>
                  <a:cubicBezTo>
                    <a:pt x="4" y="13"/>
                    <a:pt x="5" y="14"/>
                    <a:pt x="6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20" y="7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 43">
              <a:extLst>
                <a:ext uri="{FF2B5EF4-FFF2-40B4-BE49-F238E27FC236}">
                  <a16:creationId xmlns:a16="http://schemas.microsoft.com/office/drawing/2014/main" id="{551107EB-8C6D-4E68-8A1C-65F36159C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6750" y="2797175"/>
              <a:ext cx="28575" cy="25400"/>
            </a:xfrm>
            <a:custGeom>
              <a:avLst/>
              <a:gdLst>
                <a:gd name="T0" fmla="*/ 17 w 19"/>
                <a:gd name="T1" fmla="*/ 15 h 17"/>
                <a:gd name="T2" fmla="*/ 18 w 19"/>
                <a:gd name="T3" fmla="*/ 14 h 17"/>
                <a:gd name="T4" fmla="*/ 17 w 19"/>
                <a:gd name="T5" fmla="*/ 8 h 17"/>
                <a:gd name="T6" fmla="*/ 9 w 19"/>
                <a:gd name="T7" fmla="*/ 1 h 17"/>
                <a:gd name="T8" fmla="*/ 6 w 19"/>
                <a:gd name="T9" fmla="*/ 0 h 17"/>
                <a:gd name="T10" fmla="*/ 2 w 19"/>
                <a:gd name="T11" fmla="*/ 1 h 17"/>
                <a:gd name="T12" fmla="*/ 1 w 19"/>
                <a:gd name="T13" fmla="*/ 3 h 17"/>
                <a:gd name="T14" fmla="*/ 0 w 19"/>
                <a:gd name="T15" fmla="*/ 7 h 17"/>
                <a:gd name="T16" fmla="*/ 2 w 19"/>
                <a:gd name="T17" fmla="*/ 10 h 17"/>
                <a:gd name="T18" fmla="*/ 11 w 19"/>
                <a:gd name="T19" fmla="*/ 16 h 17"/>
                <a:gd name="T20" fmla="*/ 17 w 19"/>
                <a:gd name="T21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17">
                  <a:moveTo>
                    <a:pt x="17" y="15"/>
                  </a:moveTo>
                  <a:cubicBezTo>
                    <a:pt x="18" y="15"/>
                    <a:pt x="18" y="15"/>
                    <a:pt x="18" y="14"/>
                  </a:cubicBezTo>
                  <a:cubicBezTo>
                    <a:pt x="19" y="13"/>
                    <a:pt x="19" y="10"/>
                    <a:pt x="17" y="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0" y="4"/>
                    <a:pt x="0" y="5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17"/>
                    <a:pt x="16" y="17"/>
                    <a:pt x="17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Freeform 44">
              <a:extLst>
                <a:ext uri="{FF2B5EF4-FFF2-40B4-BE49-F238E27FC236}">
                  <a16:creationId xmlns:a16="http://schemas.microsoft.com/office/drawing/2014/main" id="{0DC0A268-D504-46FF-A42B-BCADB223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2887663"/>
              <a:ext cx="31750" cy="19050"/>
            </a:xfrm>
            <a:custGeom>
              <a:avLst/>
              <a:gdLst>
                <a:gd name="T0" fmla="*/ 20 w 21"/>
                <a:gd name="T1" fmla="*/ 4 h 13"/>
                <a:gd name="T2" fmla="*/ 17 w 21"/>
                <a:gd name="T3" fmla="*/ 2 h 13"/>
                <a:gd name="T4" fmla="*/ 6 w 21"/>
                <a:gd name="T5" fmla="*/ 0 h 13"/>
                <a:gd name="T6" fmla="*/ 1 w 21"/>
                <a:gd name="T7" fmla="*/ 4 h 13"/>
                <a:gd name="T8" fmla="*/ 1 w 21"/>
                <a:gd name="T9" fmla="*/ 4 h 13"/>
                <a:gd name="T10" fmla="*/ 4 w 21"/>
                <a:gd name="T11" fmla="*/ 10 h 13"/>
                <a:gd name="T12" fmla="*/ 15 w 21"/>
                <a:gd name="T13" fmla="*/ 13 h 13"/>
                <a:gd name="T14" fmla="*/ 18 w 21"/>
                <a:gd name="T15" fmla="*/ 12 h 13"/>
                <a:gd name="T16" fmla="*/ 20 w 21"/>
                <a:gd name="T17" fmla="*/ 9 h 13"/>
                <a:gd name="T18" fmla="*/ 21 w 21"/>
                <a:gd name="T19" fmla="*/ 7 h 13"/>
                <a:gd name="T20" fmla="*/ 20 w 21"/>
                <a:gd name="T2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13">
                  <a:moveTo>
                    <a:pt x="20" y="4"/>
                  </a:moveTo>
                  <a:cubicBezTo>
                    <a:pt x="19" y="3"/>
                    <a:pt x="18" y="2"/>
                    <a:pt x="1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7"/>
                    <a:pt x="2" y="9"/>
                    <a:pt x="4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7" y="13"/>
                    <a:pt x="18" y="12"/>
                  </a:cubicBezTo>
                  <a:cubicBezTo>
                    <a:pt x="19" y="12"/>
                    <a:pt x="20" y="11"/>
                    <a:pt x="20" y="9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1" y="6"/>
                    <a:pt x="21" y="5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3" name="矩形 19">
            <a:extLst>
              <a:ext uri="{FF2B5EF4-FFF2-40B4-BE49-F238E27FC236}">
                <a16:creationId xmlns:a16="http://schemas.microsoft.com/office/drawing/2014/main" id="{8A981AAF-3781-4133-9E1C-93305E534210}"/>
              </a:ext>
            </a:extLst>
          </p:cNvPr>
          <p:cNvSpPr>
            <a:spLocks noChangeArrowheads="1"/>
          </p:cNvSpPr>
          <p:nvPr/>
        </p:nvSpPr>
        <p:spPr bwMode="auto">
          <a:xfrm rot="1865145">
            <a:off x="1030404" y="4529308"/>
            <a:ext cx="657861" cy="1071707"/>
          </a:xfrm>
          <a:custGeom>
            <a:avLst/>
            <a:gdLst>
              <a:gd name="T0" fmla="*/ 129453 w 702116"/>
              <a:gd name="T1" fmla="*/ 514900 h 1143806"/>
              <a:gd name="T2" fmla="*/ 335098 w 702116"/>
              <a:gd name="T3" fmla="*/ 390918 h 1143806"/>
              <a:gd name="T4" fmla="*/ 346757 w 702116"/>
              <a:gd name="T5" fmla="*/ 410254 h 1143806"/>
              <a:gd name="T6" fmla="*/ 141111 w 702116"/>
              <a:gd name="T7" fmla="*/ 534237 h 1143806"/>
              <a:gd name="T8" fmla="*/ 129453 w 702116"/>
              <a:gd name="T9" fmla="*/ 514900 h 1143806"/>
              <a:gd name="T10" fmla="*/ 0 w 702116"/>
              <a:gd name="T11" fmla="*/ 414435 h 1143806"/>
              <a:gd name="T12" fmla="*/ 174529 w 702116"/>
              <a:gd name="T13" fmla="*/ 414435 h 1143806"/>
              <a:gd name="T14" fmla="*/ 87265 w 702116"/>
              <a:gd name="T15" fmla="*/ 564890 h 1143806"/>
              <a:gd name="T16" fmla="*/ 0 w 702116"/>
              <a:gd name="T17" fmla="*/ 414435 h 1143806"/>
              <a:gd name="T18" fmla="*/ 104499 w 702116"/>
              <a:gd name="T19" fmla="*/ 90938 h 1143806"/>
              <a:gd name="T20" fmla="*/ 173435 w 702116"/>
              <a:gd name="T21" fmla="*/ 90938 h 1143806"/>
              <a:gd name="T22" fmla="*/ 173435 w 702116"/>
              <a:gd name="T23" fmla="*/ 388565 h 1143806"/>
              <a:gd name="T24" fmla="*/ 104499 w 702116"/>
              <a:gd name="T25" fmla="*/ 388565 h 1143806"/>
              <a:gd name="T26" fmla="*/ 104499 w 702116"/>
              <a:gd name="T27" fmla="*/ 90938 h 1143806"/>
              <a:gd name="T28" fmla="*/ 1094 w 702116"/>
              <a:gd name="T29" fmla="*/ 90938 h 1143806"/>
              <a:gd name="T30" fmla="*/ 70031 w 702116"/>
              <a:gd name="T31" fmla="*/ 90938 h 1143806"/>
              <a:gd name="T32" fmla="*/ 70031 w 702116"/>
              <a:gd name="T33" fmla="*/ 388565 h 1143806"/>
              <a:gd name="T34" fmla="*/ 1094 w 702116"/>
              <a:gd name="T35" fmla="*/ 388565 h 1143806"/>
              <a:gd name="T36" fmla="*/ 1094 w 702116"/>
              <a:gd name="T37" fmla="*/ 90938 h 1143806"/>
              <a:gd name="T38" fmla="*/ 4380 w 702116"/>
              <a:gd name="T39" fmla="*/ 3286 h 1143806"/>
              <a:gd name="T40" fmla="*/ 12314 w 702116"/>
              <a:gd name="T41" fmla="*/ 0 h 1143806"/>
              <a:gd name="T42" fmla="*/ 162215 w 702116"/>
              <a:gd name="T43" fmla="*/ 0 h 1143806"/>
              <a:gd name="T44" fmla="*/ 173435 w 702116"/>
              <a:gd name="T45" fmla="*/ 11220 h 1143806"/>
              <a:gd name="T46" fmla="*/ 173434 w 702116"/>
              <a:gd name="T47" fmla="*/ 52095 h 1143806"/>
              <a:gd name="T48" fmla="*/ 162215 w 702116"/>
              <a:gd name="T49" fmla="*/ 63316 h 1143806"/>
              <a:gd name="T50" fmla="*/ 12314 w 702116"/>
              <a:gd name="T51" fmla="*/ 63316 h 1143806"/>
              <a:gd name="T52" fmla="*/ 1094 w 702116"/>
              <a:gd name="T53" fmla="*/ 52095 h 1143806"/>
              <a:gd name="T54" fmla="*/ 1094 w 702116"/>
              <a:gd name="T55" fmla="*/ 11220 h 1143806"/>
              <a:gd name="T56" fmla="*/ 4380 w 702116"/>
              <a:gd name="T57" fmla="*/ 3286 h 114380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702116"/>
              <a:gd name="T88" fmla="*/ 0 h 1143806"/>
              <a:gd name="T89" fmla="*/ 702116 w 702116"/>
              <a:gd name="T90" fmla="*/ 1143806 h 114380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702116" h="1143806">
                <a:moveTo>
                  <a:pt x="262117" y="1042584"/>
                </a:moveTo>
                <a:lnTo>
                  <a:pt x="678511" y="791541"/>
                </a:lnTo>
                <a:lnTo>
                  <a:pt x="702116" y="830694"/>
                </a:lnTo>
                <a:lnTo>
                  <a:pt x="285723" y="1081738"/>
                </a:lnTo>
                <a:lnTo>
                  <a:pt x="262117" y="1042584"/>
                </a:lnTo>
                <a:close/>
                <a:moveTo>
                  <a:pt x="0" y="839161"/>
                </a:moveTo>
                <a:lnTo>
                  <a:pt x="353388" y="839161"/>
                </a:lnTo>
                <a:lnTo>
                  <a:pt x="176694" y="1143806"/>
                </a:lnTo>
                <a:lnTo>
                  <a:pt x="0" y="839161"/>
                </a:lnTo>
                <a:close/>
                <a:moveTo>
                  <a:pt x="211590" y="184135"/>
                </a:moveTo>
                <a:lnTo>
                  <a:pt x="351173" y="184135"/>
                </a:lnTo>
                <a:lnTo>
                  <a:pt x="351173" y="786777"/>
                </a:lnTo>
                <a:lnTo>
                  <a:pt x="211590" y="786777"/>
                </a:lnTo>
                <a:lnTo>
                  <a:pt x="211590" y="184135"/>
                </a:lnTo>
                <a:close/>
                <a:moveTo>
                  <a:pt x="2216" y="184135"/>
                </a:moveTo>
                <a:lnTo>
                  <a:pt x="141799" y="184135"/>
                </a:lnTo>
                <a:lnTo>
                  <a:pt x="141799" y="786777"/>
                </a:lnTo>
                <a:lnTo>
                  <a:pt x="2216" y="786777"/>
                </a:lnTo>
                <a:lnTo>
                  <a:pt x="2216" y="184135"/>
                </a:lnTo>
                <a:close/>
                <a:moveTo>
                  <a:pt x="8869" y="6654"/>
                </a:moveTo>
                <a:cubicBezTo>
                  <a:pt x="12980" y="2543"/>
                  <a:pt x="18660" y="0"/>
                  <a:pt x="24933" y="0"/>
                </a:cubicBezTo>
                <a:lnTo>
                  <a:pt x="328454" y="0"/>
                </a:lnTo>
                <a:cubicBezTo>
                  <a:pt x="341002" y="0"/>
                  <a:pt x="351172" y="10171"/>
                  <a:pt x="351173" y="22718"/>
                </a:cubicBezTo>
                <a:lnTo>
                  <a:pt x="351172" y="105485"/>
                </a:lnTo>
                <a:cubicBezTo>
                  <a:pt x="351172" y="118032"/>
                  <a:pt x="341001" y="128203"/>
                  <a:pt x="328454" y="128203"/>
                </a:cubicBezTo>
                <a:lnTo>
                  <a:pt x="24933" y="128203"/>
                </a:lnTo>
                <a:cubicBezTo>
                  <a:pt x="12386" y="128203"/>
                  <a:pt x="2215" y="118032"/>
                  <a:pt x="2215" y="105485"/>
                </a:cubicBezTo>
                <a:lnTo>
                  <a:pt x="2215" y="22718"/>
                </a:lnTo>
                <a:cubicBezTo>
                  <a:pt x="2215" y="16444"/>
                  <a:pt x="4758" y="10765"/>
                  <a:pt x="8869" y="66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2D95D23-7841-410D-876B-00177E3897E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1664099" y="47856"/>
            <a:ext cx="527901" cy="527901"/>
          </a:xfrm>
          <a:prstGeom prst="ellipse">
            <a:avLst/>
          </a:prstGeom>
          <a:blipFill dpi="0" rotWithShape="0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5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07407E-6 L 0.76745 -0.02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372" y="-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422061" y="712846"/>
            <a:ext cx="685800" cy="1714500"/>
          </a:xfrm>
          <a:prstGeom prst="rect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0" name="Rectangle 26"/>
          <p:cNvSpPr>
            <a:spLocks noChangeArrowheads="1"/>
          </p:cNvSpPr>
          <p:nvPr/>
        </p:nvSpPr>
        <p:spPr bwMode="auto">
          <a:xfrm>
            <a:off x="346869" y="3315141"/>
            <a:ext cx="11334486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1,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69315" y="4554839"/>
            <a:ext cx="12122685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spcBef>
                <a:spcPct val="0"/>
              </a:spcBef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lớn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thi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̀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lớn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1.</a:t>
            </a:r>
          </a:p>
          <a:p>
            <a:pPr marL="571500" indent="-571500">
              <a:spcBef>
                <a:spcPct val="0"/>
              </a:spcBef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bé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thi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̀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bé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1.</a:t>
            </a:r>
          </a:p>
          <a:p>
            <a:pPr marL="571500" indent="-571500">
              <a:spcBef>
                <a:spcPct val="0"/>
              </a:spcBef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bằng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thi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̀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bằng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1.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0" y="17996"/>
            <a:ext cx="2679032" cy="1252018"/>
            <a:chOff x="3574326" y="3464262"/>
            <a:chExt cx="1309975" cy="1242186"/>
          </a:xfrm>
        </p:grpSpPr>
        <p:sp>
          <p:nvSpPr>
            <p:cNvPr id="25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7"/>
            <p:cNvSpPr txBox="1"/>
            <p:nvPr/>
          </p:nvSpPr>
          <p:spPr>
            <a:xfrm>
              <a:off x="3574326" y="3731412"/>
              <a:ext cx="1309975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1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828965" y="646691"/>
            <a:ext cx="786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5743701" y="2014473"/>
            <a:ext cx="5961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8990927" y="665349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31" name="Text Box 7"/>
          <p:cNvSpPr txBox="1">
            <a:spLocks noChangeArrowheads="1"/>
          </p:cNvSpPr>
          <p:nvPr/>
        </p:nvSpPr>
        <p:spPr bwMode="auto">
          <a:xfrm>
            <a:off x="5717507" y="652649"/>
            <a:ext cx="6029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5017163" y="506849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5017163" y="1008499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>
            <a:off x="4929849" y="1084698"/>
            <a:ext cx="593875" cy="327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35" name="Text Box 13"/>
          <p:cNvSpPr txBox="1">
            <a:spLocks noChangeArrowheads="1"/>
          </p:cNvSpPr>
          <p:nvPr/>
        </p:nvSpPr>
        <p:spPr bwMode="auto">
          <a:xfrm>
            <a:off x="6328669" y="635656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6" name="Text Box 16"/>
          <p:cNvSpPr txBox="1">
            <a:spLocks noChangeArrowheads="1"/>
          </p:cNvSpPr>
          <p:nvPr/>
        </p:nvSpPr>
        <p:spPr bwMode="auto">
          <a:xfrm>
            <a:off x="5630195" y="576449"/>
            <a:ext cx="8564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37" name="Text Box 17"/>
          <p:cNvSpPr txBox="1">
            <a:spLocks noChangeArrowheads="1"/>
          </p:cNvSpPr>
          <p:nvPr/>
        </p:nvSpPr>
        <p:spPr bwMode="auto">
          <a:xfrm>
            <a:off x="8333790" y="454142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8" name="Text Box 18"/>
          <p:cNvSpPr txBox="1">
            <a:spLocks noChangeArrowheads="1"/>
          </p:cNvSpPr>
          <p:nvPr/>
        </p:nvSpPr>
        <p:spPr bwMode="auto">
          <a:xfrm>
            <a:off x="8333790" y="955792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" name="Line 19"/>
          <p:cNvSpPr>
            <a:spLocks noChangeShapeType="1"/>
          </p:cNvSpPr>
          <p:nvPr/>
        </p:nvSpPr>
        <p:spPr bwMode="auto">
          <a:xfrm>
            <a:off x="8246477" y="1031992"/>
            <a:ext cx="614363" cy="190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9743402" y="633599"/>
            <a:ext cx="5961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41" name="Text Box 23"/>
          <p:cNvSpPr txBox="1">
            <a:spLocks noChangeArrowheads="1"/>
          </p:cNvSpPr>
          <p:nvPr/>
        </p:nvSpPr>
        <p:spPr bwMode="auto">
          <a:xfrm>
            <a:off x="8990927" y="589149"/>
            <a:ext cx="8564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6908255" y="633599"/>
            <a:ext cx="30289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3" name="Text Box 25"/>
          <p:cNvSpPr txBox="1">
            <a:spLocks noChangeArrowheads="1"/>
          </p:cNvSpPr>
          <p:nvPr/>
        </p:nvSpPr>
        <p:spPr bwMode="auto">
          <a:xfrm>
            <a:off x="5039036" y="1832942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44" name="Text Box 26"/>
          <p:cNvSpPr txBox="1">
            <a:spLocks noChangeArrowheads="1"/>
          </p:cNvSpPr>
          <p:nvPr/>
        </p:nvSpPr>
        <p:spPr bwMode="auto">
          <a:xfrm>
            <a:off x="5008093" y="2303641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45" name="Line 27"/>
          <p:cNvSpPr>
            <a:spLocks noChangeShapeType="1"/>
          </p:cNvSpPr>
          <p:nvPr/>
        </p:nvSpPr>
        <p:spPr bwMode="auto">
          <a:xfrm>
            <a:off x="4951723" y="2410792"/>
            <a:ext cx="613360" cy="8354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46" name="Text Box 31"/>
          <p:cNvSpPr txBox="1">
            <a:spLocks noChangeArrowheads="1"/>
          </p:cNvSpPr>
          <p:nvPr/>
        </p:nvSpPr>
        <p:spPr bwMode="auto">
          <a:xfrm>
            <a:off x="5604001" y="1984310"/>
            <a:ext cx="8564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47" name="Text Box 35"/>
          <p:cNvSpPr txBox="1">
            <a:spLocks noChangeArrowheads="1"/>
          </p:cNvSpPr>
          <p:nvPr/>
        </p:nvSpPr>
        <p:spPr bwMode="auto">
          <a:xfrm>
            <a:off x="9845007" y="1711260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48" name="Text Box 36"/>
          <p:cNvSpPr txBox="1">
            <a:spLocks noChangeArrowheads="1"/>
          </p:cNvSpPr>
          <p:nvPr/>
        </p:nvSpPr>
        <p:spPr bwMode="auto">
          <a:xfrm>
            <a:off x="9845007" y="2212910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49" name="Line 37"/>
          <p:cNvSpPr>
            <a:spLocks noChangeShapeType="1"/>
          </p:cNvSpPr>
          <p:nvPr/>
        </p:nvSpPr>
        <p:spPr bwMode="auto">
          <a:xfrm>
            <a:off x="9757694" y="2320860"/>
            <a:ext cx="646919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50" name="Text Box 39"/>
          <p:cNvSpPr txBox="1">
            <a:spLocks noChangeArrowheads="1"/>
          </p:cNvSpPr>
          <p:nvPr/>
        </p:nvSpPr>
        <p:spPr bwMode="auto">
          <a:xfrm>
            <a:off x="7094662" y="1939860"/>
            <a:ext cx="4293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51" name="Text Box 40"/>
          <p:cNvSpPr txBox="1">
            <a:spLocks noChangeArrowheads="1"/>
          </p:cNvSpPr>
          <p:nvPr/>
        </p:nvSpPr>
        <p:spPr bwMode="auto">
          <a:xfrm>
            <a:off x="6305676" y="1984310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2" name="Text Box 41"/>
          <p:cNvSpPr txBox="1">
            <a:spLocks noChangeArrowheads="1"/>
          </p:cNvSpPr>
          <p:nvPr/>
        </p:nvSpPr>
        <p:spPr bwMode="auto">
          <a:xfrm>
            <a:off x="8328661" y="1996885"/>
            <a:ext cx="5961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dirty="0">
                <a:solidFill>
                  <a:schemeClr val="bg1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3" name="Text Box 42"/>
          <p:cNvSpPr txBox="1">
            <a:spLocks noChangeArrowheads="1"/>
          </p:cNvSpPr>
          <p:nvPr/>
        </p:nvSpPr>
        <p:spPr bwMode="auto">
          <a:xfrm>
            <a:off x="9070307" y="1970023"/>
            <a:ext cx="5984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54" name="Text Box 43"/>
          <p:cNvSpPr txBox="1">
            <a:spLocks noChangeArrowheads="1"/>
          </p:cNvSpPr>
          <p:nvPr/>
        </p:nvSpPr>
        <p:spPr bwMode="auto">
          <a:xfrm>
            <a:off x="8932194" y="1939860"/>
            <a:ext cx="8564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4000" b="0">
                <a:solidFill>
                  <a:schemeClr val="bg1"/>
                </a:solidFill>
                <a:latin typeface="Times New Roman" panose="02020603050405020304" pitchFamily="18" charset="0"/>
              </a:rPr>
              <a:t>…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B986FAA-06C7-45BD-87CA-D1111750F0FE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0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21" grpId="0" animBg="1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6" grpId="1"/>
      <p:bldP spid="37" grpId="0"/>
      <p:bldP spid="38" grpId="0"/>
      <p:bldP spid="40" grpId="0"/>
      <p:bldP spid="41" grpId="0"/>
      <p:bldP spid="41" grpId="1"/>
      <p:bldP spid="42" grpId="0"/>
      <p:bldP spid="43" grpId="0"/>
      <p:bldP spid="44" grpId="0"/>
      <p:bldP spid="46" grpId="0"/>
      <p:bldP spid="46" grpId="1"/>
      <p:bldP spid="47" grpId="0"/>
      <p:bldP spid="48" grpId="0"/>
      <p:bldP spid="50" grpId="0"/>
      <p:bldP spid="51" grpId="0"/>
      <p:bldP spid="52" grpId="0"/>
      <p:bldP spid="53" grpId="0"/>
      <p:bldP spid="54" grpId="0"/>
      <p:bldP spid="5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6"/>
          <p:cNvSpPr txBox="1">
            <a:spLocks noChangeArrowheads="1"/>
          </p:cNvSpPr>
          <p:nvPr/>
        </p:nvSpPr>
        <p:spPr bwMode="auto">
          <a:xfrm>
            <a:off x="9374684" y="2085806"/>
            <a:ext cx="419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4" name="Text Box 65"/>
          <p:cNvSpPr txBox="1">
            <a:spLocks noChangeArrowheads="1"/>
          </p:cNvSpPr>
          <p:nvPr/>
        </p:nvSpPr>
        <p:spPr bwMode="auto">
          <a:xfrm>
            <a:off x="5869484" y="2085806"/>
            <a:ext cx="419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&lt;</a:t>
            </a:r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auto">
          <a:xfrm>
            <a:off x="2540496" y="2085806"/>
            <a:ext cx="4175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79152" y="1226230"/>
            <a:ext cx="8802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a) So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sánh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các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phân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sau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84846" y="1857206"/>
            <a:ext cx="414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84846" y="2358856"/>
            <a:ext cx="414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1751509" y="2435056"/>
            <a:ext cx="612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361234" y="185720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361234" y="235885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3327896" y="2435056"/>
            <a:ext cx="61436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484934" y="2060406"/>
            <a:ext cx="595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113834" y="188895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113834" y="239060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5080496" y="2466806"/>
            <a:ext cx="61436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6691809" y="1888956"/>
            <a:ext cx="414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6691809" y="2390606"/>
            <a:ext cx="414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6658471" y="2466806"/>
            <a:ext cx="612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5815509" y="2092156"/>
            <a:ext cx="5953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8498384" y="1857206"/>
            <a:ext cx="620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8585696" y="235885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3" name="Line 28"/>
          <p:cNvSpPr>
            <a:spLocks noChangeShapeType="1"/>
          </p:cNvSpPr>
          <p:nvPr/>
        </p:nvSpPr>
        <p:spPr bwMode="auto">
          <a:xfrm>
            <a:off x="8553946" y="2435056"/>
            <a:ext cx="61277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10076359" y="1857206"/>
            <a:ext cx="6207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  <a:t>11</a:t>
            </a:r>
          </a:p>
        </p:txBody>
      </p:sp>
      <p:sp>
        <p:nvSpPr>
          <p:cNvPr id="25" name="Text Box 30"/>
          <p:cNvSpPr txBox="1">
            <a:spLocks noChangeArrowheads="1"/>
          </p:cNvSpPr>
          <p:nvPr/>
        </p:nvSpPr>
        <p:spPr bwMode="auto">
          <a:xfrm>
            <a:off x="10163671" y="2358856"/>
            <a:ext cx="415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26" name="Line 31"/>
          <p:cNvSpPr>
            <a:spLocks noChangeShapeType="1"/>
          </p:cNvSpPr>
          <p:nvPr/>
        </p:nvSpPr>
        <p:spPr bwMode="auto">
          <a:xfrm>
            <a:off x="10130334" y="2435056"/>
            <a:ext cx="6143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Text Box 32"/>
          <p:cNvSpPr txBox="1">
            <a:spLocks noChangeArrowheads="1"/>
          </p:cNvSpPr>
          <p:nvPr/>
        </p:nvSpPr>
        <p:spPr bwMode="auto">
          <a:xfrm>
            <a:off x="9287371" y="2060406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Times New Roman" panose="02020603050405020304" pitchFamily="18" charset="0"/>
              </a:rPr>
              <a:t>và</a:t>
            </a:r>
          </a:p>
        </p:txBody>
      </p:sp>
      <p:sp>
        <p:nvSpPr>
          <p:cNvPr id="35" name="Text Box 67"/>
          <p:cNvSpPr txBox="1">
            <a:spLocks noChangeArrowheads="1"/>
          </p:cNvSpPr>
          <p:nvPr/>
        </p:nvSpPr>
        <p:spPr bwMode="auto">
          <a:xfrm>
            <a:off x="679152" y="3208290"/>
            <a:ext cx="10515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b)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Nêu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cách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so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sánh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hai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phân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có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cùng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tử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: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37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7"/>
            <p:cNvSpPr txBox="1"/>
            <p:nvPr/>
          </p:nvSpPr>
          <p:spPr>
            <a:xfrm>
              <a:off x="3909042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2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40" name="Cloud 39"/>
          <p:cNvSpPr/>
          <p:nvPr/>
        </p:nvSpPr>
        <p:spPr>
          <a:xfrm>
            <a:off x="7700211" y="205370"/>
            <a:ext cx="3609325" cy="1267326"/>
          </a:xfrm>
          <a:prstGeom prst="cloud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>
                  <a:solidFill>
                    <a:srgbClr val="C00000"/>
                  </a:solidFill>
                </a:ln>
                <a:solidFill>
                  <a:srgbClr val="FF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3200" dirty="0">
              <a:ln>
                <a:solidFill>
                  <a:srgbClr val="C00000"/>
                </a:solidFill>
              </a:ln>
              <a:solidFill>
                <a:srgbClr val="FF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4089896" y="2029486"/>
            <a:ext cx="3385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3" name="Text Box 30"/>
          <p:cNvSpPr txBox="1">
            <a:spLocks noChangeArrowheads="1"/>
          </p:cNvSpPr>
          <p:nvPr/>
        </p:nvSpPr>
        <p:spPr bwMode="auto">
          <a:xfrm>
            <a:off x="7405767" y="2054740"/>
            <a:ext cx="33855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eaLnBrk="1" hangingPunct="1"/>
            <a:r>
              <a:rPr lang="en-US" altLang="en-US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;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190500" y="4117975"/>
            <a:ext cx="11680658" cy="175432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Trong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hai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cùng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tử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́:</a:t>
            </a:r>
          </a:p>
          <a:p>
            <a:pPr marL="571500" indent="-571500">
              <a:spcBef>
                <a:spcPct val="0"/>
              </a:spcBef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nào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lớn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thi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̀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bé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;</a:t>
            </a:r>
          </a:p>
          <a:p>
            <a:pPr marL="571500" indent="-571500">
              <a:spcBef>
                <a:spcPct val="0"/>
              </a:spcBef>
            </a:pP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nào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có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mẫu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bé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thi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̀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phân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sô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́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đó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lớn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latin typeface="Times New Roman" panose="02020603050405020304" pitchFamily="18" charset="0"/>
              </a:rPr>
              <a:t>hơn</a:t>
            </a:r>
            <a:r>
              <a:rPr lang="en-US" altLang="en-US" sz="3600" b="1" i="1" dirty="0"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CE15277-6A7F-4412-84B0-417F1A2B2CF9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3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4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xit" presetSubtype="3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  <p:bldP spid="11" grpId="0"/>
      <p:bldP spid="13" grpId="0"/>
      <p:bldP spid="13" grpId="1"/>
      <p:bldP spid="14" grpId="0"/>
      <p:bldP spid="15" grpId="0"/>
      <p:bldP spid="17" grpId="0"/>
      <p:bldP spid="18" grpId="0"/>
      <p:bldP spid="20" grpId="0"/>
      <p:bldP spid="20" grpId="1"/>
      <p:bldP spid="21" grpId="0"/>
      <p:bldP spid="22" grpId="0"/>
      <p:bldP spid="24" grpId="0"/>
      <p:bldP spid="25" grpId="0"/>
      <p:bldP spid="27" grpId="0"/>
      <p:bldP spid="27" grpId="1"/>
      <p:bldP spid="35" grpId="0"/>
      <p:bldP spid="40" grpId="0" animBg="1"/>
      <p:bldP spid="40" grpId="1" animBg="1"/>
      <p:bldP spid="41" grpId="0"/>
      <p:bldP spid="43" grpId="0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40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文本框 7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Phân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nào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lớn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hơn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; </m:t>
                    </m:r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          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blipFill>
                <a:blip r:embed="rId3"/>
                <a:stretch>
                  <a:fillRect l="-2148" b="-12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577507" y="2383976"/>
                <a:ext cx="9336506" cy="4039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(MSC: 28)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      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×</m:t>
                          </m:r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21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28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3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507" y="2383976"/>
                <a:ext cx="9336506" cy="4039632"/>
              </a:xfrm>
              <a:prstGeom prst="rect">
                <a:avLst/>
              </a:prstGeom>
              <a:blipFill>
                <a:blip r:embed="rId4"/>
                <a:stretch>
                  <a:fillRect l="-20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38D7F474-9828-4EA1-9144-DE9272B1597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4" name="椭圆 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innerShdw blurRad="50800">
                <a:schemeClr val="tx1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文本框 7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50800"/>
            </a:bodyPr>
            <a:lstStyle/>
            <a:p>
              <a:pPr algn="ctr"/>
              <a:r>
                <a:rPr lang="en-US" altLang="zh-CN" sz="40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altLang="zh-CN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3</a:t>
              </a:r>
              <a:endPara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椭圆 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>
              <a:solidFill>
                <a:schemeClr val="bg1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3200" b="1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Phân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số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nào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lớn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hơn</a:t>
            </a:r>
            <a:r>
              <a:rPr lang="en-US" altLang="en-US" sz="40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; </m:t>
                    </m:r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;           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32" y="1319839"/>
                <a:ext cx="11347047" cy="1064137"/>
              </a:xfrm>
              <a:prstGeom prst="rect">
                <a:avLst/>
              </a:prstGeom>
              <a:blipFill>
                <a:blip r:embed="rId3"/>
                <a:stretch>
                  <a:fillRect l="-2148" b="-126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64340" y="2433801"/>
                <a:ext cx="9144000" cy="3624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3600" i="1">
                        <a:ln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3600" dirty="0">
                    <a:ln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2">
                        <a:lumMod val="20000"/>
                        <a:lumOff val="8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i="1">
                            <a:ln>
                              <a:solidFill>
                                <a:schemeClr val="accent2">
                                  <a:lumMod val="60000"/>
                                  <a:lumOff val="40000"/>
                                </a:schemeClr>
                              </a:solidFill>
                            </a:ln>
                            <a:solidFill>
                              <a:schemeClr val="accent2">
                                <a:lumMod val="20000"/>
                                <a:lumOff val="8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(TSC: 4)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bg1"/>
                    </a:solidFill>
                  </a:rPr>
                  <a:t>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×</m:t>
                        </m:r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14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;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giữ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endParaRPr lang="en-US" sz="36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Vì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nên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là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lớn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dirty="0" err="1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hơn</a:t>
                </a:r>
                <a:r>
                  <a:rPr lang="en-US" sz="3600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340" y="2433801"/>
                <a:ext cx="9144000" cy="3624710"/>
              </a:xfrm>
              <a:prstGeom prst="rect">
                <a:avLst/>
              </a:prstGeom>
              <a:blipFill>
                <a:blip r:embed="rId4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81FDC82F-C9DE-4FF6-AEA0-1A2E606C0803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0" y="0"/>
            <a:ext cx="527901" cy="527901"/>
          </a:xfrm>
          <a:prstGeom prst="ellipse">
            <a:avLst/>
          </a:prstGeom>
          <a:blipFill dpi="0" rotWithShape="0">
            <a:blip r:embed="rId5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4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280</TotalTime>
  <Words>605</Words>
  <Application>Microsoft Office PowerPoint</Application>
  <PresentationFormat>Widescreen</PresentationFormat>
  <Paragraphs>119</Paragraphs>
  <Slides>13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等线</vt:lpstr>
      <vt:lpstr>等线 Light</vt:lpstr>
      <vt:lpstr>微软雅黑</vt:lpstr>
      <vt:lpstr>#9Slide04 Lora Bold</vt:lpstr>
      <vt:lpstr>#9Slide05 Aphrodite Pro</vt:lpstr>
      <vt:lpstr>Arial</vt:lpstr>
      <vt:lpstr>Cambria Math</vt:lpstr>
      <vt:lpstr>Tahoma</vt:lpstr>
      <vt:lpstr>Times New Roman</vt:lpstr>
      <vt:lpstr>Wide Latin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Nguyễn Thanh Bình</cp:lastModifiedBy>
  <cp:revision>39</cp:revision>
  <dcterms:created xsi:type="dcterms:W3CDTF">2017-06-19T04:09:40Z</dcterms:created>
  <dcterms:modified xsi:type="dcterms:W3CDTF">2021-09-07T11:19:17Z</dcterms:modified>
  <cp:category>9Slide.vn</cp:category>
</cp:coreProperties>
</file>