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0"/>
  </p:notesMasterIdLst>
  <p:sldIdLst>
    <p:sldId id="341" r:id="rId3"/>
    <p:sldId id="7610" r:id="rId4"/>
    <p:sldId id="7608" r:id="rId5"/>
    <p:sldId id="7611" r:id="rId6"/>
    <p:sldId id="7612" r:id="rId7"/>
    <p:sldId id="258" r:id="rId8"/>
    <p:sldId id="372" r:id="rId9"/>
    <p:sldId id="370" r:id="rId10"/>
    <p:sldId id="373" r:id="rId11"/>
    <p:sldId id="374" r:id="rId12"/>
    <p:sldId id="7615" r:id="rId13"/>
    <p:sldId id="364" r:id="rId14"/>
    <p:sldId id="346" r:id="rId15"/>
    <p:sldId id="7618" r:id="rId16"/>
    <p:sldId id="7616" r:id="rId17"/>
    <p:sldId id="7617" r:id="rId18"/>
    <p:sldId id="38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87A876-7CC2-471A-A3F3-F9297351C8B9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CE3C1-DAEC-4F0D-913B-070778A57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246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7801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4A928-49EA-4342-86CC-277AF27E9D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7344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Đọc xong câu hỏi click vào chỗ bất kì để ra đồng hồ đếm ngược.</a:t>
            </a:r>
            <a:br>
              <a:rPr lang="en-US"/>
            </a:br>
            <a:r>
              <a:rPr lang="en-US"/>
              <a:t>Hết giờ click vào chỗ bất kì để ra đáp án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760C-35A9-4581-8F23-C37FB5A61F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4555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Đọc xong câu hỏi click vào chỗ bất kì để ra đồng hồ đếm ngược.</a:t>
            </a:r>
            <a:br>
              <a:rPr lang="en-US"/>
            </a:br>
            <a:r>
              <a:rPr lang="en-US"/>
              <a:t>Hết giờ click vào chỗ bất kì để ra đáp án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760C-35A9-4581-8F23-C37FB5A61F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00717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Đọc xong câu hỏi click vào chỗ bất kì để ra đồng hồ đếm ngược.</a:t>
            </a:r>
            <a:br>
              <a:rPr lang="en-US"/>
            </a:br>
            <a:r>
              <a:rPr lang="en-US"/>
              <a:t>Hết giờ click vào chỗ bất kì để ra đáp án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760C-35A9-4581-8F23-C37FB5A61F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2863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4A928-49EA-4342-86CC-277AF27E9D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4101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2661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4A928-49EA-4342-86CC-277AF27E9D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807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4A928-49EA-4342-86CC-277AF27E9D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094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84A928-49EA-4342-86CC-277AF27E9D6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669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4BAEE1-B06B-45E9-BC8E-52C51658A7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71F831E-052F-46BF-85E8-A6FAF4A93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6419E0-6DEC-453E-B6E9-E26FA1A6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165C97-8A3D-45FF-A039-E784DEA5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1C6705-96CC-4B04-805F-B3B3837BE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22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sp>
        <p:nvSpPr>
          <p:cNvPr id="8" name="矩形 26"/>
          <p:cNvSpPr/>
          <p:nvPr userDrawn="1"/>
        </p:nvSpPr>
        <p:spPr>
          <a:xfrm>
            <a:off x="292651" y="205013"/>
            <a:ext cx="11598442" cy="64498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80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F43D8C-ED02-4FBB-AB43-3A02DA539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E24914B-20B7-4A59-9312-65427C5312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370DD9-7729-44B0-9A09-DCBFA3F21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21B049-E910-4585-B8D8-32A939ED1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EC9CCDD-8802-4245-881A-23DF7884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91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5CB900C-E37C-4390-AE76-3A1596E8B0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3D475D0-43CB-4671-8CD6-678FC1BE66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B61FB9-E6C2-42A0-954D-BB5B933733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015F2A1-F53E-4EDE-860B-1ACA7078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DEA8FEE-9E7D-4C60-90F7-E7DBFECDB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864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FBAE70-1DC8-4869-BAB8-36946FA338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47FE65-97E7-4D91-8DC6-0849DAEFEE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3E5D7B-8CB8-4840-BC04-DB32ADD7B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8DE5-B4D3-4D65-AA79-156406646F5F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DA85048-E43A-4486-A8EF-3669E608D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C6DCD4-8DD9-443B-BC61-E127907C6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2200-79E6-4660-A4D2-717052B92E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5671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D74003-EB0D-42A6-94D7-23CF14A47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DC11C0A-2DF4-419E-9AEF-CB3C1CB57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C2D02D-38A9-48F7-9904-BFC92B0A1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8DE5-B4D3-4D65-AA79-156406646F5F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42F73F-BCAB-4D6D-9734-E3986F65C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11AA22-1990-4051-B3F0-0453D8E40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2200-79E6-4660-A4D2-717052B92E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4663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9EC6F3-AF31-474E-9C34-1C6344E80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1E12F99-3E1A-4382-949F-CC90C5EE1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C0C217-BA0B-46B7-9A77-8534B58D8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8DE5-B4D3-4D65-AA79-156406646F5F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5A10F5-8685-48B8-8574-EF5319BF7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BD264F-54D3-4252-9470-865296129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2200-79E6-4660-A4D2-717052B92E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1631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BEB572-AD9F-4B82-83EB-A85A75198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136F982-4175-4F82-B234-0A1B94B38E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37F03B1-ED2A-4134-8EC2-0A2A7DF3AC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18724CB-6F7A-47E4-9DFD-22D18883D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8DE5-B4D3-4D65-AA79-156406646F5F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BB19E7-E7DC-4E29-815C-78EA8CE5A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E023E32-0933-4CAA-87B3-245F855C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2200-79E6-4660-A4D2-717052B92E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6560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18D920-F3B8-401C-A13B-FD426F5A5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5D4831A-FE42-4151-8498-F9AC2D7F1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9BFE978-7DA1-4508-9A96-891528C57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ADB28B9-6807-4294-BB21-C96F9E4D3A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CC88FF4-0B67-4EE7-8E1D-4C5CBC0D9D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5E8DA02-5EE8-4C13-AB3D-51B50427C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8DE5-B4D3-4D65-AA79-156406646F5F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3D0BE6A-46AD-4DBD-BC27-06FCC555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6371F87-6101-493B-9241-82391C19C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2200-79E6-4660-A4D2-717052B92E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4804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020EEC-086C-4096-91DD-5A97A6BDD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9D824DEA-794B-4C03-B074-5E7E91CE8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8DE5-B4D3-4D65-AA79-156406646F5F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73A5EB5-45B4-43D4-8E50-42618A9B0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4A234F4-78D5-48D5-8538-F06D7D7C1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2200-79E6-4660-A4D2-717052B92E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34250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EE9E0F-D22C-465E-B7A4-D7A627A26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8DE5-B4D3-4D65-AA79-156406646F5F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D82BD80-A5D3-4BF7-B30D-2B003E264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8DD7D4E-1C36-456F-9944-1EB0D6588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2200-79E6-4660-A4D2-717052B92E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3030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F2CE30-9E24-4CDE-B495-CF228FED4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6A3A750-F11E-4D1A-AA61-7AC4764FC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EF61592-31EF-4180-AEC2-453528A00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1A066A4-5D37-45E6-A3BA-7E21B5880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8DE5-B4D3-4D65-AA79-156406646F5F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E763623-E8F3-4019-BBD9-AD1A7B2AC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8F5724C-7F83-4654-9705-EE87AC915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2200-79E6-4660-A4D2-717052B92E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452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0FB115-9D65-4924-A969-FA8E87292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A9E4A5D-07F3-4297-B8BE-307EB827F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9798605-AE04-4656-9A0E-F9DBBEBB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1E79A17-4396-4D5B-A19B-0710AAA29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D7FDEE4-0D1B-402C-8A1F-023558146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17" descr="2019070300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2658427" y="-2664142"/>
            <a:ext cx="6869430" cy="12197715"/>
          </a:xfrm>
          <a:prstGeom prst="rect">
            <a:avLst/>
          </a:prstGeom>
        </p:spPr>
      </p:pic>
      <p:sp>
        <p:nvSpPr>
          <p:cNvPr id="9" name="矩形 18"/>
          <p:cNvSpPr/>
          <p:nvPr userDrawn="1"/>
        </p:nvSpPr>
        <p:spPr>
          <a:xfrm>
            <a:off x="1191410" y="5327332"/>
            <a:ext cx="557530" cy="547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charset="-122"/>
              <a:ea typeface="字魂59号-创粗黑" panose="00000500000000000000" charset="-122"/>
              <a:cs typeface="字魂59号-创粗黑" panose="000005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5718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FF9D96-C06A-4DDE-949F-3655F8FEC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159E232-A10C-40D5-8583-C450C60C77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ABCC541-3E3C-4B26-A63C-3D21DB4F5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8E7A232-1648-4480-86E6-AD83081F1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8DE5-B4D3-4D65-AA79-156406646F5F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55C4265-2923-4878-9481-9ADC7DB0A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FBB11D3-519A-4A4F-8EFD-F5FC94D16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2200-79E6-4660-A4D2-717052B92E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95897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DED9F9-C31A-4A75-9B76-938040C3D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15AC40F-F7D4-4D2A-A859-2C0C36EEAD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B858260-D67F-4B74-9D5A-7B026D08A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8DE5-B4D3-4D65-AA79-156406646F5F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697B0C-8D23-4106-BBC9-B3FCD8491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C1160E-F021-4FF7-AB43-732448770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2200-79E6-4660-A4D2-717052B92E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54942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314B568-3B83-4D21-ADBD-2D31DF8934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E1E8BCD-6657-46B9-9C6D-6B7B8C5EF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180A45-8A71-4254-8DE4-2AD068E85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68DE5-B4D3-4D65-AA79-156406646F5F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58D08D9-5EFB-43A2-B7CA-3FD392954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F22A91C-1C4C-4E13-9F70-9A6F7414D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102200-79E6-4660-A4D2-717052B92E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17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9E1160-AB3D-4C62-B6E0-C75E08F29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CD925B0-CD51-4ED6-A7DF-C175A6D512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050218-5877-4A1F-91CC-6000200CE5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C56D961-912E-4540-8FAD-AB87C0DFF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BC42D8-DFD0-4270-886C-64D8AFAD0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grpSp>
        <p:nvGrpSpPr>
          <p:cNvPr id="8" name="组合 2"/>
          <p:cNvGrpSpPr/>
          <p:nvPr userDrawn="1"/>
        </p:nvGrpSpPr>
        <p:grpSpPr>
          <a:xfrm>
            <a:off x="5232768" y="392330"/>
            <a:ext cx="7613015" cy="6073340"/>
            <a:chOff x="5232768" y="392330"/>
            <a:chExt cx="7613015" cy="6073340"/>
          </a:xfrm>
        </p:grpSpPr>
        <p:pic>
          <p:nvPicPr>
            <p:cNvPr id="9" name="图片 8" descr="201907030051"/>
            <p:cNvPicPr>
              <a:picLocks noChangeAspect="1"/>
            </p:cNvPicPr>
            <p:nvPr/>
          </p:nvPicPr>
          <p:blipFill>
            <a:blip r:embed="rId3"/>
            <a:srcRect l="49150" t="19861" r="2925" b="32973"/>
            <a:stretch>
              <a:fillRect/>
            </a:stretch>
          </p:blipFill>
          <p:spPr>
            <a:xfrm>
              <a:off x="5232768" y="392330"/>
              <a:ext cx="7613015" cy="6073340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 flipH="1">
              <a:off x="5857625" y="1040683"/>
              <a:ext cx="5965825" cy="4535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081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248178-C038-4A33-A978-5A125A90A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FC757F-B6AE-4A4B-9462-80D18C6C89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AF20230-243F-46B4-A3C3-8043E0B0F6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D1D3AB-3D94-480F-9EA7-4A99DDDF18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E75C0DC-952D-4C94-B877-A02C5A811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21F496-C1DC-4F61-B233-EFCE89313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  <p:grpSp>
        <p:nvGrpSpPr>
          <p:cNvPr id="9" name="组合 2"/>
          <p:cNvGrpSpPr/>
          <p:nvPr userDrawn="1"/>
        </p:nvGrpSpPr>
        <p:grpSpPr>
          <a:xfrm flipH="1">
            <a:off x="-737992" y="418588"/>
            <a:ext cx="7613015" cy="6073340"/>
            <a:chOff x="5232768" y="392330"/>
            <a:chExt cx="7613015" cy="6073340"/>
          </a:xfrm>
        </p:grpSpPr>
        <p:pic>
          <p:nvPicPr>
            <p:cNvPr id="10" name="图片 8" descr="201907030051"/>
            <p:cNvPicPr>
              <a:picLocks noChangeAspect="1"/>
            </p:cNvPicPr>
            <p:nvPr/>
          </p:nvPicPr>
          <p:blipFill>
            <a:blip r:embed="rId3"/>
            <a:srcRect l="49150" t="19861" r="2925" b="32973"/>
            <a:stretch>
              <a:fillRect/>
            </a:stretch>
          </p:blipFill>
          <p:spPr>
            <a:xfrm>
              <a:off x="5232768" y="392330"/>
              <a:ext cx="7613015" cy="6073340"/>
            </a:xfrm>
            <a:prstGeom prst="rect">
              <a:avLst/>
            </a:prstGeom>
          </p:spPr>
        </p:pic>
        <p:sp>
          <p:nvSpPr>
            <p:cNvPr id="11" name="矩形 9"/>
            <p:cNvSpPr/>
            <p:nvPr/>
          </p:nvSpPr>
          <p:spPr>
            <a:xfrm flipH="1">
              <a:off x="5857625" y="1040683"/>
              <a:ext cx="5965825" cy="4535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461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4BE938-EB80-4B09-BD24-973CCCD8C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0D86C8E-C4AE-45F3-960B-E1294DBB6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E812F43-05B4-49E3-9A93-2103489774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9C0017A-0B07-4D9C-87AE-976A95DC11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9EFA4F9-6CAF-4579-9CBC-7EB5E124D3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76A1EE2-768F-4616-A9A5-D4ACAFF5BA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79A563C-4FCC-4649-92D7-1BC4F3AE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9EBE343-29A4-40C1-87DB-B2A30BCD4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3" descr="20190703005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5400000">
            <a:off x="2624455" y="-2668905"/>
            <a:ext cx="6934835" cy="12197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374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68B817-99AB-447C-8211-0EDE7DED9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4257803-EA22-4637-AA4E-F3C0CC20CD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1F053E4-AEB1-4C46-8607-4052739E2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658DCABC-8860-414D-A5CE-8D58C1B4C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165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CAFFED3-BD0D-4400-853A-1CD0538720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9BCDAED-9934-45A5-864A-9ED15754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819413-8A29-4AE4-84EB-B8CBB1038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7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3304E4-4B76-4527-A88F-4163DF6F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A218044-50AF-4EAF-9179-093D51F3E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842300E-EA70-488A-8CBB-E90BDA9E1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E20105E-9066-402F-BA3D-550E7C3549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608CFE9-A67E-4643-B5DA-DFF2DCC81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4517345-E26D-4251-8BAA-02DC71F40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775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F0B8BD-F12E-4217-A47A-F461FF3D4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179EC62-F3C6-4302-8975-CEAF068171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70B4FD7-4F61-4983-AE02-7719792B28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6F74E1B-EA49-4523-A3FC-2C5789900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6E710A-3F4A-4344-8296-3F05CA767226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38A6955-D0C3-45A6-9390-CFA421BE9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A97E4E6-D39B-40D7-88DB-15A785A2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AE7014B-781F-425A-B752-884238A14C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29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7ADF22FA-77AC-2C24-641B-9F34ECE5730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2641" y="199338"/>
            <a:ext cx="1318378" cy="1318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517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6E292811-99FC-4B40-BF7A-2011AB30C3C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B3EC14B-015B-4D0C-8DA0-4D5666D3D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F4D8312-C9CC-495E-A9F8-B21F45E66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81FD467-629E-4F27-897B-86AF000FD4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68DE5-B4D3-4D65-AA79-156406646F5F}" type="datetimeFigureOut">
              <a:rPr lang="zh-CN" altLang="en-US" smtClean="0"/>
              <a:t>2023/12/22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57A9103-7FBB-4D51-B494-B37D2ABA83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37A2AF7-19D9-4E2F-A82E-96610564E0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102200-79E6-4660-A4D2-717052B92E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8127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audio" Target="../media/audio2.wav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1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5" Type="http://schemas.openxmlformats.org/officeDocument/2006/relationships/image" Target="../media/image56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28.png"/><Relationship Id="rId1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90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5" Type="http://schemas.microsoft.com/office/2007/relationships/hdphoto" Target="../media/hdphoto1.wdp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gif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11" Type="http://schemas.openxmlformats.org/officeDocument/2006/relationships/image" Target="../media/image11.gif"/><Relationship Id="rId5" Type="http://schemas.microsoft.com/office/2007/relationships/hdphoto" Target="../media/hdphoto1.wdp"/><Relationship Id="rId15" Type="http://schemas.openxmlformats.org/officeDocument/2006/relationships/image" Target="../media/image15.png"/><Relationship Id="rId10" Type="http://schemas.openxmlformats.org/officeDocument/2006/relationships/image" Target="../media/image21.png"/><Relationship Id="rId4" Type="http://schemas.openxmlformats.org/officeDocument/2006/relationships/image" Target="../media/image8.png"/><Relationship Id="rId9" Type="http://schemas.openxmlformats.org/officeDocument/2006/relationships/image" Target="../media/image18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4.png"/><Relationship Id="rId18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12" Type="http://schemas.openxmlformats.org/officeDocument/2006/relationships/image" Target="../media/image13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microsoft.com/office/2007/relationships/hdphoto" Target="../media/hdphoto1.wdp"/><Relationship Id="rId15" Type="http://schemas.openxmlformats.org/officeDocument/2006/relationships/image" Target="../media/image16.png"/><Relationship Id="rId10" Type="http://schemas.openxmlformats.org/officeDocument/2006/relationships/image" Target="../media/image11.gif"/><Relationship Id="rId4" Type="http://schemas.openxmlformats.org/officeDocument/2006/relationships/image" Target="../media/image8.png"/><Relationship Id="rId9" Type="http://schemas.openxmlformats.org/officeDocument/2006/relationships/image" Target="../media/image22.pn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1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5" Type="http://schemas.openxmlformats.org/officeDocument/2006/relationships/image" Target="../media/image32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28.png"/><Relationship Id="rId1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6968"/>
            <a:ext cx="5212080" cy="5212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6F911B6-EE2A-0AF3-D624-324053FFA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3011" y="732013"/>
            <a:ext cx="9083827" cy="619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59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960E02F-FE2C-4BE7-C423-120F58564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87" y="309562"/>
            <a:ext cx="11077575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0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A5FAE2-DEA8-E9AD-4992-60670A7F30E5}"/>
              </a:ext>
            </a:extLst>
          </p:cNvPr>
          <p:cNvSpPr txBox="1"/>
          <p:nvPr/>
        </p:nvSpPr>
        <p:spPr>
          <a:xfrm>
            <a:off x="514350" y="342900"/>
            <a:ext cx="3381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1.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Nhận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xét</a:t>
            </a:r>
            <a:endParaRPr lang="en-US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D92930-2581-408C-973B-D06138C08510}"/>
                  </a:ext>
                </a:extLst>
              </p:cNvPr>
              <p:cNvSpPr txBox="1"/>
              <p:nvPr/>
            </p:nvSpPr>
            <p:spPr>
              <a:xfrm>
                <a:off x="1743075" y="1181100"/>
                <a:ext cx="3381375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lang="en-US" sz="40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𝟐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=</a:t>
                </a:r>
                <a:r>
                  <a:rPr lang="en-US" sz="4000" b="1" kern="0" dirty="0">
                    <a:solidFill>
                      <a:srgbClr val="002060"/>
                    </a:solidFill>
                    <a:ea typeface="Cambria" panose="02040503050406030204" pitchFamily="18" charset="0"/>
                    <a:sym typeface="Fredoka One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lang="en-US" sz="40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𝟐</m:t>
                        </m:r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 </m:t>
                        </m:r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𝒙</m:t>
                        </m:r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 </m:t>
                        </m:r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𝟐</m:t>
                        </m:r>
                      </m:num>
                      <m:den>
                        <m:r>
                          <a:rPr lang="en-US" sz="40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𝟑</m:t>
                        </m:r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 </m:t>
                        </m:r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𝒙</m:t>
                        </m:r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 </m:t>
                        </m:r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𝟐</m:t>
                        </m:r>
                      </m:den>
                    </m:f>
                    <m:r>
                      <a:rPr lang="en-US" sz="4000" b="1" i="1" kern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  <a:sym typeface="Fredoka One"/>
                      </a:rPr>
                      <m:t>=</m:t>
                    </m:r>
                    <m:f>
                      <m:fPr>
                        <m:ctrlPr>
                          <a:rPr lang="en-US" sz="40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𝟒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𝟔</m:t>
                        </m:r>
                      </m:den>
                    </m:f>
                    <m:r>
                      <a:rPr lang="en-US" sz="4000" b="1" i="1" kern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  <a:sym typeface="Fredoka One"/>
                      </a:rPr>
                      <m:t> </m:t>
                    </m:r>
                  </m:oMath>
                </a14:m>
                <a:endParaRPr lang="en-US" sz="40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1D92930-2581-408C-973B-D06138C085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3075" y="1181100"/>
                <a:ext cx="3381375" cy="981487"/>
              </a:xfrm>
              <a:prstGeom prst="rect">
                <a:avLst/>
              </a:prstGeom>
              <a:blipFill>
                <a:blip r:embed="rId2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7668FB7-F504-5468-C1BC-1DE2F803C11D}"/>
                  </a:ext>
                </a:extLst>
              </p:cNvPr>
              <p:cNvSpPr txBox="1"/>
              <p:nvPr/>
            </p:nvSpPr>
            <p:spPr>
              <a:xfrm>
                <a:off x="5934075" y="1171575"/>
                <a:ext cx="3381375" cy="102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𝟒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4000" b="1" dirty="0">
                    <a:latin typeface="Cambria" panose="02040503050406030204" pitchFamily="18" charset="0"/>
                    <a:ea typeface="Cambria" panose="02040503050406030204" pitchFamily="18" charset="0"/>
                  </a:rPr>
                  <a:t> =</a:t>
                </a:r>
                <a:r>
                  <a:rPr lang="en-US" sz="4000" b="1" kern="0" dirty="0">
                    <a:solidFill>
                      <a:srgbClr val="002060"/>
                    </a:solidFill>
                    <a:ea typeface="Cambria" panose="02040503050406030204" pitchFamily="18" charset="0"/>
                    <a:sym typeface="Fredoka One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𝟒</m:t>
                        </m:r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  : </m:t>
                        </m:r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𝟐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𝟔</m:t>
                        </m:r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  : </m:t>
                        </m:r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𝟐</m:t>
                        </m:r>
                      </m:den>
                    </m:f>
                    <m:r>
                      <a:rPr lang="en-US" sz="4000" b="1" i="1" kern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  <a:sym typeface="Fredoka One"/>
                      </a:rPr>
                      <m:t>=</m:t>
                    </m:r>
                    <m:f>
                      <m:fPr>
                        <m:ctrlPr>
                          <a:rPr lang="en-US" sz="4000" b="1" i="1" ker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𝟐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𝟑</m:t>
                        </m:r>
                      </m:den>
                    </m:f>
                    <m:r>
                      <a:rPr lang="en-US" sz="4000" b="1" i="1" kern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  <a:sym typeface="Fredoka One"/>
                      </a:rPr>
                      <m:t> </m:t>
                    </m:r>
                  </m:oMath>
                </a14:m>
                <a:endParaRPr lang="en-US" sz="40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7668FB7-F504-5468-C1BC-1DE2F803C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4075" y="1171575"/>
                <a:ext cx="3381375" cy="1020279"/>
              </a:xfrm>
              <a:prstGeom prst="rect">
                <a:avLst/>
              </a:prstGeom>
              <a:blipFill>
                <a:blip r:embed="rId3"/>
                <a:stretch>
                  <a:fillRect b="-6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FBA6E193-235C-474C-D3C9-440FBC8F3D35}"/>
              </a:ext>
            </a:extLst>
          </p:cNvPr>
          <p:cNvSpPr txBox="1"/>
          <p:nvPr/>
        </p:nvSpPr>
        <p:spPr>
          <a:xfrm>
            <a:off x="4943475" y="1333500"/>
            <a:ext cx="809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4FBE27-9845-14D3-F82D-4D4FD017EE3A}"/>
              </a:ext>
            </a:extLst>
          </p:cNvPr>
          <p:cNvSpPr txBox="1"/>
          <p:nvPr/>
        </p:nvSpPr>
        <p:spPr>
          <a:xfrm>
            <a:off x="552450" y="2343150"/>
            <a:ext cx="10315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2.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chất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cơ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bản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40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endParaRPr lang="en-US" sz="4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FF88BC-2D21-7FDB-BC3F-9BCDA5006DB4}"/>
              </a:ext>
            </a:extLst>
          </p:cNvPr>
          <p:cNvSpPr txBox="1"/>
          <p:nvPr/>
        </p:nvSpPr>
        <p:spPr>
          <a:xfrm>
            <a:off x="504825" y="3114675"/>
            <a:ext cx="110299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Nếu ta nhân cả tử số và mẫu số của một phân số với cùng một số tự nhiên khác 0 thì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endParaRPr lang="vi-VN" sz="2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2800" dirty="0">
                <a:latin typeface="Cambria" panose="02040503050406030204" pitchFamily="18" charset="0"/>
                <a:ea typeface="Cambria" panose="02040503050406030204" pitchFamily="18" charset="0"/>
              </a:rPr>
              <a:t>Nếu ta chia cả tử số và mẫu số của một phân số với một số tự nhiên khác 0 thì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sau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chia ta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bằng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vi-VN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192072-4827-869D-6D91-52376C02E5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25" y="5338762"/>
            <a:ext cx="3733800" cy="8858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3B51754-2DA5-E552-1449-04B29EBFED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6512" y="5238750"/>
            <a:ext cx="2638425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51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9595" flipH="1">
            <a:off x="5571762" y="776859"/>
            <a:ext cx="6738242" cy="52175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9A7F49-E246-183F-23DA-09DC1675F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536" y="1357675"/>
            <a:ext cx="6450127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5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E14B2C7-1B2C-6B07-80CE-E880E09F5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37" y="323850"/>
            <a:ext cx="1795463" cy="83223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A179F0A-A648-B8BF-D33B-BB73191E4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812" y="1638300"/>
            <a:ext cx="11153775" cy="337185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0F1712C-087F-4C55-C177-1F488B7A8FEC}"/>
              </a:ext>
            </a:extLst>
          </p:cNvPr>
          <p:cNvSpPr/>
          <p:nvPr/>
        </p:nvSpPr>
        <p:spPr>
          <a:xfrm>
            <a:off x="3562350" y="1657349"/>
            <a:ext cx="819150" cy="704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ADA45E5-0298-F967-BF83-2A5C749A854F}"/>
              </a:ext>
            </a:extLst>
          </p:cNvPr>
          <p:cNvSpPr/>
          <p:nvPr/>
        </p:nvSpPr>
        <p:spPr>
          <a:xfrm>
            <a:off x="3524250" y="2438399"/>
            <a:ext cx="819150" cy="70485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20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D3A0A60-C1C9-B604-A7A3-7FE42C1E447C}"/>
              </a:ext>
            </a:extLst>
          </p:cNvPr>
          <p:cNvSpPr/>
          <p:nvPr/>
        </p:nvSpPr>
        <p:spPr>
          <a:xfrm>
            <a:off x="9420225" y="1819275"/>
            <a:ext cx="695325" cy="58102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ABC40BC0-5F0F-0FDA-B894-92BC8F1AD1FF}"/>
              </a:ext>
            </a:extLst>
          </p:cNvPr>
          <p:cNvSpPr/>
          <p:nvPr/>
        </p:nvSpPr>
        <p:spPr>
          <a:xfrm>
            <a:off x="10668000" y="1800225"/>
            <a:ext cx="695325" cy="6286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0BF727F-01EB-AC07-570E-91D2D365B5DA}"/>
              </a:ext>
            </a:extLst>
          </p:cNvPr>
          <p:cNvSpPr/>
          <p:nvPr/>
        </p:nvSpPr>
        <p:spPr>
          <a:xfrm>
            <a:off x="10648951" y="2505075"/>
            <a:ext cx="809624" cy="6667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21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9AAE6D8-C53A-07F0-7065-89B13243DE90}"/>
              </a:ext>
            </a:extLst>
          </p:cNvPr>
          <p:cNvSpPr/>
          <p:nvPr/>
        </p:nvSpPr>
        <p:spPr>
          <a:xfrm>
            <a:off x="3562350" y="3495675"/>
            <a:ext cx="666750" cy="6286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8624785-B980-1A4C-1D8D-94AA75B03543}"/>
              </a:ext>
            </a:extLst>
          </p:cNvPr>
          <p:cNvSpPr/>
          <p:nvPr/>
        </p:nvSpPr>
        <p:spPr>
          <a:xfrm>
            <a:off x="3581400" y="4210050"/>
            <a:ext cx="666750" cy="6286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5B78E03-D0BD-9F2B-4FC9-8602E599A522}"/>
              </a:ext>
            </a:extLst>
          </p:cNvPr>
          <p:cNvSpPr/>
          <p:nvPr/>
        </p:nvSpPr>
        <p:spPr>
          <a:xfrm>
            <a:off x="9496425" y="4238625"/>
            <a:ext cx="666750" cy="6286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001BE7F-19AB-3DE1-80E4-9B0A87DEE109}"/>
              </a:ext>
            </a:extLst>
          </p:cNvPr>
          <p:cNvSpPr/>
          <p:nvPr/>
        </p:nvSpPr>
        <p:spPr>
          <a:xfrm>
            <a:off x="10677525" y="3495675"/>
            <a:ext cx="666750" cy="6286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16071D2-B820-CB3E-0FFC-7AD96444AD37}"/>
              </a:ext>
            </a:extLst>
          </p:cNvPr>
          <p:cNvSpPr/>
          <p:nvPr/>
        </p:nvSpPr>
        <p:spPr>
          <a:xfrm>
            <a:off x="10639425" y="4238625"/>
            <a:ext cx="666750" cy="6286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87493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8BBA61-7F84-11BE-80C2-2D8B29BCB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712" y="371475"/>
            <a:ext cx="1963851" cy="8763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7CD5B1-1FEB-36BE-1D44-C25C0AB835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2041370"/>
            <a:ext cx="11029950" cy="1505075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8FE9B20-C28B-3EB8-9077-E4FC837C7978}"/>
              </a:ext>
            </a:extLst>
          </p:cNvPr>
          <p:cNvSpPr/>
          <p:nvPr/>
        </p:nvSpPr>
        <p:spPr>
          <a:xfrm>
            <a:off x="1476375" y="2867025"/>
            <a:ext cx="666750" cy="50482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10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9691A74-97BE-4AEF-0774-008477A71797}"/>
              </a:ext>
            </a:extLst>
          </p:cNvPr>
          <p:cNvSpPr/>
          <p:nvPr/>
        </p:nvSpPr>
        <p:spPr>
          <a:xfrm>
            <a:off x="2476500" y="2257425"/>
            <a:ext cx="542925" cy="50482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95E18E5-8EA9-35FF-7BC7-EDC2E222FA46}"/>
              </a:ext>
            </a:extLst>
          </p:cNvPr>
          <p:cNvSpPr/>
          <p:nvPr/>
        </p:nvSpPr>
        <p:spPr>
          <a:xfrm>
            <a:off x="4362450" y="2857500"/>
            <a:ext cx="542925" cy="50482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D5539BC-6C66-04AC-EA38-F3F2259A5AA6}"/>
              </a:ext>
            </a:extLst>
          </p:cNvPr>
          <p:cNvSpPr/>
          <p:nvPr/>
        </p:nvSpPr>
        <p:spPr>
          <a:xfrm>
            <a:off x="5267325" y="2886075"/>
            <a:ext cx="542925" cy="50482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DE8A4FA-3C67-DF67-09C9-C79F5F91AD50}"/>
              </a:ext>
            </a:extLst>
          </p:cNvPr>
          <p:cNvSpPr/>
          <p:nvPr/>
        </p:nvSpPr>
        <p:spPr>
          <a:xfrm>
            <a:off x="7248525" y="2276475"/>
            <a:ext cx="542925" cy="50482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6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FFF5308-8945-9D2F-584E-F0A1DC489737}"/>
              </a:ext>
            </a:extLst>
          </p:cNvPr>
          <p:cNvSpPr/>
          <p:nvPr/>
        </p:nvSpPr>
        <p:spPr>
          <a:xfrm>
            <a:off x="8115300" y="2876550"/>
            <a:ext cx="714375" cy="50482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12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6E165C0-10FC-8261-BCDD-472EB02AFF32}"/>
              </a:ext>
            </a:extLst>
          </p:cNvPr>
          <p:cNvSpPr/>
          <p:nvPr/>
        </p:nvSpPr>
        <p:spPr>
          <a:xfrm>
            <a:off x="10048876" y="2247900"/>
            <a:ext cx="552450" cy="50482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EE2307-B1C5-F947-F0F0-90528DA5DDEA}"/>
              </a:ext>
            </a:extLst>
          </p:cNvPr>
          <p:cNvSpPr/>
          <p:nvPr/>
        </p:nvSpPr>
        <p:spPr>
          <a:xfrm>
            <a:off x="10925176" y="2895600"/>
            <a:ext cx="552450" cy="50482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9921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9595" flipH="1">
            <a:off x="5571762" y="776859"/>
            <a:ext cx="6738242" cy="52175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0C3540E-7E31-FAF9-7965-C73974170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728" y="1648427"/>
            <a:ext cx="4840644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27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8F34040-C715-7501-95B2-6E11E7FDC4CA}"/>
              </a:ext>
            </a:extLst>
          </p:cNvPr>
          <p:cNvSpPr/>
          <p:nvPr/>
        </p:nvSpPr>
        <p:spPr>
          <a:xfrm>
            <a:off x="7284122" y="922403"/>
            <a:ext cx="3515339" cy="15008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6" name="Text Box 29">
            <a:extLst>
              <a:ext uri="{FF2B5EF4-FFF2-40B4-BE49-F238E27FC236}">
                <a16:creationId xmlns:a16="http://schemas.microsoft.com/office/drawing/2014/main" id="{47D111FA-8899-1E2A-B083-88DCCB038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316" y="705427"/>
            <a:ext cx="1099883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spcBef>
                <a:spcPct val="50000"/>
              </a:spcBef>
              <a:buNone/>
            </a:pPr>
            <a:r>
              <a:rPr lang="vi-VN" altLang="en-US" sz="28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Cùng giảm 3 lần tử số và mẫu số của phân số trong tấm thẻ bên, ta được phân số nào bằng phân số trong tấm thẻ đó?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F72B8E-DB27-059F-CD07-BB4E91A40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20225" y="2033587"/>
            <a:ext cx="2038350" cy="22193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66B573-3C77-0DDF-C2D3-28290F809360}"/>
                  </a:ext>
                </a:extLst>
              </p:cNvPr>
              <p:cNvSpPr txBox="1"/>
              <p:nvPr/>
            </p:nvSpPr>
            <p:spPr>
              <a:xfrm>
                <a:off x="847725" y="2409825"/>
                <a:ext cx="2362200" cy="981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A</a:t>
                </a:r>
                <a14:m>
                  <m:oMath xmlns:m="http://schemas.openxmlformats.org/officeDocument/2006/math">
                    <m:r>
                      <a:rPr kumimoji="0" lang="en-US" sz="40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  <a:sym typeface="Fredoka One"/>
                      </a:rPr>
                      <m:t>. </m:t>
                    </m:r>
                    <m:f>
                      <m:fPr>
                        <m:ctrlP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𝟐</m:t>
                        </m:r>
                      </m:num>
                      <m:den>
                        <m: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𝟗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366B573-3C77-0DDF-C2D3-28290F8093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725" y="2409825"/>
                <a:ext cx="2362200" cy="981487"/>
              </a:xfrm>
              <a:prstGeom prst="rect">
                <a:avLst/>
              </a:prstGeom>
              <a:blipFill>
                <a:blip r:embed="rId5"/>
                <a:stretch>
                  <a:fillRect l="-9021"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8051013-FED9-E169-A078-228AA9459174}"/>
                  </a:ext>
                </a:extLst>
              </p:cNvPr>
              <p:cNvSpPr txBox="1"/>
              <p:nvPr/>
            </p:nvSpPr>
            <p:spPr>
              <a:xfrm>
                <a:off x="3009900" y="2438400"/>
                <a:ext cx="2362200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noProof="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Fredoka One"/>
                  </a:rPr>
                  <a:t>B</a:t>
                </a:r>
                <a14:m>
                  <m:oMath xmlns:m="http://schemas.openxmlformats.org/officeDocument/2006/math">
                    <m:r>
                      <a:rPr kumimoji="0" lang="en-US" sz="40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  <a:sym typeface="Fredoka One"/>
                      </a:rPr>
                      <m:t>. </m:t>
                    </m:r>
                    <m:f>
                      <m:fPr>
                        <m:ctrlP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𝟔</m:t>
                        </m:r>
                      </m:num>
                      <m:den>
                        <m: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𝟑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8051013-FED9-E169-A078-228AA94591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900" y="2438400"/>
                <a:ext cx="2362200" cy="978538"/>
              </a:xfrm>
              <a:prstGeom prst="rect">
                <a:avLst/>
              </a:prstGeom>
              <a:blipFill>
                <a:blip r:embed="rId6"/>
                <a:stretch>
                  <a:fillRect l="-9302" b="-11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87ECB96-5A35-A9B1-11E2-9ADBFB3489C7}"/>
                  </a:ext>
                </a:extLst>
              </p:cNvPr>
              <p:cNvSpPr txBox="1"/>
              <p:nvPr/>
            </p:nvSpPr>
            <p:spPr>
              <a:xfrm>
                <a:off x="4838700" y="2476500"/>
                <a:ext cx="2362200" cy="10202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Fredoka One"/>
                  </a:rPr>
                  <a:t>C</a:t>
                </a:r>
                <a14:m>
                  <m:oMath xmlns:m="http://schemas.openxmlformats.org/officeDocument/2006/math">
                    <m:r>
                      <a:rPr kumimoji="0" lang="en-US" sz="40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  <a:sym typeface="Fredoka One"/>
                      </a:rPr>
                      <m:t>. </m:t>
                    </m:r>
                    <m:f>
                      <m:fPr>
                        <m:ctrlP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𝟐</m:t>
                        </m:r>
                      </m:num>
                      <m:den>
                        <m: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𝟑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87ECB96-5A35-A9B1-11E2-9ADBFB3489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8700" y="2476500"/>
                <a:ext cx="2362200" cy="1020279"/>
              </a:xfrm>
              <a:prstGeom prst="rect">
                <a:avLst/>
              </a:prstGeom>
              <a:blipFill>
                <a:blip r:embed="rId7"/>
                <a:stretch>
                  <a:fillRect l="-9302" b="-6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FC0AF3E-852A-EB93-B907-7852A5CFD17E}"/>
                  </a:ext>
                </a:extLst>
              </p:cNvPr>
              <p:cNvSpPr txBox="1"/>
              <p:nvPr/>
            </p:nvSpPr>
            <p:spPr>
              <a:xfrm>
                <a:off x="6619875" y="2466975"/>
                <a:ext cx="2362200" cy="978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noProof="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sym typeface="Fredoka One"/>
                  </a:rPr>
                  <a:t>D</a:t>
                </a:r>
                <a14:m>
                  <m:oMath xmlns:m="http://schemas.openxmlformats.org/officeDocument/2006/math">
                    <m:r>
                      <a:rPr kumimoji="0" lang="en-US" sz="40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  <a:sym typeface="Fredoka One"/>
                      </a:rPr>
                      <m:t>. </m:t>
                    </m:r>
                    <m:f>
                      <m:fPr>
                        <m:ctrlP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𝟑</m:t>
                        </m:r>
                      </m:num>
                      <m:den>
                        <m:r>
                          <a:rPr kumimoji="0" lang="en-US" sz="4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𝟐</m:t>
                        </m:r>
                      </m:den>
                    </m:f>
                  </m:oMath>
                </a14:m>
                <a:endParaRPr lang="en-US" sz="40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FC0AF3E-852A-EB93-B907-7852A5CFD1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875" y="2466975"/>
                <a:ext cx="2362200" cy="978538"/>
              </a:xfrm>
              <a:prstGeom prst="rect">
                <a:avLst/>
              </a:prstGeom>
              <a:blipFill>
                <a:blip r:embed="rId8"/>
                <a:stretch>
                  <a:fillRect l="-9302" b="-11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0316DE-CDF7-68F1-D04F-DCEFAD8CA6A6}"/>
                  </a:ext>
                </a:extLst>
              </p:cNvPr>
              <p:cNvSpPr txBox="1"/>
              <p:nvPr/>
            </p:nvSpPr>
            <p:spPr>
              <a:xfrm>
                <a:off x="1962149" y="4171950"/>
                <a:ext cx="4124325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54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Ta </a:t>
                </a:r>
                <a:r>
                  <a:rPr lang="en-US" sz="5400" b="1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14:m>
                  <m:oMath xmlns:m="http://schemas.openxmlformats.org/officeDocument/2006/math">
                    <m:r>
                      <a:rPr kumimoji="0" lang="en-US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  <a:sym typeface="Fredoka One"/>
                      </a:rPr>
                      <m:t>:</m:t>
                    </m:r>
                    <m:f>
                      <m:fPr>
                        <m:ctrlPr>
                          <a:rPr kumimoji="0" lang="en-US" sz="5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𝟔</m:t>
                        </m:r>
                        <m:r>
                          <a:rPr kumimoji="0" lang="en-US" sz="5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 :</m:t>
                        </m:r>
                        <m:r>
                          <a:rPr kumimoji="0" lang="en-US" sz="5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𝟑</m:t>
                        </m:r>
                      </m:num>
                      <m:den>
                        <m:r>
                          <a:rPr kumimoji="0" lang="en-US" sz="5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𝟗</m:t>
                        </m:r>
                        <m:r>
                          <a:rPr kumimoji="0" lang="en-US" sz="5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 :</m:t>
                        </m:r>
                        <m:r>
                          <a:rPr kumimoji="0" lang="en-US" sz="5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𝟑</m:t>
                        </m:r>
                      </m:den>
                    </m:f>
                    <m:r>
                      <a:rPr kumimoji="0" lang="en-US" sz="54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" panose="02040503050406030204" pitchFamily="18" charset="0"/>
                        <a:sym typeface="Fredoka One"/>
                      </a:rPr>
                      <m:t>=</m:t>
                    </m:r>
                    <m:f>
                      <m:fPr>
                        <m:ctrlPr>
                          <a:rPr kumimoji="0" lang="en-US" sz="5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</m:ctrlPr>
                      </m:fPr>
                      <m:num>
                        <m:r>
                          <a:rPr kumimoji="0" lang="en-US" sz="5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𝟐</m:t>
                        </m:r>
                      </m:num>
                      <m:den>
                        <m:r>
                          <a:rPr kumimoji="0" lang="en-US" sz="54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" panose="02040503050406030204" pitchFamily="18" charset="0"/>
                            <a:sym typeface="Fredoka One"/>
                          </a:rPr>
                          <m:t>𝟑</m:t>
                        </m:r>
                      </m:den>
                    </m:f>
                  </m:oMath>
                </a14:m>
                <a:endParaRPr lang="en-US" sz="5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D0316DE-CDF7-68F1-D04F-DCEFAD8CA6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2149" y="4171950"/>
                <a:ext cx="4124325" cy="1292662"/>
              </a:xfrm>
              <a:prstGeom prst="rect">
                <a:avLst/>
              </a:prstGeom>
              <a:blipFill>
                <a:blip r:embed="rId9"/>
                <a:stretch>
                  <a:fillRect l="-7988" b="-132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0D41773D-497B-2991-9CE9-B8F998A78FC2}"/>
              </a:ext>
            </a:extLst>
          </p:cNvPr>
          <p:cNvSpPr/>
          <p:nvPr/>
        </p:nvSpPr>
        <p:spPr>
          <a:xfrm>
            <a:off x="4800600" y="2752725"/>
            <a:ext cx="571500" cy="5238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00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/>
      <p:bldP spid="9" grpId="0"/>
      <p:bldP spid="10" grpId="0"/>
      <p:bldP spid="11" grpId="0"/>
      <p:bldP spid="12" grpId="0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5870">
            <a:off x="9500316" y="134049"/>
            <a:ext cx="1421261" cy="15946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3705">
            <a:off x="9307243" y="1642596"/>
            <a:ext cx="2691248" cy="307571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1724">
            <a:off x="10051769" y="4618983"/>
            <a:ext cx="2009754" cy="23167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3333" y1="51705" x2="95167" y2="63258"/>
                        <a14:foregroundMark x1="57167" y1="54167" x2="75833" y2="702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83613">
            <a:off x="8034225" y="1045663"/>
            <a:ext cx="1582498" cy="139259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915852" y="5045633"/>
            <a:ext cx="1012344" cy="89086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47515">
            <a:off x="11066732" y="521251"/>
            <a:ext cx="1061322" cy="93396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005" y="4078224"/>
            <a:ext cx="1098475" cy="7073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045BBBD-DB48-460E-FCAD-8A7E5D02440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6725" y="1336677"/>
            <a:ext cx="9132600" cy="580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0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TRO NHANH NHU CHOP">
            <a:hlinkClick r:id="" action="ppaction://media"/>
            <a:extLst>
              <a:ext uri="{FF2B5EF4-FFF2-40B4-BE49-F238E27FC236}">
                <a16:creationId xmlns:a16="http://schemas.microsoft.com/office/drawing/2014/main" id="{DE7E1A8D-C02C-45FB-9D8D-CFDA1A9F7E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98187E-DAD7-4FAE-A5F5-C2A15612E9CB}"/>
              </a:ext>
            </a:extLst>
          </p:cNvPr>
          <p:cNvSpPr txBox="1"/>
          <p:nvPr/>
        </p:nvSpPr>
        <p:spPr>
          <a:xfrm>
            <a:off x="1948542" y="6013660"/>
            <a:ext cx="8294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NguyenHa 01" panose="02040603050506020204" pitchFamily="18" charset="0"/>
                <a:ea typeface="+mn-ea"/>
                <a:cs typeface="+mn-cs"/>
              </a:rPr>
              <a:t>Phiên bản Lớp học</a:t>
            </a:r>
          </a:p>
        </p:txBody>
      </p:sp>
    </p:spTree>
    <p:extLst>
      <p:ext uri="{BB962C8B-B14F-4D97-AF65-F5344CB8AC3E}">
        <p14:creationId xmlns:p14="http://schemas.microsoft.com/office/powerpoint/2010/main" val="13556177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809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repeatCount="200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A3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0B4BFBD-CA22-4300-99D5-59E0ED2E96F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03" y="-1962638"/>
            <a:ext cx="9428155" cy="9648564"/>
          </a:xfrm>
          <a:prstGeom prst="rect">
            <a:avLst/>
          </a:prstGeom>
        </p:spPr>
      </p:pic>
      <p:pic>
        <p:nvPicPr>
          <p:cNvPr id="45" name="图片 7">
            <a:extLst>
              <a:ext uri="{FF2B5EF4-FFF2-40B4-BE49-F238E27FC236}">
                <a16:creationId xmlns:a16="http://schemas.microsoft.com/office/drawing/2014/main" id="{6D3C1C9C-0AEB-4C2E-990F-B9C9AD4CF9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1593" y="-1"/>
            <a:ext cx="5619093" cy="68249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 rot="21399920">
                <a:off x="3045995" y="2045711"/>
                <a:ext cx="6049667" cy="8036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nl-NL" sz="3200" dirty="0">
                    <a:latin typeface="Cambria" panose="02040503050406030204" pitchFamily="18" charset="0"/>
                    <a:ea typeface="Cambria" panose="02040503050406030204" pitchFamily="18" charset="0"/>
                  </a:rPr>
                  <a:t>Tìm phân số bằng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nl-NL" sz="32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#9Slide07 Pattaya" panose="00000500000000000000" pitchFamily="2" charset="-34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399920">
                <a:off x="3045995" y="2045711"/>
                <a:ext cx="6049667" cy="803682"/>
              </a:xfrm>
              <a:prstGeom prst="rect">
                <a:avLst/>
              </a:prstGeom>
              <a:blipFill>
                <a:blip r:embed="rId7"/>
                <a:stretch>
                  <a:fillRect b="-4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6" name="图片 18">
            <a:extLst>
              <a:ext uri="{FF2B5EF4-FFF2-40B4-BE49-F238E27FC236}">
                <a16:creationId xmlns:a16="http://schemas.microsoft.com/office/drawing/2014/main" id="{725CCC26-9C74-4095-AD0B-3E789B19EB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887" y="866823"/>
            <a:ext cx="3715164" cy="3715164"/>
          </a:xfrm>
          <a:prstGeom prst="rect">
            <a:avLst/>
          </a:prstGeom>
        </p:spPr>
      </p:pic>
      <p:pic>
        <p:nvPicPr>
          <p:cNvPr id="56" name="DONG HO CAT">
            <a:extLst>
              <a:ext uri="{FF2B5EF4-FFF2-40B4-BE49-F238E27FC236}">
                <a16:creationId xmlns:a16="http://schemas.microsoft.com/office/drawing/2014/main" id="{5F823108-B3DE-43B4-8172-6CB57BBEC19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642" y="167352"/>
            <a:ext cx="900532" cy="1198046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D17C7E6C-6F0B-473A-A994-D0C2CC65077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4" y="188565"/>
            <a:ext cx="1588750" cy="108735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54354D89-380C-4151-8D3A-4954B597885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0" y="148224"/>
            <a:ext cx="1588750" cy="1087357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618038B4-F6CA-4400-8D07-F8E25246C00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233272"/>
            <a:ext cx="1588750" cy="108735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901BCA2-F5BF-4339-8E8B-19992404936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43054"/>
            <a:ext cx="1588750" cy="108735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2F38D119-E066-4421-AE22-C318AC5C3BE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24948"/>
            <a:ext cx="1588750" cy="1087357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DEE80163-5AC9-49A5-A0D3-41B4456FE5E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35" y="252182"/>
            <a:ext cx="1588750" cy="1087357"/>
          </a:xfrm>
          <a:prstGeom prst="rect">
            <a:avLst/>
          </a:prstGeom>
        </p:spPr>
      </p:pic>
      <p:sp>
        <p:nvSpPr>
          <p:cNvPr id="63" name="Ribbon: Curved and Tilted Down 62">
            <a:extLst>
              <a:ext uri="{FF2B5EF4-FFF2-40B4-BE49-F238E27FC236}">
                <a16:creationId xmlns:a16="http://schemas.microsoft.com/office/drawing/2014/main" id="{68FA8598-2808-4F9F-BECB-6B08FC75456B}"/>
              </a:ext>
            </a:extLst>
          </p:cNvPr>
          <p:cNvSpPr/>
          <p:nvPr/>
        </p:nvSpPr>
        <p:spPr>
          <a:xfrm>
            <a:off x="2687664" y="76196"/>
            <a:ext cx="2622335" cy="1087357"/>
          </a:xfrm>
          <a:prstGeom prst="ellipseRibbon">
            <a:avLst>
              <a:gd name="adj1" fmla="val 25000"/>
              <a:gd name="adj2" fmla="val 59963"/>
              <a:gd name="adj3" fmla="val 12500"/>
            </a:avLst>
          </a:prstGeom>
          <a:solidFill>
            <a:srgbClr val="FFC7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7 Pattaya" panose="00000500000000000000" pitchFamily="2" charset="-34"/>
              </a:rPr>
              <a:t>Câu 1</a:t>
            </a: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560EDED-6A49-4039-998D-7AF84E40E0D0}"/>
              </a:ext>
            </a:extLst>
          </p:cNvPr>
          <p:cNvGrpSpPr/>
          <p:nvPr/>
        </p:nvGrpSpPr>
        <p:grpSpPr>
          <a:xfrm>
            <a:off x="2752725" y="4447836"/>
            <a:ext cx="6257925" cy="2410164"/>
            <a:chOff x="3810858" y="4447836"/>
            <a:chExt cx="4461074" cy="2410164"/>
          </a:xfrm>
        </p:grpSpPr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FB7CA528-6BD8-4B7F-83C7-47E446E33D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71" b="53360"/>
            <a:stretch/>
          </p:blipFill>
          <p:spPr>
            <a:xfrm>
              <a:off x="3810858" y="4447836"/>
              <a:ext cx="4461074" cy="241016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1A2A9EA7-1FA0-46CB-8F71-380A0AAADFF9}"/>
                    </a:ext>
                  </a:extLst>
                </p:cNvPr>
                <p:cNvSpPr txBox="1"/>
                <p:nvPr/>
              </p:nvSpPr>
              <p:spPr>
                <a:xfrm>
                  <a:off x="5382484" y="5081845"/>
                  <a:ext cx="1710895" cy="115922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lvl="0" algn="ctr"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4800" b="1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nl-NL" sz="4800" b="1" i="1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𝟏𝟎</m:t>
                          </m:r>
                        </m:den>
                      </m:f>
                    </m:oMath>
                  </a14:m>
                  <a:r>
                    <a:rPr kumimoji="0" lang="en-US" sz="4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</a:rPr>
                    <a:t>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  <m:r>
                        <a:rPr lang="en-US" sz="48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;…</m:t>
                      </m:r>
                    </m:oMath>
                  </a14:m>
                  <a:endPara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1A2A9EA7-1FA0-46CB-8F71-380A0AAADF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2484" y="5081845"/>
                  <a:ext cx="1710895" cy="1159228"/>
                </a:xfrm>
                <a:prstGeom prst="rect">
                  <a:avLst/>
                </a:prstGeom>
                <a:blipFill>
                  <a:blip r:embed="rId17"/>
                  <a:stretch>
                    <a:fillRect b="-121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9400397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5 gi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A3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0B4BFBD-CA22-4300-99D5-59E0ED2E96F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03" y="-1962638"/>
            <a:ext cx="9638372" cy="9648564"/>
          </a:xfrm>
          <a:prstGeom prst="rect">
            <a:avLst/>
          </a:prstGeom>
        </p:spPr>
      </p:pic>
      <p:pic>
        <p:nvPicPr>
          <p:cNvPr id="45" name="图片 7">
            <a:extLst>
              <a:ext uri="{FF2B5EF4-FFF2-40B4-BE49-F238E27FC236}">
                <a16:creationId xmlns:a16="http://schemas.microsoft.com/office/drawing/2014/main" id="{6D3C1C9C-0AEB-4C2E-990F-B9C9AD4CF9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1593" y="-1"/>
            <a:ext cx="5619093" cy="68249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 rot="21399920">
                <a:off x="2907805" y="1535391"/>
                <a:ext cx="6163878" cy="12845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3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Tìm các cặp phân số bằng nhau trong các phân số sau: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  <m:r>
                      <a:rPr lang="nl-NL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, </m:t>
                    </m:r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  <m:r>
                      <a:rPr lang="nl-NL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, </m:t>
                    </m:r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nl-NL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, </m:t>
                    </m:r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  <m:r>
                      <a:rPr lang="nl-NL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, </m:t>
                    </m:r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nl-NL" sz="32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en-US" sz="44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399920">
                <a:off x="2907805" y="1535391"/>
                <a:ext cx="6163878" cy="1284582"/>
              </a:xfrm>
              <a:prstGeom prst="rect">
                <a:avLst/>
              </a:prstGeom>
              <a:blipFill>
                <a:blip r:embed="rId7"/>
                <a:stretch>
                  <a:fillRect l="-1955" t="-4444" b="-5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6" name="图片 18">
            <a:extLst>
              <a:ext uri="{FF2B5EF4-FFF2-40B4-BE49-F238E27FC236}">
                <a16:creationId xmlns:a16="http://schemas.microsoft.com/office/drawing/2014/main" id="{725CCC26-9C74-4095-AD0B-3E789B19EB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887" y="866823"/>
            <a:ext cx="3715164" cy="3715164"/>
          </a:xfrm>
          <a:prstGeom prst="rect">
            <a:avLst/>
          </a:prstGeom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E99B3C86-5F78-4F9A-8170-763617BBE323}"/>
              </a:ext>
            </a:extLst>
          </p:cNvPr>
          <p:cNvGrpSpPr/>
          <p:nvPr/>
        </p:nvGrpSpPr>
        <p:grpSpPr>
          <a:xfrm>
            <a:off x="4345510" y="4447836"/>
            <a:ext cx="5941490" cy="2410164"/>
            <a:chOff x="-312215" y="4447836"/>
            <a:chExt cx="4461074" cy="241016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7415D06-AEE3-47E5-920D-7798D2D3B4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71" b="53360"/>
            <a:stretch/>
          </p:blipFill>
          <p:spPr>
            <a:xfrm>
              <a:off x="-312215" y="4447836"/>
              <a:ext cx="4461074" cy="241016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769926" y="5227020"/>
                  <a:ext cx="2405013" cy="892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36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nl-NL" sz="36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  <m:r>
                        <a:rPr lang="nl-NL" sz="36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36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nl-NL" sz="36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𝟗</m:t>
                          </m:r>
                        </m:den>
                      </m:f>
                      <m:r>
                        <a:rPr lang="nl-NL" sz="36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, </m:t>
                      </m:r>
                    </m:oMath>
                  </a14:m>
                  <a:r>
                    <a:rPr lang="nl-NL" sz="3600" b="1" dirty="0"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36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nl-NL" sz="36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  <m:r>
                        <a:rPr lang="nl-NL" sz="3600" b="1" i="1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36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nl-NL" sz="36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𝟏𝟐</m:t>
                          </m:r>
                        </m:den>
                      </m:f>
                    </m:oMath>
                  </a14:m>
                  <a:r>
                    <a:rPr lang="nl-NL" sz="3600" b="1" dirty="0">
                      <a:solidFill>
                        <a:srgbClr val="002060"/>
                      </a:solidFill>
                      <a:effectLst/>
                      <a:latin typeface="Times New Roman" panose="02020603050405020304" pitchFamily="18" charset="0"/>
                      <a:ea typeface="Times New Roman" panose="02020603050405020304" pitchFamily="18" charset="0"/>
                    </a:rPr>
                    <a:t> </a:t>
                  </a:r>
                  <a:endParaRPr kumimoji="0" lang="en-US" sz="6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9926" y="5227020"/>
                  <a:ext cx="2405013" cy="89255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6" name="DONG HO CAT">
            <a:extLst>
              <a:ext uri="{FF2B5EF4-FFF2-40B4-BE49-F238E27FC236}">
                <a16:creationId xmlns:a16="http://schemas.microsoft.com/office/drawing/2014/main" id="{5F823108-B3DE-43B4-8172-6CB57BBEC19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642" y="167352"/>
            <a:ext cx="900532" cy="1198046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D17C7E6C-6F0B-473A-A994-D0C2CC65077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4" y="188565"/>
            <a:ext cx="1588750" cy="108735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54354D89-380C-4151-8D3A-4954B597885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0" y="148224"/>
            <a:ext cx="1588750" cy="1087357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618038B4-F6CA-4400-8D07-F8E25246C00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233272"/>
            <a:ext cx="1588750" cy="108735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901BCA2-F5BF-4339-8E8B-19992404936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43054"/>
            <a:ext cx="1588750" cy="108735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2F38D119-E066-4421-AE22-C318AC5C3BE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24948"/>
            <a:ext cx="1588750" cy="1087357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DEE80163-5AC9-49A5-A0D3-41B4456FE5E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35" y="252182"/>
            <a:ext cx="1588750" cy="1087357"/>
          </a:xfrm>
          <a:prstGeom prst="rect">
            <a:avLst/>
          </a:prstGeom>
        </p:spPr>
      </p:pic>
      <p:sp>
        <p:nvSpPr>
          <p:cNvPr id="63" name="Ribbon: Curved and Tilted Down 62">
            <a:extLst>
              <a:ext uri="{FF2B5EF4-FFF2-40B4-BE49-F238E27FC236}">
                <a16:creationId xmlns:a16="http://schemas.microsoft.com/office/drawing/2014/main" id="{68FA8598-2808-4F9F-BECB-6B08FC75456B}"/>
              </a:ext>
            </a:extLst>
          </p:cNvPr>
          <p:cNvSpPr/>
          <p:nvPr/>
        </p:nvSpPr>
        <p:spPr>
          <a:xfrm>
            <a:off x="2687664" y="76196"/>
            <a:ext cx="2622335" cy="1087357"/>
          </a:xfrm>
          <a:prstGeom prst="ellipseRibbon">
            <a:avLst>
              <a:gd name="adj1" fmla="val 25000"/>
              <a:gd name="adj2" fmla="val 59963"/>
              <a:gd name="adj3" fmla="val 12500"/>
            </a:avLst>
          </a:prstGeom>
          <a:solidFill>
            <a:srgbClr val="FFC7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7 Pattaya" panose="00000500000000000000" pitchFamily="2" charset="-34"/>
              </a:rPr>
              <a:t>Câu 2</a:t>
            </a:r>
          </a:p>
        </p:txBody>
      </p:sp>
    </p:spTree>
    <p:extLst>
      <p:ext uri="{BB962C8B-B14F-4D97-AF65-F5344CB8AC3E}">
        <p14:creationId xmlns:p14="http://schemas.microsoft.com/office/powerpoint/2010/main" val="2523971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5 gi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A3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0B4BFBD-CA22-4300-99D5-59E0ED2E96F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03" y="-1962638"/>
            <a:ext cx="9428155" cy="9648564"/>
          </a:xfrm>
          <a:prstGeom prst="rect">
            <a:avLst/>
          </a:prstGeom>
        </p:spPr>
      </p:pic>
      <p:pic>
        <p:nvPicPr>
          <p:cNvPr id="45" name="图片 7">
            <a:extLst>
              <a:ext uri="{FF2B5EF4-FFF2-40B4-BE49-F238E27FC236}">
                <a16:creationId xmlns:a16="http://schemas.microsoft.com/office/drawing/2014/main" id="{6D3C1C9C-0AEB-4C2E-990F-B9C9AD4CF9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1593" y="-1"/>
            <a:ext cx="5619093" cy="68249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21399920">
            <a:off x="3016563" y="1167946"/>
            <a:ext cx="6049667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3600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Nêu cặp phân số bằng nhau dựa vào hình vẽ sau: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#9Slide07 Pattaya" panose="00000500000000000000" pitchFamily="2" charset="-34"/>
            </a:endParaRPr>
          </a:p>
        </p:txBody>
      </p:sp>
      <p:pic>
        <p:nvPicPr>
          <p:cNvPr id="46" name="图片 18">
            <a:extLst>
              <a:ext uri="{FF2B5EF4-FFF2-40B4-BE49-F238E27FC236}">
                <a16:creationId xmlns:a16="http://schemas.microsoft.com/office/drawing/2014/main" id="{725CCC26-9C74-4095-AD0B-3E789B19EB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6887" y="866823"/>
            <a:ext cx="3715164" cy="3715164"/>
          </a:xfrm>
          <a:prstGeom prst="rect">
            <a:avLst/>
          </a:prstGeom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E99B3C86-5F78-4F9A-8170-763617BBE323}"/>
              </a:ext>
            </a:extLst>
          </p:cNvPr>
          <p:cNvGrpSpPr/>
          <p:nvPr/>
        </p:nvGrpSpPr>
        <p:grpSpPr>
          <a:xfrm>
            <a:off x="4469335" y="4324011"/>
            <a:ext cx="4461074" cy="2410164"/>
            <a:chOff x="-312215" y="4447836"/>
            <a:chExt cx="4461074" cy="2410164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7415D06-AEE3-47E5-920D-7798D2D3B4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71" b="53360"/>
            <a:stretch/>
          </p:blipFill>
          <p:spPr>
            <a:xfrm>
              <a:off x="-312215" y="4447836"/>
              <a:ext cx="4461074" cy="241016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1172970" y="5026995"/>
                  <a:ext cx="1689501" cy="124880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lvl="0" algn="ctr"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nl-NL" sz="40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nl-NL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nl-NL" sz="4000" b="1" i="1">
                            <a:latin typeface="Cambria Math" panose="02040503050406030204" pitchFamily="18" charset="0"/>
                          </a:rPr>
                          <m:t>= 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nl-NL" sz="40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nl-NL" sz="4000" b="1" i="1">
                                <a:latin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</m:oMath>
                    </m:oMathPara>
                  </a14:m>
                  <a:endParaRPr kumimoji="0" lang="en-US" sz="7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C000">
                        <a:lumMod val="50000"/>
                      </a:srgbClr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2970" y="5026995"/>
                  <a:ext cx="1689501" cy="124880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6" name="DONG HO CAT">
            <a:extLst>
              <a:ext uri="{FF2B5EF4-FFF2-40B4-BE49-F238E27FC236}">
                <a16:creationId xmlns:a16="http://schemas.microsoft.com/office/drawing/2014/main" id="{5F823108-B3DE-43B4-8172-6CB57BBEC19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642" y="167352"/>
            <a:ext cx="900532" cy="1198046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D17C7E6C-6F0B-473A-A994-D0C2CC65077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4" y="188565"/>
            <a:ext cx="1588750" cy="108735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54354D89-380C-4151-8D3A-4954B597885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00" y="148224"/>
            <a:ext cx="1588750" cy="1087357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618038B4-F6CA-4400-8D07-F8E25246C00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233272"/>
            <a:ext cx="1588750" cy="108735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901BCA2-F5BF-4339-8E8B-19992404936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43054"/>
            <a:ext cx="1588750" cy="108735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2F38D119-E066-4421-AE22-C318AC5C3BE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24948"/>
            <a:ext cx="1588750" cy="1087357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DEE80163-5AC9-49A5-A0D3-41B4456FE5E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35" y="252182"/>
            <a:ext cx="1588750" cy="1087357"/>
          </a:xfrm>
          <a:prstGeom prst="rect">
            <a:avLst/>
          </a:prstGeom>
        </p:spPr>
      </p:pic>
      <p:sp>
        <p:nvSpPr>
          <p:cNvPr id="63" name="Ribbon: Curved and Tilted Down 62">
            <a:extLst>
              <a:ext uri="{FF2B5EF4-FFF2-40B4-BE49-F238E27FC236}">
                <a16:creationId xmlns:a16="http://schemas.microsoft.com/office/drawing/2014/main" id="{68FA8598-2808-4F9F-BECB-6B08FC75456B}"/>
              </a:ext>
            </a:extLst>
          </p:cNvPr>
          <p:cNvSpPr/>
          <p:nvPr/>
        </p:nvSpPr>
        <p:spPr>
          <a:xfrm>
            <a:off x="2687664" y="76196"/>
            <a:ext cx="2622335" cy="1087357"/>
          </a:xfrm>
          <a:prstGeom prst="ellipseRibbon">
            <a:avLst>
              <a:gd name="adj1" fmla="val 25000"/>
              <a:gd name="adj2" fmla="val 59963"/>
              <a:gd name="adj3" fmla="val 12500"/>
            </a:avLst>
          </a:prstGeom>
          <a:solidFill>
            <a:srgbClr val="FFC7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7 Pattaya" panose="00000500000000000000" pitchFamily="2" charset="-34"/>
              </a:rPr>
              <a:t>Câu 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A76A00-AA61-3DC1-1EA1-36E8835C776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25" y="2412682"/>
            <a:ext cx="3581400" cy="6322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8044C8A-5DEE-5F74-6EBA-329A163E564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450" y="-980122"/>
            <a:ext cx="1943100" cy="447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3D1F8C-EA2D-6D8B-6D94-84CCB8992E3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25" y="3090862"/>
            <a:ext cx="3619500" cy="833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5967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5 gi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5870">
            <a:off x="9500316" y="134049"/>
            <a:ext cx="1421261" cy="159468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3705">
            <a:off x="9307243" y="1642596"/>
            <a:ext cx="2691248" cy="307571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71724">
            <a:off x="10051769" y="4618983"/>
            <a:ext cx="2009754" cy="23167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63333" y1="51705" x2="95167" y2="63258"/>
                        <a14:foregroundMark x1="57167" y1="54167" x2="75833" y2="702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83613">
            <a:off x="8034225" y="1045663"/>
            <a:ext cx="1582498" cy="139259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915852" y="5045633"/>
            <a:ext cx="1012344" cy="89086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47515">
            <a:off x="11066732" y="521251"/>
            <a:ext cx="1061322" cy="93396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7005" y="4078224"/>
            <a:ext cx="1098475" cy="7073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1ADC1A-1399-1794-64EA-BBF648694D7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9214" y="1486994"/>
            <a:ext cx="2859272" cy="11217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A11F2E5-BD5E-2206-9932-C367819BEB0E}"/>
              </a:ext>
            </a:extLst>
          </p:cNvPr>
          <p:cNvSpPr txBox="1"/>
          <p:nvPr/>
        </p:nvSpPr>
        <p:spPr>
          <a:xfrm>
            <a:off x="1381125" y="2771775"/>
            <a:ext cx="73056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b="0" i="0" u="none" strike="noStrike" dirty="0">
                <a:solidFill>
                  <a:srgbClr val="DF710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</a:rPr>
              <a:t>Bài 58: Tính chất</a:t>
            </a:r>
            <a:endParaRPr lang="en-US" sz="6000" b="0" i="0" u="none" strike="noStrike" dirty="0">
              <a:solidFill>
                <a:srgbClr val="DF7100"/>
              </a:solidFill>
              <a:effectLst/>
              <a:latin typeface="#9Slide03 AmpleSoft Bold" panose="02000000000000000000" pitchFamily="2" charset="0"/>
              <a:ea typeface="Cambria" panose="02040503050406030204" pitchFamily="18" charset="0"/>
            </a:endParaRPr>
          </a:p>
          <a:p>
            <a:pPr algn="ctr"/>
            <a:r>
              <a:rPr lang="vi-VN" sz="6000" b="0" i="0" u="none" strike="noStrike" dirty="0">
                <a:solidFill>
                  <a:srgbClr val="DF7100"/>
                </a:solidFill>
                <a:effectLst/>
                <a:latin typeface="#9Slide03 AmpleSoft Bold" panose="02000000000000000000" pitchFamily="2" charset="0"/>
                <a:ea typeface="Cambria" panose="02040503050406030204" pitchFamily="18" charset="0"/>
              </a:rPr>
              <a:t>cơ bản của phân số</a:t>
            </a:r>
            <a:endParaRPr lang="en-US" sz="6000" dirty="0">
              <a:latin typeface="#9Slide03 AmpleSoft Bold" panose="02000000000000000000" pitchFamily="2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38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FC0114-7D6C-896E-EBC0-63A64BAC5EE0}"/>
              </a:ext>
            </a:extLst>
          </p:cNvPr>
          <p:cNvSpPr txBox="1"/>
          <p:nvPr/>
        </p:nvSpPr>
        <p:spPr>
          <a:xfrm>
            <a:off x="822503" y="2262107"/>
            <a:ext cx="10350322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vi-VN" sz="3600" dirty="0">
                <a:solidFill>
                  <a:srgbClr val="251C00"/>
                </a:solidFill>
                <a:latin typeface="Calibri" panose="020F0502020204030204"/>
              </a:rPr>
              <a:t>Nắm được tính chất cơ bản của phân số.</a:t>
            </a:r>
          </a:p>
          <a:p>
            <a:pPr marL="457200" lvl="0" indent="-45720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vi-VN" sz="3600" dirty="0">
                <a:solidFill>
                  <a:srgbClr val="251C00"/>
                </a:solidFill>
                <a:latin typeface="Calibri" panose="020F0502020204030204"/>
              </a:rPr>
              <a:t>Vận dụng được các dạng toán đã học về phân số vào giải quyết một số tình huống gắn với thực tế.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1FDF41-B41B-5A10-DCA9-6DA7A0765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4695" y="652603"/>
            <a:ext cx="7620660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1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1258824" y="4364736"/>
            <a:ext cx="1167384" cy="116738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9424" y="2398339"/>
            <a:ext cx="11133916" cy="45198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8CEB50-99CA-D8C7-7518-9CDD8AA31D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9367" y="926348"/>
            <a:ext cx="9016765" cy="561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18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BBA9CB-1013-D7AB-BD22-0585311C06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450" y="890587"/>
            <a:ext cx="5982626" cy="2528888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5D729DF-6C5F-93C3-D8C0-FF6AA6D59D4A}"/>
              </a:ext>
            </a:extLst>
          </p:cNvPr>
          <p:cNvSpPr/>
          <p:nvPr/>
        </p:nvSpPr>
        <p:spPr>
          <a:xfrm>
            <a:off x="2581275" y="3895725"/>
            <a:ext cx="6848475" cy="133350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Quan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sát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2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băng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giấy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so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sánh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băng</a:t>
            </a: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giấy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72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369</Words>
  <Application>Microsoft Office PowerPoint</Application>
  <PresentationFormat>Widescreen</PresentationFormat>
  <Paragraphs>59</Paragraphs>
  <Slides>17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30" baseType="lpstr">
      <vt:lpstr>等线</vt:lpstr>
      <vt:lpstr>等线 Light</vt:lpstr>
      <vt:lpstr>字魂59号-创粗黑</vt:lpstr>
      <vt:lpstr>#9Slide03 AmpleSoft Bold</vt:lpstr>
      <vt:lpstr>#9Slide03 NguyenHa 01</vt:lpstr>
      <vt:lpstr>Arial</vt:lpstr>
      <vt:lpstr>Calibri</vt:lpstr>
      <vt:lpstr>Cambria</vt:lpstr>
      <vt:lpstr>Cambria Math</vt:lpstr>
      <vt:lpstr>Times New Roman</vt:lpstr>
      <vt:lpstr>Wingdings</vt:lpstr>
      <vt:lpstr>Office 主题​​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54</cp:revision>
  <dcterms:created xsi:type="dcterms:W3CDTF">2023-12-06T14:58:26Z</dcterms:created>
  <dcterms:modified xsi:type="dcterms:W3CDTF">2023-12-22T05:12:20Z</dcterms:modified>
</cp:coreProperties>
</file>