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61" r:id="rId2"/>
    <p:sldId id="259" r:id="rId3"/>
    <p:sldId id="2631" r:id="rId4"/>
    <p:sldId id="264" r:id="rId5"/>
    <p:sldId id="265" r:id="rId6"/>
    <p:sldId id="2632" r:id="rId7"/>
    <p:sldId id="2638" r:id="rId8"/>
    <p:sldId id="2634" r:id="rId9"/>
    <p:sldId id="2635" r:id="rId10"/>
    <p:sldId id="2636" r:id="rId11"/>
    <p:sldId id="286" r:id="rId12"/>
    <p:sldId id="2639" r:id="rId13"/>
    <p:sldId id="2640" r:id="rId14"/>
    <p:sldId id="2641" r:id="rId15"/>
    <p:sldId id="2642" r:id="rId16"/>
    <p:sldId id="283" r:id="rId17"/>
    <p:sldId id="28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119" autoAdjust="0"/>
  </p:normalViewPr>
  <p:slideViewPr>
    <p:cSldViewPr snapToGrid="0">
      <p:cViewPr varScale="1">
        <p:scale>
          <a:sx n="57" d="100"/>
          <a:sy n="57" d="100"/>
        </p:scale>
        <p:origin x="10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081DA-2ECD-4C4B-93C3-87DD07213B2B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4F27B-547B-414A-96C4-96BEF8940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19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4F27B-547B-414A-96C4-96BEF8940D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5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A13A1-44DE-8E0A-A2A5-FAD927C69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20B4D-C84A-5254-CAE5-B954F1A8A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6A875-DC63-08AE-0AF9-C228D66D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C9A39-C916-C115-04A6-0B7D6F6CF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8AC2C-5D43-ED1E-252F-2FDDBA07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2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C1E-69CA-7A86-4A77-AFD67D0D3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D336B4-D58E-7248-7596-DAC60DF85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AEBAA-84ED-C353-1AA6-578EF150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996C8-E97F-9083-4B5F-CF0724993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5A6DB-457B-292D-5ED7-D3580C4D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9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E843BA-50D2-0CCC-48FD-698EE8EC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AD9EA-BACB-73DA-CC52-4B28D21EB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AAD22-660E-601B-15E1-42D9EAFB9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284E-CFAC-504B-4163-073C875D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290BD-D6B0-2AF3-483C-12427B99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4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FE99C-2FFA-880F-B82A-2543D58F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90CBB-4FC5-9F9E-9A20-9BD655645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14AF7-1C38-73C0-8771-E6DF61A6B0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E3CE4-0BF1-77B6-75DC-DD1D56E2C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15AB4-EFA2-62B9-B23D-BAFAE697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6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94A31-1067-2920-33DF-6B8ED9BC8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96B26-3D9A-7A03-0594-A21B5F5D9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A1C40-B227-E5E8-40BD-1B4C524A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83C60-FE97-411D-AECA-863B406C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4EE27-0246-067E-82F4-6FA26563C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5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8610D-B480-0099-3900-E9A880FD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A4726-D41D-0077-D274-1519DBA0D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EA79F9-C1FB-9DA9-27A4-F9C9B8E25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43261-08C9-9141-0F01-2726E395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CDF87-FB7A-5BBD-877A-FD10C506D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A73A6-B006-03CC-D532-42FD2F56D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1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577A-8757-56A7-E559-6035A136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4A3C8-695B-3690-90DA-85F5197C6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F545C-758B-241B-92E9-8C7887E1A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657606-314A-2295-4147-91B9F1BD19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EAD8F2-591F-D6D0-1025-80D5AE7BF2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D266D-0FC1-85B0-5618-00A2A680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37C6A9-2385-F5EC-4707-6EA5CAC34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AF18DA-0C53-90FD-E7BB-9DE3F13A0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1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03046-A1E4-DFC5-6837-6F89BE129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A4CFF-433C-9E37-B874-076C15E0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5A9289-F269-BD6E-9815-EC5E5A68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00185-919F-A03E-8A07-3077F9F5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9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96180E-C762-777B-41CE-B52E7A7F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08D441-4034-87C9-DE98-3750D598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ECF35-FFEA-F0FC-9B0A-A484365C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1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03C80-FB09-9EFE-E2ED-9512F890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2B9F3-D544-183A-2357-7CAB6519F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6C8F4-E0A5-83BF-9EB9-89DE307DA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2EA80-8F33-9A52-7D87-6931C1F7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2B3D1-0A59-CCAD-911B-A05B459D3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2372D-F1E9-1F73-DA68-6630CAAC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3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2735E-0FDA-4D6C-C6B2-2215B26AD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EF2F00-BE36-FA9E-5E1B-5FD4F9400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E0F6E-BC0A-894A-1758-A6D7AD7AC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6A758-5182-0CF6-4777-126610E8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42EA98-DD5F-4FC3-9C69-267A13ED4E98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1CBAC-E4B2-DCE8-400C-941F4D1D6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D3C86-B142-4AAE-9728-E90C7C3E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A91F20-3BAF-436F-91F5-14FE9C8D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5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14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oup of colorful birds&#10;&#10;Description automatically generated">
            <a:extLst>
              <a:ext uri="{FF2B5EF4-FFF2-40B4-BE49-F238E27FC236}">
                <a16:creationId xmlns:a16="http://schemas.microsoft.com/office/drawing/2014/main" id="{1231519B-9208-E563-EB67-82675FA77E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16"/>
          <a:stretch/>
        </p:blipFill>
        <p:spPr>
          <a:xfrm>
            <a:off x="4671793" y="14410"/>
            <a:ext cx="2987347" cy="1256132"/>
          </a:xfrm>
          <a:prstGeom prst="rect">
            <a:avLst/>
          </a:prstGeom>
        </p:spPr>
      </p:pic>
      <p:sp>
        <p:nvSpPr>
          <p:cNvPr id="6" name="Rectangle: Rounded Corners 2">
            <a:extLst>
              <a:ext uri="{FF2B5EF4-FFF2-40B4-BE49-F238E27FC236}">
                <a16:creationId xmlns:a16="http://schemas.microsoft.com/office/drawing/2014/main" id="{2C19EEAC-3572-AA3B-E41B-FAD00B4D9321}"/>
              </a:ext>
            </a:extLst>
          </p:cNvPr>
          <p:cNvSpPr/>
          <p:nvPr/>
        </p:nvSpPr>
        <p:spPr>
          <a:xfrm>
            <a:off x="2065992" y="994611"/>
            <a:ext cx="8060016" cy="5149515"/>
          </a:xfrm>
          <a:prstGeom prst="ellipse">
            <a:avLst/>
          </a:prstGeom>
          <a:solidFill>
            <a:schemeClr val="bg1">
              <a:alpha val="80000"/>
            </a:schemeClr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465318"/>
                      <a:gd name="connsiteY0" fmla="*/ 2027751 h 4055501"/>
                      <a:gd name="connsiteX1" fmla="*/ 4232659 w 8465318"/>
                      <a:gd name="connsiteY1" fmla="*/ 0 h 4055501"/>
                      <a:gd name="connsiteX2" fmla="*/ 8465318 w 8465318"/>
                      <a:gd name="connsiteY2" fmla="*/ 2027751 h 4055501"/>
                      <a:gd name="connsiteX3" fmla="*/ 4232659 w 8465318"/>
                      <a:gd name="connsiteY3" fmla="*/ 4055502 h 4055501"/>
                      <a:gd name="connsiteX4" fmla="*/ 0 w 8465318"/>
                      <a:gd name="connsiteY4" fmla="*/ 2027751 h 405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65318" h="4055501" fill="none" extrusionOk="0">
                        <a:moveTo>
                          <a:pt x="0" y="2027751"/>
                        </a:moveTo>
                        <a:cubicBezTo>
                          <a:pt x="317090" y="945471"/>
                          <a:pt x="1913312" y="-37633"/>
                          <a:pt x="4232659" y="0"/>
                        </a:cubicBezTo>
                        <a:cubicBezTo>
                          <a:pt x="6480637" y="-13729"/>
                          <a:pt x="8328463" y="1036702"/>
                          <a:pt x="8465318" y="2027751"/>
                        </a:cubicBezTo>
                        <a:cubicBezTo>
                          <a:pt x="8424684" y="2760146"/>
                          <a:pt x="6478954" y="4182436"/>
                          <a:pt x="4232659" y="4055502"/>
                        </a:cubicBezTo>
                        <a:cubicBezTo>
                          <a:pt x="1995218" y="4111594"/>
                          <a:pt x="181346" y="3191250"/>
                          <a:pt x="0" y="2027751"/>
                        </a:cubicBezTo>
                        <a:close/>
                      </a:path>
                      <a:path w="8465318" h="4055501" stroke="0" extrusionOk="0">
                        <a:moveTo>
                          <a:pt x="0" y="2027751"/>
                        </a:moveTo>
                        <a:cubicBezTo>
                          <a:pt x="-91501" y="851415"/>
                          <a:pt x="1649069" y="92312"/>
                          <a:pt x="4232659" y="0"/>
                        </a:cubicBezTo>
                        <a:cubicBezTo>
                          <a:pt x="6736377" y="34965"/>
                          <a:pt x="8449066" y="908372"/>
                          <a:pt x="8465318" y="2027751"/>
                        </a:cubicBezTo>
                        <a:cubicBezTo>
                          <a:pt x="8438147" y="3174181"/>
                          <a:pt x="6496612" y="4462756"/>
                          <a:pt x="4232659" y="4055502"/>
                        </a:cubicBezTo>
                        <a:cubicBezTo>
                          <a:pt x="1882117" y="4048439"/>
                          <a:pt x="149975" y="3219306"/>
                          <a:pt x="0" y="202775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ộp Văn bản 22">
            <a:extLst>
              <a:ext uri="{FF2B5EF4-FFF2-40B4-BE49-F238E27FC236}">
                <a16:creationId xmlns:a16="http://schemas.microsoft.com/office/drawing/2014/main" id="{4348A2AF-9C56-15FE-64F8-8C0974DD53E0}"/>
              </a:ext>
            </a:extLst>
          </p:cNvPr>
          <p:cNvSpPr txBox="1"/>
          <p:nvPr/>
        </p:nvSpPr>
        <p:spPr>
          <a:xfrm>
            <a:off x="3054660" y="1309472"/>
            <a:ext cx="622161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err="1">
                <a:ln w="25400">
                  <a:noFill/>
                </a:ln>
                <a:ea typeface="微软雅黑" panose="020B0503020204020204" pitchFamily="34" charset="-122"/>
              </a:rPr>
              <a:t>Thứ</a:t>
            </a:r>
            <a:r>
              <a:rPr lang="en-US" altLang="zh-CN" sz="3200" dirty="0">
                <a:ln w="25400">
                  <a:noFill/>
                </a:ln>
                <a:ea typeface="微软雅黑" panose="020B0503020204020204" pitchFamily="34" charset="-122"/>
              </a:rPr>
              <a:t>  ...  </a:t>
            </a:r>
            <a:r>
              <a:rPr lang="en-US" altLang="zh-CN" sz="3200" dirty="0" err="1">
                <a:ln w="25400">
                  <a:noFill/>
                </a:ln>
                <a:ea typeface="微软雅黑" panose="020B0503020204020204" pitchFamily="34" charset="-122"/>
              </a:rPr>
              <a:t>ngày</a:t>
            </a:r>
            <a:r>
              <a:rPr lang="en-US" altLang="zh-CN" sz="3200" dirty="0">
                <a:ln w="25400">
                  <a:noFill/>
                </a:ln>
                <a:ea typeface="微软雅黑" panose="020B0503020204020204" pitchFamily="34" charset="-122"/>
              </a:rPr>
              <a:t> ...  </a:t>
            </a:r>
            <a:r>
              <a:rPr lang="en-US" altLang="zh-CN" sz="3200" dirty="0" err="1">
                <a:ln w="25400">
                  <a:noFill/>
                </a:ln>
                <a:ea typeface="微软雅黑" panose="020B0503020204020204" pitchFamily="34" charset="-122"/>
              </a:rPr>
              <a:t>tháng</a:t>
            </a:r>
            <a:r>
              <a:rPr lang="en-US" altLang="zh-CN" sz="3200" dirty="0">
                <a:ln w="25400">
                  <a:noFill/>
                </a:ln>
                <a:ea typeface="微软雅黑" panose="020B0503020204020204" pitchFamily="34" charset="-122"/>
              </a:rPr>
              <a:t> ...  </a:t>
            </a:r>
            <a:r>
              <a:rPr lang="en-US" altLang="zh-CN" sz="3200" dirty="0" err="1">
                <a:ln w="25400">
                  <a:noFill/>
                </a:ln>
                <a:ea typeface="微软雅黑" panose="020B0503020204020204" pitchFamily="34" charset="-122"/>
              </a:rPr>
              <a:t>năm</a:t>
            </a:r>
            <a:r>
              <a:rPr lang="en-US" altLang="zh-CN" sz="3200" dirty="0">
                <a:ln w="25400">
                  <a:noFill/>
                </a:ln>
                <a:ea typeface="微软雅黑" panose="020B0503020204020204" pitchFamily="34" charset="-122"/>
              </a:rPr>
              <a:t> ...</a:t>
            </a:r>
          </a:p>
        </p:txBody>
      </p:sp>
      <p:pic>
        <p:nvPicPr>
          <p:cNvPr id="16" name="Picture 15" descr="A group of mushrooms in grass&#10;&#10;Description automatically generated">
            <a:extLst>
              <a:ext uri="{FF2B5EF4-FFF2-40B4-BE49-F238E27FC236}">
                <a16:creationId xmlns:a16="http://schemas.microsoft.com/office/drawing/2014/main" id="{915CF1A1-DF56-C19D-F9CA-423FB6339C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1" t="50573" r="-4399"/>
          <a:stretch/>
        </p:blipFill>
        <p:spPr>
          <a:xfrm>
            <a:off x="4328286" y="5631474"/>
            <a:ext cx="1427963" cy="1226526"/>
          </a:xfrm>
          <a:prstGeom prst="rect">
            <a:avLst/>
          </a:prstGeom>
        </p:spPr>
      </p:pic>
      <p:pic>
        <p:nvPicPr>
          <p:cNvPr id="18" name="Picture 17" descr="A group of mushrooms in grass&#10;&#10;Description automatically generated">
            <a:extLst>
              <a:ext uri="{FF2B5EF4-FFF2-40B4-BE49-F238E27FC236}">
                <a16:creationId xmlns:a16="http://schemas.microsoft.com/office/drawing/2014/main" id="{CABFD8DC-AB35-5D7F-374C-D0753F6682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73" r="48384"/>
          <a:stretch/>
        </p:blipFill>
        <p:spPr>
          <a:xfrm>
            <a:off x="3452423" y="5631474"/>
            <a:ext cx="1310812" cy="1226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34A680-8AD3-52E2-6F1D-353B3BCA2D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722" y="1763221"/>
            <a:ext cx="2689286" cy="1689492"/>
          </a:xfrm>
          <a:prstGeom prst="rect">
            <a:avLst/>
          </a:prstGeom>
        </p:spPr>
      </p:pic>
      <p:pic>
        <p:nvPicPr>
          <p:cNvPr id="8" name="Picture 7" descr="A cartoon of a lion&#10;&#10;Description automatically generated">
            <a:extLst>
              <a:ext uri="{FF2B5EF4-FFF2-40B4-BE49-F238E27FC236}">
                <a16:creationId xmlns:a16="http://schemas.microsoft.com/office/drawing/2014/main" id="{D783C6F0-1FDE-E7CA-E0E5-38EC24007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133492"/>
            <a:ext cx="2561255" cy="3724507"/>
          </a:xfrm>
          <a:prstGeom prst="rect">
            <a:avLst/>
          </a:prstGeom>
        </p:spPr>
      </p:pic>
      <p:pic>
        <p:nvPicPr>
          <p:cNvPr id="9" name="Picture 8" descr="A cartoon of an elephant with a butterfly on its nose&#10;&#10;Description automatically generated">
            <a:extLst>
              <a:ext uri="{FF2B5EF4-FFF2-40B4-BE49-F238E27FC236}">
                <a16:creationId xmlns:a16="http://schemas.microsoft.com/office/drawing/2014/main" id="{80E3A78E-B5EE-F131-2796-E5DEFE7F08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836" y="3568390"/>
            <a:ext cx="2860164" cy="32896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54A67E-898C-DC62-46A6-D0CADDBF0F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6455" y="2888167"/>
            <a:ext cx="8057624" cy="25328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1E0AD7-E71A-6F6F-B1C4-282223316F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5585" y="5208023"/>
            <a:ext cx="213378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5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5">
            <a:extLst>
              <a:ext uri="{FF2B5EF4-FFF2-40B4-BE49-F238E27FC236}">
                <a16:creationId xmlns:a16="http://schemas.microsoft.com/office/drawing/2014/main" id="{8304C1F0-C249-9A5A-D970-E5784CFAB43D}"/>
              </a:ext>
            </a:extLst>
          </p:cNvPr>
          <p:cNvGrpSpPr/>
          <p:nvPr/>
        </p:nvGrpSpPr>
        <p:grpSpPr>
          <a:xfrm>
            <a:off x="0" y="245661"/>
            <a:ext cx="793415" cy="784830"/>
            <a:chOff x="678426" y="514924"/>
            <a:chExt cx="793415" cy="784830"/>
          </a:xfrm>
        </p:grpSpPr>
        <p:sp>
          <p:nvSpPr>
            <p:cNvPr id="15" name="Oval 22">
              <a:extLst>
                <a:ext uri="{FF2B5EF4-FFF2-40B4-BE49-F238E27FC236}">
                  <a16:creationId xmlns:a16="http://schemas.microsoft.com/office/drawing/2014/main" id="{43535531-50D2-61EE-C329-36D638AA0065}"/>
                </a:ext>
              </a:extLst>
            </p:cNvPr>
            <p:cNvSpPr/>
            <p:nvPr/>
          </p:nvSpPr>
          <p:spPr>
            <a:xfrm>
              <a:off x="678426" y="556819"/>
              <a:ext cx="793415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TextBox 23">
              <a:extLst>
                <a:ext uri="{FF2B5EF4-FFF2-40B4-BE49-F238E27FC236}">
                  <a16:creationId xmlns:a16="http://schemas.microsoft.com/office/drawing/2014/main" id="{B97F1187-80E5-ED71-F4CB-D28B68BA4E11}"/>
                </a:ext>
              </a:extLst>
            </p:cNvPr>
            <p:cNvSpPr txBox="1"/>
            <p:nvPr/>
          </p:nvSpPr>
          <p:spPr>
            <a:xfrm>
              <a:off x="747667" y="514924"/>
              <a:ext cx="62638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7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47738A6-C429-512C-C96C-C2C2678E67BC}"/>
              </a:ext>
            </a:extLst>
          </p:cNvPr>
          <p:cNvSpPr txBox="1"/>
          <p:nvPr/>
        </p:nvSpPr>
        <p:spPr>
          <a:xfrm>
            <a:off x="907054" y="355543"/>
            <a:ext cx="10598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 ô tô đi 100 km hết 10 </a:t>
            </a: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xăng.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 ô tô đó đi 320 km hết bao nhiêu lít xăng?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Giá bán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vi-VN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xăng là 28 500 đồng. Hỏi đi hết 320 km cần phải trả bao nhiêu tiền xăng?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6B37EC-FD93-2FFF-EA1C-5DAFD5D87809}"/>
              </a:ext>
            </a:extLst>
          </p:cNvPr>
          <p:cNvSpPr txBox="1"/>
          <p:nvPr/>
        </p:nvSpPr>
        <p:spPr>
          <a:xfrm>
            <a:off x="1338147" y="2832410"/>
            <a:ext cx="92443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320 km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320 : 100 × 10 = 32 (</a:t>
            </a:r>
            <a:r>
              <a:rPr lang="en-US" sz="32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32 x 28 500 = 912 000 (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a) 32 </a:t>
            </a:r>
            <a:r>
              <a:rPr lang="en-US" sz="32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endParaRPr lang="en-US" sz="3200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b) 912 000 </a:t>
            </a:r>
            <a:r>
              <a:rPr lang="en-US" sz="32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200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277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B9C672-AAC2-D7B6-2782-D3E53A7C8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335" y="2765865"/>
            <a:ext cx="6602540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4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669073" y="212207"/>
            <a:ext cx="11619572" cy="784830"/>
            <a:chOff x="678426" y="337144"/>
            <a:chExt cx="11619572" cy="784830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8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42422" y="447500"/>
              <a:ext cx="107555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 giá bán của các mặt hàng điện tử dưới đây: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6BF22AC-C067-68EF-8B25-9CACFE1BB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33" y="996523"/>
            <a:ext cx="9363075" cy="2790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59B2D-5F57-8796-7296-ABBB673B7EA0}"/>
              </a:ext>
            </a:extLst>
          </p:cNvPr>
          <p:cNvSpPr txBox="1"/>
          <p:nvPr/>
        </p:nvSpPr>
        <p:spPr>
          <a:xfrm>
            <a:off x="959005" y="3914077"/>
            <a:ext cx="105713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a) </a:t>
            </a:r>
            <a:r>
              <a:rPr lang="en-US" sz="3000" dirty="0" err="1"/>
              <a:t>Bác</a:t>
            </a:r>
            <a:r>
              <a:rPr lang="en-US" sz="3000" dirty="0"/>
              <a:t> </a:t>
            </a:r>
            <a:r>
              <a:rPr lang="en-US" sz="3000" dirty="0" err="1"/>
              <a:t>Tuấn</a:t>
            </a:r>
            <a:r>
              <a:rPr lang="en-US" sz="3000" dirty="0"/>
              <a:t> </a:t>
            </a:r>
            <a:r>
              <a:rPr lang="en-US" sz="3000" dirty="0" err="1"/>
              <a:t>mua</a:t>
            </a:r>
            <a:r>
              <a:rPr lang="en-US" sz="3000" dirty="0"/>
              <a:t> </a:t>
            </a:r>
            <a:r>
              <a:rPr lang="en-US" sz="3000" dirty="0" err="1"/>
              <a:t>lò</a:t>
            </a:r>
            <a:r>
              <a:rPr lang="en-US" sz="3000" dirty="0"/>
              <a:t> vi </a:t>
            </a:r>
            <a:r>
              <a:rPr lang="en-US" sz="3000" dirty="0" err="1"/>
              <a:t>sóng</a:t>
            </a:r>
            <a:r>
              <a:rPr lang="en-US" sz="3000" dirty="0"/>
              <a:t> </a:t>
            </a:r>
            <a:r>
              <a:rPr lang="en-US" sz="3000" dirty="0" err="1"/>
              <a:t>và</a:t>
            </a:r>
            <a:r>
              <a:rPr lang="en-US" sz="3000" dirty="0"/>
              <a:t> </a:t>
            </a:r>
            <a:r>
              <a:rPr lang="en-US" sz="3000" dirty="0" err="1"/>
              <a:t>điều</a:t>
            </a:r>
            <a:r>
              <a:rPr lang="en-US" sz="3000" dirty="0"/>
              <a:t> </a:t>
            </a:r>
            <a:r>
              <a:rPr lang="en-US" sz="3000" dirty="0" err="1"/>
              <a:t>hòa</a:t>
            </a:r>
            <a:r>
              <a:rPr lang="en-US" sz="3000" dirty="0"/>
              <a:t> </a:t>
            </a:r>
            <a:r>
              <a:rPr lang="en-US" sz="3000" dirty="0" err="1"/>
              <a:t>thì</a:t>
            </a:r>
            <a:r>
              <a:rPr lang="en-US" sz="3000" dirty="0"/>
              <a:t> </a:t>
            </a:r>
            <a:r>
              <a:rPr lang="en-US" sz="3000" dirty="0" err="1"/>
              <a:t>bác</a:t>
            </a:r>
            <a:r>
              <a:rPr lang="en-US" sz="3000" dirty="0"/>
              <a:t> </a:t>
            </a:r>
            <a:r>
              <a:rPr lang="en-US" sz="3000" dirty="0" err="1"/>
              <a:t>Tuấn</a:t>
            </a:r>
            <a:r>
              <a:rPr lang="en-US" sz="3000" dirty="0"/>
              <a:t> </a:t>
            </a:r>
            <a:r>
              <a:rPr lang="en-US" sz="3000" dirty="0" err="1"/>
              <a:t>phải</a:t>
            </a:r>
            <a:r>
              <a:rPr lang="en-US" sz="3000" dirty="0"/>
              <a:t> </a:t>
            </a:r>
            <a:r>
              <a:rPr lang="en-US" sz="3000" dirty="0" err="1"/>
              <a:t>trả</a:t>
            </a:r>
            <a:r>
              <a:rPr lang="en-US" sz="3000" dirty="0"/>
              <a:t> </a:t>
            </a:r>
            <a:r>
              <a:rPr lang="en-US" sz="3000" dirty="0" err="1"/>
              <a:t>số</a:t>
            </a:r>
            <a:r>
              <a:rPr lang="en-US" sz="3000" dirty="0"/>
              <a:t> </a:t>
            </a:r>
            <a:r>
              <a:rPr lang="en-US" sz="3000" dirty="0" err="1"/>
              <a:t>tiền</a:t>
            </a:r>
            <a:r>
              <a:rPr lang="en-US" sz="3000" dirty="0"/>
              <a:t> </a:t>
            </a:r>
            <a:r>
              <a:rPr lang="en-US" sz="3000" dirty="0" err="1"/>
              <a:t>là</a:t>
            </a:r>
            <a:r>
              <a:rPr lang="en-US" sz="3000" dirty="0"/>
              <a:t> bao </a:t>
            </a:r>
            <a:r>
              <a:rPr lang="en-US" sz="3000" dirty="0" err="1"/>
              <a:t>nhiêu</a:t>
            </a:r>
            <a:r>
              <a:rPr lang="en-US" sz="3000" dirty="0"/>
              <a:t>?</a:t>
            </a:r>
          </a:p>
          <a:p>
            <a:r>
              <a:rPr lang="en-US" sz="3000" dirty="0"/>
              <a:t>b) </a:t>
            </a:r>
            <a:r>
              <a:rPr lang="en-US" sz="3000" dirty="0" err="1"/>
              <a:t>Cô</a:t>
            </a:r>
            <a:r>
              <a:rPr lang="en-US" sz="3000" dirty="0"/>
              <a:t> Hoa </a:t>
            </a:r>
            <a:r>
              <a:rPr lang="en-US" sz="3000" dirty="0" err="1"/>
              <a:t>có</a:t>
            </a:r>
            <a:r>
              <a:rPr lang="en-US" sz="3000" dirty="0"/>
              <a:t> 20 000 000 </a:t>
            </a:r>
            <a:r>
              <a:rPr lang="en-US" sz="3000" dirty="0" err="1"/>
              <a:t>đồng</a:t>
            </a:r>
            <a:r>
              <a:rPr lang="en-US" sz="3000" dirty="0"/>
              <a:t>. </a:t>
            </a:r>
            <a:r>
              <a:rPr lang="en-US" sz="3000" dirty="0" err="1"/>
              <a:t>Hỏi</a:t>
            </a:r>
            <a:r>
              <a:rPr lang="en-US" sz="3000" dirty="0"/>
              <a:t> </a:t>
            </a:r>
            <a:r>
              <a:rPr lang="en-US" sz="3000" dirty="0" err="1"/>
              <a:t>cô</a:t>
            </a:r>
            <a:r>
              <a:rPr lang="en-US" sz="3000" dirty="0"/>
              <a:t> Hoa </a:t>
            </a:r>
            <a:r>
              <a:rPr lang="en-US" sz="3000" dirty="0" err="1"/>
              <a:t>có</a:t>
            </a:r>
            <a:r>
              <a:rPr lang="en-US" sz="3000" dirty="0"/>
              <a:t> </a:t>
            </a:r>
            <a:r>
              <a:rPr lang="en-US" sz="3000" dirty="0" err="1"/>
              <a:t>đủ</a:t>
            </a:r>
            <a:r>
              <a:rPr lang="en-US" sz="3000" dirty="0"/>
              <a:t> </a:t>
            </a:r>
            <a:r>
              <a:rPr lang="en-US" sz="3000" dirty="0" err="1"/>
              <a:t>tiền</a:t>
            </a:r>
            <a:r>
              <a:rPr lang="en-US" sz="3000" dirty="0"/>
              <a:t> </a:t>
            </a:r>
            <a:r>
              <a:rPr lang="en-US" sz="3000" dirty="0" err="1"/>
              <a:t>mua</a:t>
            </a:r>
            <a:r>
              <a:rPr lang="en-US" sz="3000" dirty="0"/>
              <a:t> </a:t>
            </a:r>
            <a:r>
              <a:rPr lang="en-US" sz="3000" dirty="0" err="1"/>
              <a:t>lò</a:t>
            </a:r>
            <a:r>
              <a:rPr lang="en-US" sz="3000" dirty="0"/>
              <a:t> vi </a:t>
            </a:r>
            <a:r>
              <a:rPr lang="en-US" sz="3000" dirty="0" err="1"/>
              <a:t>sóng</a:t>
            </a:r>
            <a:r>
              <a:rPr lang="en-US" sz="3000" dirty="0"/>
              <a:t>, </a:t>
            </a:r>
            <a:r>
              <a:rPr lang="en-US" sz="3000" dirty="0" err="1"/>
              <a:t>điều</a:t>
            </a:r>
            <a:r>
              <a:rPr lang="en-US" sz="3000" dirty="0"/>
              <a:t> </a:t>
            </a:r>
            <a:r>
              <a:rPr lang="en-US" sz="3000" dirty="0" err="1"/>
              <a:t>hòa</a:t>
            </a:r>
            <a:r>
              <a:rPr lang="en-US" sz="3000" dirty="0"/>
              <a:t> </a:t>
            </a:r>
            <a:r>
              <a:rPr lang="en-US" sz="3000" dirty="0" err="1"/>
              <a:t>và</a:t>
            </a:r>
            <a:r>
              <a:rPr lang="en-US" sz="3000" dirty="0"/>
              <a:t> </a:t>
            </a:r>
            <a:r>
              <a:rPr lang="en-US" sz="3000" dirty="0" err="1"/>
              <a:t>ti</a:t>
            </a:r>
            <a:r>
              <a:rPr lang="en-US" sz="3000" dirty="0"/>
              <a:t> vi </a:t>
            </a:r>
            <a:r>
              <a:rPr lang="en-US" sz="3000" dirty="0" err="1"/>
              <a:t>không</a:t>
            </a:r>
            <a:r>
              <a:rPr lang="en-US" sz="3000" dirty="0"/>
              <a:t>? </a:t>
            </a:r>
            <a:r>
              <a:rPr lang="en-US" sz="3000" dirty="0" err="1"/>
              <a:t>Tại</a:t>
            </a:r>
            <a:r>
              <a:rPr lang="en-US" sz="3000" dirty="0"/>
              <a:t> </a:t>
            </a:r>
            <a:r>
              <a:rPr lang="en-US" sz="3000" dirty="0" err="1"/>
              <a:t>sao</a:t>
            </a:r>
            <a:r>
              <a:rPr lang="en-US" sz="3000" dirty="0"/>
              <a:t>?</a:t>
            </a:r>
          </a:p>
          <a:p>
            <a:r>
              <a:rPr lang="en-US" sz="3000" dirty="0"/>
              <a:t>c) </a:t>
            </a:r>
            <a:r>
              <a:rPr lang="en-US" sz="3000" dirty="0" err="1"/>
              <a:t>Làm</a:t>
            </a:r>
            <a:r>
              <a:rPr lang="en-US" sz="3000" dirty="0"/>
              <a:t> </a:t>
            </a:r>
            <a:r>
              <a:rPr lang="en-US" sz="3000" dirty="0" err="1"/>
              <a:t>tròn</a:t>
            </a:r>
            <a:r>
              <a:rPr lang="en-US" sz="3000" dirty="0"/>
              <a:t> </a:t>
            </a:r>
            <a:r>
              <a:rPr lang="en-US" sz="3000" dirty="0" err="1"/>
              <a:t>giá</a:t>
            </a:r>
            <a:r>
              <a:rPr lang="en-US" sz="3000" dirty="0"/>
              <a:t> </a:t>
            </a:r>
            <a:r>
              <a:rPr lang="en-US" sz="3000" dirty="0" err="1"/>
              <a:t>bán</a:t>
            </a:r>
            <a:r>
              <a:rPr lang="en-US" sz="3000" dirty="0"/>
              <a:t> </a:t>
            </a:r>
            <a:r>
              <a:rPr lang="en-US" sz="3000" dirty="0" err="1"/>
              <a:t>ti</a:t>
            </a:r>
            <a:r>
              <a:rPr lang="en-US" sz="3000" dirty="0"/>
              <a:t> vi </a:t>
            </a:r>
            <a:r>
              <a:rPr lang="en-US" sz="3000" dirty="0" err="1"/>
              <a:t>đến</a:t>
            </a:r>
            <a:r>
              <a:rPr lang="en-US" sz="3000" dirty="0"/>
              <a:t> </a:t>
            </a:r>
            <a:r>
              <a:rPr lang="en-US" sz="3000" dirty="0" err="1"/>
              <a:t>hàng</a:t>
            </a:r>
            <a:r>
              <a:rPr lang="en-US" sz="3000" dirty="0"/>
              <a:t> </a:t>
            </a:r>
            <a:r>
              <a:rPr lang="en-US" sz="3000" dirty="0" err="1"/>
              <a:t>trăm</a:t>
            </a:r>
            <a:r>
              <a:rPr lang="en-US" sz="3000" dirty="0"/>
              <a:t> </a:t>
            </a:r>
            <a:r>
              <a:rPr lang="en-US" sz="3000" dirty="0" err="1"/>
              <a:t>nghìn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74432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669073" y="212207"/>
            <a:ext cx="11619572" cy="784830"/>
            <a:chOff x="678426" y="337144"/>
            <a:chExt cx="11619572" cy="784830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8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42422" y="447500"/>
              <a:ext cx="107555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 giá bán của các mặt hàng điện tử dưới đây: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6BF22AC-C067-68EF-8B25-9CACFE1BB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33" y="996523"/>
            <a:ext cx="9363075" cy="2790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59B2D-5F57-8796-7296-ABBB673B7EA0}"/>
              </a:ext>
            </a:extLst>
          </p:cNvPr>
          <p:cNvSpPr txBox="1"/>
          <p:nvPr/>
        </p:nvSpPr>
        <p:spPr>
          <a:xfrm>
            <a:off x="557561" y="3757960"/>
            <a:ext cx="11017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Tuấn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lò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sóng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hòa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Tuấn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phải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tiền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90864-A0CF-940A-F48E-31AD11C1A637}"/>
              </a:ext>
            </a:extLst>
          </p:cNvPr>
          <p:cNvSpPr txBox="1"/>
          <p:nvPr/>
        </p:nvSpPr>
        <p:spPr>
          <a:xfrm>
            <a:off x="1594624" y="4750420"/>
            <a:ext cx="882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Bác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Tuấn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phải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tiền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1 190 000 + 6 250 000 = 7 440 000 (</a:t>
            </a:r>
            <a:r>
              <a:rPr lang="en-US" sz="3600" dirty="0" err="1">
                <a:solidFill>
                  <a:srgbClr val="FF0000"/>
                </a:solidFill>
              </a:rPr>
              <a:t>đồng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555957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669073" y="212207"/>
            <a:ext cx="11619572" cy="784830"/>
            <a:chOff x="678426" y="337144"/>
            <a:chExt cx="11619572" cy="784830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8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42422" y="447500"/>
              <a:ext cx="107555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 giá bán của các mặt hàng điện tử dưới đây: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6BF22AC-C067-68EF-8B25-9CACFE1BB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33" y="896162"/>
            <a:ext cx="9363075" cy="2790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59B2D-5F57-8796-7296-ABBB673B7EA0}"/>
              </a:ext>
            </a:extLst>
          </p:cNvPr>
          <p:cNvSpPr txBox="1"/>
          <p:nvPr/>
        </p:nvSpPr>
        <p:spPr>
          <a:xfrm>
            <a:off x="524108" y="3579541"/>
            <a:ext cx="11017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>
                <a:solidFill>
                  <a:prstClr val="black"/>
                </a:solidFill>
              </a:rPr>
              <a:t>b) </a:t>
            </a:r>
            <a:r>
              <a:rPr lang="en-US" sz="3000" b="1" dirty="0" err="1">
                <a:solidFill>
                  <a:prstClr val="black"/>
                </a:solidFill>
              </a:rPr>
              <a:t>Cô</a:t>
            </a:r>
            <a:r>
              <a:rPr lang="en-US" sz="3000" b="1" dirty="0">
                <a:solidFill>
                  <a:prstClr val="black"/>
                </a:solidFill>
              </a:rPr>
              <a:t> Hoa </a:t>
            </a:r>
            <a:r>
              <a:rPr lang="en-US" sz="3000" b="1" dirty="0" err="1">
                <a:solidFill>
                  <a:prstClr val="black"/>
                </a:solidFill>
              </a:rPr>
              <a:t>có</a:t>
            </a:r>
            <a:r>
              <a:rPr lang="en-US" sz="3000" b="1" dirty="0">
                <a:solidFill>
                  <a:prstClr val="black"/>
                </a:solidFill>
              </a:rPr>
              <a:t> 20 000 000 </a:t>
            </a:r>
            <a:r>
              <a:rPr lang="en-US" sz="3000" b="1" dirty="0" err="1">
                <a:solidFill>
                  <a:prstClr val="black"/>
                </a:solidFill>
              </a:rPr>
              <a:t>đồng</a:t>
            </a:r>
            <a:r>
              <a:rPr lang="en-US" sz="3000" b="1" dirty="0">
                <a:solidFill>
                  <a:prstClr val="black"/>
                </a:solidFill>
              </a:rPr>
              <a:t>. </a:t>
            </a:r>
            <a:r>
              <a:rPr lang="en-US" sz="3000" b="1" dirty="0" err="1">
                <a:solidFill>
                  <a:prstClr val="black"/>
                </a:solidFill>
              </a:rPr>
              <a:t>Hỏi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cô</a:t>
            </a:r>
            <a:r>
              <a:rPr lang="en-US" sz="3000" b="1" dirty="0">
                <a:solidFill>
                  <a:prstClr val="black"/>
                </a:solidFill>
              </a:rPr>
              <a:t> Hoa </a:t>
            </a:r>
            <a:r>
              <a:rPr lang="en-US" sz="3000" b="1" dirty="0" err="1">
                <a:solidFill>
                  <a:prstClr val="black"/>
                </a:solidFill>
              </a:rPr>
              <a:t>có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đủ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tiền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mua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lò</a:t>
            </a:r>
            <a:r>
              <a:rPr lang="en-US" sz="3000" b="1" dirty="0">
                <a:solidFill>
                  <a:prstClr val="black"/>
                </a:solidFill>
              </a:rPr>
              <a:t> vi </a:t>
            </a:r>
            <a:r>
              <a:rPr lang="en-US" sz="3000" b="1" dirty="0" err="1">
                <a:solidFill>
                  <a:prstClr val="black"/>
                </a:solidFill>
              </a:rPr>
              <a:t>sóng</a:t>
            </a:r>
            <a:r>
              <a:rPr lang="en-US" sz="3000" b="1" dirty="0">
                <a:solidFill>
                  <a:prstClr val="black"/>
                </a:solidFill>
              </a:rPr>
              <a:t>, </a:t>
            </a:r>
            <a:r>
              <a:rPr lang="en-US" sz="3000" b="1" dirty="0" err="1">
                <a:solidFill>
                  <a:prstClr val="black"/>
                </a:solidFill>
              </a:rPr>
              <a:t>điều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hòa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và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ti</a:t>
            </a:r>
            <a:r>
              <a:rPr lang="en-US" sz="3000" b="1" dirty="0">
                <a:solidFill>
                  <a:prstClr val="black"/>
                </a:solidFill>
              </a:rPr>
              <a:t> vi </a:t>
            </a:r>
            <a:r>
              <a:rPr lang="en-US" sz="3000" b="1" dirty="0" err="1">
                <a:solidFill>
                  <a:prstClr val="black"/>
                </a:solidFill>
              </a:rPr>
              <a:t>không</a:t>
            </a:r>
            <a:r>
              <a:rPr lang="en-US" sz="3000" b="1" dirty="0">
                <a:solidFill>
                  <a:prstClr val="black"/>
                </a:solidFill>
              </a:rPr>
              <a:t>? </a:t>
            </a:r>
            <a:r>
              <a:rPr lang="en-US" sz="3000" b="1" dirty="0" err="1">
                <a:solidFill>
                  <a:prstClr val="black"/>
                </a:solidFill>
              </a:rPr>
              <a:t>Tại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sao</a:t>
            </a:r>
            <a:r>
              <a:rPr lang="en-US" sz="30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90864-A0CF-940A-F48E-31AD11C1A637}"/>
              </a:ext>
            </a:extLst>
          </p:cNvPr>
          <p:cNvSpPr txBox="1"/>
          <p:nvPr/>
        </p:nvSpPr>
        <p:spPr>
          <a:xfrm>
            <a:off x="847493" y="4583152"/>
            <a:ext cx="106717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b) </a:t>
            </a:r>
            <a:r>
              <a:rPr lang="en-US" sz="3200" dirty="0" err="1">
                <a:solidFill>
                  <a:srgbClr val="FF0000"/>
                </a:solidFill>
              </a:rPr>
              <a:t>Tổng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giá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tiền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mua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điều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hòa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lò</a:t>
            </a:r>
            <a:r>
              <a:rPr lang="en-US" sz="3200" dirty="0">
                <a:solidFill>
                  <a:srgbClr val="FF0000"/>
                </a:solidFill>
              </a:rPr>
              <a:t> vi </a:t>
            </a:r>
            <a:r>
              <a:rPr lang="en-US" sz="3200" dirty="0" err="1">
                <a:solidFill>
                  <a:srgbClr val="FF0000"/>
                </a:solidFill>
              </a:rPr>
              <a:t>sóng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ti</a:t>
            </a:r>
            <a:r>
              <a:rPr lang="en-US" sz="3200" dirty="0">
                <a:solidFill>
                  <a:srgbClr val="FF0000"/>
                </a:solidFill>
              </a:rPr>
              <a:t> vi </a:t>
            </a:r>
            <a:r>
              <a:rPr lang="en-US" sz="3200" dirty="0" err="1">
                <a:solidFill>
                  <a:srgbClr val="FF0000"/>
                </a:solidFill>
              </a:rPr>
              <a:t>là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</a:p>
          <a:p>
            <a:pPr lvl="0" algn="ctr"/>
            <a:r>
              <a:rPr lang="en-US" sz="3200" dirty="0">
                <a:solidFill>
                  <a:srgbClr val="FF0000"/>
                </a:solidFill>
              </a:rPr>
              <a:t>6 250 000 + 1 190 000 + 16 890 000 = 24 330 000 (</a:t>
            </a:r>
            <a:r>
              <a:rPr lang="en-US" sz="3200" dirty="0" err="1">
                <a:solidFill>
                  <a:srgbClr val="FF0000"/>
                </a:solidFill>
              </a:rPr>
              <a:t>đồng</a:t>
            </a:r>
            <a:r>
              <a:rPr lang="en-US" sz="3200" dirty="0">
                <a:solidFill>
                  <a:srgbClr val="FF0000"/>
                </a:solidFill>
              </a:rPr>
              <a:t>)</a:t>
            </a:r>
          </a:p>
          <a:p>
            <a:pPr lvl="0" algn="just"/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Hoa </a:t>
            </a:r>
            <a:r>
              <a:rPr lang="en-US" sz="3200" dirty="0" err="1">
                <a:solidFill>
                  <a:srgbClr val="FF0000"/>
                </a:solidFill>
              </a:rPr>
              <a:t>có</a:t>
            </a:r>
            <a:r>
              <a:rPr lang="en-US" sz="3200" dirty="0">
                <a:solidFill>
                  <a:srgbClr val="FF0000"/>
                </a:solidFill>
              </a:rPr>
              <a:t> 20 000 000 </a:t>
            </a:r>
            <a:r>
              <a:rPr lang="en-US" sz="3200" dirty="0" err="1">
                <a:solidFill>
                  <a:srgbClr val="FF0000"/>
                </a:solidFill>
              </a:rPr>
              <a:t>đồng</a:t>
            </a:r>
            <a:r>
              <a:rPr lang="en-US" sz="3200" dirty="0">
                <a:solidFill>
                  <a:srgbClr val="FF0000"/>
                </a:solidFill>
              </a:rPr>
              <a:t>. </a:t>
            </a:r>
            <a:r>
              <a:rPr lang="en-US" sz="3200" dirty="0" err="1">
                <a:solidFill>
                  <a:srgbClr val="FF0000"/>
                </a:solidFill>
              </a:rPr>
              <a:t>Vậy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Hoa </a:t>
            </a:r>
            <a:r>
              <a:rPr lang="en-US" sz="3200" dirty="0" err="1">
                <a:solidFill>
                  <a:srgbClr val="FF0000"/>
                </a:solidFill>
              </a:rPr>
              <a:t>không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đủ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tiền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mua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lò</a:t>
            </a:r>
            <a:r>
              <a:rPr lang="en-US" sz="3200" dirty="0">
                <a:solidFill>
                  <a:srgbClr val="FF0000"/>
                </a:solidFill>
              </a:rPr>
              <a:t> vi </a:t>
            </a:r>
            <a:r>
              <a:rPr lang="en-US" sz="3200" dirty="0" err="1">
                <a:solidFill>
                  <a:srgbClr val="FF0000"/>
                </a:solidFill>
              </a:rPr>
              <a:t>sóng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điều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hòa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</a:t>
            </a:r>
            <a:r>
              <a:rPr lang="en-US" sz="3200" dirty="0">
                <a:solidFill>
                  <a:srgbClr val="FF0000"/>
                </a:solidFill>
              </a:rPr>
              <a:t> vi.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4080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669073" y="212207"/>
            <a:ext cx="11619572" cy="784830"/>
            <a:chOff x="678426" y="337144"/>
            <a:chExt cx="11619572" cy="784830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8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42422" y="447500"/>
              <a:ext cx="107555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 giá bán của các mặt hàng điện tử dưới đây: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6BF22AC-C067-68EF-8B25-9CACFE1BB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33" y="996523"/>
            <a:ext cx="9363075" cy="2790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59B2D-5F57-8796-7296-ABBB673B7EA0}"/>
              </a:ext>
            </a:extLst>
          </p:cNvPr>
          <p:cNvSpPr txBox="1"/>
          <p:nvPr/>
        </p:nvSpPr>
        <p:spPr>
          <a:xfrm>
            <a:off x="557561" y="3757960"/>
            <a:ext cx="11017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prstClr val="black"/>
                </a:solidFill>
              </a:rPr>
              <a:t>c) </a:t>
            </a:r>
            <a:r>
              <a:rPr lang="en-US" sz="3600" b="1" dirty="0" err="1">
                <a:solidFill>
                  <a:prstClr val="black"/>
                </a:solidFill>
              </a:rPr>
              <a:t>Làm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tròn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giá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bán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ti</a:t>
            </a:r>
            <a:r>
              <a:rPr lang="en-US" sz="3600" b="1" dirty="0">
                <a:solidFill>
                  <a:prstClr val="black"/>
                </a:solidFill>
              </a:rPr>
              <a:t> vi </a:t>
            </a:r>
            <a:r>
              <a:rPr lang="en-US" sz="3600" b="1" dirty="0" err="1">
                <a:solidFill>
                  <a:prstClr val="black"/>
                </a:solidFill>
              </a:rPr>
              <a:t>đến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hàng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trăm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nghìn</a:t>
            </a:r>
            <a:r>
              <a:rPr lang="en-US" sz="36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90864-A0CF-940A-F48E-31AD11C1A637}"/>
              </a:ext>
            </a:extLst>
          </p:cNvPr>
          <p:cNvSpPr txBox="1"/>
          <p:nvPr/>
        </p:nvSpPr>
        <p:spPr>
          <a:xfrm>
            <a:off x="479502" y="4516244"/>
            <a:ext cx="11519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dirty="0">
                <a:solidFill>
                  <a:srgbClr val="FF0000"/>
                </a:solidFill>
                <a:latin typeface="Calibri" panose="020F0502020204030204"/>
              </a:rPr>
              <a:t>Làm tròn số 16 890 000 đến hàng trăm nghìn ta được số 16 900 000</a:t>
            </a:r>
            <a:endParaRPr lang="en-US" sz="3200" dirty="0">
              <a:solidFill>
                <a:srgbClr val="FF0000"/>
              </a:solidFill>
              <a:latin typeface="Calibri" panose="020F0502020204030204"/>
            </a:endParaRPr>
          </a:p>
          <a:p>
            <a:pPr lvl="0" algn="just"/>
            <a:r>
              <a:rPr lang="vi-VN" sz="3200" dirty="0">
                <a:solidFill>
                  <a:srgbClr val="FF0000"/>
                </a:solidFill>
                <a:latin typeface="Calibri" panose="020F0502020204030204"/>
              </a:rPr>
              <a:t>Vậy giá bán ti vi khi làm tròn đến hàng trăm nghìn là 16 900 000 đồng.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70591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CB553FE5-1F64-777B-8720-14AF02E6D58E}"/>
              </a:ext>
            </a:extLst>
          </p:cNvPr>
          <p:cNvSpPr/>
          <p:nvPr/>
        </p:nvSpPr>
        <p:spPr>
          <a:xfrm>
            <a:off x="410548" y="1904609"/>
            <a:ext cx="11541968" cy="4421553"/>
          </a:xfrm>
          <a:custGeom>
            <a:avLst/>
            <a:gdLst>
              <a:gd name="connsiteX0" fmla="*/ 0 w 11541968"/>
              <a:gd name="connsiteY0" fmla="*/ 599253 h 4421553"/>
              <a:gd name="connsiteX1" fmla="*/ 599253 w 11541968"/>
              <a:gd name="connsiteY1" fmla="*/ 0 h 4421553"/>
              <a:gd name="connsiteX2" fmla="*/ 10942715 w 11541968"/>
              <a:gd name="connsiteY2" fmla="*/ 0 h 4421553"/>
              <a:gd name="connsiteX3" fmla="*/ 11541968 w 11541968"/>
              <a:gd name="connsiteY3" fmla="*/ 599253 h 4421553"/>
              <a:gd name="connsiteX4" fmla="*/ 11541968 w 11541968"/>
              <a:gd name="connsiteY4" fmla="*/ 3822300 h 4421553"/>
              <a:gd name="connsiteX5" fmla="*/ 10942715 w 11541968"/>
              <a:gd name="connsiteY5" fmla="*/ 4421553 h 4421553"/>
              <a:gd name="connsiteX6" fmla="*/ 599253 w 11541968"/>
              <a:gd name="connsiteY6" fmla="*/ 4421553 h 4421553"/>
              <a:gd name="connsiteX7" fmla="*/ 0 w 11541968"/>
              <a:gd name="connsiteY7" fmla="*/ 3822300 h 4421553"/>
              <a:gd name="connsiteX8" fmla="*/ 0 w 11541968"/>
              <a:gd name="connsiteY8" fmla="*/ 599253 h 442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968" h="4421553" fill="none" extrusionOk="0">
                <a:moveTo>
                  <a:pt x="0" y="599253"/>
                </a:moveTo>
                <a:cubicBezTo>
                  <a:pt x="1740" y="315385"/>
                  <a:pt x="294714" y="44339"/>
                  <a:pt x="599253" y="0"/>
                </a:cubicBezTo>
                <a:cubicBezTo>
                  <a:pt x="2592794" y="72427"/>
                  <a:pt x="7426792" y="61419"/>
                  <a:pt x="10942715" y="0"/>
                </a:cubicBezTo>
                <a:cubicBezTo>
                  <a:pt x="11266634" y="-48455"/>
                  <a:pt x="11487292" y="251757"/>
                  <a:pt x="11541968" y="599253"/>
                </a:cubicBezTo>
                <a:cubicBezTo>
                  <a:pt x="11642844" y="1011066"/>
                  <a:pt x="11434655" y="2412419"/>
                  <a:pt x="11541968" y="3822300"/>
                </a:cubicBezTo>
                <a:cubicBezTo>
                  <a:pt x="11543932" y="4143292"/>
                  <a:pt x="11255697" y="4401402"/>
                  <a:pt x="10942715" y="4421553"/>
                </a:cubicBezTo>
                <a:cubicBezTo>
                  <a:pt x="6122165" y="4451380"/>
                  <a:pt x="2004814" y="4342247"/>
                  <a:pt x="599253" y="4421553"/>
                </a:cubicBezTo>
                <a:cubicBezTo>
                  <a:pt x="330013" y="4414576"/>
                  <a:pt x="-32520" y="4159688"/>
                  <a:pt x="0" y="3822300"/>
                </a:cubicBezTo>
                <a:cubicBezTo>
                  <a:pt x="50037" y="2320250"/>
                  <a:pt x="770" y="1818915"/>
                  <a:pt x="0" y="599253"/>
                </a:cubicBezTo>
                <a:close/>
              </a:path>
              <a:path w="11541968" h="4421553" stroke="0" extrusionOk="0">
                <a:moveTo>
                  <a:pt x="0" y="599253"/>
                </a:moveTo>
                <a:cubicBezTo>
                  <a:pt x="32638" y="277191"/>
                  <a:pt x="282480" y="29555"/>
                  <a:pt x="599253" y="0"/>
                </a:cubicBezTo>
                <a:cubicBezTo>
                  <a:pt x="4266228" y="123000"/>
                  <a:pt x="6480235" y="-96860"/>
                  <a:pt x="10942715" y="0"/>
                </a:cubicBezTo>
                <a:cubicBezTo>
                  <a:pt x="11244616" y="-22145"/>
                  <a:pt x="11545721" y="260729"/>
                  <a:pt x="11541968" y="599253"/>
                </a:cubicBezTo>
                <a:cubicBezTo>
                  <a:pt x="11545141" y="2163788"/>
                  <a:pt x="11636235" y="2902557"/>
                  <a:pt x="11541968" y="3822300"/>
                </a:cubicBezTo>
                <a:cubicBezTo>
                  <a:pt x="11490393" y="4171943"/>
                  <a:pt x="11265288" y="4420181"/>
                  <a:pt x="10942715" y="4421553"/>
                </a:cubicBezTo>
                <a:cubicBezTo>
                  <a:pt x="7244165" y="4260846"/>
                  <a:pt x="2652638" y="4461220"/>
                  <a:pt x="599253" y="4421553"/>
                </a:cubicBezTo>
                <a:cubicBezTo>
                  <a:pt x="244033" y="4416653"/>
                  <a:pt x="-59273" y="4126406"/>
                  <a:pt x="0" y="3822300"/>
                </a:cubicBezTo>
                <a:cubicBezTo>
                  <a:pt x="32216" y="2225742"/>
                  <a:pt x="57206" y="1432606"/>
                  <a:pt x="0" y="599253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FCE414-C68A-47BB-4624-A7BEB1CFA2F8}"/>
              </a:ext>
            </a:extLst>
          </p:cNvPr>
          <p:cNvSpPr txBox="1"/>
          <p:nvPr/>
        </p:nvSpPr>
        <p:spPr>
          <a:xfrm>
            <a:off x="1947339" y="22206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D24EE-5506-17C8-EFBA-86F22924B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2137949"/>
            <a:ext cx="919996" cy="9199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2F9D81-73E2-7515-EAF2-9E6224A35C2F}"/>
              </a:ext>
            </a:extLst>
          </p:cNvPr>
          <p:cNvSpPr txBox="1"/>
          <p:nvPr/>
        </p:nvSpPr>
        <p:spPr>
          <a:xfrm>
            <a:off x="1947339" y="32016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EE67F0-D11E-B9AE-1A0C-7F21CFD97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3118961"/>
            <a:ext cx="919996" cy="91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93C8F1-EB92-6EBE-8203-9B57FAF88003}"/>
              </a:ext>
            </a:extLst>
          </p:cNvPr>
          <p:cNvSpPr txBox="1"/>
          <p:nvPr/>
        </p:nvSpPr>
        <p:spPr>
          <a:xfrm>
            <a:off x="1947339" y="41826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BAD54F-0759-079A-E363-A0EEB714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4099973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3FB753-17C5-EEE0-6C29-14153E2E2D09}"/>
              </a:ext>
            </a:extLst>
          </p:cNvPr>
          <p:cNvSpPr txBox="1"/>
          <p:nvPr/>
        </p:nvSpPr>
        <p:spPr>
          <a:xfrm>
            <a:off x="1947339" y="51636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300A6C-DECC-043C-36BE-554965E05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508098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E99551-39AB-C5AA-EAB2-B443166F5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913" y="261241"/>
            <a:ext cx="6572058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uiExpand="1" build="p"/>
      <p:bldP spid="9" grpId="0" uiExpand="1" build="p"/>
      <p:bldP spid="11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artoon of an elephant with a butterfly on its nose&#10;&#10;Description automatically generated">
            <a:extLst>
              <a:ext uri="{FF2B5EF4-FFF2-40B4-BE49-F238E27FC236}">
                <a16:creationId xmlns:a16="http://schemas.microsoft.com/office/drawing/2014/main" id="{6FE29F7B-580B-A267-2447-C94A18D0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723" y="240631"/>
            <a:ext cx="5544277" cy="6376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DE03EF-FDFE-917B-47A6-D18515F42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600" y="1269246"/>
            <a:ext cx="6736664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6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A7E881-242E-04B5-84B7-CB790E36C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14" y="2387234"/>
            <a:ext cx="11290771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Đ-BABYLON">
            <a:hlinkClick r:id="" action="ppaction://media"/>
            <a:extLst>
              <a:ext uri="{FF2B5EF4-FFF2-40B4-BE49-F238E27FC236}">
                <a16:creationId xmlns:a16="http://schemas.microsoft.com/office/drawing/2014/main" id="{B986B926-19FA-5F10-1DA9-812977C29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510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0293D5-1EEB-A50A-A8D4-FB1F744D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14" y="2717181"/>
            <a:ext cx="1129077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6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678426" y="602615"/>
            <a:ext cx="12357704" cy="784830"/>
            <a:chOff x="678426" y="337144"/>
            <a:chExt cx="12357704" cy="784830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vi-VN" sz="3200" dirty="0"/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500" dirty="0">
                    <a:solidFill>
                      <a:schemeClr val="bg1"/>
                    </a:solidFill>
                    <a:latin typeface="UTM Cookies" panose="02040603050506020204" pitchFamily="18" charset="0"/>
                  </a:rPr>
                  <a:t>5</a:t>
                </a:r>
                <a:endParaRPr lang="vi-VN" sz="45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98177" y="391744"/>
              <a:ext cx="114379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bằng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thuận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tiện</a:t>
              </a:r>
              <a:endParaRPr lang="en-US" sz="4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88DE4C8-656B-4011-5C33-5B3F541C2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4" y="1947454"/>
            <a:ext cx="11377961" cy="14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645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A2C4A8-C7E0-D960-8615-B6F8568A62DC}"/>
              </a:ext>
            </a:extLst>
          </p:cNvPr>
          <p:cNvSpPr txBox="1"/>
          <p:nvPr/>
        </p:nvSpPr>
        <p:spPr>
          <a:xfrm>
            <a:off x="446049" y="1103971"/>
            <a:ext cx="5319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a) 1 267 + 99 + 501 </a:t>
            </a:r>
            <a:endParaRPr lang="en-US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ECB259-1A5D-E83C-315C-E3E7BEFA1BF2}"/>
              </a:ext>
            </a:extLst>
          </p:cNvPr>
          <p:cNvSpPr txBox="1"/>
          <p:nvPr/>
        </p:nvSpPr>
        <p:spPr>
          <a:xfrm>
            <a:off x="739697" y="3691054"/>
            <a:ext cx="5319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25 x 14 x 4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4995E-0D1D-6D92-D1E6-DA23A4AB1D6B}"/>
              </a:ext>
            </a:extLst>
          </p:cNvPr>
          <p:cNvSpPr txBox="1"/>
          <p:nvPr/>
        </p:nvSpPr>
        <p:spPr>
          <a:xfrm>
            <a:off x="6490010" y="1048215"/>
            <a:ext cx="5319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b) 3 905 x (50 – 1)</a:t>
            </a:r>
            <a:endParaRPr lang="en-US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8FA0E-022E-F78B-CF89-DA8363ECBC31}"/>
              </a:ext>
            </a:extLst>
          </p:cNvPr>
          <p:cNvSpPr txBox="1"/>
          <p:nvPr/>
        </p:nvSpPr>
        <p:spPr>
          <a:xfrm>
            <a:off x="6872868" y="3635298"/>
            <a:ext cx="5319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 270 : (27 x 2)</a:t>
            </a:r>
            <a:endParaRPr lang="en-US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3A0D78-8583-FD63-063C-675DFCE68106}"/>
              </a:ext>
            </a:extLst>
          </p:cNvPr>
          <p:cNvSpPr txBox="1"/>
          <p:nvPr/>
        </p:nvSpPr>
        <p:spPr>
          <a:xfrm>
            <a:off x="535259" y="1884556"/>
            <a:ext cx="44939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= 1 267 + (99 + 501)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1 267 + 600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1 867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1CC49C-C79A-8FF1-16DA-E47514391694}"/>
              </a:ext>
            </a:extLst>
          </p:cNvPr>
          <p:cNvSpPr txBox="1"/>
          <p:nvPr/>
        </p:nvSpPr>
        <p:spPr>
          <a:xfrm>
            <a:off x="624469" y="4460488"/>
            <a:ext cx="44939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= (25 x 4) x 14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100 x 14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1 400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E15FCE-F858-9F3F-8A49-FD167AF9910B}"/>
              </a:ext>
            </a:extLst>
          </p:cNvPr>
          <p:cNvSpPr txBox="1"/>
          <p:nvPr/>
        </p:nvSpPr>
        <p:spPr>
          <a:xfrm>
            <a:off x="6824547" y="1739590"/>
            <a:ext cx="4984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= 3 905 x 50 – 3 905 x 1 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195 250 – 3 905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191 345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D461E5-5FB7-E6CA-3CAC-88497C85A846}"/>
              </a:ext>
            </a:extLst>
          </p:cNvPr>
          <p:cNvSpPr txBox="1"/>
          <p:nvPr/>
        </p:nvSpPr>
        <p:spPr>
          <a:xfrm>
            <a:off x="6880303" y="4337825"/>
            <a:ext cx="4984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= 270 : 27 : 2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10 : 2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= 5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302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 build="p"/>
      <p:bldP spid="20" grpId="0" build="p"/>
      <p:bldP spid="2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A2C4A8-C7E0-D960-8615-B6F8568A62DC}"/>
              </a:ext>
            </a:extLst>
          </p:cNvPr>
          <p:cNvSpPr txBox="1"/>
          <p:nvPr/>
        </p:nvSpPr>
        <p:spPr>
          <a:xfrm>
            <a:off x="446049" y="1103971"/>
            <a:ext cx="6824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115 x 58 + 115 x 42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4995E-0D1D-6D92-D1E6-DA23A4AB1D6B}"/>
              </a:ext>
            </a:extLst>
          </p:cNvPr>
          <p:cNvSpPr txBox="1"/>
          <p:nvPr/>
        </p:nvSpPr>
        <p:spPr>
          <a:xfrm>
            <a:off x="6490010" y="1048215"/>
            <a:ext cx="5319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4400" dirty="0">
                <a:solidFill>
                  <a:prstClr val="black"/>
                </a:solidFill>
              </a:rPr>
              <a:t>136 x 67 – 136 x 66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3A0D78-8583-FD63-063C-675DFCE68106}"/>
              </a:ext>
            </a:extLst>
          </p:cNvPr>
          <p:cNvSpPr txBox="1"/>
          <p:nvPr/>
        </p:nvSpPr>
        <p:spPr>
          <a:xfrm>
            <a:off x="535259" y="1884556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FF0000"/>
                </a:solidFill>
              </a:rPr>
              <a:t>= 115 x (58 + 42)</a:t>
            </a:r>
          </a:p>
          <a:p>
            <a:pPr lvl="0"/>
            <a:r>
              <a:rPr lang="pt-BR" sz="3600" b="1" dirty="0">
                <a:solidFill>
                  <a:srgbClr val="FF0000"/>
                </a:solidFill>
              </a:rPr>
              <a:t>= 115 x 100</a:t>
            </a:r>
          </a:p>
          <a:p>
            <a:pPr lvl="0"/>
            <a:r>
              <a:rPr lang="pt-BR" sz="3600" b="1" dirty="0">
                <a:solidFill>
                  <a:srgbClr val="FF0000"/>
                </a:solidFill>
              </a:rPr>
              <a:t>= 11 500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E15FCE-F858-9F3F-8A49-FD167AF9910B}"/>
              </a:ext>
            </a:extLst>
          </p:cNvPr>
          <p:cNvSpPr txBox="1"/>
          <p:nvPr/>
        </p:nvSpPr>
        <p:spPr>
          <a:xfrm>
            <a:off x="6523464" y="1906858"/>
            <a:ext cx="4984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600" b="1" dirty="0">
                <a:solidFill>
                  <a:srgbClr val="FF0000"/>
                </a:solidFill>
              </a:rPr>
              <a:t>= 136 x (67 – 66)</a:t>
            </a:r>
          </a:p>
          <a:p>
            <a:pPr lvl="0"/>
            <a:r>
              <a:rPr lang="pt-BR" sz="3600" b="1" dirty="0">
                <a:solidFill>
                  <a:srgbClr val="FF0000"/>
                </a:solidFill>
              </a:rPr>
              <a:t>= 136 x 1</a:t>
            </a:r>
          </a:p>
          <a:p>
            <a:pPr lvl="0"/>
            <a:r>
              <a:rPr lang="pt-BR" sz="3600" b="1" dirty="0">
                <a:solidFill>
                  <a:srgbClr val="FF0000"/>
                </a:solidFill>
              </a:rPr>
              <a:t>= 136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6864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2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245661"/>
            <a:ext cx="11768488" cy="6414446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DCB4C-1A11-1B1C-BD92-FC1D0B570082}"/>
              </a:ext>
            </a:extLst>
          </p:cNvPr>
          <p:cNvGrpSpPr/>
          <p:nvPr/>
        </p:nvGrpSpPr>
        <p:grpSpPr>
          <a:xfrm>
            <a:off x="0" y="245661"/>
            <a:ext cx="11619572" cy="3434343"/>
            <a:chOff x="678426" y="337144"/>
            <a:chExt cx="11619572" cy="3434343"/>
          </a:xfrm>
        </p:grpSpPr>
        <p:grpSp>
          <p:nvGrpSpPr>
            <p:cNvPr id="3" name="Nhóm 15">
              <a:extLst>
                <a:ext uri="{FF2B5EF4-FFF2-40B4-BE49-F238E27FC236}">
                  <a16:creationId xmlns:a16="http://schemas.microsoft.com/office/drawing/2014/main" id="{8304C1F0-C249-9A5A-D970-E5784CFAB43D}"/>
                </a:ext>
              </a:extLst>
            </p:cNvPr>
            <p:cNvGrpSpPr/>
            <p:nvPr/>
          </p:nvGrpSpPr>
          <p:grpSpPr>
            <a:xfrm>
              <a:off x="678426" y="337144"/>
              <a:ext cx="793415" cy="784830"/>
              <a:chOff x="678426" y="514924"/>
              <a:chExt cx="793415" cy="784830"/>
            </a:xfrm>
          </p:grpSpPr>
          <p:sp>
            <p:nvSpPr>
              <p:cNvPr id="15" name="Oval 22">
                <a:extLst>
                  <a:ext uri="{FF2B5EF4-FFF2-40B4-BE49-F238E27FC236}">
                    <a16:creationId xmlns:a16="http://schemas.microsoft.com/office/drawing/2014/main" id="{43535531-50D2-61EE-C329-36D638AA0065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B97F1187-80E5-ED71-F4CB-D28B68BA4E11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6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C5C5805-9E9B-8053-7D05-3204380D5FF4}"/>
                </a:ext>
              </a:extLst>
            </p:cNvPr>
            <p:cNvSpPr txBox="1"/>
            <p:nvPr/>
          </p:nvSpPr>
          <p:spPr>
            <a:xfrm>
              <a:off x="1542422" y="447500"/>
              <a:ext cx="10755576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 224 thùng hàng cần chuyển ra sân bay, biết rằng mỗi chuyến xe chở được 56 thùng hàng. Hỏi:</a:t>
              </a:r>
              <a:endPara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a) Để chở hết các thùng hàng trên ra sân bay cần mấy chuyến xe như thế</a:t>
              </a:r>
              <a:endPara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Biết rằng quãng đường từ kho hàng đến sân bay là 180 km, trung bình mỗi giờ ô tô đi được 60 km. Hỏi ô tô đó đi từ kho đến sân bay hết khoảng mấy giờ? </a:t>
              </a:r>
              <a:endPara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C7410C5-B109-5A5D-0F9E-2F4092A9C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667" y="3184392"/>
            <a:ext cx="2797563" cy="330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110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247304D3-27E4-E99B-760C-969283552B7A}"/>
              </a:ext>
            </a:extLst>
          </p:cNvPr>
          <p:cNvSpPr/>
          <p:nvPr/>
        </p:nvSpPr>
        <p:spPr>
          <a:xfrm>
            <a:off x="182880" y="133815"/>
            <a:ext cx="11768488" cy="6526292"/>
          </a:xfrm>
          <a:custGeom>
            <a:avLst/>
            <a:gdLst>
              <a:gd name="connsiteX0" fmla="*/ 0 w 11768488"/>
              <a:gd name="connsiteY0" fmla="*/ 1069096 h 6414446"/>
              <a:gd name="connsiteX1" fmla="*/ 1069096 w 11768488"/>
              <a:gd name="connsiteY1" fmla="*/ 0 h 6414446"/>
              <a:gd name="connsiteX2" fmla="*/ 10699392 w 11768488"/>
              <a:gd name="connsiteY2" fmla="*/ 0 h 6414446"/>
              <a:gd name="connsiteX3" fmla="*/ 11768488 w 11768488"/>
              <a:gd name="connsiteY3" fmla="*/ 1069096 h 6414446"/>
              <a:gd name="connsiteX4" fmla="*/ 11768488 w 11768488"/>
              <a:gd name="connsiteY4" fmla="*/ 5345350 h 6414446"/>
              <a:gd name="connsiteX5" fmla="*/ 10699392 w 11768488"/>
              <a:gd name="connsiteY5" fmla="*/ 6414446 h 6414446"/>
              <a:gd name="connsiteX6" fmla="*/ 1069096 w 11768488"/>
              <a:gd name="connsiteY6" fmla="*/ 6414446 h 6414446"/>
              <a:gd name="connsiteX7" fmla="*/ 0 w 11768488"/>
              <a:gd name="connsiteY7" fmla="*/ 5345350 h 6414446"/>
              <a:gd name="connsiteX8" fmla="*/ 0 w 1176848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848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321156" y="77600"/>
                  <a:pt x="5963235" y="-27269"/>
                  <a:pt x="10699392" y="0"/>
                </a:cubicBezTo>
                <a:cubicBezTo>
                  <a:pt x="11360467" y="-93171"/>
                  <a:pt x="11878072" y="510911"/>
                  <a:pt x="11768488" y="1069096"/>
                </a:cubicBezTo>
                <a:cubicBezTo>
                  <a:pt x="11877488" y="2536417"/>
                  <a:pt x="11690279" y="4353943"/>
                  <a:pt x="11768488" y="5345350"/>
                </a:cubicBezTo>
                <a:cubicBezTo>
                  <a:pt x="11756623" y="5931154"/>
                  <a:pt x="11220952" y="6444826"/>
                  <a:pt x="10699392" y="6414446"/>
                </a:cubicBezTo>
                <a:cubicBezTo>
                  <a:pt x="6664867" y="6463623"/>
                  <a:pt x="2208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76848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541783" y="-129276"/>
                  <a:pt x="7145341" y="-77778"/>
                  <a:pt x="10699392" y="0"/>
                </a:cubicBezTo>
                <a:cubicBezTo>
                  <a:pt x="11272134" y="-56436"/>
                  <a:pt x="11752758" y="569352"/>
                  <a:pt x="11768488" y="1069096"/>
                </a:cubicBezTo>
                <a:cubicBezTo>
                  <a:pt x="11850087" y="1542640"/>
                  <a:pt x="11922788" y="3696807"/>
                  <a:pt x="11768488" y="5345350"/>
                </a:cubicBezTo>
                <a:cubicBezTo>
                  <a:pt x="11815251" y="6034414"/>
                  <a:pt x="11258338" y="6425151"/>
                  <a:pt x="10699392" y="6414446"/>
                </a:cubicBezTo>
                <a:cubicBezTo>
                  <a:pt x="5942364" y="6458666"/>
                  <a:pt x="266573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768488"/>
                      <a:gd name="connsiteY0" fmla="*/ 1087737 h 6526292"/>
                      <a:gd name="connsiteX1" fmla="*/ 1087737 w 11768488"/>
                      <a:gd name="connsiteY1" fmla="*/ 0 h 6526292"/>
                      <a:gd name="connsiteX2" fmla="*/ 10680751 w 11768488"/>
                      <a:gd name="connsiteY2" fmla="*/ 0 h 6526292"/>
                      <a:gd name="connsiteX3" fmla="*/ 11768488 w 11768488"/>
                      <a:gd name="connsiteY3" fmla="*/ 1087737 h 6526292"/>
                      <a:gd name="connsiteX4" fmla="*/ 11768488 w 11768488"/>
                      <a:gd name="connsiteY4" fmla="*/ 5438555 h 6526292"/>
                      <a:gd name="connsiteX5" fmla="*/ 10680751 w 11768488"/>
                      <a:gd name="connsiteY5" fmla="*/ 6526292 h 6526292"/>
                      <a:gd name="connsiteX6" fmla="*/ 1087737 w 11768488"/>
                      <a:gd name="connsiteY6" fmla="*/ 6526292 h 6526292"/>
                      <a:gd name="connsiteX7" fmla="*/ 0 w 11768488"/>
                      <a:gd name="connsiteY7" fmla="*/ 5438555 h 6526292"/>
                      <a:gd name="connsiteX8" fmla="*/ 0 w 11768488"/>
                      <a:gd name="connsiteY8" fmla="*/ 1087737 h 652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768488" h="6526292" fill="none" extrusionOk="0">
                        <a:moveTo>
                          <a:pt x="0" y="1087737"/>
                        </a:moveTo>
                        <a:cubicBezTo>
                          <a:pt x="-48422" y="490007"/>
                          <a:pt x="475362" y="66064"/>
                          <a:pt x="1087737" y="0"/>
                        </a:cubicBezTo>
                        <a:cubicBezTo>
                          <a:pt x="3550527" y="77600"/>
                          <a:pt x="7752771" y="-27269"/>
                          <a:pt x="10680751" y="0"/>
                        </a:cubicBezTo>
                        <a:cubicBezTo>
                          <a:pt x="11297120" y="-20616"/>
                          <a:pt x="11817502" y="501425"/>
                          <a:pt x="11768488" y="1087737"/>
                        </a:cubicBezTo>
                        <a:cubicBezTo>
                          <a:pt x="11877488" y="2634113"/>
                          <a:pt x="11690279" y="3850702"/>
                          <a:pt x="11768488" y="5438555"/>
                        </a:cubicBezTo>
                        <a:cubicBezTo>
                          <a:pt x="11754773" y="6033931"/>
                          <a:pt x="11244034" y="6542812"/>
                          <a:pt x="10680751" y="6526292"/>
                        </a:cubicBezTo>
                        <a:cubicBezTo>
                          <a:pt x="6316194" y="6575469"/>
                          <a:pt x="2302957" y="6403590"/>
                          <a:pt x="1087737" y="6526292"/>
                        </a:cubicBezTo>
                        <a:cubicBezTo>
                          <a:pt x="485840" y="6535172"/>
                          <a:pt x="-44187" y="6077341"/>
                          <a:pt x="0" y="5438555"/>
                        </a:cubicBezTo>
                        <a:cubicBezTo>
                          <a:pt x="47022" y="4568393"/>
                          <a:pt x="104569" y="2392832"/>
                          <a:pt x="0" y="1087737"/>
                        </a:cubicBezTo>
                        <a:close/>
                      </a:path>
                      <a:path w="11768488" h="6526292" stroke="0" extrusionOk="0">
                        <a:moveTo>
                          <a:pt x="0" y="1087737"/>
                        </a:moveTo>
                        <a:cubicBezTo>
                          <a:pt x="113310" y="474044"/>
                          <a:pt x="523610" y="-2443"/>
                          <a:pt x="1087737" y="0"/>
                        </a:cubicBezTo>
                        <a:cubicBezTo>
                          <a:pt x="5761920" y="-129276"/>
                          <a:pt x="7438980" y="-77778"/>
                          <a:pt x="10680751" y="0"/>
                        </a:cubicBezTo>
                        <a:cubicBezTo>
                          <a:pt x="11278002" y="-11126"/>
                          <a:pt x="11762862" y="519436"/>
                          <a:pt x="11768488" y="1087737"/>
                        </a:cubicBezTo>
                        <a:cubicBezTo>
                          <a:pt x="11850087" y="2587410"/>
                          <a:pt x="11922788" y="4950356"/>
                          <a:pt x="11768488" y="5438555"/>
                        </a:cubicBezTo>
                        <a:cubicBezTo>
                          <a:pt x="11776784" y="6056792"/>
                          <a:pt x="11253637" y="6535759"/>
                          <a:pt x="10680751" y="6526292"/>
                        </a:cubicBezTo>
                        <a:cubicBezTo>
                          <a:pt x="9241648" y="6570512"/>
                          <a:pt x="4603335" y="6496910"/>
                          <a:pt x="1087737" y="6526292"/>
                        </a:cubicBezTo>
                        <a:cubicBezTo>
                          <a:pt x="470632" y="6463416"/>
                          <a:pt x="-37861" y="6030546"/>
                          <a:pt x="0" y="5438555"/>
                        </a:cubicBezTo>
                        <a:cubicBezTo>
                          <a:pt x="-159954" y="3611130"/>
                          <a:pt x="22140" y="1880737"/>
                          <a:pt x="0" y="1087737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BD9A29-A0E5-E304-03D9-EB2228DDA29F}"/>
              </a:ext>
            </a:extLst>
          </p:cNvPr>
          <p:cNvSpPr txBox="1"/>
          <p:nvPr/>
        </p:nvSpPr>
        <p:spPr>
          <a:xfrm>
            <a:off x="3612994" y="289933"/>
            <a:ext cx="62558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Tóm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tắt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56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chuyến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224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….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chuyến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253451-4021-351D-EAFF-E6EA925216BF}"/>
              </a:ext>
            </a:extLst>
          </p:cNvPr>
          <p:cNvSpPr txBox="1"/>
          <p:nvPr/>
        </p:nvSpPr>
        <p:spPr>
          <a:xfrm>
            <a:off x="847494" y="379143"/>
            <a:ext cx="1260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F82A40-2D26-A76F-1A92-9BB09139472B}"/>
              </a:ext>
            </a:extLst>
          </p:cNvPr>
          <p:cNvSpPr txBox="1"/>
          <p:nvPr/>
        </p:nvSpPr>
        <p:spPr>
          <a:xfrm>
            <a:off x="1382750" y="1828801"/>
            <a:ext cx="10024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chuyến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chở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224 : 56 = 4 (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chuyến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BAFC7B-6858-E934-2B2B-3A75C6D07222}"/>
              </a:ext>
            </a:extLst>
          </p:cNvPr>
          <p:cNvSpPr txBox="1"/>
          <p:nvPr/>
        </p:nvSpPr>
        <p:spPr>
          <a:xfrm>
            <a:off x="2698593" y="2943923"/>
            <a:ext cx="62558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Tóm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tắt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Quãng đường: 180 km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Vận tốc: 60 km/giờ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Thời gian: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…..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0A7C47-0929-ACCD-89D8-0FFE9F4EE751}"/>
              </a:ext>
            </a:extLst>
          </p:cNvPr>
          <p:cNvSpPr txBox="1"/>
          <p:nvPr/>
        </p:nvSpPr>
        <p:spPr>
          <a:xfrm>
            <a:off x="1037063" y="3077738"/>
            <a:ext cx="1260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236EB1-5D3F-B4E2-AE1D-A80199D957B1}"/>
              </a:ext>
            </a:extLst>
          </p:cNvPr>
          <p:cNvSpPr txBox="1"/>
          <p:nvPr/>
        </p:nvSpPr>
        <p:spPr>
          <a:xfrm>
            <a:off x="1427354" y="5073806"/>
            <a:ext cx="10024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sân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bay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180 : 60 = 3 (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36440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0" grpId="0"/>
      <p:bldP spid="11" grpId="0"/>
      <p:bldP spid="14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539</TotalTime>
  <Words>747</Words>
  <Application>Microsoft Office PowerPoint</Application>
  <PresentationFormat>Widescreen</PresentationFormat>
  <Paragraphs>81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UTM Cookies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huong</dc:creator>
  <dc:description>9Slide.vn</dc:description>
  <cp:lastModifiedBy>Thao Tran</cp:lastModifiedBy>
  <cp:revision>64</cp:revision>
  <dcterms:created xsi:type="dcterms:W3CDTF">2023-08-24T07:40:48Z</dcterms:created>
  <dcterms:modified xsi:type="dcterms:W3CDTF">2024-04-06T03:21:48Z</dcterms:modified>
  <cp:category>9Slide.vn</cp:category>
</cp:coreProperties>
</file>