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72" r:id="rId5"/>
    <p:sldId id="274" r:id="rId6"/>
    <p:sldId id="275" r:id="rId7"/>
    <p:sldId id="276" r:id="rId8"/>
    <p:sldId id="277" r:id="rId9"/>
    <p:sldId id="266" r:id="rId10"/>
    <p:sldId id="278" r:id="rId11"/>
    <p:sldId id="264" r:id="rId12"/>
    <p:sldId id="281" r:id="rId13"/>
    <p:sldId id="282" r:id="rId14"/>
    <p:sldId id="279" r:id="rId15"/>
    <p:sldId id="280" r:id="rId16"/>
    <p:sldId id="283" r:id="rId17"/>
    <p:sldId id="284" r:id="rId18"/>
    <p:sldId id="270" r:id="rId19"/>
    <p:sldId id="285" r:id="rId20"/>
    <p:sldId id="260" r:id="rId21"/>
    <p:sldId id="25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1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310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39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098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65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072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089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97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147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79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90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340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11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611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179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30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07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8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67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75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4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870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92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233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2689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5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7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2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15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3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46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7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EA9A3FE-E49F-141F-2CF0-A72ACD4804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227" y="189911"/>
            <a:ext cx="1365512" cy="136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8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3820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7D5490E6-74B4-4391-9195-906A4A4BB264}"/>
              </a:ext>
            </a:extLst>
          </p:cNvPr>
          <p:cNvSpPr txBox="1"/>
          <p:nvPr userDrawn="1"/>
        </p:nvSpPr>
        <p:spPr>
          <a:xfrm>
            <a:off x="0" y="-1192887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openxmlformats.org/officeDocument/2006/relationships/image" Target="../media/image3.svg"/><Relationship Id="rId21" Type="http://schemas.openxmlformats.org/officeDocument/2006/relationships/image" Target="../media/image21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24" Type="http://schemas.openxmlformats.org/officeDocument/2006/relationships/image" Target="../media/image24.pn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Relationship Id="rId22" Type="http://schemas.openxmlformats.org/officeDocument/2006/relationships/image" Target="../media/image2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3.svg"/><Relationship Id="rId7" Type="http://schemas.openxmlformats.org/officeDocument/2006/relationships/image" Target="../media/image82.svg"/><Relationship Id="rId12" Type="http://schemas.openxmlformats.org/officeDocument/2006/relationships/image" Target="../media/image14.png"/><Relationship Id="rId17" Type="http://schemas.openxmlformats.org/officeDocument/2006/relationships/image" Target="../media/image91.png"/><Relationship Id="rId2" Type="http://schemas.openxmlformats.org/officeDocument/2006/relationships/image" Target="../media/image2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99.png"/><Relationship Id="rId3" Type="http://schemas.openxmlformats.org/officeDocument/2006/relationships/image" Target="../media/image3.svg"/><Relationship Id="rId7" Type="http://schemas.openxmlformats.org/officeDocument/2006/relationships/image" Target="../media/image82.svg"/><Relationship Id="rId12" Type="http://schemas.openxmlformats.org/officeDocument/2006/relationships/image" Target="../media/image14.png"/><Relationship Id="rId17" Type="http://schemas.openxmlformats.org/officeDocument/2006/relationships/image" Target="../media/image83.png"/><Relationship Id="rId2" Type="http://schemas.openxmlformats.org/officeDocument/2006/relationships/image" Target="../media/image2.png"/><Relationship Id="rId16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1.png"/><Relationship Id="rId3" Type="http://schemas.openxmlformats.org/officeDocument/2006/relationships/image" Target="../media/image3.svg"/><Relationship Id="rId21" Type="http://schemas.openxmlformats.org/officeDocument/2006/relationships/image" Target="../media/image101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20.svg"/><Relationship Id="rId2" Type="http://schemas.openxmlformats.org/officeDocument/2006/relationships/image" Target="../media/image2.png"/><Relationship Id="rId16" Type="http://schemas.openxmlformats.org/officeDocument/2006/relationships/image" Target="../media/image19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2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7" Type="http://schemas.openxmlformats.org/officeDocument/2006/relationships/image" Target="../media/image104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1.svg"/><Relationship Id="rId18" Type="http://schemas.openxmlformats.org/officeDocument/2006/relationships/image" Target="../media/image37.png"/><Relationship Id="rId3" Type="http://schemas.openxmlformats.org/officeDocument/2006/relationships/image" Target="../media/image15.svg"/><Relationship Id="rId21" Type="http://schemas.openxmlformats.org/officeDocument/2006/relationships/image" Target="../media/image40.png"/><Relationship Id="rId7" Type="http://schemas.openxmlformats.org/officeDocument/2006/relationships/image" Target="../media/image28.svg"/><Relationship Id="rId12" Type="http://schemas.openxmlformats.org/officeDocument/2006/relationships/image" Target="../media/image10.png"/><Relationship Id="rId17" Type="http://schemas.openxmlformats.org/officeDocument/2006/relationships/image" Target="../media/image36.svg"/><Relationship Id="rId2" Type="http://schemas.openxmlformats.org/officeDocument/2006/relationships/image" Target="../media/image14.png"/><Relationship Id="rId16" Type="http://schemas.openxmlformats.org/officeDocument/2006/relationships/image" Target="../media/image35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24" Type="http://schemas.openxmlformats.org/officeDocument/2006/relationships/image" Target="../media/image43.png"/><Relationship Id="rId5" Type="http://schemas.openxmlformats.org/officeDocument/2006/relationships/image" Target="../media/image26.svg"/><Relationship Id="rId15" Type="http://schemas.openxmlformats.org/officeDocument/2006/relationships/image" Target="../media/image34.svg"/><Relationship Id="rId23" Type="http://schemas.openxmlformats.org/officeDocument/2006/relationships/image" Target="../media/image42.svg"/><Relationship Id="rId10" Type="http://schemas.openxmlformats.org/officeDocument/2006/relationships/image" Target="../media/image31.png"/><Relationship Id="rId19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2.svg"/><Relationship Id="rId3" Type="http://schemas.openxmlformats.org/officeDocument/2006/relationships/image" Target="../media/image9.svg"/><Relationship Id="rId7" Type="http://schemas.openxmlformats.org/officeDocument/2006/relationships/image" Target="../media/image15.svg"/><Relationship Id="rId12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0.svg"/><Relationship Id="rId5" Type="http://schemas.openxmlformats.org/officeDocument/2006/relationships/image" Target="../media/image11.svg"/><Relationship Id="rId10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image" Target="../media/image17.svg"/><Relationship Id="rId1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0.png"/><Relationship Id="rId18" Type="http://schemas.openxmlformats.org/officeDocument/2006/relationships/image" Target="../media/image54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17" Type="http://schemas.openxmlformats.org/officeDocument/2006/relationships/image" Target="../media/image53.png"/><Relationship Id="rId2" Type="http://schemas.openxmlformats.org/officeDocument/2006/relationships/audio" Target="../media/audio1.wav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6.svg"/><Relationship Id="rId11" Type="http://schemas.openxmlformats.org/officeDocument/2006/relationships/image" Target="../media/image49.png"/><Relationship Id="rId5" Type="http://schemas.openxmlformats.org/officeDocument/2006/relationships/image" Target="../media/image10.png"/><Relationship Id="rId15" Type="http://schemas.openxmlformats.org/officeDocument/2006/relationships/image" Target="../media/image49.svg"/><Relationship Id="rId10" Type="http://schemas.openxmlformats.org/officeDocument/2006/relationships/image" Target="../media/image48.svg"/><Relationship Id="rId19" Type="http://schemas.openxmlformats.org/officeDocument/2006/relationships/image" Target="../media/image51.png"/><Relationship Id="rId4" Type="http://schemas.openxmlformats.org/officeDocument/2006/relationships/image" Target="../media/image45.svg"/><Relationship Id="rId9" Type="http://schemas.openxmlformats.org/officeDocument/2006/relationships/image" Target="../media/image19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57.png"/><Relationship Id="rId18" Type="http://schemas.openxmlformats.org/officeDocument/2006/relationships/image" Target="../media/image60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17" Type="http://schemas.openxmlformats.org/officeDocument/2006/relationships/image" Target="../media/image59.png"/><Relationship Id="rId2" Type="http://schemas.openxmlformats.org/officeDocument/2006/relationships/audio" Target="../media/audio1.wav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56.png"/><Relationship Id="rId5" Type="http://schemas.openxmlformats.org/officeDocument/2006/relationships/image" Target="../media/image10.png"/><Relationship Id="rId15" Type="http://schemas.openxmlformats.org/officeDocument/2006/relationships/image" Target="../media/image22.svg"/><Relationship Id="rId10" Type="http://schemas.openxmlformats.org/officeDocument/2006/relationships/image" Target="../media/image20.svg"/><Relationship Id="rId19" Type="http://schemas.openxmlformats.org/officeDocument/2006/relationships/image" Target="../media/image51.png"/><Relationship Id="rId4" Type="http://schemas.openxmlformats.org/officeDocument/2006/relationships/image" Target="../media/image9.svg"/><Relationship Id="rId9" Type="http://schemas.openxmlformats.org/officeDocument/2006/relationships/image" Target="../media/image19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62.png"/><Relationship Id="rId18" Type="http://schemas.openxmlformats.org/officeDocument/2006/relationships/image" Target="../media/image65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17" Type="http://schemas.openxmlformats.org/officeDocument/2006/relationships/image" Target="../media/image64.png"/><Relationship Id="rId2" Type="http://schemas.openxmlformats.org/officeDocument/2006/relationships/audio" Target="../media/audio1.wav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6.svg"/><Relationship Id="rId11" Type="http://schemas.openxmlformats.org/officeDocument/2006/relationships/image" Target="../media/image61.png"/><Relationship Id="rId5" Type="http://schemas.openxmlformats.org/officeDocument/2006/relationships/image" Target="../media/image10.png"/><Relationship Id="rId15" Type="http://schemas.openxmlformats.org/officeDocument/2006/relationships/image" Target="../media/image49.svg"/><Relationship Id="rId10" Type="http://schemas.openxmlformats.org/officeDocument/2006/relationships/image" Target="../media/image48.svg"/><Relationship Id="rId19" Type="http://schemas.openxmlformats.org/officeDocument/2006/relationships/image" Target="../media/image51.png"/><Relationship Id="rId4" Type="http://schemas.openxmlformats.org/officeDocument/2006/relationships/image" Target="../media/image45.svg"/><Relationship Id="rId9" Type="http://schemas.openxmlformats.org/officeDocument/2006/relationships/image" Target="../media/image19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svg"/><Relationship Id="rId18" Type="http://schemas.openxmlformats.org/officeDocument/2006/relationships/image" Target="../media/image37.png"/><Relationship Id="rId3" Type="http://schemas.openxmlformats.org/officeDocument/2006/relationships/image" Target="../media/image56.svg"/><Relationship Id="rId7" Type="http://schemas.openxmlformats.org/officeDocument/2006/relationships/image" Target="../media/image69.svg"/><Relationship Id="rId12" Type="http://schemas.openxmlformats.org/officeDocument/2006/relationships/image" Target="../media/image74.png"/><Relationship Id="rId17" Type="http://schemas.openxmlformats.org/officeDocument/2006/relationships/image" Target="../media/image79.svg"/><Relationship Id="rId2" Type="http://schemas.openxmlformats.org/officeDocument/2006/relationships/image" Target="../media/image55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11" Type="http://schemas.openxmlformats.org/officeDocument/2006/relationships/image" Target="../media/image73.svg"/><Relationship Id="rId5" Type="http://schemas.openxmlformats.org/officeDocument/2006/relationships/image" Target="../media/image67.svg"/><Relationship Id="rId15" Type="http://schemas.openxmlformats.org/officeDocument/2006/relationships/image" Target="../media/image77.svg"/><Relationship Id="rId10" Type="http://schemas.openxmlformats.org/officeDocument/2006/relationships/image" Target="../media/image72.png"/><Relationship Id="rId19" Type="http://schemas.openxmlformats.org/officeDocument/2006/relationships/image" Target="../media/image80.png"/><Relationship Id="rId4" Type="http://schemas.openxmlformats.org/officeDocument/2006/relationships/image" Target="../media/image66.png"/><Relationship Id="rId9" Type="http://schemas.openxmlformats.org/officeDocument/2006/relationships/image" Target="../media/image71.svg"/><Relationship Id="rId14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3.svg"/><Relationship Id="rId7" Type="http://schemas.openxmlformats.org/officeDocument/2006/relationships/image" Target="../media/image82.svg"/><Relationship Id="rId12" Type="http://schemas.openxmlformats.org/officeDocument/2006/relationships/image" Target="../media/image14.png"/><Relationship Id="rId17" Type="http://schemas.openxmlformats.org/officeDocument/2006/relationships/image" Target="../media/image84.png"/><Relationship Id="rId2" Type="http://schemas.openxmlformats.org/officeDocument/2006/relationships/image" Target="../media/image2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23065" y="349621"/>
            <a:ext cx="10745871" cy="61460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769548">
            <a:off x="199875" y="714556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39328" y="4237632"/>
            <a:ext cx="4670798" cy="291730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2054637">
            <a:off x="278951" y="56243"/>
            <a:ext cx="608935" cy="103050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1937717">
            <a:off x="9329538" y="4836365"/>
            <a:ext cx="1157442" cy="11574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3E2FE13-068F-E4AB-B73D-21F7C526A01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81150" y="2310623"/>
            <a:ext cx="8909760" cy="25087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2902C2-88A8-2163-E6FC-2902FD93660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46741" y="1237423"/>
            <a:ext cx="4974767" cy="14875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28625" y="349621"/>
            <a:ext cx="11283355" cy="63178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F7CDB2-17A9-1456-F578-F768983761AF}"/>
                  </a:ext>
                </a:extLst>
              </p:cNvPr>
              <p:cNvSpPr txBox="1"/>
              <p:nvPr/>
            </p:nvSpPr>
            <p:spPr>
              <a:xfrm>
                <a:off x="723900" y="2600325"/>
                <a:ext cx="10991849" cy="37807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Vì 24 chia hết cho 3 nên ta chọn 24 làm mẫu số chung.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+ Thực hiên quy đồng mẫu số : 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Ta có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𝒙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𝒙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giữ nguyên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+ Vậy quy đồng mẫu số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nl-NL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</m:t>
                        </m:r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ta được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𝟐𝟒</m:t>
                        </m:r>
                      </m:den>
                    </m:f>
                    <m:r>
                      <a:rPr kumimoji="0" lang="nl-NL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F7CDB2-17A9-1456-F578-F76898376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" y="2600325"/>
                <a:ext cx="10991849" cy="3780779"/>
              </a:xfrm>
              <a:prstGeom prst="rect">
                <a:avLst/>
              </a:prstGeom>
              <a:blipFill>
                <a:blip r:embed="rId4"/>
                <a:stretch>
                  <a:fillRect l="-1442" t="-968" r="-2163" b="-1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C8D38042-7E5F-5487-80F0-C524686F55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1475" y="609600"/>
            <a:ext cx="396240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0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28625" y="349621"/>
            <a:ext cx="11283355" cy="63178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F7CDB2-17A9-1456-F578-F768983761AF}"/>
                  </a:ext>
                </a:extLst>
              </p:cNvPr>
              <p:cNvSpPr txBox="1"/>
              <p:nvPr/>
            </p:nvSpPr>
            <p:spPr>
              <a:xfrm>
                <a:off x="695325" y="2762250"/>
                <a:ext cx="10991849" cy="3795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Vì 24 chia hết cho 12 nên ta chọn 24 làm mẫu số chung.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+ Thực hiên quy đồng mẫu số : 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Ta có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𝟏𝟐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𝟓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𝒙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𝟏𝟐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𝒙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𝟏𝟎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giữ nguyên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+ Vậy quy đồng mẫu số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12</m:t>
                        </m:r>
                      </m:den>
                    </m:f>
                  </m:oMath>
                </a14:m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7</m:t>
                        </m:r>
                      </m:num>
                      <m:den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24</m:t>
                        </m:r>
                      </m:den>
                    </m:f>
                  </m:oMath>
                </a14:m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ta được hai 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𝟏𝟎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𝟐𝟒</m:t>
                        </m:r>
                      </m:den>
                    </m:f>
                    <m:r>
                      <a:rPr kumimoji="0" lang="nl-NL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F7CDB2-17A9-1456-F578-F76898376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25" y="2762250"/>
                <a:ext cx="10991849" cy="3795976"/>
              </a:xfrm>
              <a:prstGeom prst="rect">
                <a:avLst/>
              </a:prstGeom>
              <a:blipFill>
                <a:blip r:embed="rId4"/>
                <a:stretch>
                  <a:fillRect l="-1387" t="-963" r="-2219" b="-1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CB15BEE-1F1E-C179-516C-5E19E8B066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1925" y="671512"/>
            <a:ext cx="398145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3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8625" y="349621"/>
            <a:ext cx="11283355" cy="6317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769548">
            <a:off x="-203010" y="382418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578383" y="752895"/>
            <a:ext cx="7946617" cy="79650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44148" y="901654"/>
            <a:ext cx="9538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30"/>
            <a:r>
              <a:rPr lang="vi-VN" sz="2800" b="1" dirty="0">
                <a:solidFill>
                  <a:srgbClr val="0070C0"/>
                </a:solidFill>
              </a:rPr>
              <a:t>Rút gọn rồi quy đồng mẫu số hai phân số: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4" name="Picture 2" descr="https://lh3.googleusercontent.com/J60Z8Vu_uLq21BAVcedzxwUb04-6BTK5O2St1GV5vWAkjIUYmzIceLEYB3wTC_MUtzMFmkz464FRgmcrwWPOaVd9Rmhm1cEYw9xLNlxVFj9VHrZWshnyA7fd9bCLbMdzQezl9N0">
            <a:extLst>
              <a:ext uri="{FF2B5EF4-FFF2-40B4-BE49-F238E27FC236}">
                <a16:creationId xmlns:a16="http://schemas.microsoft.com/office/drawing/2014/main" id="{A2BA8889-7EAE-4E5D-8D07-AD42D7F4A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20" y="211018"/>
            <a:ext cx="1532555" cy="63849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Rectangle 44"/>
          <p:cNvSpPr/>
          <p:nvPr/>
        </p:nvSpPr>
        <p:spPr>
          <a:xfrm>
            <a:off x="743549" y="246228"/>
            <a:ext cx="950901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9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F Lobster12" panose="02000506000000020003" pitchFamily="2" charset="0"/>
                <a:ea typeface="+mn-ea"/>
                <a:cs typeface="+mn-cs"/>
              </a:rPr>
              <a:t>Bài 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F Lobster12" panose="02000506000000020003" pitchFamily="2" charset="0"/>
                <a:ea typeface="+mn-ea"/>
                <a:cs typeface="+mn-cs"/>
              </a:rPr>
              <a:t>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26D85D-7C7D-E02D-97E7-AD3A32B34F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2525" y="2304578"/>
            <a:ext cx="10115550" cy="160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4" grpId="0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8063" y="0"/>
            <a:ext cx="11313917" cy="6731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B7434C-CA59-E1D0-5622-BB4A43D0A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5275" y="385762"/>
            <a:ext cx="3981450" cy="20859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444117-82AF-39E8-35C9-B6441EBE7B67}"/>
                  </a:ext>
                </a:extLst>
              </p:cNvPr>
              <p:cNvSpPr txBox="1"/>
              <p:nvPr/>
            </p:nvSpPr>
            <p:spPr>
              <a:xfrm>
                <a:off x="1657350" y="3095625"/>
                <a:ext cx="10753725" cy="2923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Rút gọn phân số :</a:t>
                </a:r>
                <a14:m>
                  <m:oMath xmlns:m="http://schemas.openxmlformats.org/officeDocument/2006/math">
                    <m:r>
                      <a:rPr lang="nl-NL" sz="32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𝟏𝟓</m:t>
                        </m:r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nl-NL" sz="32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2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32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>
                  <a:lnSpc>
                    <a:spcPct val="120000"/>
                  </a:lnSpc>
                </a:pPr>
                <a:r>
                  <a:rPr lang="nl-NL" sz="3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Chọn mẫu số chung là 4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en-US" sz="32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lang="en-US" sz="3200" dirty="0" err="1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32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32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32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𝟏𝟖</m:t>
                        </m:r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2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; </a:t>
                </a:r>
                <a:r>
                  <a:rPr lang="en-US" sz="3200" dirty="0" err="1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giữ</a:t>
                </a:r>
                <a:r>
                  <a:rPr lang="en-US" sz="32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nguyên</a:t>
                </a:r>
                <a:r>
                  <a:rPr lang="en-US" sz="32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  <m:r>
                          <a:rPr lang="nl-NL" sz="32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2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endParaRPr lang="en-US" sz="3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444117-82AF-39E8-35C9-B6441EBE7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50" y="3095625"/>
                <a:ext cx="10753725" cy="2923236"/>
              </a:xfrm>
              <a:prstGeom prst="rect">
                <a:avLst/>
              </a:prstGeom>
              <a:blipFill>
                <a:blip r:embed="rId5"/>
                <a:stretch>
                  <a:fillRect l="-1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102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8063" y="0"/>
            <a:ext cx="11313917" cy="6731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444117-82AF-39E8-35C9-B6441EBE7B67}"/>
                  </a:ext>
                </a:extLst>
              </p:cNvPr>
              <p:cNvSpPr txBox="1"/>
              <p:nvPr/>
            </p:nvSpPr>
            <p:spPr>
              <a:xfrm>
                <a:off x="1657350" y="3095625"/>
                <a:ext cx="10753725" cy="2923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Rút gọn phân số :</a:t>
                </a:r>
                <a14:m>
                  <m:oMath xmlns:m="http://schemas.openxmlformats.org/officeDocument/2006/math">
                    <m:r>
                      <a:rPr kumimoji="0" lang="nl-NL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𝟏𝟎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𝟐𝟖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𝟏𝟒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Chọn mẫu số chung là 14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Ta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có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𝟒𝟎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𝟒𝟎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𝒙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𝒙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den>
                    </m:f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𝟖𝟎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giữ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nguyên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𝟏𝟒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444117-82AF-39E8-35C9-B6441EBE7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50" y="3095625"/>
                <a:ext cx="10753725" cy="2923236"/>
              </a:xfrm>
              <a:prstGeom prst="rect">
                <a:avLst/>
              </a:prstGeom>
              <a:blipFill>
                <a:blip r:embed="rId4"/>
                <a:stretch>
                  <a:fillRect l="-1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CE7F64E0-5EE0-FBC4-881F-3ABECC79B2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3824" y="395287"/>
            <a:ext cx="4219575" cy="228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8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8063" y="0"/>
            <a:ext cx="11313917" cy="6731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444117-82AF-39E8-35C9-B6441EBE7B67}"/>
                  </a:ext>
                </a:extLst>
              </p:cNvPr>
              <p:cNvSpPr txBox="1"/>
              <p:nvPr/>
            </p:nvSpPr>
            <p:spPr>
              <a:xfrm>
                <a:off x="1657350" y="3095625"/>
                <a:ext cx="10753725" cy="2954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Rút gọn phân số :</a:t>
                </a:r>
                <a14:m>
                  <m:oMath xmlns:m="http://schemas.openxmlformats.org/officeDocument/2006/math">
                    <m:r>
                      <a:rPr kumimoji="0" lang="nl-NL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𝟏𝟒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𝟔𝟎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𝟑𝟎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Chọn mẫu số chung là 30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Ta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có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𝟏𝟓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𝒙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𝟏𝟓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𝒙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den>
                    </m:f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  <m:r>
                          <a:rPr kumimoji="0" lang="nl-NL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𝟑𝟎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giữ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nguyên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𝟑𝟎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444117-82AF-39E8-35C9-B6441EBE7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50" y="3095625"/>
                <a:ext cx="10753725" cy="2954078"/>
              </a:xfrm>
              <a:prstGeom prst="rect">
                <a:avLst/>
              </a:prstGeom>
              <a:blipFill>
                <a:blip r:embed="rId4"/>
                <a:stretch>
                  <a:fillRect l="-1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6D42428-A36E-5BA2-6458-D59B2F94E7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799" y="385762"/>
            <a:ext cx="4457957" cy="236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1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23065" y="349621"/>
            <a:ext cx="10988915" cy="61460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769548">
            <a:off x="12827189" y="4944892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578383" y="752895"/>
            <a:ext cx="9620559" cy="2059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761702" y="826696"/>
                <a:ext cx="9496233" cy="2045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609630"/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Nam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Trang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làm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pano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để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tuyên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truyền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phòng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chống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dịch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 Nam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dự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kiến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sẽ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dán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ảnh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kumimoji="0" lang="en-US" sz="32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nl-NL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pano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 Trang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dự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kiến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sẽ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dán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ảnh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2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tấm </a:t>
                </a:r>
                <a:r>
                  <a:rPr lang="en-US" sz="32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pano</a:t>
                </a:r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702" y="826696"/>
                <a:ext cx="9496233" cy="2045945"/>
              </a:xfrm>
              <a:prstGeom prst="rect">
                <a:avLst/>
              </a:prstGeom>
              <a:blipFill>
                <a:blip r:embed="rId16"/>
                <a:stretch>
                  <a:fillRect l="-1669" t="-3881" r="-2246" b="-1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2" descr="https://lh3.googleusercontent.com/J60Z8Vu_uLq21BAVcedzxwUb04-6BTK5O2St1GV5vWAkjIUYmzIceLEYB3wTC_MUtzMFmkz464FRgmcrwWPOaVd9Rmhm1cEYw9xLNlxVFj9VHrZWshnyA7fd9bCLbMdzQezl9N0">
            <a:extLst>
              <a:ext uri="{FF2B5EF4-FFF2-40B4-BE49-F238E27FC236}">
                <a16:creationId xmlns:a16="http://schemas.microsoft.com/office/drawing/2014/main" id="{A2BA8889-7EAE-4E5D-8D07-AD42D7F4A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20" y="211018"/>
            <a:ext cx="2050081" cy="638493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Rectangle 39"/>
          <p:cNvSpPr/>
          <p:nvPr/>
        </p:nvSpPr>
        <p:spPr>
          <a:xfrm>
            <a:off x="743549" y="246228"/>
            <a:ext cx="950901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9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F Lobster12" panose="02000506000000020003" pitchFamily="2" charset="0"/>
                <a:ea typeface="+mn-ea"/>
                <a:cs typeface="+mn-cs"/>
              </a:rPr>
              <a:t>Bài 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F Lobster12" panose="02000506000000020003" pitchFamily="2" charset="0"/>
                <a:ea typeface="+mn-ea"/>
                <a:cs typeface="+mn-cs"/>
              </a:rPr>
              <a:t>5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075ADD9-5E9E-B6DD-8274-894235C5F4D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2218" y="3080053"/>
            <a:ext cx="5659079" cy="299305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A71B455-A1A1-38B0-4412-8B2532BB9A1C}"/>
              </a:ext>
            </a:extLst>
          </p:cNvPr>
          <p:cNvSpPr txBox="1"/>
          <p:nvPr/>
        </p:nvSpPr>
        <p:spPr>
          <a:xfrm>
            <a:off x="6853084" y="3392129"/>
            <a:ext cx="47784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pano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dự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dán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84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4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8063" y="0"/>
            <a:ext cx="11313917" cy="6731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B140730-C986-4A95-480A-D114E3F0E8A7}"/>
                  </a:ext>
                </a:extLst>
              </p:cNvPr>
              <p:cNvSpPr txBox="1"/>
              <p:nvPr/>
            </p:nvSpPr>
            <p:spPr>
              <a:xfrm>
                <a:off x="1323975" y="1381125"/>
                <a:ext cx="10210799" cy="29673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kumimoji="0" lang="en-US" sz="400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kumimoji="0" lang="en-US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nl-NL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  <m:r>
                          <a:rPr kumimoji="0" lang="nl-NL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kumimoji="0" lang="en-US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; </a:t>
                </a:r>
                <a:r>
                  <a:rPr kumimoji="0" lang="en-US" sz="400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giữ</a:t>
                </a:r>
                <a:r>
                  <a:rPr kumimoji="0" lang="en-US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nguyên</a:t>
                </a:r>
                <a:r>
                  <a:rPr kumimoji="0" lang="en-US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kumimoji="0" lang="en-US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kumimoji="0" lang="en-US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kumimoji="0" lang="nl-NL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400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lvl="0" algn="just"/>
                <a:r>
                  <a:rPr kumimoji="0" lang="en-US" sz="400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Vậy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quy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000" u="none" strike="noStrike" kern="1200" cap="none" spc="0" normalizeH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0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kumimoji="0" lang="en-US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và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ta</m:t>
                    </m:r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đượ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c</m:t>
                    </m:r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hai</m:t>
                    </m:r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ph</m:t>
                    </m:r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â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n</m:t>
                    </m:r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s</m:t>
                    </m:r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ố </m:t>
                    </m:r>
                    <m:f>
                      <m:fPr>
                        <m:ctrlPr>
                          <a:rPr lang="en-US" sz="4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0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kumimoji="0" lang="en-US" sz="400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B140730-C986-4A95-480A-D114E3F0E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975" y="1381125"/>
                <a:ext cx="10210799" cy="2967351"/>
              </a:xfrm>
              <a:prstGeom prst="rect">
                <a:avLst/>
              </a:prstGeom>
              <a:blipFill>
                <a:blip r:embed="rId4"/>
                <a:stretch>
                  <a:fillRect l="-2090" r="-3224" b="-1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960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769548">
            <a:off x="199875" y="714556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2054637">
            <a:off x="278951" y="56243"/>
            <a:ext cx="608935" cy="10305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937717">
            <a:off x="9329538" y="4836365"/>
            <a:ext cx="1157442" cy="1157442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2138903" y="3723064"/>
            <a:ext cx="281385" cy="572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66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gee"/>
              <a:ea typeface="+mn-ea"/>
              <a:cs typeface="+mn-cs"/>
            </a:endParaRPr>
          </a:p>
        </p:txBody>
      </p:sp>
      <p:sp>
        <p:nvSpPr>
          <p:cNvPr id="15" name="Round Diagonal Corner Rectangle 14"/>
          <p:cNvSpPr/>
          <p:nvPr/>
        </p:nvSpPr>
        <p:spPr>
          <a:xfrm>
            <a:off x="665984" y="228600"/>
            <a:ext cx="10802951" cy="6199646"/>
          </a:xfrm>
          <a:prstGeom prst="round2DiagRect">
            <a:avLst>
              <a:gd name="adj1" fmla="val 38791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53152" y="3723064"/>
            <a:ext cx="4534273" cy="323855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27064" y="1983272"/>
            <a:ext cx="9204550" cy="12419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marR="0" lvl="0" indent="-457200" algn="l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67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Hoàn </a:t>
            </a:r>
            <a:r>
              <a:rPr kumimoji="0" lang="en-US" sz="2867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thành</a:t>
            </a:r>
            <a:r>
              <a:rPr kumimoji="0" lang="en-US" sz="2867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867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các</a:t>
            </a:r>
            <a:r>
              <a:rPr kumimoji="0" lang="en-US" sz="2867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867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bài</a:t>
            </a:r>
            <a:r>
              <a:rPr kumimoji="0" lang="en-US" sz="2867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867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tập</a:t>
            </a:r>
            <a:endParaRPr kumimoji="0" lang="en-US" sz="2867" b="1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57200" marR="0" lvl="0" indent="-457200" algn="l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67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Chuẩn</a:t>
            </a:r>
            <a:r>
              <a:rPr kumimoji="0" lang="en-US" sz="2867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867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bị</a:t>
            </a:r>
            <a:r>
              <a:rPr kumimoji="0" lang="en-US" sz="2867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867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bài</a:t>
            </a:r>
            <a:r>
              <a:rPr kumimoji="0" lang="en-US" sz="2867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867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tiếp</a:t>
            </a:r>
            <a:r>
              <a:rPr kumimoji="0" lang="en-US" sz="2867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867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theo</a:t>
            </a:r>
            <a:endParaRPr kumimoji="0" lang="en-US" sz="2867" b="1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C9FCAF-E06D-8A67-B3DD-9E41D8705CD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98070" y="435796"/>
            <a:ext cx="9291109" cy="15668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05027" y="503185"/>
            <a:ext cx="9663926" cy="543375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73202">
            <a:off x="1086655" y="434965"/>
            <a:ext cx="1270700" cy="392762"/>
          </a:xfrm>
          <a:prstGeom prst="rect">
            <a:avLst/>
          </a:prstGeom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048000" y="3683001"/>
            <a:ext cx="5571227" cy="3479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0CCD440-0B1D-6BA3-FD91-47D162965B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2965" y="1028941"/>
            <a:ext cx="9711770" cy="32189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38578">
            <a:off x="-793104" y="426239"/>
            <a:ext cx="1586207" cy="51912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43153">
            <a:off x="-1609793" y="3528241"/>
            <a:ext cx="2891641" cy="23501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79270">
            <a:off x="-196937" y="1505516"/>
            <a:ext cx="1400976" cy="13792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434936">
            <a:off x="10831956" y="339405"/>
            <a:ext cx="1009635" cy="98577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32667" y="5781803"/>
            <a:ext cx="780795" cy="7807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34474">
            <a:off x="481471" y="-253533"/>
            <a:ext cx="684640" cy="6896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34474">
            <a:off x="11781784" y="5388492"/>
            <a:ext cx="304662" cy="3068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344671" y="620402"/>
            <a:ext cx="8307725" cy="46712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2540257" y="2992495"/>
            <a:ext cx="7674211" cy="4051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664706">
            <a:off x="10926006" y="3295960"/>
            <a:ext cx="885100" cy="10217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0962955" y="1838464"/>
            <a:ext cx="811203" cy="1154033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68436">
            <a:off x="776527" y="290829"/>
            <a:ext cx="1146529" cy="11465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F942C89-EC9B-CFCC-4DA5-B647242BD28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325481" y="1337970"/>
            <a:ext cx="6169687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5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027;p28">
            <a:extLst>
              <a:ext uri="{FF2B5EF4-FFF2-40B4-BE49-F238E27FC236}">
                <a16:creationId xmlns:a16="http://schemas.microsoft.com/office/drawing/2014/main" id="{4C9C79B6-5B93-4B2F-A5B8-DC3DE69B1E42}"/>
              </a:ext>
            </a:extLst>
          </p:cNvPr>
          <p:cNvSpPr/>
          <p:nvPr/>
        </p:nvSpPr>
        <p:spPr>
          <a:xfrm>
            <a:off x="863600" y="1"/>
            <a:ext cx="10408197" cy="5708359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B0F0"/>
            </a:solidFill>
            <a:prstDash val="sysDash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69548">
            <a:off x="199875" y="714556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054637">
            <a:off x="278951" y="56243"/>
            <a:ext cx="608935" cy="103050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937717">
            <a:off x="9329538" y="4836365"/>
            <a:ext cx="1157442" cy="115744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263" y="2317977"/>
            <a:ext cx="4098557" cy="459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4318090" y="0"/>
            <a:ext cx="6388565" cy="3175000"/>
            <a:chOff x="6477135" y="0"/>
            <a:chExt cx="9582848" cy="4762500"/>
          </a:xfrm>
        </p:grpSpPr>
        <p:sp>
          <p:nvSpPr>
            <p:cNvPr id="17" name="Cloud Callout 16"/>
            <p:cNvSpPr/>
            <p:nvPr/>
          </p:nvSpPr>
          <p:spPr>
            <a:xfrm>
              <a:off x="6477135" y="0"/>
              <a:ext cx="9582848" cy="4762500"/>
            </a:xfrm>
            <a:prstGeom prst="cloudCallout">
              <a:avLst>
                <a:gd name="adj1" fmla="val -38309"/>
                <a:gd name="adj2" fmla="val 55383"/>
              </a:avLst>
            </a:prstGeom>
            <a:solidFill>
              <a:schemeClr val="accent5">
                <a:lumMod val="40000"/>
                <a:lumOff val="6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562099" y="950090"/>
              <a:ext cx="7761164" cy="2908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Chào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con, Mina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đang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gặp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khó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khăn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trong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việc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trả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lời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một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số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câu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hỏi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cô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giáo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.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con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hãy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giúp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 Mina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trả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lời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những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câu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hỏi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dưới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đây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nhé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219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665984" y="228600"/>
            <a:ext cx="10323614" cy="6199646"/>
          </a:xfrm>
          <a:prstGeom prst="round2DiagRect">
            <a:avLst>
              <a:gd name="adj1" fmla="val 38791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9796" y="228600"/>
            <a:ext cx="380540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68344" y="156069"/>
            <a:ext cx="10037806" cy="1175670"/>
            <a:chOff x="3018363" y="-26824"/>
            <a:chExt cx="10252573" cy="1763504"/>
          </a:xfrm>
        </p:grpSpPr>
        <p:sp>
          <p:nvSpPr>
            <p:cNvPr id="18" name="Google Shape;1027;p28">
              <a:extLst>
                <a:ext uri="{FF2B5EF4-FFF2-40B4-BE49-F238E27FC236}">
                  <a16:creationId xmlns:a16="http://schemas.microsoft.com/office/drawing/2014/main" id="{4C9C79B6-5B93-4B2F-A5B8-DC3DE69B1E42}"/>
                </a:ext>
              </a:extLst>
            </p:cNvPr>
            <p:cNvSpPr/>
            <p:nvPr/>
          </p:nvSpPr>
          <p:spPr>
            <a:xfrm>
              <a:off x="3202052" y="155539"/>
              <a:ext cx="10068884" cy="1581141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545363">
              <a:off x="3018363" y="83664"/>
              <a:ext cx="564148" cy="154575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4408004" y="-26824"/>
                  <a:ext cx="8284709" cy="16477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3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Quy </a:t>
                  </a:r>
                  <a:r>
                    <a:rPr kumimoji="0" lang="en-US" sz="32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đồng</a:t>
                  </a: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2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mẫu</a:t>
                  </a: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2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số</a:t>
                  </a: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2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các</a:t>
                  </a: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2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phân</a:t>
                  </a: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2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số</a:t>
                  </a: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+mn-cs"/>
                            </a:rPr>
                            <m:t>3 </m:t>
                          </m:r>
                        </m:den>
                      </m:f>
                    </m:oMath>
                  </a14:m>
                  <a:r>
                    <a:rPr kumimoji="0" lang="pt-BR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 và </a:t>
                  </a:r>
                  <a14:m>
                    <m:oMath xmlns:m="http://schemas.openxmlformats.org/officeDocument/2006/math">
                      <m:r>
                        <a:rPr kumimoji="0" lang="en-US" sz="3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+mn-cs"/>
                            </a:rPr>
                            <m:t>9</m:t>
                          </m:r>
                        </m:den>
                      </m:f>
                      <m:r>
                        <a:rPr kumimoji="0" lang="en-U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endPara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08004" y="-26824"/>
                  <a:ext cx="8284709" cy="1647759"/>
                </a:xfrm>
                <a:prstGeom prst="rect">
                  <a:avLst/>
                </a:prstGeom>
                <a:blipFill>
                  <a:blip r:embed="rId11"/>
                  <a:stretch>
                    <a:fillRect l="-1878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1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158728" y="4183296"/>
            <a:ext cx="4731911" cy="295547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769735" y="1498609"/>
            <a:ext cx="4471324" cy="1132835"/>
            <a:chOff x="6314030" y="2340483"/>
            <a:chExt cx="6706986" cy="1699252"/>
          </a:xfrm>
        </p:grpSpPr>
        <p:grpSp>
          <p:nvGrpSpPr>
            <p:cNvPr id="27" name="Group 26"/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9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blipFill>
                    <a:blip r:embed="rId13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976782" y="2661063"/>
                <a:ext cx="673009" cy="969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A</a:t>
                </a:r>
              </a:p>
            </p:txBody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909227" y="2800642"/>
            <a:ext cx="4472707" cy="1190630"/>
            <a:chOff x="6464355" y="4256383"/>
            <a:chExt cx="6709061" cy="1785945"/>
          </a:xfrm>
        </p:grpSpPr>
        <p:grpSp>
          <p:nvGrpSpPr>
            <p:cNvPr id="31" name="Group 30"/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9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6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129182" y="2619198"/>
                <a:ext cx="673010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B</a:t>
                </a:r>
              </a:p>
            </p:txBody>
          </p:sp>
        </p:grpSp>
        <p:pic>
          <p:nvPicPr>
            <p:cNvPr id="35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478161" y="1544494"/>
            <a:ext cx="4511436" cy="1068991"/>
            <a:chOff x="6464355" y="6267642"/>
            <a:chExt cx="6767154" cy="1603486"/>
          </a:xfrm>
        </p:grpSpPr>
        <p:grpSp>
          <p:nvGrpSpPr>
            <p:cNvPr id="12" name="Group 11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9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7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C</a:t>
                </a:r>
              </a:p>
            </p:txBody>
          </p:sp>
        </p:grpSp>
        <p:pic>
          <p:nvPicPr>
            <p:cNvPr id="36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478161" y="3027452"/>
            <a:ext cx="4511436" cy="1068991"/>
            <a:chOff x="6464355" y="6267642"/>
            <a:chExt cx="6767154" cy="1603486"/>
          </a:xfrm>
        </p:grpSpPr>
        <p:grpSp>
          <p:nvGrpSpPr>
            <p:cNvPr id="40" name="Group 39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9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8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D</a:t>
                </a:r>
              </a:p>
            </p:txBody>
          </p:sp>
        </p:grpSp>
        <p:pic>
          <p:nvPicPr>
            <p:cNvPr id="41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45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755EDDCA-EA9A-46FC-8410-6F496E6A8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575" y="1746926"/>
            <a:ext cx="846604" cy="63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90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665983" y="228600"/>
            <a:ext cx="10323614" cy="6199646"/>
          </a:xfrm>
          <a:prstGeom prst="round2DiagRect">
            <a:avLst>
              <a:gd name="adj1" fmla="val 38791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9796" y="228600"/>
            <a:ext cx="380540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89061" y="-152625"/>
            <a:ext cx="9319965" cy="1357472"/>
            <a:chOff x="2856449" y="-10427"/>
            <a:chExt cx="12080033" cy="2036210"/>
          </a:xfrm>
        </p:grpSpPr>
        <p:sp>
          <p:nvSpPr>
            <p:cNvPr id="18" name="Google Shape;1027;p28">
              <a:extLst>
                <a:ext uri="{FF2B5EF4-FFF2-40B4-BE49-F238E27FC236}">
                  <a16:creationId xmlns:a16="http://schemas.microsoft.com/office/drawing/2014/main" id="{4C9C79B6-5B93-4B2F-A5B8-DC3DE69B1E42}"/>
                </a:ext>
              </a:extLst>
            </p:cNvPr>
            <p:cNvSpPr/>
            <p:nvPr/>
          </p:nvSpPr>
          <p:spPr>
            <a:xfrm>
              <a:off x="3202051" y="155539"/>
              <a:ext cx="11734431" cy="1870244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545363">
              <a:off x="2856449" y="347049"/>
              <a:ext cx="806232" cy="154576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3829017" y="-10427"/>
                  <a:ext cx="10924610" cy="182723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3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Quy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đồng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mẫu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số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các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phân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số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kumimoji="0" lang="pt-BR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 và </a:t>
                  </a:r>
                  <a14:m>
                    <m:oMath xmlns:m="http://schemas.openxmlformats.org/officeDocument/2006/math"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+mn-cs"/>
                            </a:rPr>
                            <m:t>10</m:t>
                          </m:r>
                        </m:den>
                      </m:f>
                      <m:r>
                        <a:rPr kumimoji="0" lang="en-US" sz="3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endPara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9017" y="-10427"/>
                  <a:ext cx="10924610" cy="1827233"/>
                </a:xfrm>
                <a:prstGeom prst="rect">
                  <a:avLst/>
                </a:prstGeom>
                <a:blipFill>
                  <a:blip r:embed="rId11"/>
                  <a:stretch>
                    <a:fillRect l="-2243" b="-7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1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158728" y="4183296"/>
            <a:ext cx="4731911" cy="295547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727200" y="1600641"/>
            <a:ext cx="4471324" cy="1132835"/>
            <a:chOff x="6314030" y="2340483"/>
            <a:chExt cx="6706986" cy="1699252"/>
          </a:xfrm>
        </p:grpSpPr>
        <p:grpSp>
          <p:nvGrpSpPr>
            <p:cNvPr id="27" name="Group 26"/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blipFill>
                    <a:blip r:embed="rId13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976782" y="2661063"/>
                <a:ext cx="673009" cy="969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A</a:t>
                </a:r>
              </a:p>
            </p:txBody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722611" y="2837589"/>
            <a:ext cx="4472707" cy="1190630"/>
            <a:chOff x="6464355" y="4256383"/>
            <a:chExt cx="6709061" cy="1785945"/>
          </a:xfrm>
        </p:grpSpPr>
        <p:grpSp>
          <p:nvGrpSpPr>
            <p:cNvPr id="31" name="Group 30"/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6"/>
                    <a:stretch>
                      <a:fillRect b="-2805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129182" y="2619198"/>
                <a:ext cx="673010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B</a:t>
                </a:r>
              </a:p>
            </p:txBody>
          </p:sp>
        </p:grpSp>
        <p:pic>
          <p:nvPicPr>
            <p:cNvPr id="35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455070" y="1664485"/>
            <a:ext cx="4511436" cy="1068991"/>
            <a:chOff x="6464355" y="6267642"/>
            <a:chExt cx="6767154" cy="1603486"/>
          </a:xfrm>
        </p:grpSpPr>
        <p:grpSp>
          <p:nvGrpSpPr>
            <p:cNvPr id="12" name="Group 11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7"/>
                    <a:stretch>
                      <a:fillRect b="-26429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C</a:t>
                </a:r>
              </a:p>
            </p:txBody>
          </p:sp>
        </p:grpSp>
        <p:pic>
          <p:nvPicPr>
            <p:cNvPr id="36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518221" y="2994891"/>
            <a:ext cx="4511436" cy="1068991"/>
            <a:chOff x="6464355" y="6267642"/>
            <a:chExt cx="6767154" cy="1603486"/>
          </a:xfrm>
        </p:grpSpPr>
        <p:grpSp>
          <p:nvGrpSpPr>
            <p:cNvPr id="40" name="Group 39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8"/>
                    <a:stretch>
                      <a:fillRect b="-2805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D</a:t>
                </a:r>
              </a:p>
            </p:txBody>
          </p:sp>
        </p:grpSp>
        <p:pic>
          <p:nvPicPr>
            <p:cNvPr id="41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45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755EDDCA-EA9A-46FC-8410-6F496E6A8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847" y="1943117"/>
            <a:ext cx="846604" cy="63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61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665984" y="228600"/>
            <a:ext cx="10323614" cy="6199646"/>
          </a:xfrm>
          <a:prstGeom prst="round2DiagRect">
            <a:avLst>
              <a:gd name="adj1" fmla="val 38791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9796" y="228600"/>
            <a:ext cx="380540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23925" y="64094"/>
            <a:ext cx="9763124" cy="1241196"/>
            <a:chOff x="1237892" y="35237"/>
            <a:chExt cx="13583580" cy="1861794"/>
          </a:xfrm>
        </p:grpSpPr>
        <p:sp>
          <p:nvSpPr>
            <p:cNvPr id="18" name="Google Shape;1027;p28">
              <a:extLst>
                <a:ext uri="{FF2B5EF4-FFF2-40B4-BE49-F238E27FC236}">
                  <a16:creationId xmlns:a16="http://schemas.microsoft.com/office/drawing/2014/main" id="{4C9C79B6-5B93-4B2F-A5B8-DC3DE69B1E42}"/>
                </a:ext>
              </a:extLst>
            </p:cNvPr>
            <p:cNvSpPr/>
            <p:nvPr/>
          </p:nvSpPr>
          <p:spPr>
            <a:xfrm>
              <a:off x="1451853" y="251423"/>
              <a:ext cx="13174324" cy="1581141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545363">
              <a:off x="1237892" y="35237"/>
              <a:ext cx="913403" cy="154575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2339372" y="69800"/>
                  <a:ext cx="12482100" cy="18272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3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Quy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đồng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mẫu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số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các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phân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số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kumimoji="0" lang="pt-BR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 và </a:t>
                  </a:r>
                  <a14:m>
                    <m:oMath xmlns:m="http://schemas.openxmlformats.org/officeDocument/2006/math"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+mn-cs"/>
                            </a:rPr>
                            <m:t>12</m:t>
                          </m:r>
                        </m:den>
                      </m:f>
                      <m:r>
                        <a:rPr kumimoji="0" lang="en-US" sz="3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endPara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372" y="69800"/>
                  <a:ext cx="12482100" cy="1827231"/>
                </a:xfrm>
                <a:prstGeom prst="rect">
                  <a:avLst/>
                </a:prstGeom>
                <a:blipFill>
                  <a:blip r:embed="rId11"/>
                  <a:stretch>
                    <a:fillRect l="-2038" b="-8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1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158728" y="4183296"/>
            <a:ext cx="4731911" cy="295547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769735" y="1498609"/>
            <a:ext cx="4471324" cy="1132835"/>
            <a:chOff x="6314030" y="2340483"/>
            <a:chExt cx="6706986" cy="1699252"/>
          </a:xfrm>
        </p:grpSpPr>
        <p:grpSp>
          <p:nvGrpSpPr>
            <p:cNvPr id="27" name="Group 26"/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12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blipFill>
                    <a:blip r:embed="rId13"/>
                    <a:stretch>
                      <a:fillRect b="-2805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976782" y="2661063"/>
                <a:ext cx="673009" cy="969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A</a:t>
                </a:r>
              </a:p>
            </p:txBody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909227" y="2800642"/>
            <a:ext cx="4472707" cy="1190630"/>
            <a:chOff x="6464355" y="4256383"/>
            <a:chExt cx="6709061" cy="1785945"/>
          </a:xfrm>
        </p:grpSpPr>
        <p:grpSp>
          <p:nvGrpSpPr>
            <p:cNvPr id="31" name="Group 30"/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12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6"/>
                    <a:stretch>
                      <a:fillRect b="-2805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129182" y="2619198"/>
                <a:ext cx="673010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C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Lobster12" panose="02000506000000020003" pitchFamily="2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35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682825" y="2919775"/>
            <a:ext cx="4511436" cy="1068991"/>
            <a:chOff x="6464355" y="6267642"/>
            <a:chExt cx="6767154" cy="1603486"/>
          </a:xfrm>
        </p:grpSpPr>
        <p:grpSp>
          <p:nvGrpSpPr>
            <p:cNvPr id="12" name="Group 11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8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12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7"/>
                    <a:stretch>
                      <a:fillRect b="-28777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D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Lobster12" panose="02000506000000020003" pitchFamily="2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36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706173" y="1505415"/>
            <a:ext cx="4511436" cy="1068991"/>
            <a:chOff x="6464355" y="6267642"/>
            <a:chExt cx="6767154" cy="1603486"/>
          </a:xfrm>
        </p:grpSpPr>
        <p:grpSp>
          <p:nvGrpSpPr>
            <p:cNvPr id="40" name="Group 39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6096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kumimoji="0" lang="pt-B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4000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12</m:t>
                            </m:r>
                          </m:den>
                        </m:f>
                      </m:oMath>
                    </a14:m>
                    <a:endParaRPr kumimoji="0" 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8"/>
                    <a:stretch>
                      <a:fillRect b="-28777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VF Lobster12" panose="02000506000000020003" pitchFamily="2" charset="0"/>
                    <a:ea typeface="+mn-ea"/>
                    <a:cs typeface="+mn-cs"/>
                  </a:rPr>
                  <a:t>B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Lobster12" panose="02000506000000020003" pitchFamily="2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41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45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755EDDCA-EA9A-46FC-8410-6F496E6A8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0559" y="2958627"/>
            <a:ext cx="846604" cy="63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4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58778">
            <a:off x="9444830" y="3357906"/>
            <a:ext cx="2647330" cy="33777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78009">
            <a:off x="-485122" y="2112917"/>
            <a:ext cx="2647330" cy="337777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64038" y="738445"/>
            <a:ext cx="9663926" cy="54337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42177">
            <a:off x="10055276" y="5245863"/>
            <a:ext cx="1440647" cy="8239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13462" y="631346"/>
            <a:ext cx="2062049" cy="117938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73202">
            <a:off x="1086655" y="434965"/>
            <a:ext cx="1270700" cy="3927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85860">
            <a:off x="550384" y="3433339"/>
            <a:ext cx="1745213" cy="188685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06233">
            <a:off x="8354882" y="305009"/>
            <a:ext cx="858821" cy="86511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285787">
            <a:off x="2382798" y="5515035"/>
            <a:ext cx="1271805" cy="1248681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2175560" y="3021120"/>
            <a:ext cx="7674211" cy="40513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5BA3A3-F607-64F3-F5E2-E02BABC82B6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26404" y="1675180"/>
            <a:ext cx="5986791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6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8625" y="349621"/>
            <a:ext cx="11283355" cy="6317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769548">
            <a:off x="-203010" y="382418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578383" y="752895"/>
            <a:ext cx="5870167" cy="79650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44148" y="901654"/>
            <a:ext cx="8303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Quy đồng mẫu số các phân số.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4" name="Picture 2" descr="https://lh3.googleusercontent.com/J60Z8Vu_uLq21BAVcedzxwUb04-6BTK5O2St1GV5vWAkjIUYmzIceLEYB3wTC_MUtzMFmkz464FRgmcrwWPOaVd9Rmhm1cEYw9xLNlxVFj9VHrZWshnyA7fd9bCLbMdzQezl9N0">
            <a:extLst>
              <a:ext uri="{FF2B5EF4-FFF2-40B4-BE49-F238E27FC236}">
                <a16:creationId xmlns:a16="http://schemas.microsoft.com/office/drawing/2014/main" id="{A2BA8889-7EAE-4E5D-8D07-AD42D7F4A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20" y="211018"/>
            <a:ext cx="1437305" cy="63849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Rectangle 44"/>
          <p:cNvSpPr/>
          <p:nvPr/>
        </p:nvSpPr>
        <p:spPr>
          <a:xfrm>
            <a:off x="743549" y="246228"/>
            <a:ext cx="950901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9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F Lobster12" panose="02000506000000020003" pitchFamily="2" charset="0"/>
                <a:ea typeface="+mn-ea"/>
                <a:cs typeface="+mn-cs"/>
              </a:rPr>
              <a:t>Bài </a:t>
            </a:r>
            <a:r>
              <a:rPr lang="en-US" sz="2933" b="1" dirty="0">
                <a:solidFill>
                  <a:prstClr val="white"/>
                </a:solidFill>
                <a:latin typeface="UVF Lobster12" panose="02000506000000020003" pitchFamily="2" charset="0"/>
              </a:rPr>
              <a:t>3</a:t>
            </a: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F Lobster12" panose="02000506000000020003" pitchFamily="2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BB66762-0A46-3FB2-C9ED-75D040BCD89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4799" y="2249100"/>
            <a:ext cx="11515725" cy="187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5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4" grpId="0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28625" y="349621"/>
            <a:ext cx="11283355" cy="63178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562256-A702-8BBC-9D6E-97C7A4553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3350" y="690562"/>
            <a:ext cx="3924300" cy="21621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F7CDB2-17A9-1456-F578-F768983761AF}"/>
                  </a:ext>
                </a:extLst>
              </p:cNvPr>
              <p:cNvSpPr txBox="1"/>
              <p:nvPr/>
            </p:nvSpPr>
            <p:spPr>
              <a:xfrm>
                <a:off x="714375" y="2800350"/>
                <a:ext cx="10991849" cy="38012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Vì 10 chia hết cho 2 nên ta chọn 10 làm mẫu số chung.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+ Thực hiên quy đồng mẫu số : 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𝒙</m:t>
                        </m:r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𝒙</m:t>
                        </m:r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; giữ nguyên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+ Vậy quy đồng mẫu số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ta được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nl-NL" sz="32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F7CDB2-17A9-1456-F578-F76898376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75" y="2800350"/>
                <a:ext cx="10991849" cy="3801297"/>
              </a:xfrm>
              <a:prstGeom prst="rect">
                <a:avLst/>
              </a:prstGeom>
              <a:blipFill>
                <a:blip r:embed="rId5"/>
                <a:stretch>
                  <a:fillRect l="-1387" t="-962" r="-2219"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802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503</Words>
  <Application>Microsoft Office PowerPoint</Application>
  <PresentationFormat>Widescreen</PresentationFormat>
  <Paragraphs>63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#9Slide02 Noi dung dai</vt:lpstr>
      <vt:lpstr>Bungee</vt:lpstr>
      <vt:lpstr>UVF Lobster12</vt:lpstr>
      <vt:lpstr>Arial</vt:lpstr>
      <vt:lpstr>Calibri</vt:lpstr>
      <vt:lpstr>Cambria</vt:lpstr>
      <vt:lpstr>Cambria Math</vt:lpstr>
      <vt:lpstr>1_Office Theme</vt:lpstr>
      <vt:lpstr>6_Office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2023-12-28T05:39:22Z</dcterms:created>
  <dcterms:modified xsi:type="dcterms:W3CDTF">2023-12-28T05:58:59Z</dcterms:modified>
</cp:coreProperties>
</file>