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4"/>
  </p:notesMasterIdLst>
  <p:sldIdLst>
    <p:sldId id="334" r:id="rId3"/>
    <p:sldId id="416" r:id="rId4"/>
    <p:sldId id="454" r:id="rId5"/>
    <p:sldId id="379" r:id="rId6"/>
    <p:sldId id="455" r:id="rId7"/>
    <p:sldId id="456" r:id="rId8"/>
    <p:sldId id="457" r:id="rId9"/>
    <p:sldId id="453" r:id="rId10"/>
    <p:sldId id="460" r:id="rId11"/>
    <p:sldId id="458" r:id="rId12"/>
    <p:sldId id="484" r:id="rId13"/>
    <p:sldId id="419" r:id="rId14"/>
    <p:sldId id="485" r:id="rId15"/>
    <p:sldId id="472" r:id="rId16"/>
    <p:sldId id="486" r:id="rId17"/>
    <p:sldId id="424" r:id="rId18"/>
    <p:sldId id="487" r:id="rId19"/>
    <p:sldId id="488" r:id="rId20"/>
    <p:sldId id="489" r:id="rId21"/>
    <p:sldId id="490" r:id="rId22"/>
    <p:sldId id="491" r:id="rId23"/>
    <p:sldId id="492" r:id="rId24"/>
    <p:sldId id="493" r:id="rId25"/>
    <p:sldId id="494" r:id="rId26"/>
    <p:sldId id="495" r:id="rId27"/>
    <p:sldId id="477" r:id="rId28"/>
    <p:sldId id="428" r:id="rId29"/>
    <p:sldId id="467" r:id="rId30"/>
    <p:sldId id="433" r:id="rId31"/>
    <p:sldId id="468" r:id="rId32"/>
    <p:sldId id="33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9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2D555C-EA27-4C40-9444-F0A36705123A}" type="datetimeFigureOut">
              <a:rPr lang="en-US" smtClean="0"/>
              <a:t>10/15/2023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3820B5-717F-4D84-9E9D-63BA94C538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56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55617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64937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36615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2707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8586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31320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/>
              <a:t>Facebook: https://www.facebook.com/huongthaoGADT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7523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1905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02029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236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58542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80545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760853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348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197409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4125A3-77AE-496B-B04C-07CB24D2E36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286215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46967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082754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66778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0810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4406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5687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cái</a:t>
            </a:r>
            <a:r>
              <a:rPr lang="en-US" altLang="zh-CN" dirty="0"/>
              <a:t> loa -</a:t>
            </a:r>
            <a:r>
              <a:rPr lang="en-US" altLang="zh-CN" dirty="0">
                <a:sym typeface="Wingdings" panose="05000000000000000000" pitchFamily="2" charset="2"/>
              </a:rPr>
              <a:t> </a:t>
            </a:r>
            <a:r>
              <a:rPr lang="en-US" altLang="zh-CN" dirty="0" err="1">
                <a:sym typeface="Wingdings" panose="05000000000000000000" pitchFamily="2" charset="2"/>
              </a:rPr>
              <a:t>phát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ra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âm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thanh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534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cái</a:t>
            </a:r>
            <a:r>
              <a:rPr lang="en-US" altLang="zh-CN" dirty="0"/>
              <a:t> loa -</a:t>
            </a:r>
            <a:r>
              <a:rPr lang="en-US" altLang="zh-CN" dirty="0">
                <a:sym typeface="Wingdings" panose="05000000000000000000" pitchFamily="2" charset="2"/>
              </a:rPr>
              <a:t> </a:t>
            </a:r>
            <a:r>
              <a:rPr lang="en-US" altLang="zh-CN" dirty="0" err="1">
                <a:sym typeface="Wingdings" panose="05000000000000000000" pitchFamily="2" charset="2"/>
              </a:rPr>
              <a:t>phát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ra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âm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thanh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07424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cái</a:t>
            </a:r>
            <a:r>
              <a:rPr lang="en-US" altLang="zh-CN" dirty="0"/>
              <a:t> loa -</a:t>
            </a:r>
            <a:r>
              <a:rPr lang="en-US" altLang="zh-CN" dirty="0">
                <a:sym typeface="Wingdings" panose="05000000000000000000" pitchFamily="2" charset="2"/>
              </a:rPr>
              <a:t> </a:t>
            </a:r>
            <a:r>
              <a:rPr lang="en-US" altLang="zh-CN" dirty="0" err="1">
                <a:sym typeface="Wingdings" panose="05000000000000000000" pitchFamily="2" charset="2"/>
              </a:rPr>
              <a:t>phát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ra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âm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thanh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2540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Bấm</a:t>
            </a:r>
            <a:r>
              <a:rPr lang="en-US" altLang="zh-CN" dirty="0"/>
              <a:t> </a:t>
            </a:r>
            <a:r>
              <a:rPr lang="en-US" altLang="zh-CN" dirty="0" err="1"/>
              <a:t>vào</a:t>
            </a:r>
            <a:r>
              <a:rPr lang="en-US" altLang="zh-CN" dirty="0"/>
              <a:t> </a:t>
            </a:r>
            <a:r>
              <a:rPr lang="en-US" altLang="zh-CN" dirty="0" err="1"/>
              <a:t>cái</a:t>
            </a:r>
            <a:r>
              <a:rPr lang="en-US" altLang="zh-CN" dirty="0"/>
              <a:t> loa -</a:t>
            </a:r>
            <a:r>
              <a:rPr lang="en-US" altLang="zh-CN" dirty="0">
                <a:sym typeface="Wingdings" panose="05000000000000000000" pitchFamily="2" charset="2"/>
              </a:rPr>
              <a:t> </a:t>
            </a:r>
            <a:r>
              <a:rPr lang="en-US" altLang="zh-CN" dirty="0" err="1">
                <a:sym typeface="Wingdings" panose="05000000000000000000" pitchFamily="2" charset="2"/>
              </a:rPr>
              <a:t>phát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ra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âm</a:t>
            </a:r>
            <a:r>
              <a:rPr lang="en-US" altLang="zh-CN" dirty="0">
                <a:sym typeface="Wingdings" panose="05000000000000000000" pitchFamily="2" charset="2"/>
              </a:rPr>
              <a:t> </a:t>
            </a:r>
            <a:r>
              <a:rPr lang="en-US" altLang="zh-CN" dirty="0" err="1">
                <a:sym typeface="Wingdings" panose="05000000000000000000" pitchFamily="2" charset="2"/>
              </a:rPr>
              <a:t>thanh</a:t>
            </a:r>
            <a:endParaRPr lang="zh-CN" alt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69079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r>
              <a:rPr lang="en-US" dirty="0"/>
              <a:t>.</a:t>
            </a:r>
          </a:p>
          <a:p>
            <a:r>
              <a:rPr lang="en-US" dirty="0"/>
              <a:t>Facebook: https://www.facebook.com/huongthaoGADT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6166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1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354530-C16A-4B22-8B39-4DA203C271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16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0170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51" indent="0" algn="ctr">
              <a:buNone/>
              <a:defRPr sz="1999"/>
            </a:lvl2pPr>
            <a:lvl3pPr marL="914103" indent="0" algn="ctr">
              <a:buNone/>
              <a:defRPr sz="1799"/>
            </a:lvl3pPr>
            <a:lvl4pPr marL="1371154" indent="0" algn="ctr">
              <a:buNone/>
              <a:defRPr sz="1599"/>
            </a:lvl4pPr>
            <a:lvl5pPr marL="1828206" indent="0" algn="ctr">
              <a:buNone/>
              <a:defRPr sz="1599"/>
            </a:lvl5pPr>
            <a:lvl6pPr marL="2285257" indent="0" algn="ctr">
              <a:buNone/>
              <a:defRPr sz="1599"/>
            </a:lvl6pPr>
            <a:lvl7pPr marL="2742308" indent="0" algn="ctr">
              <a:buNone/>
              <a:defRPr sz="1599"/>
            </a:lvl7pPr>
            <a:lvl8pPr marL="3199360" indent="0" algn="ctr">
              <a:buNone/>
              <a:defRPr sz="1599"/>
            </a:lvl8pPr>
            <a:lvl9pPr marL="3656411" indent="0" algn="ctr">
              <a:buNone/>
              <a:defRPr sz="1599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637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010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4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4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010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067A4B-FB63-4564-94FF-53393D218C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03E2021C-9415-4AE4-BCA2-4D8BD4A34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EBDDEDF-69BE-498D-ADB5-434255D3D4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6AB3B06-8838-4A20-AE55-5B6691802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C8EA1E7-E425-4010-894A-81FE6194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2E1AF1-1CD9-4A1A-B8FA-C1819FF6AD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38449" y="6927702"/>
            <a:ext cx="1704978" cy="1142354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D32E2E4-34B2-4B9B-BB39-2A5B3473B9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1512" y="7142162"/>
            <a:ext cx="1704975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91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6A9068-8A13-445F-A459-9A7599124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1BD5EB7-1C46-4881-839D-2E2220EEEE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6F10D5A-E412-4DF6-AF76-D90AA72BA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857F38D-2CD9-482F-91B0-99619C53B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57AE71-9808-4F62-BF57-6D185F10D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7705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59F824-59C4-45F6-97F2-0B0CDB6FC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31912AE-27AF-4D03-B4DE-6392976DE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937FA12-4947-4E96-9012-5A12C6C42B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4E1C117-BDB8-4AE6-91D1-03EF59320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BE8E53-F8C5-4839-B73B-88E68AE64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1879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22701B-35A9-4382-B815-73A09261E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6392FD1-3DC1-49E9-BA04-ADCBDB3C19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A23616E-D514-4842-9D58-09A231A18A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F485753-3C6B-4D75-809B-23D4CC97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BEA1CF-238C-405A-BA65-F599EA7AE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9E07343-30F9-437D-9ADE-1A8500D0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9326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86FFF-FF48-4773-9B85-72FB18A4B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CE6FD1-6E57-4710-A0B9-938370148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EC2E8B-51AC-437E-B13F-B9764AFF29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A7B29CC7-713C-4DBE-A0C8-0A55627EBB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C12B61D-3095-4C70-90D3-DAA8A77D94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90E0715-5D50-4819-B800-92BE11E4E1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68C2DD70-FFF3-4855-9B88-A337F2AA9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7D59AB0-E120-4141-A85F-1D0C2803D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5701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559538-FD8A-4AB6-B0C6-9D755A6CD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DC5BF5B4-3BD8-41D7-AB15-4B88A7625B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EB5A0AF-3063-4123-A2DE-B137464AF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0FF6EFED-3870-46FE-ABD5-831FAD090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0922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51D8152-B902-466F-98EC-96188B0CE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23F889-136D-4532-A243-4873474AB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2C72751-5C54-4FA9-BAE2-DBFCBFD74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20304" y="-199175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7978" y="1410066"/>
            <a:ext cx="1217422" cy="1217422"/>
          </a:xfrm>
          <a:prstGeom prst="ellipse">
            <a:avLst/>
          </a:prstGeom>
          <a:ln>
            <a:noFill/>
          </a:ln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4771006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69626ED-DA7D-4F1A-A2BC-29B7530DA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F9F46B-9FBC-4441-AB77-4DF9DB700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27F03E8-6802-4F2C-B57F-4E3A00056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D1032E2-E302-461E-8F05-8C04929B7D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1890BC-B3B0-403A-A06E-08711262A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8B825C1-68E6-4CDA-9C3C-4DAC5E816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55962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5423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E75FFF-3604-48DD-B97A-C900972A6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B70F097-94D8-45C7-B51D-1289E32B75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0CE3A73-90A3-427C-B658-15A890CED7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58279FB-02E9-4A20-90A1-1C16F532F3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81DCBAB-5C75-4FBB-9DA0-3971E9BD3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28B057C-9DC1-46C3-9AB0-7D034573D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2801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B7360B4-481C-4A5E-94F4-5C82769B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19D5CA3-57C5-4B7B-B9A1-ECEB8ECFC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FE053AF-82DC-4CF9-963C-92C79EB394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1592EA-1992-40C2-B4E7-5EEFAC438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03BFFA-6A8F-4E02-B27C-6DA116785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0123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5D1B118-97B1-4167-8ACA-512D03559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D7EB8F5-F623-4FF9-88E3-B0B12AA701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DCD126-62C0-458B-9103-B786229F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A35C35-39A0-4D59-A986-0958E21BFDA7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20C6DC-C6B5-4E38-978B-AC1B62B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DC95F6F-01EE-474B-ABD8-63DA7264D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D46592-3226-47A6-BF22-548B0FA4CE5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9414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4466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1000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5821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0503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599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399">
                <a:solidFill>
                  <a:schemeClr val="tx1">
                    <a:tint val="75000"/>
                  </a:schemeClr>
                </a:solidFill>
              </a:defRPr>
            </a:lvl1pPr>
            <a:lvl2pPr marL="457051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0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54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4pPr>
            <a:lvl5pPr marL="1828206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5pPr>
            <a:lvl6pPr marL="2285257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6pPr>
            <a:lvl7pPr marL="2742308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7pPr>
            <a:lvl8pPr marL="3199360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8pPr>
            <a:lvl9pPr marL="3656411" indent="0">
              <a:buNone/>
              <a:defRPr sz="159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6463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59524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4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399" b="1"/>
            </a:lvl1pPr>
            <a:lvl2pPr marL="457051" indent="0">
              <a:buNone/>
              <a:defRPr sz="1999" b="1"/>
            </a:lvl2pPr>
            <a:lvl3pPr marL="914103" indent="0">
              <a:buNone/>
              <a:defRPr sz="1799" b="1"/>
            </a:lvl3pPr>
            <a:lvl4pPr marL="1371154" indent="0">
              <a:buNone/>
              <a:defRPr sz="1599" b="1"/>
            </a:lvl4pPr>
            <a:lvl5pPr marL="1828206" indent="0">
              <a:buNone/>
              <a:defRPr sz="1599" b="1"/>
            </a:lvl5pPr>
            <a:lvl6pPr marL="2285257" indent="0">
              <a:buNone/>
              <a:defRPr sz="1599" b="1"/>
            </a:lvl6pPr>
            <a:lvl7pPr marL="2742308" indent="0">
              <a:buNone/>
              <a:defRPr sz="1599" b="1"/>
            </a:lvl7pPr>
            <a:lvl8pPr marL="3199360" indent="0">
              <a:buNone/>
              <a:defRPr sz="1599" b="1"/>
            </a:lvl8pPr>
            <a:lvl9pPr marL="3656411" indent="0">
              <a:buNone/>
              <a:defRPr sz="159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4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940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6378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1994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229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1"/>
            <a:ext cx="3932237" cy="1600201"/>
          </a:xfrm>
          <a:prstGeom prst="rect">
            <a:avLst/>
          </a:prstGeom>
        </p:spPr>
        <p:txBody>
          <a:bodyPr anchor="b"/>
          <a:lstStyle>
            <a:lvl1pPr>
              <a:defRPr sz="319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199"/>
            </a:lvl1pPr>
            <a:lvl2pPr marL="457051" indent="0">
              <a:buNone/>
              <a:defRPr sz="2799"/>
            </a:lvl2pPr>
            <a:lvl3pPr marL="914103" indent="0">
              <a:buNone/>
              <a:defRPr sz="2399"/>
            </a:lvl3pPr>
            <a:lvl4pPr marL="1371154" indent="0">
              <a:buNone/>
              <a:defRPr sz="1999"/>
            </a:lvl4pPr>
            <a:lvl5pPr marL="1828206" indent="0">
              <a:buNone/>
              <a:defRPr sz="1999"/>
            </a:lvl5pPr>
            <a:lvl6pPr marL="2285257" indent="0">
              <a:buNone/>
              <a:defRPr sz="1999"/>
            </a:lvl6pPr>
            <a:lvl7pPr marL="2742308" indent="0">
              <a:buNone/>
              <a:defRPr sz="1999"/>
            </a:lvl7pPr>
            <a:lvl8pPr marL="3199360" indent="0">
              <a:buNone/>
              <a:defRPr sz="1999"/>
            </a:lvl8pPr>
            <a:lvl9pPr marL="3656411" indent="0">
              <a:buNone/>
              <a:defRPr sz="1999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38115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99"/>
            </a:lvl1pPr>
            <a:lvl2pPr marL="457051" indent="0">
              <a:buNone/>
              <a:defRPr sz="1400"/>
            </a:lvl2pPr>
            <a:lvl3pPr marL="914103" indent="0">
              <a:buNone/>
              <a:defRPr sz="1200"/>
            </a:lvl3pPr>
            <a:lvl4pPr marL="1371154" indent="0">
              <a:buNone/>
              <a:defRPr sz="1000"/>
            </a:lvl4pPr>
            <a:lvl5pPr marL="1828206" indent="0">
              <a:buNone/>
              <a:defRPr sz="1000"/>
            </a:lvl5pPr>
            <a:lvl6pPr marL="2285257" indent="0">
              <a:buNone/>
              <a:defRPr sz="1000"/>
            </a:lvl6pPr>
            <a:lvl7pPr marL="2742308" indent="0">
              <a:buNone/>
              <a:defRPr sz="1000"/>
            </a:lvl7pPr>
            <a:lvl8pPr marL="3199360" indent="0">
              <a:buNone/>
              <a:defRPr sz="1000"/>
            </a:lvl8pPr>
            <a:lvl9pPr marL="3656411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F7D9ED4D-CFC4-4836-93DE-5A3E0C021F68}" type="datetimeFigureOut">
              <a:rPr lang="zh-CN" altLang="en-US" smtClean="0"/>
              <a:t>2023/10/15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3C68EB9A-3794-40D5-BD96-AB4AD446DD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094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12699" y="0"/>
            <a:ext cx="12204700" cy="6855885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99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09" r="1" b="7017"/>
          <a:stretch>
            <a:fillRect/>
          </a:stretch>
        </p:blipFill>
        <p:spPr>
          <a:xfrm>
            <a:off x="-12699" y="1371695"/>
            <a:ext cx="8113788" cy="5484189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131" y="5624364"/>
            <a:ext cx="6155869" cy="1414170"/>
          </a:xfrm>
          <a:prstGeom prst="rect">
            <a:avLst/>
          </a:prstGeom>
        </p:spPr>
      </p:pic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BC225F0-2EE7-59A6-3CF1-D43FC3BDEBC4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8805" y="192505"/>
            <a:ext cx="1196140" cy="1196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0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103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26" indent="-228526" algn="l" defTabSz="91410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7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29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680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31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783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834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886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4937" indent="-228526" algn="l" defTabSz="91410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5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03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54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06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257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08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360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411" algn="l" defTabSz="91410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C8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1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061813" y="1541857"/>
            <a:ext cx="1600518" cy="1600518"/>
          </a:xfrm>
          <a:prstGeom prst="rect">
            <a:avLst/>
          </a:prstGeom>
          <a:effectLst>
            <a:softEdge rad="1270000"/>
          </a:effectLst>
        </p:spPr>
      </p:pic>
    </p:spTree>
    <p:extLst>
      <p:ext uri="{BB962C8B-B14F-4D97-AF65-F5344CB8AC3E}">
        <p14:creationId xmlns:p14="http://schemas.microsoft.com/office/powerpoint/2010/main" val="3677448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21.png"/><Relationship Id="rId10" Type="http://schemas.openxmlformats.org/officeDocument/2006/relationships/image" Target="../media/image14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9.png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7.emf"/><Relationship Id="rId5" Type="http://schemas.openxmlformats.org/officeDocument/2006/relationships/image" Target="../media/image46.png"/><Relationship Id="rId4" Type="http://schemas.openxmlformats.org/officeDocument/2006/relationships/notesSlide" Target="../notesSlides/notesSlide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7.emf"/><Relationship Id="rId4" Type="http://schemas.openxmlformats.org/officeDocument/2006/relationships/image" Target="../media/image4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2.png"/><Relationship Id="rId12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audio" Target="../media/audio1.wav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5.png"/><Relationship Id="rId14" Type="http://schemas.openxmlformats.org/officeDocument/2006/relationships/image" Target="../media/image27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5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9.png"/><Relationship Id="rId3" Type="http://schemas.openxmlformats.org/officeDocument/2006/relationships/audio" Target="../media/media2.mp3"/><Relationship Id="rId7" Type="http://schemas.openxmlformats.org/officeDocument/2006/relationships/image" Target="../media/image28.png"/><Relationship Id="rId12" Type="http://schemas.openxmlformats.org/officeDocument/2006/relationships/image" Target="../media/image14.png"/><Relationship Id="rId2" Type="http://schemas.microsoft.com/office/2007/relationships/media" Target="../media/media2.mp3"/><Relationship Id="rId1" Type="http://schemas.openxmlformats.org/officeDocument/2006/relationships/tags" Target="../tags/tag1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25.png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Relationship Id="rId14" Type="http://schemas.microsoft.com/office/2007/relationships/hdphoto" Target="../media/hdphoto3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30.png"/><Relationship Id="rId3" Type="http://schemas.openxmlformats.org/officeDocument/2006/relationships/audio" Target="../media/media3.mp3"/><Relationship Id="rId7" Type="http://schemas.openxmlformats.org/officeDocument/2006/relationships/image" Target="../media/image11.png"/><Relationship Id="rId12" Type="http://schemas.microsoft.com/office/2007/relationships/hdphoto" Target="../media/hdphoto2.wdp"/><Relationship Id="rId2" Type="http://schemas.microsoft.com/office/2007/relationships/media" Target="../media/media3.mp3"/><Relationship Id="rId1" Type="http://schemas.openxmlformats.org/officeDocument/2006/relationships/tags" Target="../tags/tag2.xml"/><Relationship Id="rId6" Type="http://schemas.openxmlformats.org/officeDocument/2006/relationships/audio" Target="../media/audio2.wav"/><Relationship Id="rId11" Type="http://schemas.openxmlformats.org/officeDocument/2006/relationships/image" Target="../media/image28.png"/><Relationship Id="rId5" Type="http://schemas.openxmlformats.org/officeDocument/2006/relationships/notesSlide" Target="../notesSlides/notesSlide5.xml"/><Relationship Id="rId15" Type="http://schemas.openxmlformats.org/officeDocument/2006/relationships/image" Target="../media/image25.png"/><Relationship Id="rId10" Type="http://schemas.openxmlformats.org/officeDocument/2006/relationships/image" Target="../media/image1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3.png"/><Relationship Id="rId14" Type="http://schemas.microsoft.com/office/2007/relationships/hdphoto" Target="../media/hdphoto4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1.png"/><Relationship Id="rId3" Type="http://schemas.openxmlformats.org/officeDocument/2006/relationships/audio" Target="../media/media4.mp3"/><Relationship Id="rId7" Type="http://schemas.openxmlformats.org/officeDocument/2006/relationships/image" Target="../media/image28.png"/><Relationship Id="rId12" Type="http://schemas.openxmlformats.org/officeDocument/2006/relationships/image" Target="../media/image14.png"/><Relationship Id="rId2" Type="http://schemas.microsoft.com/office/2007/relationships/media" Target="../media/media4.mp3"/><Relationship Id="rId1" Type="http://schemas.openxmlformats.org/officeDocument/2006/relationships/tags" Target="../tags/tag3.xml"/><Relationship Id="rId6" Type="http://schemas.openxmlformats.org/officeDocument/2006/relationships/audio" Target="../media/audio2.wav"/><Relationship Id="rId11" Type="http://schemas.openxmlformats.org/officeDocument/2006/relationships/image" Target="../media/image13.png"/><Relationship Id="rId5" Type="http://schemas.openxmlformats.org/officeDocument/2006/relationships/notesSlide" Target="../notesSlides/notesSlide6.xml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png"/><Relationship Id="rId1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4.png"/><Relationship Id="rId3" Type="http://schemas.openxmlformats.org/officeDocument/2006/relationships/audio" Target="../media/media5.mp3"/><Relationship Id="rId7" Type="http://schemas.openxmlformats.org/officeDocument/2006/relationships/image" Target="../media/image21.png"/><Relationship Id="rId12" Type="http://schemas.openxmlformats.org/officeDocument/2006/relationships/image" Target="../media/image13.png"/><Relationship Id="rId2" Type="http://schemas.microsoft.com/office/2007/relationships/media" Target="../media/media5.mp3"/><Relationship Id="rId16" Type="http://schemas.openxmlformats.org/officeDocument/2006/relationships/image" Target="../media/image25.png"/><Relationship Id="rId1" Type="http://schemas.openxmlformats.org/officeDocument/2006/relationships/tags" Target="../tags/tag4.xml"/><Relationship Id="rId6" Type="http://schemas.openxmlformats.org/officeDocument/2006/relationships/audio" Target="../media/audio2.wav"/><Relationship Id="rId11" Type="http://schemas.openxmlformats.org/officeDocument/2006/relationships/image" Target="../media/image12.png"/><Relationship Id="rId5" Type="http://schemas.openxmlformats.org/officeDocument/2006/relationships/notesSlide" Target="../notesSlides/notesSlide7.xml"/><Relationship Id="rId15" Type="http://schemas.microsoft.com/office/2007/relationships/hdphoto" Target="../media/hdphoto5.wdp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2.xml"/><Relationship Id="rId9" Type="http://schemas.microsoft.com/office/2007/relationships/hdphoto" Target="../media/hdphoto2.wdp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3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9.png"/><Relationship Id="rId10" Type="http://schemas.openxmlformats.org/officeDocument/2006/relationships/image" Target="../media/image35.png"/><Relationship Id="rId4" Type="http://schemas.openxmlformats.org/officeDocument/2006/relationships/image" Target="../media/image21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25557"/>
            <a:ext cx="9268607" cy="405657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329" y="797208"/>
            <a:ext cx="1681686" cy="89660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07" y="214324"/>
            <a:ext cx="1196321" cy="63782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658" y="0"/>
            <a:ext cx="2283461" cy="2389101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:a16="http://schemas.microsoft.com/office/drawing/2014/main" id="{CE37FD0E-B961-4CED-A1B4-95FD39B28A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476103"/>
            <a:ext cx="12188238" cy="3381898"/>
          </a:xfrm>
          <a:prstGeom prst="rect">
            <a:avLst/>
          </a:prstGeom>
        </p:spPr>
      </p:pic>
      <p:sp>
        <p:nvSpPr>
          <p:cNvPr id="39" name="!!文本框 6">
            <a:extLst>
              <a:ext uri="{FF2B5EF4-FFF2-40B4-BE49-F238E27FC236}">
                <a16:creationId xmlns:a16="http://schemas.microsoft.com/office/drawing/2014/main" id="{D30BD5E7-DA0E-4C5B-9A02-DF1DB0F9DBD0}"/>
              </a:ext>
            </a:extLst>
          </p:cNvPr>
          <p:cNvSpPr txBox="1"/>
          <p:nvPr/>
        </p:nvSpPr>
        <p:spPr>
          <a:xfrm>
            <a:off x="1617492" y="1023525"/>
            <a:ext cx="8473104" cy="2299412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63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UVN Binh Duong" pitchFamily="2" charset="0"/>
                <a:ea typeface="Tahoma" panose="020B0604030504040204" pitchFamily="34" charset="0"/>
                <a:cs typeface="+mn-ea"/>
                <a:sym typeface="+mn-lt"/>
              </a:rPr>
              <a:t>KHOA HỌC</a:t>
            </a:r>
            <a:endParaRPr kumimoji="0" lang="zh-CN" altLang="en-US" sz="10663" b="1" i="0" u="none" strike="noStrike" kern="1200" cap="none" spc="0" normalizeH="0" baseline="0" noProof="0" dirty="0">
              <a:ln>
                <a:noFill/>
              </a:ln>
              <a:solidFill>
                <a:srgbClr val="FFC000">
                  <a:lumMod val="20000"/>
                  <a:lumOff val="8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UVN Binh Duong" pitchFamily="2" charset="0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6"/>
          <a:stretch/>
        </p:blipFill>
        <p:spPr>
          <a:xfrm>
            <a:off x="2835646" y="3771014"/>
            <a:ext cx="4083885" cy="251725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33" y="875487"/>
            <a:ext cx="1169166" cy="10573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1316974" y="3047601"/>
            <a:ext cx="1418032" cy="1104077"/>
          </a:xfrm>
          <a:prstGeom prst="rect">
            <a:avLst/>
          </a:prstGeom>
        </p:spPr>
      </p:pic>
      <p:sp>
        <p:nvSpPr>
          <p:cNvPr id="49" name="!!文本框 6">
            <a:extLst>
              <a:ext uri="{FF2B5EF4-FFF2-40B4-BE49-F238E27FC236}">
                <a16:creationId xmlns:a16="http://schemas.microsoft.com/office/drawing/2014/main" id="{D30BD5E7-DA0E-4C5B-9A02-DF1DB0F9DBD0}"/>
              </a:ext>
            </a:extLst>
          </p:cNvPr>
          <p:cNvSpPr txBox="1"/>
          <p:nvPr/>
        </p:nvSpPr>
        <p:spPr>
          <a:xfrm>
            <a:off x="1491620" y="1046146"/>
            <a:ext cx="8473104" cy="2299412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663" b="1" i="0" u="none" strike="noStrike" kern="1200" cap="none" spc="0" normalizeH="0" baseline="0" noProof="0" dirty="0">
                <a:ln>
                  <a:noFill/>
                </a:ln>
                <a:solidFill>
                  <a:srgbClr val="E241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/>
                <a:ea typeface="Tahoma" panose="020B0604030504040204" pitchFamily="34" charset="0"/>
                <a:cs typeface="+mn-ea"/>
                <a:sym typeface="+mn-lt"/>
              </a:rPr>
              <a:t>KHOA HỌC</a:t>
            </a:r>
            <a:endParaRPr kumimoji="0" lang="zh-CN" altLang="en-US" sz="10663" b="1" i="0" u="none" strike="noStrike" kern="1200" cap="none" spc="0" normalizeH="0" baseline="0" noProof="0" dirty="0">
              <a:ln>
                <a:noFill/>
              </a:ln>
              <a:solidFill>
                <a:srgbClr val="E241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15" name="图片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553" y="5225692"/>
            <a:ext cx="4959861" cy="15607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1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" presetClass="entr" presetSubtype="2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2" presetClass="entr" presetSubtype="2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ular Callout 14"/>
          <p:cNvSpPr/>
          <p:nvPr/>
        </p:nvSpPr>
        <p:spPr>
          <a:xfrm>
            <a:off x="1304925" y="255503"/>
            <a:ext cx="10645123" cy="1110960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Tìm hiểu âm thanh có thể truyền qua chất rắn và chất lỏng.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00267-7DA8-3641-49F0-64D41F863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" y="319087"/>
            <a:ext cx="950613" cy="1014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5BEEAF-F46A-60BB-B58A-AE346F2C44DC}"/>
              </a:ext>
            </a:extLst>
          </p:cNvPr>
          <p:cNvSpPr txBox="1"/>
          <p:nvPr/>
        </p:nvSpPr>
        <p:spPr>
          <a:xfrm>
            <a:off x="1114425" y="1743075"/>
            <a:ext cx="10544175" cy="3694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Ở một đầu của bàn, một bạn gõ nhẹ tay vào mặt bàn.</a:t>
            </a:r>
          </a:p>
          <a:p>
            <a:pPr algn="just">
              <a:lnSpc>
                <a:spcPct val="150000"/>
              </a:lnSpc>
            </a:pPr>
            <a:r>
              <a:rPr lang="vi-VN" sz="3200" b="1" i="0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Ở đầu kia của bàn, em áp một tai vào mặt bàn để nghe và bịt tai còn lại. Em có nghe được âm thanh không?</a:t>
            </a:r>
          </a:p>
          <a:p>
            <a:pPr algn="just">
              <a:lnSpc>
                <a:spcPct val="150000"/>
              </a:lnSpc>
            </a:pPr>
            <a:r>
              <a:rPr lang="vi-VN" sz="3200" b="1" i="1" dirty="0">
                <a:solidFill>
                  <a:srgbClr val="00206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- Từ kết quả thực hiện, hãy cho biết âm thanh đã truyền từ chỗ gõ qua vật nào đến tai em.</a:t>
            </a:r>
          </a:p>
        </p:txBody>
      </p:sp>
    </p:spTree>
    <p:extLst>
      <p:ext uri="{BB962C8B-B14F-4D97-AF65-F5344CB8AC3E}">
        <p14:creationId xmlns:p14="http://schemas.microsoft.com/office/powerpoint/2010/main" val="1156138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0A17C79-BA04-7664-B7B9-D0A40792A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574" y="1552575"/>
            <a:ext cx="4404961" cy="2943225"/>
          </a:xfrm>
          <a:prstGeom prst="rect">
            <a:avLst/>
          </a:prstGeom>
        </p:spPr>
      </p:pic>
      <p:sp>
        <p:nvSpPr>
          <p:cNvPr id="4" name="Rounded Rectangular Callout 22">
            <a:extLst>
              <a:ext uri="{FF2B5EF4-FFF2-40B4-BE49-F238E27FC236}">
                <a16:creationId xmlns:a16="http://schemas.microsoft.com/office/drawing/2014/main" id="{67CB662B-1AD8-F74E-0C07-FB4F0373CE4F}"/>
              </a:ext>
            </a:extLst>
          </p:cNvPr>
          <p:cNvSpPr/>
          <p:nvPr/>
        </p:nvSpPr>
        <p:spPr>
          <a:xfrm>
            <a:off x="5752437" y="1831643"/>
            <a:ext cx="5715663" cy="2721307"/>
          </a:xfrm>
          <a:prstGeom prst="wedgeRoundRectCallout">
            <a:avLst>
              <a:gd name="adj1" fmla="val -66374"/>
              <a:gd name="adj2" fmla="val -42249"/>
              <a:gd name="adj3" fmla="val 16667"/>
            </a:avLst>
          </a:prstGeom>
          <a:solidFill>
            <a:srgbClr val="FFFF00"/>
          </a:solidFill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lvl="0" indent="-457200" algn="just" defTabSz="913256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áp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tai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xuống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gõ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457200" lvl="0" indent="-457200" algn="just" defTabSz="913256">
              <a:buFont typeface="Arial" panose="020B0604020202020204" pitchFamily="34" charset="0"/>
              <a:buChar char="•"/>
            </a:pP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Âm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thanh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truyền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chỗ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gõ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qua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mặt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bàn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tai </a:t>
            </a:r>
            <a:r>
              <a:rPr lang="en-US" sz="2800" b="1" dirty="0" err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en-US" sz="28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561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3080093" y="2223288"/>
            <a:ext cx="8156089" cy="2415387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vi-VN" altLang="en-US" sz="5400" b="1" dirty="0">
                <a:solidFill>
                  <a:srgbClr val="E71F19"/>
                </a:solidFill>
                <a:cs typeface="Arial" panose="020B0604020202020204" pitchFamily="34" charset="0"/>
              </a:rPr>
              <a:t>Âm thanh truyền qua được chất rắn</a:t>
            </a:r>
            <a:r>
              <a:rPr lang="en-US" altLang="en-US" sz="5400" b="1" dirty="0">
                <a:solidFill>
                  <a:srgbClr val="E71F19"/>
                </a:solidFill>
                <a:cs typeface="Arial" panose="020B0604020202020204" pitchFamily="34" charset="0"/>
              </a:rPr>
              <a:t>.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885" y="2390786"/>
            <a:ext cx="3722354" cy="48390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51114" y="990406"/>
            <a:ext cx="2884123" cy="9128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2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5332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332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endParaRPr kumimoji="0" lang="en-US" sz="5332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ular Callout 14"/>
          <p:cNvSpPr/>
          <p:nvPr/>
        </p:nvSpPr>
        <p:spPr>
          <a:xfrm>
            <a:off x="1304925" y="255503"/>
            <a:ext cx="10645123" cy="1110960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3256"/>
            <a:r>
              <a:rPr lang="vi-VN" sz="36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Tìm hiểu sự lan truyền âm thanh qua chất lỏng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00267-7DA8-3641-49F0-64D41F863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" y="319087"/>
            <a:ext cx="950613" cy="101441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B5BEEAF-F46A-60BB-B58A-AE346F2C44DC}"/>
              </a:ext>
            </a:extLst>
          </p:cNvPr>
          <p:cNvSpPr txBox="1"/>
          <p:nvPr/>
        </p:nvSpPr>
        <p:spPr>
          <a:xfrm>
            <a:off x="238126" y="1809750"/>
            <a:ext cx="778192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Một bạn cầm hai thanh sắt nhúng vào cốc nước rồi gõ nhẹ hai thanh sắt vào nhau (hình 5).</a:t>
            </a:r>
          </a:p>
          <a:p>
            <a:pPr lvl="0" algn="just"/>
            <a:r>
              <a:rPr lang="vi-VN" sz="3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Em áp một tay vào mặt bàn và bịt tai còn lại (hình 5). Em có nghe được tiếng gõ của hai thanh sắt không?</a:t>
            </a:r>
          </a:p>
          <a:p>
            <a:pPr lvl="0" algn="just"/>
            <a:r>
              <a:rPr lang="vi-VN" sz="3000" b="1" i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- Từ kết quả thí nghiệm, em có nhận xét gì?</a:t>
            </a:r>
            <a:endParaRPr kumimoji="0" lang="vi-VN" sz="30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4C5EBF-7B97-4648-A6BB-F293CFC4F5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2619" y="2009775"/>
            <a:ext cx="4149381" cy="363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434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ular Callout 35">
            <a:extLst>
              <a:ext uri="{FF2B5EF4-FFF2-40B4-BE49-F238E27FC236}">
                <a16:creationId xmlns:a16="http://schemas.microsoft.com/office/drawing/2014/main" id="{149A6A72-A37A-B2D9-0E55-F9B8FE20878E}"/>
              </a:ext>
            </a:extLst>
          </p:cNvPr>
          <p:cNvSpPr/>
          <p:nvPr/>
        </p:nvSpPr>
        <p:spPr>
          <a:xfrm>
            <a:off x="5102510" y="2069708"/>
            <a:ext cx="6851365" cy="3054742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</a:t>
            </a:r>
            <a:r>
              <a:rPr lang="vi-VN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áp một tay vào mặt bàn và bịt tai còn lại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em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en-US" sz="4000" b="1" dirty="0" err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nghe</a:t>
            </a: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vi-VN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 tiếng gõ của hai thanh sắt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0FBE00-5344-43FE-D0EE-6C053613B8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969" y="1924050"/>
            <a:ext cx="4149381" cy="36385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131336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3080093" y="2223288"/>
            <a:ext cx="8156089" cy="2415387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vi-VN" altLang="en-US" sz="5400" b="1" dirty="0">
                <a:solidFill>
                  <a:srgbClr val="E71F19"/>
                </a:solidFill>
                <a:cs typeface="Arial" panose="020B0604020202020204" pitchFamily="34" charset="0"/>
              </a:rPr>
              <a:t>Âm thanh truyền qua được chất lỏng</a:t>
            </a:r>
            <a:r>
              <a:rPr lang="en-US" altLang="en-US" sz="5400" b="1" dirty="0">
                <a:solidFill>
                  <a:srgbClr val="E71F19"/>
                </a:solidFill>
                <a:cs typeface="Arial" panose="020B0604020202020204" pitchFamily="34" charset="0"/>
              </a:rPr>
              <a:t>.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885" y="2390786"/>
            <a:ext cx="3722354" cy="48390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51114" y="990406"/>
            <a:ext cx="2884123" cy="9128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2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5332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332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endParaRPr kumimoji="0" lang="en-US" sz="5332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30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527" y="2231671"/>
            <a:ext cx="7122502" cy="462632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01423"/>
            <a:ext cx="9268607" cy="40565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85" y="468862"/>
            <a:ext cx="11357065" cy="388330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2042405" y="1914585"/>
            <a:ext cx="9710875" cy="1477328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lvl="0" algn="ctr" defTabSz="913256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800" b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 hiểu về độ to của âm thanh khi lại gần hoặc ra xa nguồn âm</a:t>
            </a:r>
            <a:endParaRPr lang="en-US" altLang="zh-CN" sz="4800" b="1" dirty="0" err="1">
              <a:solidFill>
                <a:srgbClr val="E71F1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2095500" y="552450"/>
            <a:ext cx="9753600" cy="1571625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en-US" altLang="en-US" sz="40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1. </a:t>
            </a:r>
            <a:r>
              <a:rPr lang="vi-VN" altLang="en-US" sz="40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Khi đứng gần ti vi hay đứng xa ti vi thì chúng ta nghe thấy âm thanh to hơn?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35" y="2266961"/>
            <a:ext cx="3722354" cy="4839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43A516-4A90-0548-552B-A7DBB1818CFC}"/>
              </a:ext>
            </a:extLst>
          </p:cNvPr>
          <p:cNvSpPr txBox="1"/>
          <p:nvPr/>
        </p:nvSpPr>
        <p:spPr>
          <a:xfrm>
            <a:off x="3769001" y="2510302"/>
            <a:ext cx="7175224" cy="1323439"/>
          </a:xfrm>
          <a:custGeom>
            <a:avLst/>
            <a:gdLst>
              <a:gd name="connsiteX0" fmla="*/ 0 w 7175224"/>
              <a:gd name="connsiteY0" fmla="*/ 0 h 1323439"/>
              <a:gd name="connsiteX1" fmla="*/ 7175224 w 7175224"/>
              <a:gd name="connsiteY1" fmla="*/ 0 h 1323439"/>
              <a:gd name="connsiteX2" fmla="*/ 7175224 w 7175224"/>
              <a:gd name="connsiteY2" fmla="*/ 1323439 h 1323439"/>
              <a:gd name="connsiteX3" fmla="*/ 0 w 7175224"/>
              <a:gd name="connsiteY3" fmla="*/ 1323439 h 1323439"/>
              <a:gd name="connsiteX4" fmla="*/ 0 w 7175224"/>
              <a:gd name="connsiteY4" fmla="*/ 0 h 1323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75224" h="1323439" fill="none" extrusionOk="0">
                <a:moveTo>
                  <a:pt x="0" y="0"/>
                </a:moveTo>
                <a:cubicBezTo>
                  <a:pt x="1901566" y="5222"/>
                  <a:pt x="6126250" y="24918"/>
                  <a:pt x="7175224" y="0"/>
                </a:cubicBezTo>
                <a:cubicBezTo>
                  <a:pt x="7112630" y="502581"/>
                  <a:pt x="7138266" y="742429"/>
                  <a:pt x="7175224" y="1323439"/>
                </a:cubicBezTo>
                <a:cubicBezTo>
                  <a:pt x="4147068" y="1158678"/>
                  <a:pt x="2100097" y="1441589"/>
                  <a:pt x="0" y="1323439"/>
                </a:cubicBezTo>
                <a:cubicBezTo>
                  <a:pt x="-52747" y="826522"/>
                  <a:pt x="-93581" y="659507"/>
                  <a:pt x="0" y="0"/>
                </a:cubicBezTo>
                <a:close/>
              </a:path>
              <a:path w="7175224" h="1323439" stroke="0" extrusionOk="0">
                <a:moveTo>
                  <a:pt x="0" y="0"/>
                </a:moveTo>
                <a:cubicBezTo>
                  <a:pt x="2002241" y="11849"/>
                  <a:pt x="5819053" y="-161459"/>
                  <a:pt x="7175224" y="0"/>
                </a:cubicBezTo>
                <a:cubicBezTo>
                  <a:pt x="7160564" y="501774"/>
                  <a:pt x="7095289" y="1007572"/>
                  <a:pt x="7175224" y="1323439"/>
                </a:cubicBezTo>
                <a:cubicBezTo>
                  <a:pt x="4393336" y="1177579"/>
                  <a:pt x="2337361" y="1245115"/>
                  <a:pt x="0" y="1323439"/>
                </a:cubicBezTo>
                <a:cubicBezTo>
                  <a:pt x="-53371" y="1066481"/>
                  <a:pt x="-89897" y="50085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algn="just"/>
            <a:r>
              <a:rPr lang="vi-VN" sz="4000" b="1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đứng gần ti vi thì chúng ta nghe thấy âm thanh to hơn.</a:t>
            </a:r>
          </a:p>
        </p:txBody>
      </p:sp>
      <p:sp>
        <p:nvSpPr>
          <p:cNvPr id="3" name="Freeform: Shape 34">
            <a:extLst>
              <a:ext uri="{FF2B5EF4-FFF2-40B4-BE49-F238E27FC236}">
                <a16:creationId xmlns:a16="http://schemas.microsoft.com/office/drawing/2014/main" id="{C8416206-35D2-12AA-0FFC-6DCCE08D7A5D}"/>
              </a:ext>
            </a:extLst>
          </p:cNvPr>
          <p:cNvSpPr/>
          <p:nvPr/>
        </p:nvSpPr>
        <p:spPr>
          <a:xfrm>
            <a:off x="2325484" y="2151503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283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2095500" y="552450"/>
            <a:ext cx="9753600" cy="1571625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en-US" altLang="en-US" sz="32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</a:t>
            </a:r>
            <a:r>
              <a:rPr lang="vi-VN" altLang="en-US" sz="32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 đứng bên đường nghe thấy tiếng ồn từ động cơ xe thay đổi như thế nào khi xe chạy lại gần và chạy ra xa dần?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35" y="2266961"/>
            <a:ext cx="3722354" cy="4839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43A516-4A90-0548-552B-A7DBB1818CFC}"/>
              </a:ext>
            </a:extLst>
          </p:cNvPr>
          <p:cNvSpPr txBox="1"/>
          <p:nvPr/>
        </p:nvSpPr>
        <p:spPr>
          <a:xfrm>
            <a:off x="3645175" y="2538877"/>
            <a:ext cx="8061049" cy="3046988"/>
          </a:xfrm>
          <a:custGeom>
            <a:avLst/>
            <a:gdLst>
              <a:gd name="connsiteX0" fmla="*/ 0 w 8061049"/>
              <a:gd name="connsiteY0" fmla="*/ 0 h 3046988"/>
              <a:gd name="connsiteX1" fmla="*/ 8061049 w 8061049"/>
              <a:gd name="connsiteY1" fmla="*/ 0 h 3046988"/>
              <a:gd name="connsiteX2" fmla="*/ 8061049 w 8061049"/>
              <a:gd name="connsiteY2" fmla="*/ 3046988 h 3046988"/>
              <a:gd name="connsiteX3" fmla="*/ 0 w 8061049"/>
              <a:gd name="connsiteY3" fmla="*/ 3046988 h 3046988"/>
              <a:gd name="connsiteX4" fmla="*/ 0 w 8061049"/>
              <a:gd name="connsiteY4" fmla="*/ 0 h 304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1049" h="3046988" fill="none" extrusionOk="0">
                <a:moveTo>
                  <a:pt x="0" y="0"/>
                </a:moveTo>
                <a:cubicBezTo>
                  <a:pt x="3231447" y="5222"/>
                  <a:pt x="5933515" y="24918"/>
                  <a:pt x="8061049" y="0"/>
                </a:cubicBezTo>
                <a:cubicBezTo>
                  <a:pt x="7899804" y="1071537"/>
                  <a:pt x="8017289" y="2405261"/>
                  <a:pt x="8061049" y="3046988"/>
                </a:cubicBezTo>
                <a:cubicBezTo>
                  <a:pt x="6395145" y="2882227"/>
                  <a:pt x="1088831" y="3165138"/>
                  <a:pt x="0" y="3046988"/>
                </a:cubicBezTo>
                <a:cubicBezTo>
                  <a:pt x="-55725" y="1822382"/>
                  <a:pt x="17072" y="646376"/>
                  <a:pt x="0" y="0"/>
                </a:cubicBezTo>
                <a:close/>
              </a:path>
              <a:path w="8061049" h="3046988" stroke="0" extrusionOk="0">
                <a:moveTo>
                  <a:pt x="0" y="0"/>
                </a:moveTo>
                <a:cubicBezTo>
                  <a:pt x="1736670" y="11849"/>
                  <a:pt x="4244449" y="-161459"/>
                  <a:pt x="8061049" y="0"/>
                </a:cubicBezTo>
                <a:cubicBezTo>
                  <a:pt x="8064179" y="810180"/>
                  <a:pt x="7959873" y="1773659"/>
                  <a:pt x="8061049" y="3046988"/>
                </a:cubicBezTo>
                <a:cubicBezTo>
                  <a:pt x="5898358" y="2901128"/>
                  <a:pt x="3522800" y="2968664"/>
                  <a:pt x="0" y="3046988"/>
                </a:cubicBezTo>
                <a:cubicBezTo>
                  <a:pt x="74291" y="1544563"/>
                  <a:pt x="168006" y="96607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xe chạy lại gần người đứng bên đường nghe thấy tiếng ồn từ động cơ xe lớn hơn. Xe càng gần, âm thanh càng to.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xe chạy ra xa dần người đứng bên đường nghe thấy tiếng ồn từ động cơ xe nhỏ hơn và mất dần.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" name="Freeform: Shape 34">
            <a:extLst>
              <a:ext uri="{FF2B5EF4-FFF2-40B4-BE49-F238E27FC236}">
                <a16:creationId xmlns:a16="http://schemas.microsoft.com/office/drawing/2014/main" id="{C8416206-35D2-12AA-0FFC-6DCCE08D7A5D}"/>
              </a:ext>
            </a:extLst>
          </p:cNvPr>
          <p:cNvSpPr/>
          <p:nvPr/>
        </p:nvSpPr>
        <p:spPr>
          <a:xfrm>
            <a:off x="2325484" y="2151503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8021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2095500" y="552450"/>
            <a:ext cx="9753600" cy="1571625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en-US" altLang="en-US" sz="32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K</a:t>
            </a:r>
            <a:r>
              <a:rPr lang="vi-VN" altLang="en-US" sz="32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 ra xa nguồn âm thì âm thanh nghe to hơn hay nhỏ hơn (độ to của âm thanh tăng lên hay giảm đi)?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35" y="2266961"/>
            <a:ext cx="3722354" cy="48390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43A516-4A90-0548-552B-A7DBB1818CFC}"/>
              </a:ext>
            </a:extLst>
          </p:cNvPr>
          <p:cNvSpPr txBox="1"/>
          <p:nvPr/>
        </p:nvSpPr>
        <p:spPr>
          <a:xfrm>
            <a:off x="3645175" y="2538877"/>
            <a:ext cx="8061049" cy="1077218"/>
          </a:xfrm>
          <a:custGeom>
            <a:avLst/>
            <a:gdLst>
              <a:gd name="connsiteX0" fmla="*/ 0 w 8061049"/>
              <a:gd name="connsiteY0" fmla="*/ 0 h 1077218"/>
              <a:gd name="connsiteX1" fmla="*/ 8061049 w 8061049"/>
              <a:gd name="connsiteY1" fmla="*/ 0 h 1077218"/>
              <a:gd name="connsiteX2" fmla="*/ 8061049 w 8061049"/>
              <a:gd name="connsiteY2" fmla="*/ 1077218 h 1077218"/>
              <a:gd name="connsiteX3" fmla="*/ 0 w 8061049"/>
              <a:gd name="connsiteY3" fmla="*/ 1077218 h 1077218"/>
              <a:gd name="connsiteX4" fmla="*/ 0 w 8061049"/>
              <a:gd name="connsiteY4" fmla="*/ 0 h 1077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1049" h="1077218" fill="none" extrusionOk="0">
                <a:moveTo>
                  <a:pt x="0" y="0"/>
                </a:moveTo>
                <a:cubicBezTo>
                  <a:pt x="3231447" y="5222"/>
                  <a:pt x="5933515" y="24918"/>
                  <a:pt x="8061049" y="0"/>
                </a:cubicBezTo>
                <a:cubicBezTo>
                  <a:pt x="8098911" y="476103"/>
                  <a:pt x="8002446" y="631043"/>
                  <a:pt x="8061049" y="1077218"/>
                </a:cubicBezTo>
                <a:cubicBezTo>
                  <a:pt x="6395145" y="912457"/>
                  <a:pt x="1088831" y="1195368"/>
                  <a:pt x="0" y="1077218"/>
                </a:cubicBezTo>
                <a:cubicBezTo>
                  <a:pt x="-64117" y="630482"/>
                  <a:pt x="88888" y="487727"/>
                  <a:pt x="0" y="0"/>
                </a:cubicBezTo>
                <a:close/>
              </a:path>
              <a:path w="8061049" h="1077218" stroke="0" extrusionOk="0">
                <a:moveTo>
                  <a:pt x="0" y="0"/>
                </a:moveTo>
                <a:cubicBezTo>
                  <a:pt x="1736670" y="11849"/>
                  <a:pt x="4244449" y="-161459"/>
                  <a:pt x="8061049" y="0"/>
                </a:cubicBezTo>
                <a:cubicBezTo>
                  <a:pt x="8113084" y="144312"/>
                  <a:pt x="8153192" y="673209"/>
                  <a:pt x="8061049" y="1077218"/>
                </a:cubicBezTo>
                <a:cubicBezTo>
                  <a:pt x="5898358" y="931358"/>
                  <a:pt x="3522800" y="998894"/>
                  <a:pt x="0" y="1077218"/>
                </a:cubicBezTo>
                <a:cubicBezTo>
                  <a:pt x="7265" y="907874"/>
                  <a:pt x="-51671" y="219525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vi-VN" sz="3200" b="1" dirty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Khi ra xa nguồn âm thì âm thanh nghe nhỏ hơn (độ to của âm thanh giảm đi).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 panose="020F0502020204030204" pitchFamily="34" charset="0"/>
            </a:endParaRPr>
          </a:p>
        </p:txBody>
      </p:sp>
      <p:sp>
        <p:nvSpPr>
          <p:cNvPr id="3" name="Freeform: Shape 34">
            <a:extLst>
              <a:ext uri="{FF2B5EF4-FFF2-40B4-BE49-F238E27FC236}">
                <a16:creationId xmlns:a16="http://schemas.microsoft.com/office/drawing/2014/main" id="{C8416206-35D2-12AA-0FFC-6DCCE08D7A5D}"/>
              </a:ext>
            </a:extLst>
          </p:cNvPr>
          <p:cNvSpPr/>
          <p:nvPr/>
        </p:nvSpPr>
        <p:spPr>
          <a:xfrm>
            <a:off x="2325484" y="2151503"/>
            <a:ext cx="1279934" cy="884197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07984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2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5" r="78333"/>
          <a:stretch/>
        </p:blipFill>
        <p:spPr>
          <a:xfrm>
            <a:off x="4790368" y="1923918"/>
            <a:ext cx="5036764" cy="50164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302" y="2171899"/>
            <a:ext cx="7122502" cy="46263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25557"/>
            <a:ext cx="9268607" cy="40565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3396" y="975049"/>
            <a:ext cx="2403757" cy="25611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1" y="2089756"/>
            <a:ext cx="1930062" cy="2056435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-121952" y="4395886"/>
            <a:ext cx="12394652" cy="2712489"/>
          </a:xfrm>
          <a:prstGeom prst="rect">
            <a:avLst/>
          </a:prstGeom>
        </p:spPr>
      </p:pic>
      <p:sp>
        <p:nvSpPr>
          <p:cNvPr id="20" name="!!文本框 6">
            <a:extLst>
              <a:ext uri="{FF2B5EF4-FFF2-40B4-BE49-F238E27FC236}">
                <a16:creationId xmlns:a16="http://schemas.microsoft.com/office/drawing/2014/main" id="{D30BD5E7-DA0E-4C5B-9A02-DF1DB0F9DBD0}"/>
              </a:ext>
            </a:extLst>
          </p:cNvPr>
          <p:cNvSpPr txBox="1"/>
          <p:nvPr/>
        </p:nvSpPr>
        <p:spPr>
          <a:xfrm>
            <a:off x="2225639" y="163862"/>
            <a:ext cx="8473104" cy="1897443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  <a:scene3d>
              <a:camera prst="perspectiveRight"/>
              <a:lightRig rig="threePt" dir="t"/>
            </a:scene3d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730" b="1" i="0" u="none" strike="noStrike" kern="1200" cap="none" spc="0" normalizeH="0" baseline="0" noProof="0" dirty="0">
                <a:ln>
                  <a:noFill/>
                </a:ln>
                <a:solidFill>
                  <a:srgbClr val="E241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Tahoma" panose="020B0604030504040204" pitchFamily="34" charset="0"/>
                <a:cs typeface="+mn-ea"/>
                <a:sym typeface="+mn-lt"/>
              </a:rPr>
              <a:t>KHỞI ĐỘNG</a:t>
            </a:r>
            <a:endParaRPr kumimoji="0" lang="zh-CN" altLang="en-US" sz="11730" b="1" i="0" u="none" strike="noStrike" kern="1200" cap="none" spc="0" normalizeH="0" baseline="0" noProof="0" dirty="0">
              <a:ln>
                <a:noFill/>
              </a:ln>
              <a:solidFill>
                <a:srgbClr val="E241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06675"/>
            <a:ext cx="2382915" cy="23891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3080093" y="2223288"/>
            <a:ext cx="8156089" cy="2415387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vi-VN" altLang="en-US" sz="4800" b="1" dirty="0">
                <a:solidFill>
                  <a:srgbClr val="E71F19"/>
                </a:solidFill>
                <a:cs typeface="Arial" panose="020B0604020202020204" pitchFamily="34" charset="0"/>
              </a:rPr>
              <a:t>Âm thanh khi lan truyền càng ra xa nguồn âm thì càng yếu đi</a:t>
            </a:r>
            <a:endParaRPr kumimoji="0" lang="en-US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885" y="2390786"/>
            <a:ext cx="3722354" cy="483906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51114" y="990406"/>
            <a:ext cx="2884123" cy="91287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32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Kết</a:t>
            </a:r>
            <a:r>
              <a:rPr kumimoji="0" lang="en-US" sz="5332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332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002060"/>
                </a:solidFill>
                <a:effectLst>
                  <a:glow rad="635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luận</a:t>
            </a:r>
            <a:endParaRPr kumimoji="0" lang="en-US" sz="5332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540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CEA9DF-553B-E269-0C4E-C07161379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470961"/>
            <a:ext cx="11801475" cy="3005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036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ounded Rectangular Callout 35"/>
          <p:cNvSpPr/>
          <p:nvPr/>
        </p:nvSpPr>
        <p:spPr>
          <a:xfrm>
            <a:off x="2047875" y="895350"/>
            <a:ext cx="9753600" cy="1571625"/>
          </a:xfrm>
          <a:prstGeom prst="wedgeRoundRectCallout">
            <a:avLst>
              <a:gd name="adj1" fmla="val 26363"/>
              <a:gd name="adj2" fmla="val 50115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defTabSz="913256"/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Nêu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ví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cho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thấy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âm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thanh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truyền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qua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khí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rắn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chất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lỏng</a:t>
            </a:r>
            <a:r>
              <a:rPr lang="en-US" altLang="en-US" sz="3600" b="1" dirty="0">
                <a:solidFill>
                  <a:srgbClr val="E71F19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endParaRPr kumimoji="0" lang="en-US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E71F19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37" name="图片 7">
            <a:extLst>
              <a:ext uri="{FF2B5EF4-FFF2-40B4-BE49-F238E27FC236}">
                <a16:creationId xmlns:a16="http://schemas.microsoft.com/office/drawing/2014/main" id="{76418130-7223-4F5D-BCAF-2FB39AA55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835" y="2266961"/>
            <a:ext cx="3722354" cy="4839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09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ular Callout 14"/>
          <p:cNvSpPr/>
          <p:nvPr/>
        </p:nvSpPr>
        <p:spPr>
          <a:xfrm>
            <a:off x="571501" y="255503"/>
            <a:ext cx="11378548" cy="1110960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3256"/>
            <a:r>
              <a:rPr lang="vi-VN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 thanh truyền qua chất khí: </a:t>
            </a:r>
            <a:r>
              <a:rPr lang="vi-VN" sz="33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bật nhạc nghe, âm thanh truyền từ thiết bị phát qua không khí đến tai chúng ta.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2" name="Picture 4" descr="Premium Vector | Cute person floating while listening to music cartoon icon  illustration">
            <a:extLst>
              <a:ext uri="{FF2B5EF4-FFF2-40B4-BE49-F238E27FC236}">
                <a16:creationId xmlns:a16="http://schemas.microsoft.com/office/drawing/2014/main" id="{D7ED43DD-59D3-5557-0EA7-E8BAAFE53A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49" y="1895474"/>
            <a:ext cx="4733925" cy="4733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8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ular Callout 14"/>
          <p:cNvSpPr/>
          <p:nvPr/>
        </p:nvSpPr>
        <p:spPr>
          <a:xfrm>
            <a:off x="571501" y="255503"/>
            <a:ext cx="11378548" cy="1110960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3256"/>
            <a:r>
              <a:rPr lang="vi-VN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 thanh truyền qua chất rắn: </a:t>
            </a:r>
            <a:r>
              <a:rPr lang="vi-VN" sz="33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Khi ta gõ tay xuống bàn và ghé tai xuống mặt bàn ta sẽ nghe thấy tiếng vang của tiếng gõ.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Vì sao người xưa khi được mời trà, thường gõ 3 cái xuống mặt bàn?">
            <a:extLst>
              <a:ext uri="{FF2B5EF4-FFF2-40B4-BE49-F238E27FC236}">
                <a16:creationId xmlns:a16="http://schemas.microsoft.com/office/drawing/2014/main" id="{CB6D1917-51F1-6732-C0B7-D69D81814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1876425"/>
            <a:ext cx="666750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2079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ular Callout 14"/>
          <p:cNvSpPr/>
          <p:nvPr/>
        </p:nvSpPr>
        <p:spPr>
          <a:xfrm>
            <a:off x="571501" y="255502"/>
            <a:ext cx="11378548" cy="1516148"/>
          </a:xfrm>
          <a:prstGeom prst="wedgeRoundRectCallout">
            <a:avLst>
              <a:gd name="adj1" fmla="val 29101"/>
              <a:gd name="adj2" fmla="val 48718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913256"/>
            <a:r>
              <a:rPr lang="vi-VN" sz="33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Âm thanh truyền qua chất lỏng: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Bọc đồng hồ báo thức vào túi chống nước và thả xuống bể nước ghé tai vào thành bể ta sẽ nghe thấy tiếng của đồng hồ.</a:t>
            </a:r>
            <a:endParaRPr kumimoji="0" lang="vi-VN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975E07D-A62B-5375-60D6-6439445B4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9733" y="2018765"/>
            <a:ext cx="3816476" cy="45655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748965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5" r="78333"/>
          <a:stretch/>
        </p:blipFill>
        <p:spPr>
          <a:xfrm>
            <a:off x="4790368" y="1923918"/>
            <a:ext cx="5036764" cy="50164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25557"/>
            <a:ext cx="9268607" cy="40565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76" y="1181082"/>
            <a:ext cx="2403757" cy="25611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1" y="2089756"/>
            <a:ext cx="1930062" cy="2056435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-121952" y="4395886"/>
            <a:ext cx="12394652" cy="27124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5437" y="-133478"/>
            <a:ext cx="2382915" cy="23891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C0C2FD-DD8F-9F70-F03D-F4809D546B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1372" y="214139"/>
            <a:ext cx="8114479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48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7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75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72" y="0"/>
            <a:ext cx="976540" cy="97654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98961" y="898969"/>
            <a:ext cx="11620515" cy="155141"/>
            <a:chOff x="87423" y="674435"/>
            <a:chExt cx="8718076" cy="116392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7423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66942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463048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6625980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Rectangle 32"/>
          <p:cNvSpPr>
            <a:spLocks noChangeArrowheads="1"/>
          </p:cNvSpPr>
          <p:nvPr/>
        </p:nvSpPr>
        <p:spPr bwMode="auto">
          <a:xfrm>
            <a:off x="2006675" y="-361196"/>
            <a:ext cx="8873292" cy="169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just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 CHƠI: TRUYỀN TIN</a:t>
            </a:r>
            <a:endParaRPr kumimoji="0" lang="vi-VN" altLang="en-US" sz="426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2772" y="1875509"/>
            <a:ext cx="6928929" cy="38975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8" name="图片 2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7082954" y="842821"/>
            <a:ext cx="5107165" cy="3238470"/>
          </a:xfrm>
          <a:prstGeom prst="rect">
            <a:avLst/>
          </a:prstGeom>
        </p:spPr>
      </p:pic>
      <p:sp>
        <p:nvSpPr>
          <p:cNvPr id="39" name="文本框 34">
            <a:extLst>
              <a:ext uri="{FF2B5EF4-FFF2-40B4-BE49-F238E27FC236}">
                <a16:creationId xmlns:a16="http://schemas.microsoft.com/office/drawing/2014/main" id="{AB4FC7EB-4CEB-4B62-80C6-74E745EDDC19}"/>
              </a:ext>
            </a:extLst>
          </p:cNvPr>
          <p:cNvSpPr txBox="1"/>
          <p:nvPr/>
        </p:nvSpPr>
        <p:spPr>
          <a:xfrm>
            <a:off x="7826495" y="1755978"/>
            <a:ext cx="3215945" cy="99488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865" b="1" i="0" u="none" strike="noStrike" kern="1200" cap="none" spc="0" normalizeH="0" baseline="0" noProof="0" dirty="0" err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gradFill flip="none" rotWithShape="1">
                  <a:gsLst>
                    <a:gs pos="0">
                      <a:srgbClr val="42A4E6">
                        <a:tint val="66000"/>
                        <a:satMod val="160000"/>
                      </a:srgbClr>
                    </a:gs>
                    <a:gs pos="50000">
                      <a:srgbClr val="42A4E6">
                        <a:tint val="44500"/>
                        <a:satMod val="160000"/>
                      </a:srgbClr>
                    </a:gs>
                    <a:gs pos="100000">
                      <a:srgbClr val="42A4E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5B9BD5">
                      <a:satMod val="175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Chuẩn</a:t>
            </a:r>
            <a:r>
              <a:rPr kumimoji="0" lang="en-US" altLang="zh-CN" sz="5865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gradFill flip="none" rotWithShape="1">
                  <a:gsLst>
                    <a:gs pos="0">
                      <a:srgbClr val="42A4E6">
                        <a:tint val="66000"/>
                        <a:satMod val="160000"/>
                      </a:srgbClr>
                    </a:gs>
                    <a:gs pos="50000">
                      <a:srgbClr val="42A4E6">
                        <a:tint val="44500"/>
                        <a:satMod val="160000"/>
                      </a:srgbClr>
                    </a:gs>
                    <a:gs pos="100000">
                      <a:srgbClr val="42A4E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5B9BD5">
                      <a:satMod val="175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5865" b="1" i="0" u="none" strike="noStrike" kern="1200" cap="none" spc="0" normalizeH="0" baseline="0" noProof="0" dirty="0" err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gradFill flip="none" rotWithShape="1">
                  <a:gsLst>
                    <a:gs pos="0">
                      <a:srgbClr val="42A4E6">
                        <a:tint val="66000"/>
                        <a:satMod val="160000"/>
                      </a:srgbClr>
                    </a:gs>
                    <a:gs pos="50000">
                      <a:srgbClr val="42A4E6">
                        <a:tint val="44500"/>
                        <a:satMod val="160000"/>
                      </a:srgbClr>
                    </a:gs>
                    <a:gs pos="100000">
                      <a:srgbClr val="42A4E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5B9BD5">
                      <a:satMod val="175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bị</a:t>
            </a:r>
            <a:endParaRPr kumimoji="0" lang="zh-CN" altLang="en-US" sz="5865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</a:ln>
              <a:gradFill flip="none" rotWithShape="1">
                <a:gsLst>
                  <a:gs pos="0">
                    <a:srgbClr val="42A4E6">
                      <a:tint val="66000"/>
                      <a:satMod val="160000"/>
                    </a:srgbClr>
                  </a:gs>
                  <a:gs pos="50000">
                    <a:srgbClr val="42A4E6">
                      <a:tint val="44500"/>
                      <a:satMod val="160000"/>
                    </a:srgbClr>
                  </a:gs>
                  <a:gs pos="100000">
                    <a:srgbClr val="42A4E6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effectLst>
                <a:glow rad="139700">
                  <a:srgbClr val="5B9BD5">
                    <a:satMod val="175000"/>
                    <a:alpha val="4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方正喵呜体" panose="0201060001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37" grpId="0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61" y="-1691741"/>
            <a:ext cx="11222955" cy="905062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772" y="0"/>
            <a:ext cx="976540" cy="97654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298961" y="898969"/>
            <a:ext cx="11620515" cy="155141"/>
            <a:chOff x="87423" y="674435"/>
            <a:chExt cx="8718076" cy="116392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87423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2266942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4463048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6625980" y="674435"/>
              <a:ext cx="2179519" cy="1163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7" name="Rectangle 32"/>
          <p:cNvSpPr>
            <a:spLocks noChangeArrowheads="1"/>
          </p:cNvSpPr>
          <p:nvPr/>
        </p:nvSpPr>
        <p:spPr bwMode="auto">
          <a:xfrm>
            <a:off x="2006675" y="-361196"/>
            <a:ext cx="8873292" cy="1698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marL="0" marR="0" lvl="0" indent="0" algn="just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2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TRÒ CHƠI: TRUYỀN TIN</a:t>
            </a:r>
            <a:endParaRPr kumimoji="0" lang="vi-VN" altLang="en-US" sz="4265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图片 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0"/>
          <a:stretch/>
        </p:blipFill>
        <p:spPr>
          <a:xfrm>
            <a:off x="3754416" y="709251"/>
            <a:ext cx="5107165" cy="3238470"/>
          </a:xfrm>
          <a:prstGeom prst="rect">
            <a:avLst/>
          </a:prstGeom>
        </p:spPr>
      </p:pic>
      <p:sp>
        <p:nvSpPr>
          <p:cNvPr id="39" name="文本框 34">
            <a:extLst>
              <a:ext uri="{FF2B5EF4-FFF2-40B4-BE49-F238E27FC236}">
                <a16:creationId xmlns:a16="http://schemas.microsoft.com/office/drawing/2014/main" id="{AB4FC7EB-4CEB-4B62-80C6-74E745EDDC19}"/>
              </a:ext>
            </a:extLst>
          </p:cNvPr>
          <p:cNvSpPr txBox="1"/>
          <p:nvPr/>
        </p:nvSpPr>
        <p:spPr>
          <a:xfrm>
            <a:off x="4339258" y="1622408"/>
            <a:ext cx="3533339" cy="994888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121880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865" b="1" i="0" u="none" strike="noStrike" kern="1200" cap="none" spc="0" normalizeH="0" baseline="0" noProof="0" dirty="0" err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gradFill flip="none" rotWithShape="1">
                  <a:gsLst>
                    <a:gs pos="0">
                      <a:srgbClr val="42A4E6">
                        <a:tint val="66000"/>
                        <a:satMod val="160000"/>
                      </a:srgbClr>
                    </a:gs>
                    <a:gs pos="50000">
                      <a:srgbClr val="42A4E6">
                        <a:tint val="44500"/>
                        <a:satMod val="160000"/>
                      </a:srgbClr>
                    </a:gs>
                    <a:gs pos="100000">
                      <a:srgbClr val="42A4E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5B9BD5">
                      <a:satMod val="175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Cách</a:t>
            </a:r>
            <a:r>
              <a:rPr kumimoji="0" lang="en-US" altLang="zh-CN" sz="5865" b="1" i="0" u="none" strike="noStrike" kern="1200" cap="none" spc="0" normalizeH="0" baseline="0" noProof="0" dirty="0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gradFill flip="none" rotWithShape="1">
                  <a:gsLst>
                    <a:gs pos="0">
                      <a:srgbClr val="42A4E6">
                        <a:tint val="66000"/>
                        <a:satMod val="160000"/>
                      </a:srgbClr>
                    </a:gs>
                    <a:gs pos="50000">
                      <a:srgbClr val="42A4E6">
                        <a:tint val="44500"/>
                        <a:satMod val="160000"/>
                      </a:srgbClr>
                    </a:gs>
                    <a:gs pos="100000">
                      <a:srgbClr val="42A4E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5B9BD5">
                      <a:satMod val="175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altLang="zh-CN" sz="5865" b="1" i="0" u="none" strike="noStrike" kern="1200" cap="none" spc="0" normalizeH="0" baseline="0" noProof="0" dirty="0" err="1">
                <a:ln w="22225">
                  <a:solidFill>
                    <a:prstClr val="black">
                      <a:lumMod val="95000"/>
                      <a:lumOff val="5000"/>
                    </a:prstClr>
                  </a:solidFill>
                </a:ln>
                <a:gradFill flip="none" rotWithShape="1">
                  <a:gsLst>
                    <a:gs pos="0">
                      <a:srgbClr val="42A4E6">
                        <a:tint val="66000"/>
                        <a:satMod val="160000"/>
                      </a:srgbClr>
                    </a:gs>
                    <a:gs pos="50000">
                      <a:srgbClr val="42A4E6">
                        <a:tint val="44500"/>
                        <a:satMod val="160000"/>
                      </a:srgbClr>
                    </a:gs>
                    <a:gs pos="100000">
                      <a:srgbClr val="42A4E6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effectLst>
                  <a:glow rad="139700">
                    <a:srgbClr val="5B9BD5">
                      <a:satMod val="175000"/>
                      <a:alpha val="40000"/>
                    </a:srgb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endParaRPr kumimoji="0" lang="zh-CN" altLang="en-US" sz="5865" b="1" i="0" u="none" strike="noStrike" kern="1200" cap="none" spc="0" normalizeH="0" baseline="0" noProof="0" dirty="0">
              <a:ln w="22225">
                <a:solidFill>
                  <a:prstClr val="black">
                    <a:lumMod val="95000"/>
                    <a:lumOff val="5000"/>
                  </a:prstClr>
                </a:solidFill>
              </a:ln>
              <a:gradFill flip="none" rotWithShape="1">
                <a:gsLst>
                  <a:gs pos="0">
                    <a:srgbClr val="42A4E6">
                      <a:tint val="66000"/>
                      <a:satMod val="160000"/>
                    </a:srgbClr>
                  </a:gs>
                  <a:gs pos="50000">
                    <a:srgbClr val="42A4E6">
                      <a:tint val="44500"/>
                      <a:satMod val="160000"/>
                    </a:srgbClr>
                  </a:gs>
                  <a:gs pos="100000">
                    <a:srgbClr val="42A4E6">
                      <a:tint val="23500"/>
                      <a:satMod val="160000"/>
                    </a:srgbClr>
                  </a:gs>
                </a:gsLst>
                <a:lin ang="16200000" scaled="1"/>
                <a:tileRect/>
              </a:gradFill>
              <a:effectLst>
                <a:glow rad="139700">
                  <a:srgbClr val="5B9BD5">
                    <a:satMod val="175000"/>
                    <a:alpha val="40000"/>
                  </a:srgbClr>
                </a:glow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mbria" panose="02040503050406030204" pitchFamily="18" charset="0"/>
              <a:ea typeface="方正喵呜体" panose="0201060001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02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618" y="2231671"/>
            <a:ext cx="7122502" cy="4626329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01423"/>
            <a:ext cx="9268607" cy="405657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5939" y="792780"/>
            <a:ext cx="6892811" cy="2720846"/>
          </a:xfrm>
          <a:prstGeom prst="rect">
            <a:avLst/>
          </a:prstGeom>
        </p:spPr>
      </p:pic>
      <p:sp>
        <p:nvSpPr>
          <p:cNvPr id="18" name="Google Shape;1142;p45">
            <a:extLst>
              <a:ext uri="{FF2B5EF4-FFF2-40B4-BE49-F238E27FC236}">
                <a16:creationId xmlns:a16="http://schemas.microsoft.com/office/drawing/2014/main" id="{1D03B863-CE86-4A8E-83D8-19A25CC7B6A1}"/>
              </a:ext>
            </a:extLst>
          </p:cNvPr>
          <p:cNvSpPr txBox="1">
            <a:spLocks/>
          </p:cNvSpPr>
          <p:nvPr/>
        </p:nvSpPr>
        <p:spPr>
          <a:xfrm>
            <a:off x="2903977" y="1988078"/>
            <a:ext cx="6159588" cy="8751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62" tIns="121862" rIns="121862" bIns="121862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Fredoka One"/>
              <a:buNone/>
              <a:defRPr sz="5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3000"/>
              <a:buFont typeface="Fredoka One"/>
              <a:buNone/>
              <a:tabLst/>
              <a:defRPr/>
            </a:pPr>
            <a:r>
              <a:rPr kumimoji="0" lang="en-US" sz="7997" b="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Dặn</a:t>
            </a:r>
            <a:r>
              <a:rPr kumimoji="0" lang="en-US" sz="7997" b="0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 </a:t>
            </a:r>
            <a:r>
              <a:rPr kumimoji="0" lang="en-US" sz="7997" b="0" i="0" u="none" strike="noStrike" kern="1200" cap="none" spc="0" normalizeH="0" baseline="0" noProof="0" dirty="0" err="1">
                <a:ln>
                  <a:noFill/>
                </a:ln>
                <a:gradFill flip="none" rotWithShape="1">
                  <a:gsLst>
                    <a:gs pos="0">
                      <a:srgbClr val="FF0000">
                        <a:shade val="30000"/>
                        <a:satMod val="115000"/>
                      </a:srgbClr>
                    </a:gs>
                    <a:gs pos="50000">
                      <a:srgbClr val="FF0000">
                        <a:shade val="67500"/>
                        <a:satMod val="115000"/>
                      </a:srgbClr>
                    </a:gs>
                    <a:gs pos="100000">
                      <a:srgbClr val="FF0000">
                        <a:shade val="100000"/>
                        <a:satMod val="115000"/>
                      </a:srgbClr>
                    </a:gs>
                  </a:gsLst>
                  <a:lin ang="16200000" scaled="1"/>
                  <a:tileRect/>
                </a:gra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sym typeface="Arial"/>
              </a:rPr>
              <a:t>dò</a:t>
            </a:r>
            <a:endParaRPr kumimoji="0" lang="en-US" sz="7997" b="0" i="0" u="none" strike="noStrike" kern="1200" cap="none" spc="0" normalizeH="0" baseline="0" noProof="0" dirty="0">
              <a:ln>
                <a:noFill/>
              </a:ln>
              <a:gradFill flip="none" rotWithShape="1">
                <a:gsLst>
                  <a:gs pos="0">
                    <a:srgbClr val="FF0000">
                      <a:shade val="30000"/>
                      <a:satMod val="115000"/>
                    </a:srgbClr>
                  </a:gs>
                  <a:gs pos="50000">
                    <a:srgbClr val="FF0000">
                      <a:shade val="67500"/>
                      <a:satMod val="115000"/>
                    </a:srgbClr>
                  </a:gs>
                  <a:gs pos="100000">
                    <a:srgbClr val="FF0000">
                      <a:shade val="100000"/>
                      <a:satMod val="115000"/>
                    </a:srgbClr>
                  </a:gs>
                </a:gsLst>
                <a:lin ang="16200000" scaled="1"/>
                <a:tileRect/>
              </a:gra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3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139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15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15" tmFilter="0, 0; 0.125,0.2665; 0.25,0.4; 0.375,0.465; 0.5,0.5;  0.625,0.535; 0.75,0.6; 0.875,0.7335; 1,1">
                                          <p:stCondLst>
                                            <p:cond delay="41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7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3" tmFilter="0, 0; 0.125,0.2665; 0.25,0.4; 0.375,0.465; 0.5,0.5;  0.625,0.535; 0.75,0.6; 0.875,0.7335; 1,1">
                                          <p:stCondLst>
                                            <p:cond delay="103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16">
                                          <p:stCondLst>
                                            <p:cond delay="40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04" decel="50000">
                                          <p:stCondLst>
                                            <p:cond delay="423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16">
                                          <p:stCondLst>
                                            <p:cond delay="82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04" decel="50000">
                                          <p:stCondLst>
                                            <p:cond delay="83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16">
                                          <p:stCondLst>
                                            <p:cond delay="102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04" decel="50000">
                                          <p:stCondLst>
                                            <p:cond delay="10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16">
                                          <p:stCondLst>
                                            <p:cond delay="113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04" decel="50000">
                                          <p:stCondLst>
                                            <p:cond delay="114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302" y="2171899"/>
            <a:ext cx="7122502" cy="462632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336" y="98657"/>
            <a:ext cx="2403757" cy="25611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1" y="2089756"/>
            <a:ext cx="1930062" cy="2056435"/>
          </a:xfrm>
          <a:prstGeom prst="rect">
            <a:avLst/>
          </a:prstGeom>
        </p:spPr>
      </p:pic>
      <p:pic>
        <p:nvPicPr>
          <p:cNvPr id="13" name="Bandari - 绿野仙踪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98414" y="-303648"/>
            <a:ext cx="609412" cy="609412"/>
          </a:xfrm>
          <a:prstGeom prst="rect">
            <a:avLst/>
          </a:prstGeom>
        </p:spPr>
      </p:pic>
      <p:sp>
        <p:nvSpPr>
          <p:cNvPr id="20" name="!!文本框 6">
            <a:extLst>
              <a:ext uri="{FF2B5EF4-FFF2-40B4-BE49-F238E27FC236}">
                <a16:creationId xmlns:a16="http://schemas.microsoft.com/office/drawing/2014/main" id="{D30BD5E7-DA0E-4C5B-9A02-DF1DB0F9DBD0}"/>
              </a:ext>
            </a:extLst>
          </p:cNvPr>
          <p:cNvSpPr txBox="1"/>
          <p:nvPr/>
        </p:nvSpPr>
        <p:spPr>
          <a:xfrm>
            <a:off x="2393399" y="573695"/>
            <a:ext cx="8473104" cy="2799869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  <a:scene3d>
              <a:camera prst="perspectiveRight"/>
              <a:lightRig rig="threePt" dir="t"/>
            </a:scene3d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797" b="1" i="0" u="none" strike="noStrike" kern="1200" cap="none" spc="0" normalizeH="0" baseline="0" noProof="0" dirty="0">
                <a:ln>
                  <a:noFill/>
                </a:ln>
                <a:solidFill>
                  <a:srgbClr val="E241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Tahoma" panose="020B0604030504040204" pitchFamily="34" charset="0"/>
                <a:cs typeface="+mn-ea"/>
                <a:sym typeface="+mn-lt"/>
              </a:rPr>
              <a:t>ÂM THANH </a:t>
            </a:r>
          </a:p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797" b="1" i="0" u="none" strike="noStrike" kern="1200" cap="none" spc="0" normalizeH="0" baseline="0" noProof="0" dirty="0">
                <a:ln>
                  <a:noFill/>
                </a:ln>
                <a:solidFill>
                  <a:srgbClr val="E2417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Calibri"/>
                <a:ea typeface="Tahoma" panose="020B0604030504040204" pitchFamily="34" charset="0"/>
                <a:cs typeface="+mn-ea"/>
                <a:sym typeface="+mn-lt"/>
              </a:rPr>
              <a:t>GÌ ĐÂY?</a:t>
            </a:r>
            <a:endParaRPr kumimoji="0" lang="zh-CN" altLang="en-US" sz="8797" b="1" i="0" u="none" strike="noStrike" kern="1200" cap="none" spc="0" normalizeH="0" baseline="0" noProof="0" dirty="0">
              <a:ln>
                <a:noFill/>
              </a:ln>
              <a:solidFill>
                <a:srgbClr val="E2417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方正稚艺简体" panose="03000509000000000000" pitchFamily="65" charset="-122"/>
              <a:cs typeface="+mn-ea"/>
              <a:sym typeface="+mn-lt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9269" y="-150406"/>
            <a:ext cx="2382915" cy="2389101"/>
          </a:xfrm>
          <a:prstGeom prst="rect">
            <a:avLst/>
          </a:prstGeom>
        </p:spPr>
      </p:pic>
      <p:pic>
        <p:nvPicPr>
          <p:cNvPr id="1026" name="Picture 2" descr="Hình ảnh Vector Png Công Ty Tuyển Dụng Tay Cầm Sừng áp Phích Tuyển Dụng,  Kèn, Công, Ty miễn phí tải tập tin PNG PSDComment và Vector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50" b="90000" l="4063" r="90000">
                        <a14:foregroundMark x1="28281" y1="22813" x2="27187" y2="29844"/>
                        <a14:foregroundMark x1="31094" y1="16875" x2="35000" y2="22500"/>
                        <a14:foregroundMark x1="21250" y1="35313" x2="23281" y2="38906"/>
                        <a14:foregroundMark x1="21563" y1="34063" x2="22188" y2="3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007304" y="1181083"/>
            <a:ext cx="6459060" cy="6217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588" y="4146190"/>
            <a:ext cx="7819531" cy="2460545"/>
          </a:xfrm>
          <a:prstGeom prst="rect">
            <a:avLst/>
          </a:prstGeom>
        </p:spPr>
      </p:pic>
      <p:pic>
        <p:nvPicPr>
          <p:cNvPr id="10" name="图片 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-121952" y="5137007"/>
            <a:ext cx="12394652" cy="197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06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0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75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25557"/>
            <a:ext cx="9268607" cy="405657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0329" y="797208"/>
            <a:ext cx="1681686" cy="89660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07" y="214324"/>
            <a:ext cx="1196321" cy="63782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55" y="-362786"/>
            <a:ext cx="2283461" cy="2389101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:a16="http://schemas.microsoft.com/office/drawing/2014/main" id="{CE37FD0E-B961-4CED-A1B4-95FD39B28A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476103"/>
            <a:ext cx="12188238" cy="338189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86"/>
          <a:stretch/>
        </p:blipFill>
        <p:spPr>
          <a:xfrm>
            <a:off x="2835646" y="3771014"/>
            <a:ext cx="4083885" cy="251725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233" y="875487"/>
            <a:ext cx="1169166" cy="10573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1316974" y="3047601"/>
            <a:ext cx="1418032" cy="1104077"/>
          </a:xfrm>
          <a:prstGeom prst="rect">
            <a:avLst/>
          </a:prstGeom>
        </p:spPr>
      </p:pic>
      <p:pic>
        <p:nvPicPr>
          <p:cNvPr id="15" name="图片 6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553" y="5225692"/>
            <a:ext cx="4959861" cy="156070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09467E-3CCB-6387-80C7-B763B9A77C9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76586" y="1854377"/>
            <a:ext cx="9126503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71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3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82383"/>
          </a:xfrm>
          <a:prstGeom prst="rect">
            <a:avLst/>
          </a:prstGeom>
        </p:spPr>
      </p:pic>
      <p:sp>
        <p:nvSpPr>
          <p:cNvPr id="5" name="文本框 28">
            <a:extLst>
              <a:ext uri="{FF2B5EF4-FFF2-40B4-BE49-F238E27FC236}">
                <a16:creationId xmlns:a16="http://schemas.microsoft.com/office/drawing/2014/main" id="{85B0815E-45B3-4AED-BCFF-744A73809326}"/>
              </a:ext>
            </a:extLst>
          </p:cNvPr>
          <p:cNvSpPr txBox="1"/>
          <p:nvPr/>
        </p:nvSpPr>
        <p:spPr>
          <a:xfrm>
            <a:off x="1663764" y="1678904"/>
            <a:ext cx="9471123" cy="3598533"/>
          </a:xfrm>
          <a:prstGeom prst="rect">
            <a:avLst/>
          </a:prstGeom>
          <a:noFill/>
        </p:spPr>
        <p:txBody>
          <a:bodyPr wrap="square" lIns="91424" tIns="45712" rIns="91424" bIns="45712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Chân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cảm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đã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yêu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thích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, tin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tưởng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và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ủng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hộ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Hương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Thảo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–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Zalo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0972115126!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Mong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rằng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liệu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giúp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Quý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Thầy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gặt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hái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được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thành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công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trong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sự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nghiệp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trồng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người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Để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biết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thêm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nhiều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tài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nguyên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hay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các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bạn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hãy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truy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cập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Facebook: 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  <a:hlinkClick r:id="rId3"/>
              </a:rPr>
              <a:t>https://www.facebook.com/huongthaoGADT</a:t>
            </a: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5C8D89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FC5116-B461-8DA9-CB85-B3CDDF13B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439" y="341306"/>
            <a:ext cx="3913971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06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รูปฮอร์น PNG, ภาพฮอร์นPSD, ดาวน์โหลดฟรี | Pngtre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444" l="0" r="94722">
                        <a14:foregroundMark x1="24444" y1="8056" x2="27500" y2="13611"/>
                        <a14:foregroundMark x1="40278" y1="10556" x2="38333" y2="14167"/>
                        <a14:foregroundMark x1="17222" y1="17778" x2="22222" y2="2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4366" y="2622862"/>
            <a:ext cx="4750258" cy="4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07" y="214324"/>
            <a:ext cx="1196321" cy="6378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55" y="-362786"/>
            <a:ext cx="2283461" cy="2389101"/>
          </a:xfrm>
          <a:prstGeom prst="rect">
            <a:avLst/>
          </a:prstGeom>
        </p:spPr>
      </p:pic>
      <p:sp>
        <p:nvSpPr>
          <p:cNvPr id="41" name="Rounded Rectangular Callout 40"/>
          <p:cNvSpPr/>
          <p:nvPr/>
        </p:nvSpPr>
        <p:spPr>
          <a:xfrm>
            <a:off x="3482810" y="1725556"/>
            <a:ext cx="6435866" cy="2339794"/>
          </a:xfrm>
          <a:prstGeom prst="wedgeRoundRectCallout">
            <a:avLst>
              <a:gd name="adj1" fmla="val -38615"/>
              <a:gd name="adj2" fmla="val 88542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MH_Others_2"/>
          <p:cNvSpPr txBox="1"/>
          <p:nvPr>
            <p:custDataLst>
              <p:tags r:id="rId1"/>
            </p:custDataLst>
          </p:nvPr>
        </p:nvSpPr>
        <p:spPr>
          <a:xfrm>
            <a:off x="2342116" y="2203328"/>
            <a:ext cx="8717251" cy="9845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Tiếng</a:t>
            </a:r>
            <a:r>
              <a:rPr kumimoji="0" lang="en-US" altLang="zh-CN" sz="6398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gà</a:t>
            </a:r>
            <a:r>
              <a:rPr kumimoji="0" lang="en-US" altLang="zh-CN" sz="6398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gáy</a:t>
            </a:r>
            <a:endParaRPr kumimoji="0" lang="zh-CN" altLang="en-US" sz="6398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方正粗谭黑简体" panose="020000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2052" name="Picture 4" descr="Hình ảnh Vòi Nước Lớn được Tweet, Gà Mái, Gà Con, Thịt Gà miễn phí tải tập  tin PNG PSDComment và Vector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94" b="90000" l="0" r="93750">
                        <a14:foregroundMark x1="78750" y1="25313" x2="75625" y2="25781"/>
                        <a14:foregroundMark x1="75938" y1="33281" x2="74063" y2="32656"/>
                        <a14:foregroundMark x1="75625" y1="42344" x2="70469" y2="4296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363" flipH="1">
            <a:off x="7249448" y="2810516"/>
            <a:ext cx="4872072" cy="4460206"/>
          </a:xfrm>
          <a:prstGeom prst="rect">
            <a:avLst/>
          </a:prstGeom>
          <a:noFill/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Ga-gay-www_nhacchuongvui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841014" y="7648647"/>
            <a:ext cx="812549" cy="8125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50" tmFilter="0,0; .5, 1; 1, 1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20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07" y="214324"/>
            <a:ext cx="1196321" cy="6378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55" y="-362786"/>
            <a:ext cx="2283461" cy="2389101"/>
          </a:xfrm>
          <a:prstGeom prst="rect">
            <a:avLst/>
          </a:prstGeom>
        </p:spPr>
      </p:pic>
      <p:sp>
        <p:nvSpPr>
          <p:cNvPr id="41" name="Rounded Rectangular Callout 40"/>
          <p:cNvSpPr/>
          <p:nvPr/>
        </p:nvSpPr>
        <p:spPr>
          <a:xfrm>
            <a:off x="3335073" y="728303"/>
            <a:ext cx="6435866" cy="2339794"/>
          </a:xfrm>
          <a:prstGeom prst="wedgeRoundRectCallout">
            <a:avLst>
              <a:gd name="adj1" fmla="val -38615"/>
              <a:gd name="adj2" fmla="val 88542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MH_Others_2"/>
          <p:cNvSpPr txBox="1"/>
          <p:nvPr>
            <p:custDataLst>
              <p:tags r:id="rId1"/>
            </p:custDataLst>
          </p:nvPr>
        </p:nvSpPr>
        <p:spPr>
          <a:xfrm>
            <a:off x="2194379" y="847483"/>
            <a:ext cx="8717251" cy="196912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Tiếng</a:t>
            </a:r>
            <a:endParaRPr kumimoji="0" lang="en-US" altLang="zh-CN" sz="6398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方正粗谭黑简体" panose="020000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398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chim</a:t>
            </a:r>
            <a:r>
              <a:rPr kumimoji="0" lang="en-US" altLang="zh-CN" sz="6398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hót</a:t>
            </a:r>
            <a:endParaRPr kumimoji="0" lang="zh-CN" altLang="en-US" sz="6398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方正粗谭黑简体" panose="020000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14" name="Picture 2" descr="รูปฮอร์น PNG, ภาพฮอร์นPSD, ดาวน์โหลดฟรี | Pngtree"/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444" l="0" r="94722">
                        <a14:foregroundMark x1="24444" y1="8056" x2="27500" y2="13611"/>
                        <a14:foregroundMark x1="40278" y1="10556" x2="38333" y2="14167"/>
                        <a14:foregroundMark x1="17222" y1="17778" x2="22222" y2="2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1451" y="2563623"/>
            <a:ext cx="4920664" cy="4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ute Cartoon Png Image Transparent - Bird Clipart Png,Transparent Cartoons  - free transparent png images - pngaaa.com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842" b="99495" l="0" r="96778">
                        <a14:foregroundMark x1="56444" y1="24411" x2="55222" y2="24747"/>
                        <a14:foregroundMark x1="49222" y1="24747" x2="46333" y2="2575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48595" flipH="1">
            <a:off x="-1139203" y="2828325"/>
            <a:ext cx="6498517" cy="4751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chim-hot-vao-buoi-sang-www_nhacchuongvui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105840" y="7578071"/>
            <a:ext cx="812549" cy="81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27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5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6008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41" grpId="0" animBg="1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รูปฮอร์น PNG, ภาพฮอร์นPSD, ดาวน์โหลดฟรี | Pngtree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444" l="0" r="94722">
                        <a14:foregroundMark x1="24444" y1="8056" x2="27500" y2="13611"/>
                        <a14:foregroundMark x1="40278" y1="10556" x2="38333" y2="14167"/>
                        <a14:foregroundMark x1="17222" y1="17778" x2="22222" y2="2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4366" y="2622862"/>
            <a:ext cx="4750258" cy="4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07" y="214324"/>
            <a:ext cx="1196321" cy="6378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55" y="-362786"/>
            <a:ext cx="2283461" cy="2389101"/>
          </a:xfrm>
          <a:prstGeom prst="rect">
            <a:avLst/>
          </a:prstGeom>
        </p:spPr>
      </p:pic>
      <p:sp>
        <p:nvSpPr>
          <p:cNvPr id="41" name="Rounded Rectangular Callout 40"/>
          <p:cNvSpPr/>
          <p:nvPr/>
        </p:nvSpPr>
        <p:spPr>
          <a:xfrm>
            <a:off x="3219992" y="1526200"/>
            <a:ext cx="6435866" cy="1424028"/>
          </a:xfrm>
          <a:prstGeom prst="wedgeRoundRectCallout">
            <a:avLst>
              <a:gd name="adj1" fmla="val -38615"/>
              <a:gd name="adj2" fmla="val 88542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MH_Others_2"/>
          <p:cNvSpPr txBox="1"/>
          <p:nvPr>
            <p:custDataLst>
              <p:tags r:id="rId1"/>
            </p:custDataLst>
          </p:nvPr>
        </p:nvSpPr>
        <p:spPr>
          <a:xfrm>
            <a:off x="2140762" y="1745924"/>
            <a:ext cx="8717251" cy="9845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Tiếng</a:t>
            </a:r>
            <a:r>
              <a:rPr kumimoji="0" lang="en-US" altLang="zh-CN" sz="6398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trống</a:t>
            </a:r>
            <a:endParaRPr kumimoji="0" lang="zh-CN" altLang="en-US" sz="6398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方正粗谭黑简体" panose="020000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098" name="Picture 2" descr="Khóa học Trống, Khóa học trống acoustic, trống điện cho trẻ em, người lớ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2001" y="3075926"/>
            <a:ext cx="3947712" cy="3725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Hieu-ung-am-thanh-drum-roll-www_nhacchuongvui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655857" y="7373121"/>
            <a:ext cx="812549" cy="81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299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5378" y="2335635"/>
            <a:ext cx="7122502" cy="4626329"/>
          </a:xfrm>
          <a:prstGeom prst="rect">
            <a:avLst/>
          </a:prstGeom>
        </p:spPr>
      </p:pic>
      <p:pic>
        <p:nvPicPr>
          <p:cNvPr id="2050" name="Picture 2" descr="รูปฮอร์น PNG, ภาพฮอร์นPSD, ดาวน์โหลดฟรี | Pngtree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99444" l="0" r="94722">
                        <a14:foregroundMark x1="24444" y1="8056" x2="27500" y2="13611"/>
                        <a14:foregroundMark x1="40278" y1="10556" x2="38333" y2="14167"/>
                        <a14:foregroundMark x1="17222" y1="17778" x2="22222" y2="208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4366" y="2622862"/>
            <a:ext cx="4750258" cy="4750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107" y="214324"/>
            <a:ext cx="1196321" cy="637827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6555" y="-362786"/>
            <a:ext cx="2283461" cy="2389101"/>
          </a:xfrm>
          <a:prstGeom prst="rect">
            <a:avLst/>
          </a:prstGeom>
        </p:spPr>
      </p:pic>
      <p:sp>
        <p:nvSpPr>
          <p:cNvPr id="41" name="Rounded Rectangular Callout 40"/>
          <p:cNvSpPr/>
          <p:nvPr/>
        </p:nvSpPr>
        <p:spPr>
          <a:xfrm>
            <a:off x="2901773" y="832011"/>
            <a:ext cx="6435866" cy="2339794"/>
          </a:xfrm>
          <a:prstGeom prst="wedgeRoundRectCallout">
            <a:avLst>
              <a:gd name="adj1" fmla="val -38615"/>
              <a:gd name="adj2" fmla="val 88542"/>
              <a:gd name="adj3" fmla="val 16667"/>
            </a:avLst>
          </a:prstGeom>
          <a:ln w="28575">
            <a:solidFill>
              <a:srgbClr val="74AC40"/>
            </a:solidFill>
          </a:ln>
          <a:effectLst>
            <a:glow rad="139700">
              <a:schemeClr val="accent6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99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2" name="MH_Others_2"/>
          <p:cNvSpPr txBox="1"/>
          <p:nvPr>
            <p:custDataLst>
              <p:tags r:id="rId1"/>
            </p:custDataLst>
          </p:nvPr>
        </p:nvSpPr>
        <p:spPr>
          <a:xfrm>
            <a:off x="1761079" y="1309784"/>
            <a:ext cx="8717251" cy="9845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marR="0" lvl="0" indent="0" algn="ctr" defTabSz="91325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Tiếng</a:t>
            </a:r>
            <a:r>
              <a:rPr kumimoji="0" lang="en-US" altLang="zh-CN" sz="6398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 </a:t>
            </a:r>
            <a:r>
              <a:rPr kumimoji="0" lang="en-US" altLang="zh-CN" sz="6398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方正粗谭黑简体" panose="02000000000000000000" pitchFamily="2" charset="-122"/>
                <a:cs typeface="Arial" panose="020B0604020202020204" pitchFamily="34" charset="0"/>
                <a:sym typeface="Arial" panose="020B0604020202020204" pitchFamily="34" charset="0"/>
              </a:rPr>
              <a:t>cười</a:t>
            </a:r>
            <a:endParaRPr kumimoji="0" lang="zh-CN" altLang="en-US" sz="6398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方正粗谭黑简体" panose="02000000000000000000" pitchFamily="2" charset="-122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078" name="Picture 6" descr="Kinderen Kinderen Lachen Samen Vector Stockvectorkunst en meer beelden van  Kind - iStock"/>
          <p:cNvPicPr>
            <a:picLocks noChangeAspect="1" noChangeArrowheads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279">
                        <a14:foregroundMark x1="33413" y1="28606" x2="21875" y2="41587"/>
                        <a14:foregroundMark x1="62740" y1="13702" x2="64663" y2="13942"/>
                        <a14:foregroundMark x1="67308" y1="16827" x2="68510" y2="16827"/>
                        <a14:foregroundMark x1="53846" y1="28606" x2="55529" y2="28606"/>
                        <a14:foregroundMark x1="56490" y1="27644" x2="58894" y2="27163"/>
                        <a14:foregroundMark x1="50240" y1="43269" x2="52644" y2="43029"/>
                        <a14:foregroundMark x1="85337" y1="56731" x2="80769" y2="5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378" y="2094062"/>
            <a:ext cx="5689380" cy="5689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cuoi-khan-gia-www_nhacchuongvui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50384" y="7013157"/>
            <a:ext cx="1257271" cy="1257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786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Yea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50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</p:childTnLst>
        </p:cTn>
      </p:par>
    </p:tnLst>
    <p:bldLst>
      <p:bldP spid="41" grpId="0" animBg="1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25557"/>
            <a:ext cx="9268607" cy="4056577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079" y="1251471"/>
            <a:ext cx="1681686" cy="896602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1522" y="141459"/>
            <a:ext cx="1196321" cy="637827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026" y="390722"/>
            <a:ext cx="1318214" cy="751383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894" y="558654"/>
            <a:ext cx="2047195" cy="11669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834" y="-60625"/>
            <a:ext cx="2283461" cy="2389101"/>
          </a:xfrm>
          <a:prstGeom prst="rect">
            <a:avLst/>
          </a:prstGeom>
        </p:spPr>
      </p:pic>
      <p:pic>
        <p:nvPicPr>
          <p:cNvPr id="18" name="图片 7">
            <a:extLst>
              <a:ext uri="{FF2B5EF4-FFF2-40B4-BE49-F238E27FC236}">
                <a16:creationId xmlns:a16="http://schemas.microsoft.com/office/drawing/2014/main" id="{CE37FD0E-B961-4CED-A1B4-95FD39B28A9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" y="3476103"/>
            <a:ext cx="12188238" cy="3381898"/>
          </a:xfrm>
          <a:prstGeom prst="rect">
            <a:avLst/>
          </a:prstGeom>
        </p:spPr>
      </p:pic>
      <p:pic>
        <p:nvPicPr>
          <p:cNvPr id="37" name="图片 6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5553" y="5225692"/>
            <a:ext cx="4959861" cy="1560702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1404" y="1056806"/>
            <a:ext cx="1169166" cy="105737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6342">
            <a:off x="207092" y="2716759"/>
            <a:ext cx="1418032" cy="110407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C13E5B8-D9E3-8591-BAC9-60568A72476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118555" y="-208251"/>
            <a:ext cx="3737172" cy="14387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A3165B-AAFB-3636-6D91-627714DD79D2}"/>
              </a:ext>
            </a:extLst>
          </p:cNvPr>
          <p:cNvSpPr txBox="1"/>
          <p:nvPr/>
        </p:nvSpPr>
        <p:spPr>
          <a:xfrm>
            <a:off x="4869951" y="3513762"/>
            <a:ext cx="26301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2)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9E9F8D2-F37E-91B8-9A09-3A11173BCB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88087" y="1384854"/>
            <a:ext cx="8120576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031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3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3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45" r="78333"/>
          <a:stretch/>
        </p:blipFill>
        <p:spPr>
          <a:xfrm>
            <a:off x="4790368" y="1923918"/>
            <a:ext cx="5036764" cy="501641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302" y="2171899"/>
            <a:ext cx="7122502" cy="462632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2" y="2825557"/>
            <a:ext cx="9268607" cy="405657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2776" y="1181082"/>
            <a:ext cx="2403757" cy="256114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91" y="2089756"/>
            <a:ext cx="1930062" cy="2056435"/>
          </a:xfrm>
          <a:prstGeom prst="rect">
            <a:avLst/>
          </a:prstGeom>
        </p:spPr>
      </p:pic>
      <p:pic>
        <p:nvPicPr>
          <p:cNvPr id="18" name="图片 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25"/>
          <a:stretch/>
        </p:blipFill>
        <p:spPr>
          <a:xfrm>
            <a:off x="-121952" y="4395886"/>
            <a:ext cx="12394652" cy="2712489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5437" y="-133478"/>
            <a:ext cx="2382915" cy="238910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415458B-399B-D9FA-92E4-E2F229016F2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5819" y="-221632"/>
            <a:ext cx="9504488" cy="438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9897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750"/>
                            </p:stCondLst>
                            <p:childTnLst>
                              <p:par>
                                <p:cTn id="2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830110146"/>
  <p:tag name="MH_LIBRARY" val="CONTENTS"/>
  <p:tag name="MH_TYPE" val="OTHERS"/>
  <p:tag name="ID" val="553512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Arial"/>
        <a:ea typeface=""/>
        <a:cs typeface=""/>
      </a:majorFont>
      <a:minorFont>
        <a:latin typeface="Calibri"/>
        <a:ea typeface=""/>
        <a:cs typeface="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1157</Words>
  <Application>Microsoft Office PowerPoint</Application>
  <PresentationFormat>Widescreen</PresentationFormat>
  <Paragraphs>107</Paragraphs>
  <Slides>31</Slides>
  <Notes>28</Notes>
  <HiddenSlides>0</HiddenSlides>
  <MMClips>6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0" baseType="lpstr">
      <vt:lpstr>UVN Binh Duong</vt:lpstr>
      <vt:lpstr>Arial</vt:lpstr>
      <vt:lpstr>Calibri</vt:lpstr>
      <vt:lpstr>Calibri Light</vt:lpstr>
      <vt:lpstr>Cambria</vt:lpstr>
      <vt:lpstr>Fredoka One</vt:lpstr>
      <vt:lpstr>Times New Roman</vt:lpstr>
      <vt:lpstr>Office 主题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2023-10-15T06:54:47Z</dcterms:created>
  <dcterms:modified xsi:type="dcterms:W3CDTF">2023-10-15T07:25:36Z</dcterms:modified>
</cp:coreProperties>
</file>