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15"/>
  </p:notesMasterIdLst>
  <p:sldIdLst>
    <p:sldId id="427" r:id="rId3"/>
    <p:sldId id="430" r:id="rId4"/>
    <p:sldId id="432" r:id="rId5"/>
    <p:sldId id="448" r:id="rId6"/>
    <p:sldId id="449" r:id="rId7"/>
    <p:sldId id="441" r:id="rId8"/>
    <p:sldId id="442" r:id="rId9"/>
    <p:sldId id="443" r:id="rId10"/>
    <p:sldId id="444" r:id="rId11"/>
    <p:sldId id="445" r:id="rId12"/>
    <p:sldId id="438" r:id="rId13"/>
    <p:sldId id="431" r:id="rId14"/>
  </p:sldIdLst>
  <p:sldSz cx="16276638" cy="9144000"/>
  <p:notesSz cx="6858000" cy="9144000"/>
  <p:custDataLst>
    <p:tags r:id="rId1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0066"/>
    <a:srgbClr val="FFE181"/>
    <a:srgbClr val="FFCB25"/>
    <a:srgbClr val="FF7C80"/>
    <a:srgbClr val="FF6600"/>
    <a:srgbClr val="6600CC"/>
    <a:srgbClr val="3333FF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7AB8ED-3ABB-45C3-873B-C6012E543EDF}" v="21" dt="2022-08-27T03:20:44.4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2" autoAdjust="0"/>
    <p:restoredTop sz="99290" autoAdjust="0"/>
  </p:normalViewPr>
  <p:slideViewPr>
    <p:cSldViewPr>
      <p:cViewPr varScale="1">
        <p:scale>
          <a:sx n="48" d="100"/>
          <a:sy n="48" d="100"/>
        </p:scale>
        <p:origin x="63" y="279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 H" userId="270efafb50020bd6" providerId="LiveId" clId="{C77AB8ED-3ABB-45C3-873B-C6012E543EDF}"/>
    <pc:docChg chg="modSld">
      <pc:chgData name="T H" userId="270efafb50020bd6" providerId="LiveId" clId="{C77AB8ED-3ABB-45C3-873B-C6012E543EDF}" dt="2022-08-27T03:20:44.412" v="20" actId="207"/>
      <pc:docMkLst>
        <pc:docMk/>
      </pc:docMkLst>
      <pc:sldChg chg="modSp">
        <pc:chgData name="T H" userId="270efafb50020bd6" providerId="LiveId" clId="{C77AB8ED-3ABB-45C3-873B-C6012E543EDF}" dt="2022-08-27T03:20:44.412" v="20" actId="207"/>
        <pc:sldMkLst>
          <pc:docMk/>
          <pc:sldMk cId="3638933607" sldId="441"/>
        </pc:sldMkLst>
        <pc:spChg chg="mod">
          <ac:chgData name="T H" userId="270efafb50020bd6" providerId="LiveId" clId="{C77AB8ED-3ABB-45C3-873B-C6012E543EDF}" dt="2022-08-27T03:20:44.412" v="20" actId="207"/>
          <ac:spMkLst>
            <pc:docMk/>
            <pc:sldMk cId="3638933607" sldId="441"/>
            <ac:spMk id="5" creationId="{00000000-0000-0000-0000-000000000000}"/>
          </ac:spMkLst>
        </pc:spChg>
      </pc:sldChg>
      <pc:sldChg chg="modAnim">
        <pc:chgData name="T H" userId="270efafb50020bd6" providerId="LiveId" clId="{C77AB8ED-3ABB-45C3-873B-C6012E543EDF}" dt="2022-08-27T03:15:49.332" v="14"/>
        <pc:sldMkLst>
          <pc:docMk/>
          <pc:sldMk cId="171787823" sldId="448"/>
        </pc:sldMkLst>
      </pc:sldChg>
      <pc:sldChg chg="modSp">
        <pc:chgData name="T H" userId="270efafb50020bd6" providerId="LiveId" clId="{C77AB8ED-3ABB-45C3-873B-C6012E543EDF}" dt="2022-08-27T03:19:29.959" v="19"/>
        <pc:sldMkLst>
          <pc:docMk/>
          <pc:sldMk cId="1968822137" sldId="449"/>
        </pc:sldMkLst>
        <pc:picChg chg="mod">
          <ac:chgData name="T H" userId="270efafb50020bd6" providerId="LiveId" clId="{C77AB8ED-3ABB-45C3-873B-C6012E543EDF}" dt="2022-08-27T03:19:26.390" v="18"/>
          <ac:picMkLst>
            <pc:docMk/>
            <pc:sldMk cId="1968822137" sldId="449"/>
            <ac:picMk id="22" creationId="{00000000-0000-0000-0000-000000000000}"/>
          </ac:picMkLst>
        </pc:picChg>
        <pc:picChg chg="mod">
          <ac:chgData name="T H" userId="270efafb50020bd6" providerId="LiveId" clId="{C77AB8ED-3ABB-45C3-873B-C6012E543EDF}" dt="2022-08-27T03:19:20.229" v="17"/>
          <ac:picMkLst>
            <pc:docMk/>
            <pc:sldMk cId="1968822137" sldId="449"/>
            <ac:picMk id="23" creationId="{00000000-0000-0000-0000-000000000000}"/>
          </ac:picMkLst>
        </pc:picChg>
        <pc:picChg chg="mod">
          <ac:chgData name="T H" userId="270efafb50020bd6" providerId="LiveId" clId="{C77AB8ED-3ABB-45C3-873B-C6012E543EDF}" dt="2022-08-27T03:19:29.959" v="19"/>
          <ac:picMkLst>
            <pc:docMk/>
            <pc:sldMk cId="1968822137" sldId="449"/>
            <ac:picMk id="3074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C4FA25-5DD5-485C-BCD2-EF739D2A7194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7895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82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7399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0311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3312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193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5268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3221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450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920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6601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356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059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Van%20dung/Cau%204.pptx" TargetMode="External"/><Relationship Id="rId13" Type="http://schemas.openxmlformats.org/officeDocument/2006/relationships/image" Target="../media/image30.jpeg"/><Relationship Id="rId3" Type="http://schemas.openxmlformats.org/officeDocument/2006/relationships/image" Target="../media/image6.jpg"/><Relationship Id="rId7" Type="http://schemas.openxmlformats.org/officeDocument/2006/relationships/image" Target="../media/image26.jpeg"/><Relationship Id="rId12" Type="http://schemas.openxmlformats.org/officeDocument/2006/relationships/image" Target="../media/image29.jpeg"/><Relationship Id="rId17" Type="http://schemas.openxmlformats.org/officeDocument/2006/relationships/image" Target="../media/image34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Van%20dung/Cau%203.pptx" TargetMode="External"/><Relationship Id="rId11" Type="http://schemas.openxmlformats.org/officeDocument/2006/relationships/image" Target="../media/image28.jpeg"/><Relationship Id="rId5" Type="http://schemas.openxmlformats.org/officeDocument/2006/relationships/image" Target="../media/image25.jpeg"/><Relationship Id="rId15" Type="http://schemas.openxmlformats.org/officeDocument/2006/relationships/image" Target="../media/image32.jpeg"/><Relationship Id="rId10" Type="http://schemas.openxmlformats.org/officeDocument/2006/relationships/hyperlink" Target="Van%20dung/Cau%201.pptx" TargetMode="External"/><Relationship Id="rId4" Type="http://schemas.openxmlformats.org/officeDocument/2006/relationships/hyperlink" Target="Van%20dung/Cau%202.pptx" TargetMode="External"/><Relationship Id="rId9" Type="http://schemas.openxmlformats.org/officeDocument/2006/relationships/image" Target="../media/image27.jpeg"/><Relationship Id="rId1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microsoft.com/office/2007/relationships/hdphoto" Target="../media/hdphoto2.wdp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microsoft.com/office/2007/relationships/hdphoto" Target="../media/hdphoto2.wdp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8.pn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microsoft.com/office/2007/relationships/hdphoto" Target="../media/hdphoto2.wdp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07784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23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746919" y="3962400"/>
            <a:ext cx="13868400" cy="1668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9: HOẠT ĐỘNG SẢN XUẤT NÔNG NGHIỆP (T1)</a:t>
            </a: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84093" y="8107680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viên:……………………………………</a:t>
            </a: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233" y="5791200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3604419" y="103853"/>
            <a:ext cx="9067800" cy="1569405"/>
            <a:chOff x="3604419" y="103853"/>
            <a:chExt cx="9067800" cy="1569405"/>
          </a:xfrm>
        </p:grpSpPr>
        <p:grpSp>
          <p:nvGrpSpPr>
            <p:cNvPr id="14" name="Group 13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17" name="Group 16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19" name="TextBox 18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3604419" y="1097280"/>
              <a:ext cx="90678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9: HOẠT ĐỘNG SẢN XUẤT NÔNG NGHIỆP (T1)</a:t>
              </a:r>
            </a:p>
          </p:txBody>
        </p:sp>
      </p:grpSp>
      <p:sp>
        <p:nvSpPr>
          <p:cNvPr id="21" name="Rectangle 20"/>
          <p:cNvSpPr/>
          <p:nvPr/>
        </p:nvSpPr>
        <p:spPr>
          <a:xfrm>
            <a:off x="1573149" y="1782783"/>
            <a:ext cx="115181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nl-NL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 số sản phẩm của hoạt động sản xuất nông nghiệp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551146" y="2286000"/>
            <a:ext cx="13863023" cy="881723"/>
            <a:chOff x="1551146" y="2394877"/>
            <a:chExt cx="13863023" cy="881723"/>
          </a:xfrm>
        </p:grpSpPr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896" b="100000" l="0" r="97131">
                          <a14:foregroundMark x1="31967" y1="22749" x2="29098" y2="30806"/>
                          <a14:foregroundMark x1="29098" y1="30806" x2="29098" y2="49763"/>
                          <a14:foregroundMark x1="29098" y1="49763" x2="76230" y2="53081"/>
                          <a14:foregroundMark x1="76230" y1="53081" x2="65164" y2="77251"/>
                          <a14:foregroundMark x1="65164" y1="77251" x2="81967" y2="32227"/>
                          <a14:foregroundMark x1="81967" y1="32227" x2="37705" y2="469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1146" y="2394877"/>
              <a:ext cx="1019623" cy="8817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" name="Rectangle 23"/>
            <p:cNvSpPr/>
            <p:nvPr/>
          </p:nvSpPr>
          <p:spPr>
            <a:xfrm>
              <a:off x="2575719" y="2554069"/>
              <a:ext cx="1283845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Ghép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cặp</a:t>
              </a:r>
              <a:endPara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1428049" y="3066871"/>
            <a:ext cx="134205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ích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737519" y="7258050"/>
            <a:ext cx="4071674" cy="685800"/>
            <a:chOff x="2060957" y="5943600"/>
            <a:chExt cx="4071674" cy="685800"/>
          </a:xfrm>
        </p:grpSpPr>
        <p:sp>
          <p:nvSpPr>
            <p:cNvPr id="8" name="Rounded Rectangle 7"/>
            <p:cNvSpPr/>
            <p:nvPr/>
          </p:nvSpPr>
          <p:spPr>
            <a:xfrm>
              <a:off x="2423319" y="5943600"/>
              <a:ext cx="3709312" cy="685800"/>
            </a:xfrm>
            <a:prstGeom prst="roundRect">
              <a:avLst>
                <a:gd name="adj" fmla="val 50000"/>
              </a:avLst>
            </a:prstGeom>
            <a:solidFill>
              <a:srgbClr val="FFE181"/>
            </a:solidFill>
            <a:ln w="44450"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Nuôi</a:t>
              </a: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cá</a:t>
              </a: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tôm</a:t>
              </a:r>
              <a:endPara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2060957" y="5943600"/>
              <a:ext cx="762000" cy="6858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737519" y="8229600"/>
            <a:ext cx="4071674" cy="685800"/>
            <a:chOff x="2060957" y="5943600"/>
            <a:chExt cx="4071674" cy="685800"/>
          </a:xfrm>
        </p:grpSpPr>
        <p:sp>
          <p:nvSpPr>
            <p:cNvPr id="30" name="Rounded Rectangle 29"/>
            <p:cNvSpPr/>
            <p:nvPr/>
          </p:nvSpPr>
          <p:spPr>
            <a:xfrm>
              <a:off x="2423319" y="5943600"/>
              <a:ext cx="3709312" cy="685800"/>
            </a:xfrm>
            <a:prstGeom prst="roundRect">
              <a:avLst>
                <a:gd name="adj" fmla="val 50000"/>
              </a:avLst>
            </a:prstGeom>
            <a:solidFill>
              <a:srgbClr val="FFE181"/>
            </a:solidFill>
            <a:ln w="44450"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Nuôi</a:t>
              </a: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bò</a:t>
              </a:r>
              <a:endPara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Oval 30"/>
            <p:cNvSpPr/>
            <p:nvPr/>
          </p:nvSpPr>
          <p:spPr>
            <a:xfrm>
              <a:off x="2060957" y="5943600"/>
              <a:ext cx="762000" cy="6858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737519" y="6286500"/>
            <a:ext cx="4071674" cy="685800"/>
            <a:chOff x="2060957" y="5943600"/>
            <a:chExt cx="4071674" cy="685800"/>
          </a:xfrm>
        </p:grpSpPr>
        <p:sp>
          <p:nvSpPr>
            <p:cNvPr id="33" name="Rounded Rectangle 32"/>
            <p:cNvSpPr/>
            <p:nvPr/>
          </p:nvSpPr>
          <p:spPr>
            <a:xfrm>
              <a:off x="2423319" y="5943600"/>
              <a:ext cx="3709312" cy="685800"/>
            </a:xfrm>
            <a:prstGeom prst="roundRect">
              <a:avLst>
                <a:gd name="adj" fmla="val 50000"/>
              </a:avLst>
            </a:prstGeom>
            <a:solidFill>
              <a:srgbClr val="FFE181"/>
            </a:solidFill>
            <a:ln w="44450"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Trồng</a:t>
              </a: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rừng</a:t>
              </a:r>
              <a:endPara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Oval 33"/>
            <p:cNvSpPr/>
            <p:nvPr/>
          </p:nvSpPr>
          <p:spPr>
            <a:xfrm>
              <a:off x="2060957" y="5943600"/>
              <a:ext cx="762000" cy="6858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737519" y="5314950"/>
            <a:ext cx="4071674" cy="685800"/>
            <a:chOff x="2060957" y="5943600"/>
            <a:chExt cx="4071674" cy="685800"/>
          </a:xfrm>
        </p:grpSpPr>
        <p:sp>
          <p:nvSpPr>
            <p:cNvPr id="36" name="Rounded Rectangle 35"/>
            <p:cNvSpPr/>
            <p:nvPr/>
          </p:nvSpPr>
          <p:spPr>
            <a:xfrm>
              <a:off x="2423319" y="5943600"/>
              <a:ext cx="3709312" cy="685800"/>
            </a:xfrm>
            <a:prstGeom prst="roundRect">
              <a:avLst>
                <a:gd name="adj" fmla="val 50000"/>
              </a:avLst>
            </a:prstGeom>
            <a:solidFill>
              <a:srgbClr val="FFE181"/>
            </a:solidFill>
            <a:ln w="44450"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Nuôi</a:t>
              </a: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vịt</a:t>
              </a:r>
              <a:endPara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2060957" y="5943600"/>
              <a:ext cx="762000" cy="6858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737519" y="4343400"/>
            <a:ext cx="4071674" cy="685800"/>
            <a:chOff x="2060957" y="5943600"/>
            <a:chExt cx="4071674" cy="685800"/>
          </a:xfrm>
        </p:grpSpPr>
        <p:sp>
          <p:nvSpPr>
            <p:cNvPr id="39" name="Rounded Rectangle 38"/>
            <p:cNvSpPr/>
            <p:nvPr/>
          </p:nvSpPr>
          <p:spPr>
            <a:xfrm>
              <a:off x="2423319" y="5943600"/>
              <a:ext cx="3709312" cy="685800"/>
            </a:xfrm>
            <a:prstGeom prst="roundRect">
              <a:avLst>
                <a:gd name="adj" fmla="val 50000"/>
              </a:avLst>
            </a:prstGeom>
            <a:solidFill>
              <a:srgbClr val="FFE181"/>
            </a:solidFill>
            <a:ln w="44450"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Trồng</a:t>
              </a: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lúa</a:t>
              </a:r>
              <a:endPara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Oval 39"/>
            <p:cNvSpPr/>
            <p:nvPr/>
          </p:nvSpPr>
          <p:spPr>
            <a:xfrm>
              <a:off x="2060957" y="5943600"/>
              <a:ext cx="762000" cy="6858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8159097" y="8229600"/>
            <a:ext cx="7086600" cy="685800"/>
            <a:chOff x="2060957" y="5943600"/>
            <a:chExt cx="6538118" cy="685800"/>
          </a:xfrm>
        </p:grpSpPr>
        <p:sp>
          <p:nvSpPr>
            <p:cNvPr id="43" name="Rounded Rectangle 42"/>
            <p:cNvSpPr/>
            <p:nvPr/>
          </p:nvSpPr>
          <p:spPr>
            <a:xfrm>
              <a:off x="2423318" y="5943600"/>
              <a:ext cx="6175757" cy="685800"/>
            </a:xfrm>
            <a:prstGeom prst="roundRect">
              <a:avLst>
                <a:gd name="adj" fmla="val 34314"/>
              </a:avLst>
            </a:prstGeom>
            <a:solidFill>
              <a:schemeClr val="bg1"/>
            </a:solidFill>
            <a:ln w="44450">
              <a:solidFill>
                <a:srgbClr val="00B05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Lấy</a:t>
              </a: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gỗ</a:t>
              </a: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chống</a:t>
              </a: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xói</a:t>
              </a: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mòn</a:t>
              </a: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đất</a:t>
              </a:r>
              <a:endPara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2060957" y="5943600"/>
              <a:ext cx="762000" cy="6858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8159097" y="7258050"/>
            <a:ext cx="5586646" cy="685800"/>
            <a:chOff x="2060957" y="5943600"/>
            <a:chExt cx="5154256" cy="685800"/>
          </a:xfrm>
        </p:grpSpPr>
        <p:sp>
          <p:nvSpPr>
            <p:cNvPr id="46" name="Rounded Rectangle 45"/>
            <p:cNvSpPr/>
            <p:nvPr/>
          </p:nvSpPr>
          <p:spPr>
            <a:xfrm>
              <a:off x="2423318" y="5943600"/>
              <a:ext cx="4791895" cy="685800"/>
            </a:xfrm>
            <a:prstGeom prst="roundRect">
              <a:avLst>
                <a:gd name="adj" fmla="val 29085"/>
              </a:avLst>
            </a:prstGeom>
            <a:solidFill>
              <a:schemeClr val="bg1"/>
            </a:solidFill>
            <a:ln w="44450">
              <a:solidFill>
                <a:srgbClr val="00B05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Cung</a:t>
              </a: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cấp</a:t>
              </a: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thịt</a:t>
              </a: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trứng</a:t>
              </a:r>
              <a:endPara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Oval 46"/>
            <p:cNvSpPr/>
            <p:nvPr/>
          </p:nvSpPr>
          <p:spPr>
            <a:xfrm>
              <a:off x="2060957" y="5943600"/>
              <a:ext cx="762000" cy="6858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8159097" y="6286500"/>
            <a:ext cx="4932223" cy="685800"/>
            <a:chOff x="2060957" y="5943600"/>
            <a:chExt cx="4550483" cy="685800"/>
          </a:xfrm>
        </p:grpSpPr>
        <p:sp>
          <p:nvSpPr>
            <p:cNvPr id="49" name="Rounded Rectangle 48"/>
            <p:cNvSpPr/>
            <p:nvPr/>
          </p:nvSpPr>
          <p:spPr>
            <a:xfrm>
              <a:off x="2423318" y="5943600"/>
              <a:ext cx="4188122" cy="685800"/>
            </a:xfrm>
            <a:prstGeom prst="roundRect">
              <a:avLst>
                <a:gd name="adj" fmla="val 29085"/>
              </a:avLst>
            </a:prstGeom>
            <a:solidFill>
              <a:schemeClr val="bg1"/>
            </a:solidFill>
            <a:ln w="44450">
              <a:solidFill>
                <a:srgbClr val="00B05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Cung</a:t>
              </a: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cấp</a:t>
              </a: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cá</a:t>
              </a: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tôm</a:t>
              </a:r>
              <a:endPara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2060957" y="5943600"/>
              <a:ext cx="762000" cy="6858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8159097" y="5314950"/>
            <a:ext cx="4114801" cy="685800"/>
            <a:chOff x="2060957" y="5943600"/>
            <a:chExt cx="3796327" cy="685800"/>
          </a:xfrm>
        </p:grpSpPr>
        <p:sp>
          <p:nvSpPr>
            <p:cNvPr id="52" name="Rounded Rectangle 51"/>
            <p:cNvSpPr/>
            <p:nvPr/>
          </p:nvSpPr>
          <p:spPr>
            <a:xfrm>
              <a:off x="2423318" y="5943600"/>
              <a:ext cx="3433966" cy="685800"/>
            </a:xfrm>
            <a:prstGeom prst="roundRect">
              <a:avLst>
                <a:gd name="adj" fmla="val 29085"/>
              </a:avLst>
            </a:prstGeom>
            <a:solidFill>
              <a:schemeClr val="bg1"/>
            </a:solidFill>
            <a:ln w="44450">
              <a:solidFill>
                <a:srgbClr val="00B05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Cung</a:t>
              </a: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cấp</a:t>
              </a: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gạo</a:t>
              </a:r>
              <a:endPara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Oval 52"/>
            <p:cNvSpPr/>
            <p:nvPr/>
          </p:nvSpPr>
          <p:spPr>
            <a:xfrm>
              <a:off x="2060957" y="5943600"/>
              <a:ext cx="762000" cy="6858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8159097" y="4343400"/>
            <a:ext cx="4932223" cy="685800"/>
            <a:chOff x="2060957" y="5943600"/>
            <a:chExt cx="4550483" cy="685800"/>
          </a:xfrm>
        </p:grpSpPr>
        <p:sp>
          <p:nvSpPr>
            <p:cNvPr id="55" name="Rounded Rectangle 54"/>
            <p:cNvSpPr/>
            <p:nvPr/>
          </p:nvSpPr>
          <p:spPr>
            <a:xfrm>
              <a:off x="2423318" y="5943600"/>
              <a:ext cx="4188122" cy="685800"/>
            </a:xfrm>
            <a:prstGeom prst="roundRect">
              <a:avLst>
                <a:gd name="adj" fmla="val 29085"/>
              </a:avLst>
            </a:prstGeom>
            <a:solidFill>
              <a:schemeClr val="bg1"/>
            </a:solidFill>
            <a:ln w="44450">
              <a:solidFill>
                <a:srgbClr val="00B05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Cung</a:t>
              </a: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cấp</a:t>
              </a: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thịt</a:t>
              </a:r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sữa</a:t>
              </a:r>
              <a:endPara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Oval 55"/>
            <p:cNvSpPr/>
            <p:nvPr/>
          </p:nvSpPr>
          <p:spPr>
            <a:xfrm>
              <a:off x="2060957" y="5943600"/>
              <a:ext cx="762000" cy="6858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</a:p>
          </p:txBody>
        </p:sp>
      </p:grpSp>
      <p:cxnSp>
        <p:nvCxnSpPr>
          <p:cNvPr id="12" name="Straight Connector 11"/>
          <p:cNvCxnSpPr>
            <a:stCxn id="39" idx="3"/>
            <a:endCxn id="53" idx="2"/>
          </p:cNvCxnSpPr>
          <p:nvPr/>
        </p:nvCxnSpPr>
        <p:spPr>
          <a:xfrm>
            <a:off x="5809193" y="4686300"/>
            <a:ext cx="2349904" cy="97155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stCxn id="36" idx="3"/>
            <a:endCxn id="47" idx="2"/>
          </p:cNvCxnSpPr>
          <p:nvPr/>
        </p:nvCxnSpPr>
        <p:spPr>
          <a:xfrm>
            <a:off x="5809193" y="5657850"/>
            <a:ext cx="2349904" cy="194310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33" idx="3"/>
          </p:cNvCxnSpPr>
          <p:nvPr/>
        </p:nvCxnSpPr>
        <p:spPr>
          <a:xfrm>
            <a:off x="5809193" y="6629400"/>
            <a:ext cx="2305080" cy="196551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8" idx="3"/>
            <a:endCxn id="50" idx="2"/>
          </p:cNvCxnSpPr>
          <p:nvPr/>
        </p:nvCxnSpPr>
        <p:spPr>
          <a:xfrm flipV="1">
            <a:off x="5809193" y="6629400"/>
            <a:ext cx="2349904" cy="97155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30" idx="3"/>
            <a:endCxn id="56" idx="2"/>
          </p:cNvCxnSpPr>
          <p:nvPr/>
        </p:nvCxnSpPr>
        <p:spPr>
          <a:xfrm flipV="1">
            <a:off x="5809193" y="4686300"/>
            <a:ext cx="2349904" cy="388620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359045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1" name="Rectangle 95"/>
          <p:cNvSpPr>
            <a:spLocks noChangeArrowheads="1"/>
          </p:cNvSpPr>
          <p:nvPr/>
        </p:nvSpPr>
        <p:spPr bwMode="auto">
          <a:xfrm>
            <a:off x="4709319" y="1219200"/>
            <a:ext cx="6629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 TÂY DU KÍ</a:t>
            </a:r>
          </a:p>
        </p:txBody>
      </p:sp>
      <p:pic>
        <p:nvPicPr>
          <p:cNvPr id="52" name="Picture 2" descr="3 tài tử đóng Đường Tăng trong Tây du ký phiên bản 1986. Ảnh: NSCC.">
            <a:hlinkClick r:id="rId4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4" t="50000" r="33215" b="6576"/>
          <a:stretch/>
        </p:blipFill>
        <p:spPr bwMode="auto">
          <a:xfrm>
            <a:off x="6961732" y="2201357"/>
            <a:ext cx="2210029" cy="20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Nhân vật hư cấu Tôn Ngộ Không">
            <a:hlinkClick r:id="rId6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0" b="7814"/>
          <a:stretch/>
        </p:blipFill>
        <p:spPr bwMode="auto">
          <a:xfrm>
            <a:off x="1427038" y="2232181"/>
            <a:ext cx="2107266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6" descr="Những phiên bản Trư Bát Giới đáng yêu nhất trong lịch sử Tây Du Ký -  VietNamNet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9132" y="2263003"/>
            <a:ext cx="2090987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8" descr="Hình ảnh đẹp và hiếm về Sa Tăng, Trư Bát Giới - Giáo dục Việt Nam">
            <a:hlinkClick r:id="rId1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3314"/>
          <a:stretch/>
        </p:blipFill>
        <p:spPr bwMode="auto">
          <a:xfrm>
            <a:off x="4158285" y="5507471"/>
            <a:ext cx="1965247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hật tổ 'Tây du ký' 1986: Luôn được 'cúng' trái cây, càng già càng giống  Phật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285" y="2230864"/>
            <a:ext cx="2193847" cy="198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iễn viên đóng Ngọc Hoàng của 'Tây du ký' bị in ảnh trên tiền âm phủ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6531" y="2200382"/>
            <a:ext cx="2209800" cy="204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Ly kỳ chuyện &quot;Quan Âm&quot; (Tây Du Ký) được người dân quỳ lạy như &quot;Bồ Tát sống&quot;  và sự thật về cuộc sống độc thân tuổi 7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10"/>
          <a:stretch/>
        </p:blipFill>
        <p:spPr bwMode="auto">
          <a:xfrm>
            <a:off x="1427038" y="5476991"/>
            <a:ext cx="2107266" cy="191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Yêu quái tàn ác nhất, máu lạnh nhất trong Tây Du Ký, 100 Bạch Cốt Tinh gộp  lại cũng &quot;không có cửa&quot;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732" y="5507471"/>
            <a:ext cx="2210029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Tống Tổ Nhi - &quot;Na Tra&quot; xinh nhất showbiz, mới 19 tuổi và đẹp không góc chết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22"/>
          <a:stretch/>
        </p:blipFill>
        <p:spPr bwMode="auto">
          <a:xfrm>
            <a:off x="9796531" y="5507471"/>
            <a:ext cx="2209641" cy="195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Diễn viên đóng Phật Di Lặc trong 'Tây du ký' qua đời - VnExpress Giải trí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36"/>
          <a:stretch/>
        </p:blipFill>
        <p:spPr bwMode="auto">
          <a:xfrm>
            <a:off x="12798970" y="5476991"/>
            <a:ext cx="2121149" cy="199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974692" y="530352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6870680" y="206738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1299571" y="206738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12678444" y="208262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72793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1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500"/>
                            </p:stCondLst>
                            <p:childTnLst>
                              <p:par>
                                <p:cTn id="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0"/>
                            </p:stCondLst>
                            <p:childTnLst>
                              <p:par>
                                <p:cTn id="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500"/>
                            </p:stCondLst>
                            <p:childTnLst>
                              <p:par>
                                <p:cTn id="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500"/>
                            </p:stCondLst>
                            <p:childTnLst>
                              <p:par>
                                <p:cTn id="100" presetID="24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3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500"/>
                            </p:stCondLst>
                            <p:childTnLst>
                              <p:par>
                                <p:cTn id="1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000"/>
                            </p:stCondLst>
                            <p:childTnLst>
                              <p:par>
                                <p:cTn id="13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3500"/>
                            </p:stCondLst>
                            <p:childTnLst>
                              <p:par>
                                <p:cTn id="13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7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4000"/>
                            </p:stCondLst>
                            <p:childTnLst>
                              <p:par>
                                <p:cTn id="13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1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4500"/>
                            </p:stCondLst>
                            <p:childTnLst>
                              <p:par>
                                <p:cTn id="14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0"/>
                            </p:stCondLst>
                            <p:childTnLst>
                              <p:par>
                                <p:cTn id="1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500"/>
                            </p:stCondLst>
                            <p:childTnLst>
                              <p:par>
                                <p:cTn id="151" presetID="21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0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4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500"/>
                            </p:stCondLst>
                            <p:childTnLst>
                              <p:par>
                                <p:cTn id="17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2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000"/>
                            </p:stCondLst>
                            <p:childTnLst>
                              <p:par>
                                <p:cTn id="17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6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500"/>
                            </p:stCondLst>
                            <p:childTnLst>
                              <p:par>
                                <p:cTn id="17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3000"/>
                            </p:stCondLst>
                            <p:childTnLst>
                              <p:par>
                                <p:cTn id="18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4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3500"/>
                            </p:stCondLst>
                            <p:childTnLst>
                              <p:par>
                                <p:cTn id="1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8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4000"/>
                            </p:stCondLst>
                            <p:childTnLst>
                              <p:par>
                                <p:cTn id="1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2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4500"/>
                            </p:stCondLst>
                            <p:childTnLst>
                              <p:par>
                                <p:cTn id="1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6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0"/>
                            </p:stCondLst>
                            <p:childTnLst>
                              <p:par>
                                <p:cTn id="1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500"/>
                            </p:stCondLst>
                            <p:childTnLst>
                              <p:par>
                                <p:cTn id="202" presetID="24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7" grpId="0" animBg="1"/>
      <p:bldP spid="57" grpId="1" animBg="1"/>
      <p:bldP spid="58" grpId="0" animBg="1"/>
      <p:bldP spid="58" grpId="1" animBg="1"/>
      <p:bldP spid="60" grpId="0" animBg="1"/>
      <p:bldP spid="6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036986" y="1487607"/>
            <a:ext cx="12266895" cy="2340038"/>
            <a:chOff x="2004077" y="4248834"/>
            <a:chExt cx="12266895" cy="2340038"/>
          </a:xfrm>
        </p:grpSpPr>
        <p:sp>
          <p:nvSpPr>
            <p:cNvPr id="6" name="Rounded Rectangle 1"/>
            <p:cNvSpPr/>
            <p:nvPr/>
          </p:nvSpPr>
          <p:spPr>
            <a:xfrm>
              <a:off x="2004077" y="4800600"/>
              <a:ext cx="12266895" cy="1788272"/>
            </a:xfrm>
            <a:custGeom>
              <a:avLst/>
              <a:gdLst>
                <a:gd name="connsiteX0" fmla="*/ 0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0 w 12702834"/>
                <a:gd name="connsiteY8" fmla="*/ 662929 h 3977495"/>
                <a:gd name="connsiteX0" fmla="*/ 207034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07034 w 12702834"/>
                <a:gd name="connsiteY8" fmla="*/ 662929 h 3977495"/>
                <a:gd name="connsiteX0" fmla="*/ 207034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07034 w 12702834"/>
                <a:gd name="connsiteY8" fmla="*/ 662929 h 3977495"/>
                <a:gd name="connsiteX0" fmla="*/ 207034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07034 w 12702834"/>
                <a:gd name="connsiteY8" fmla="*/ 662929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1867377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449249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944046"/>
                <a:gd name="connsiteY0" fmla="*/ 697435 h 3977495"/>
                <a:gd name="connsiteX1" fmla="*/ 662929 w 12944046"/>
                <a:gd name="connsiteY1" fmla="*/ 0 h 3977495"/>
                <a:gd name="connsiteX2" fmla="*/ 12449249 w 12944046"/>
                <a:gd name="connsiteY2" fmla="*/ 0 h 3977495"/>
                <a:gd name="connsiteX3" fmla="*/ 12944046 w 12944046"/>
                <a:gd name="connsiteY3" fmla="*/ 373191 h 3977495"/>
                <a:gd name="connsiteX4" fmla="*/ 12702834 w 12944046"/>
                <a:gd name="connsiteY4" fmla="*/ 3314566 h 3977495"/>
                <a:gd name="connsiteX5" fmla="*/ 12039905 w 12944046"/>
                <a:gd name="connsiteY5" fmla="*/ 3977495 h 3977495"/>
                <a:gd name="connsiteX6" fmla="*/ 662929 w 12944046"/>
                <a:gd name="connsiteY6" fmla="*/ 3977495 h 3977495"/>
                <a:gd name="connsiteX7" fmla="*/ 0 w 12944046"/>
                <a:gd name="connsiteY7" fmla="*/ 3314566 h 3977495"/>
                <a:gd name="connsiteX8" fmla="*/ 293298 w 12944046"/>
                <a:gd name="connsiteY8" fmla="*/ 697435 h 3977495"/>
                <a:gd name="connsiteX0" fmla="*/ 293298 w 12944046"/>
                <a:gd name="connsiteY0" fmla="*/ 889304 h 3977495"/>
                <a:gd name="connsiteX1" fmla="*/ 662929 w 12944046"/>
                <a:gd name="connsiteY1" fmla="*/ 0 h 3977495"/>
                <a:gd name="connsiteX2" fmla="*/ 12449249 w 12944046"/>
                <a:gd name="connsiteY2" fmla="*/ 0 h 3977495"/>
                <a:gd name="connsiteX3" fmla="*/ 12944046 w 12944046"/>
                <a:gd name="connsiteY3" fmla="*/ 373191 h 3977495"/>
                <a:gd name="connsiteX4" fmla="*/ 12702834 w 12944046"/>
                <a:gd name="connsiteY4" fmla="*/ 3314566 h 3977495"/>
                <a:gd name="connsiteX5" fmla="*/ 12039905 w 12944046"/>
                <a:gd name="connsiteY5" fmla="*/ 3977495 h 3977495"/>
                <a:gd name="connsiteX6" fmla="*/ 662929 w 12944046"/>
                <a:gd name="connsiteY6" fmla="*/ 3977495 h 3977495"/>
                <a:gd name="connsiteX7" fmla="*/ 0 w 12944046"/>
                <a:gd name="connsiteY7" fmla="*/ 3314566 h 3977495"/>
                <a:gd name="connsiteX8" fmla="*/ 293298 w 12944046"/>
                <a:gd name="connsiteY8" fmla="*/ 889304 h 3977495"/>
                <a:gd name="connsiteX0" fmla="*/ 293298 w 12853655"/>
                <a:gd name="connsiteY0" fmla="*/ 889304 h 3977495"/>
                <a:gd name="connsiteX1" fmla="*/ 662929 w 12853655"/>
                <a:gd name="connsiteY1" fmla="*/ 0 h 3977495"/>
                <a:gd name="connsiteX2" fmla="*/ 12449249 w 12853655"/>
                <a:gd name="connsiteY2" fmla="*/ 0 h 3977495"/>
                <a:gd name="connsiteX3" fmla="*/ 12853655 w 12853655"/>
                <a:gd name="connsiteY3" fmla="*/ 488314 h 3977495"/>
                <a:gd name="connsiteX4" fmla="*/ 12702834 w 12853655"/>
                <a:gd name="connsiteY4" fmla="*/ 3314566 h 3977495"/>
                <a:gd name="connsiteX5" fmla="*/ 12039905 w 12853655"/>
                <a:gd name="connsiteY5" fmla="*/ 3977495 h 3977495"/>
                <a:gd name="connsiteX6" fmla="*/ 662929 w 12853655"/>
                <a:gd name="connsiteY6" fmla="*/ 3977495 h 3977495"/>
                <a:gd name="connsiteX7" fmla="*/ 0 w 12853655"/>
                <a:gd name="connsiteY7" fmla="*/ 3314566 h 3977495"/>
                <a:gd name="connsiteX8" fmla="*/ 293298 w 12853655"/>
                <a:gd name="connsiteY8" fmla="*/ 889304 h 3977495"/>
                <a:gd name="connsiteX0" fmla="*/ 293298 w 12853655"/>
                <a:gd name="connsiteY0" fmla="*/ 889304 h 3977495"/>
                <a:gd name="connsiteX1" fmla="*/ 662929 w 12853655"/>
                <a:gd name="connsiteY1" fmla="*/ 0 h 3977495"/>
                <a:gd name="connsiteX2" fmla="*/ 12449249 w 12853655"/>
                <a:gd name="connsiteY2" fmla="*/ 0 h 3977495"/>
                <a:gd name="connsiteX3" fmla="*/ 12853655 w 12853655"/>
                <a:gd name="connsiteY3" fmla="*/ 488314 h 3977495"/>
                <a:gd name="connsiteX4" fmla="*/ 12558210 w 12853655"/>
                <a:gd name="connsiteY4" fmla="*/ 3161072 h 3977495"/>
                <a:gd name="connsiteX5" fmla="*/ 12039905 w 12853655"/>
                <a:gd name="connsiteY5" fmla="*/ 3977495 h 3977495"/>
                <a:gd name="connsiteX6" fmla="*/ 662929 w 12853655"/>
                <a:gd name="connsiteY6" fmla="*/ 3977495 h 3977495"/>
                <a:gd name="connsiteX7" fmla="*/ 0 w 12853655"/>
                <a:gd name="connsiteY7" fmla="*/ 3314566 h 3977495"/>
                <a:gd name="connsiteX8" fmla="*/ 293298 w 12853655"/>
                <a:gd name="connsiteY8" fmla="*/ 889304 h 3977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853655" h="3977495">
                  <a:moveTo>
                    <a:pt x="293298" y="889304"/>
                  </a:moveTo>
                  <a:cubicBezTo>
                    <a:pt x="379562" y="505926"/>
                    <a:pt x="400320" y="138023"/>
                    <a:pt x="662929" y="0"/>
                  </a:cubicBezTo>
                  <a:lnTo>
                    <a:pt x="12449249" y="0"/>
                  </a:lnTo>
                  <a:cubicBezTo>
                    <a:pt x="12677352" y="69011"/>
                    <a:pt x="12784643" y="122188"/>
                    <a:pt x="12853655" y="488314"/>
                  </a:cubicBezTo>
                  <a:lnTo>
                    <a:pt x="12558210" y="3161072"/>
                  </a:lnTo>
                  <a:cubicBezTo>
                    <a:pt x="12558210" y="3527198"/>
                    <a:pt x="12406031" y="3977495"/>
                    <a:pt x="12039905" y="3977495"/>
                  </a:cubicBezTo>
                  <a:lnTo>
                    <a:pt x="662929" y="3977495"/>
                  </a:lnTo>
                  <a:cubicBezTo>
                    <a:pt x="296803" y="3977495"/>
                    <a:pt x="0" y="3680692"/>
                    <a:pt x="0" y="3314566"/>
                  </a:cubicBezTo>
                  <a:cubicBezTo>
                    <a:pt x="0" y="2430687"/>
                    <a:pt x="189781" y="1721424"/>
                    <a:pt x="293298" y="889304"/>
                  </a:cubicBezTo>
                  <a:close/>
                </a:path>
              </a:pathLst>
            </a:custGeom>
            <a:solidFill>
              <a:srgbClr val="FFE181"/>
            </a:solidFill>
            <a:ln w="508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2899945" y="5094571"/>
              <a:ext cx="10858358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bữa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ăn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hằng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</a:t>
              </a:r>
            </a:p>
            <a:p>
              <a:pPr algn="ctr"/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bạn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thường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được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ăn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món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60606" l="0" r="9251">
                          <a14:foregroundMark x1="4493" y1="28485" x2="7665" y2="25455"/>
                          <a14:foregroundMark x1="7665" y1="25455" x2="7841" y2="21818"/>
                          <a14:foregroundMark x1="7665" y1="14545" x2="7225" y2="24242"/>
                          <a14:foregroundMark x1="5286" y1="12121" x2="6079" y2="9697"/>
                          <a14:foregroundMark x1="6079" y1="9697" x2="6256" y2="21212"/>
                        </a14:backgroundRemoval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901" b="41125"/>
            <a:stretch/>
          </p:blipFill>
          <p:spPr bwMode="auto">
            <a:xfrm>
              <a:off x="2004077" y="4248834"/>
              <a:ext cx="1537208" cy="14459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9" name="Group 8"/>
          <p:cNvGrpSpPr/>
          <p:nvPr/>
        </p:nvGrpSpPr>
        <p:grpSpPr>
          <a:xfrm>
            <a:off x="1889919" y="4556185"/>
            <a:ext cx="12266895" cy="2340038"/>
            <a:chOff x="2004077" y="4248834"/>
            <a:chExt cx="12266895" cy="2340038"/>
          </a:xfrm>
        </p:grpSpPr>
        <p:sp>
          <p:nvSpPr>
            <p:cNvPr id="10" name="Rounded Rectangle 1"/>
            <p:cNvSpPr/>
            <p:nvPr/>
          </p:nvSpPr>
          <p:spPr>
            <a:xfrm>
              <a:off x="2004077" y="4800600"/>
              <a:ext cx="12266895" cy="1788272"/>
            </a:xfrm>
            <a:custGeom>
              <a:avLst/>
              <a:gdLst>
                <a:gd name="connsiteX0" fmla="*/ 0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0 w 12702834"/>
                <a:gd name="connsiteY8" fmla="*/ 662929 h 3977495"/>
                <a:gd name="connsiteX0" fmla="*/ 207034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07034 w 12702834"/>
                <a:gd name="connsiteY8" fmla="*/ 662929 h 3977495"/>
                <a:gd name="connsiteX0" fmla="*/ 207034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07034 w 12702834"/>
                <a:gd name="connsiteY8" fmla="*/ 662929 h 3977495"/>
                <a:gd name="connsiteX0" fmla="*/ 207034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07034 w 12702834"/>
                <a:gd name="connsiteY8" fmla="*/ 662929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1867377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449249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944046"/>
                <a:gd name="connsiteY0" fmla="*/ 697435 h 3977495"/>
                <a:gd name="connsiteX1" fmla="*/ 662929 w 12944046"/>
                <a:gd name="connsiteY1" fmla="*/ 0 h 3977495"/>
                <a:gd name="connsiteX2" fmla="*/ 12449249 w 12944046"/>
                <a:gd name="connsiteY2" fmla="*/ 0 h 3977495"/>
                <a:gd name="connsiteX3" fmla="*/ 12944046 w 12944046"/>
                <a:gd name="connsiteY3" fmla="*/ 373191 h 3977495"/>
                <a:gd name="connsiteX4" fmla="*/ 12702834 w 12944046"/>
                <a:gd name="connsiteY4" fmla="*/ 3314566 h 3977495"/>
                <a:gd name="connsiteX5" fmla="*/ 12039905 w 12944046"/>
                <a:gd name="connsiteY5" fmla="*/ 3977495 h 3977495"/>
                <a:gd name="connsiteX6" fmla="*/ 662929 w 12944046"/>
                <a:gd name="connsiteY6" fmla="*/ 3977495 h 3977495"/>
                <a:gd name="connsiteX7" fmla="*/ 0 w 12944046"/>
                <a:gd name="connsiteY7" fmla="*/ 3314566 h 3977495"/>
                <a:gd name="connsiteX8" fmla="*/ 293298 w 12944046"/>
                <a:gd name="connsiteY8" fmla="*/ 697435 h 3977495"/>
                <a:gd name="connsiteX0" fmla="*/ 293298 w 12944046"/>
                <a:gd name="connsiteY0" fmla="*/ 889304 h 3977495"/>
                <a:gd name="connsiteX1" fmla="*/ 662929 w 12944046"/>
                <a:gd name="connsiteY1" fmla="*/ 0 h 3977495"/>
                <a:gd name="connsiteX2" fmla="*/ 12449249 w 12944046"/>
                <a:gd name="connsiteY2" fmla="*/ 0 h 3977495"/>
                <a:gd name="connsiteX3" fmla="*/ 12944046 w 12944046"/>
                <a:gd name="connsiteY3" fmla="*/ 373191 h 3977495"/>
                <a:gd name="connsiteX4" fmla="*/ 12702834 w 12944046"/>
                <a:gd name="connsiteY4" fmla="*/ 3314566 h 3977495"/>
                <a:gd name="connsiteX5" fmla="*/ 12039905 w 12944046"/>
                <a:gd name="connsiteY5" fmla="*/ 3977495 h 3977495"/>
                <a:gd name="connsiteX6" fmla="*/ 662929 w 12944046"/>
                <a:gd name="connsiteY6" fmla="*/ 3977495 h 3977495"/>
                <a:gd name="connsiteX7" fmla="*/ 0 w 12944046"/>
                <a:gd name="connsiteY7" fmla="*/ 3314566 h 3977495"/>
                <a:gd name="connsiteX8" fmla="*/ 293298 w 12944046"/>
                <a:gd name="connsiteY8" fmla="*/ 889304 h 3977495"/>
                <a:gd name="connsiteX0" fmla="*/ 293298 w 12853655"/>
                <a:gd name="connsiteY0" fmla="*/ 889304 h 3977495"/>
                <a:gd name="connsiteX1" fmla="*/ 662929 w 12853655"/>
                <a:gd name="connsiteY1" fmla="*/ 0 h 3977495"/>
                <a:gd name="connsiteX2" fmla="*/ 12449249 w 12853655"/>
                <a:gd name="connsiteY2" fmla="*/ 0 h 3977495"/>
                <a:gd name="connsiteX3" fmla="*/ 12853655 w 12853655"/>
                <a:gd name="connsiteY3" fmla="*/ 488314 h 3977495"/>
                <a:gd name="connsiteX4" fmla="*/ 12702834 w 12853655"/>
                <a:gd name="connsiteY4" fmla="*/ 3314566 h 3977495"/>
                <a:gd name="connsiteX5" fmla="*/ 12039905 w 12853655"/>
                <a:gd name="connsiteY5" fmla="*/ 3977495 h 3977495"/>
                <a:gd name="connsiteX6" fmla="*/ 662929 w 12853655"/>
                <a:gd name="connsiteY6" fmla="*/ 3977495 h 3977495"/>
                <a:gd name="connsiteX7" fmla="*/ 0 w 12853655"/>
                <a:gd name="connsiteY7" fmla="*/ 3314566 h 3977495"/>
                <a:gd name="connsiteX8" fmla="*/ 293298 w 12853655"/>
                <a:gd name="connsiteY8" fmla="*/ 889304 h 3977495"/>
                <a:gd name="connsiteX0" fmla="*/ 293298 w 12853655"/>
                <a:gd name="connsiteY0" fmla="*/ 889304 h 3977495"/>
                <a:gd name="connsiteX1" fmla="*/ 662929 w 12853655"/>
                <a:gd name="connsiteY1" fmla="*/ 0 h 3977495"/>
                <a:gd name="connsiteX2" fmla="*/ 12449249 w 12853655"/>
                <a:gd name="connsiteY2" fmla="*/ 0 h 3977495"/>
                <a:gd name="connsiteX3" fmla="*/ 12853655 w 12853655"/>
                <a:gd name="connsiteY3" fmla="*/ 488314 h 3977495"/>
                <a:gd name="connsiteX4" fmla="*/ 12558210 w 12853655"/>
                <a:gd name="connsiteY4" fmla="*/ 3161072 h 3977495"/>
                <a:gd name="connsiteX5" fmla="*/ 12039905 w 12853655"/>
                <a:gd name="connsiteY5" fmla="*/ 3977495 h 3977495"/>
                <a:gd name="connsiteX6" fmla="*/ 662929 w 12853655"/>
                <a:gd name="connsiteY6" fmla="*/ 3977495 h 3977495"/>
                <a:gd name="connsiteX7" fmla="*/ 0 w 12853655"/>
                <a:gd name="connsiteY7" fmla="*/ 3314566 h 3977495"/>
                <a:gd name="connsiteX8" fmla="*/ 293298 w 12853655"/>
                <a:gd name="connsiteY8" fmla="*/ 889304 h 3977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853655" h="3977495">
                  <a:moveTo>
                    <a:pt x="293298" y="889304"/>
                  </a:moveTo>
                  <a:cubicBezTo>
                    <a:pt x="379562" y="505926"/>
                    <a:pt x="400320" y="138023"/>
                    <a:pt x="662929" y="0"/>
                  </a:cubicBezTo>
                  <a:lnTo>
                    <a:pt x="12449249" y="0"/>
                  </a:lnTo>
                  <a:cubicBezTo>
                    <a:pt x="12677352" y="69011"/>
                    <a:pt x="12784643" y="122188"/>
                    <a:pt x="12853655" y="488314"/>
                  </a:cubicBezTo>
                  <a:lnTo>
                    <a:pt x="12558210" y="3161072"/>
                  </a:lnTo>
                  <a:cubicBezTo>
                    <a:pt x="12558210" y="3527198"/>
                    <a:pt x="12406031" y="3977495"/>
                    <a:pt x="12039905" y="3977495"/>
                  </a:cubicBezTo>
                  <a:lnTo>
                    <a:pt x="662929" y="3977495"/>
                  </a:lnTo>
                  <a:cubicBezTo>
                    <a:pt x="296803" y="3977495"/>
                    <a:pt x="0" y="3680692"/>
                    <a:pt x="0" y="3314566"/>
                  </a:cubicBezTo>
                  <a:cubicBezTo>
                    <a:pt x="0" y="2430687"/>
                    <a:pt x="189781" y="1721424"/>
                    <a:pt x="293298" y="889304"/>
                  </a:cubicBezTo>
                  <a:close/>
                </a:path>
              </a:pathLst>
            </a:custGeom>
            <a:solidFill>
              <a:srgbClr val="FFE181"/>
            </a:solidFill>
            <a:ln w="508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47012" y="5371570"/>
              <a:ext cx="1085835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món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ăn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đó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được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làm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từ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nguyên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liệu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nào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  <p:pic>
          <p:nvPicPr>
            <p:cNvPr id="12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60606" l="0" r="9251">
                          <a14:foregroundMark x1="4493" y1="28485" x2="7665" y2="25455"/>
                          <a14:foregroundMark x1="7665" y1="25455" x2="7841" y2="21818"/>
                          <a14:foregroundMark x1="7665" y1="14545" x2="7225" y2="24242"/>
                          <a14:foregroundMark x1="5286" y1="12121" x2="6079" y2="9697"/>
                          <a14:foregroundMark x1="6079" y1="9697" x2="6256" y2="21212"/>
                        </a14:backgroundRemoval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901" b="41125"/>
            <a:stretch/>
          </p:blipFill>
          <p:spPr bwMode="auto">
            <a:xfrm>
              <a:off x="2004077" y="4248834"/>
              <a:ext cx="1537208" cy="14459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0529191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604419" y="103853"/>
            <a:ext cx="9067800" cy="1569405"/>
            <a:chOff x="3604419" y="103853"/>
            <a:chExt cx="9067800" cy="1569405"/>
          </a:xfrm>
        </p:grpSpPr>
        <p:grpSp>
          <p:nvGrpSpPr>
            <p:cNvPr id="26" name="Group 25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29" name="TextBox 28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28" name="Straight Connector 27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3604419" y="1097280"/>
              <a:ext cx="90678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9: HOẠT ĐỘNG SẢN XUẤT NÔNG NGHIỆP (T1)</a:t>
              </a:r>
            </a:p>
          </p:txBody>
        </p:sp>
      </p:grp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19" y="3352801"/>
            <a:ext cx="3810000" cy="2715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882" y="3352801"/>
            <a:ext cx="3795837" cy="2734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682" y="3352800"/>
            <a:ext cx="3781673" cy="2728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9319" y="3352800"/>
            <a:ext cx="3760428" cy="2703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19" y="6180808"/>
            <a:ext cx="3795837" cy="2734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325" y="6180807"/>
            <a:ext cx="3760428" cy="2734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322" y="6180807"/>
            <a:ext cx="3760428" cy="2703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9319" y="6180808"/>
            <a:ext cx="3795837" cy="2734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1642894" y="2133600"/>
            <a:ext cx="13734425" cy="1200329"/>
            <a:chOff x="1642894" y="2362200"/>
            <a:chExt cx="13734425" cy="1200329"/>
          </a:xfrm>
        </p:grpSpPr>
        <p:sp>
          <p:nvSpPr>
            <p:cNvPr id="14" name="Rectangle 13"/>
            <p:cNvSpPr/>
            <p:nvPr/>
          </p:nvSpPr>
          <p:spPr>
            <a:xfrm>
              <a:off x="2538869" y="2362200"/>
              <a:ext cx="1283845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1.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Kể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tên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dưới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</a:p>
            <a:p>
              <a:pPr algn="just"/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đó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mang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lại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lợi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ích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  <p:pic>
          <p:nvPicPr>
            <p:cNvPr id="23" name="Picture 2"/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100000" l="0" r="100000">
                          <a14:foregroundMark x1="51822" y1="20000" x2="74494" y2="32917"/>
                          <a14:foregroundMark x1="55061" y1="23333" x2="56275" y2="32917"/>
                          <a14:foregroundMark x1="56275" y1="32917" x2="40081" y2="52917"/>
                          <a14:foregroundMark x1="40081" y1="23333" x2="73279" y2="295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76" t="8233" b="9433"/>
            <a:stretch/>
          </p:blipFill>
          <p:spPr bwMode="auto">
            <a:xfrm>
              <a:off x="1642894" y="2474238"/>
              <a:ext cx="895975" cy="833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5" name="Rectangle 24"/>
          <p:cNvSpPr/>
          <p:nvPr/>
        </p:nvSpPr>
        <p:spPr>
          <a:xfrm>
            <a:off x="1573149" y="1600200"/>
            <a:ext cx="97368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274807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573149" y="1524000"/>
            <a:ext cx="97368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3604419" y="103853"/>
            <a:ext cx="9067800" cy="1569405"/>
            <a:chOff x="3604419" y="103853"/>
            <a:chExt cx="9067800" cy="1569405"/>
          </a:xfrm>
        </p:grpSpPr>
        <p:grpSp>
          <p:nvGrpSpPr>
            <p:cNvPr id="26" name="Group 25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29" name="TextBox 28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28" name="Straight Connector 27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3604419" y="1097280"/>
              <a:ext cx="90678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9: HOẠT ĐỘNG SẢN XUẤT NÔNG NGHIỆP (T1)</a:t>
              </a:r>
            </a:p>
          </p:txBody>
        </p:sp>
      </p:grp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2661057"/>
              </p:ext>
            </p:extLst>
          </p:nvPr>
        </p:nvGraphicFramePr>
        <p:xfrm>
          <a:off x="1127919" y="3344117"/>
          <a:ext cx="14173199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53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20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558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pPr algn="ctr"/>
                      <a:r>
                        <a:rPr lang="en-US" sz="3400" dirty="0" err="1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endParaRPr lang="en-US" sz="340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B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b="1" dirty="0" err="1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lang="en-US" sz="3400" b="1" dirty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400" b="1" baseline="0" dirty="0" err="1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hoạt</a:t>
                      </a:r>
                      <a:r>
                        <a:rPr lang="en-US" sz="3400" b="1" baseline="0" dirty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400" b="1" baseline="0" dirty="0" err="1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endParaRPr lang="en-US" sz="3400" b="1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B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dirty="0" err="1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Lợi</a:t>
                      </a:r>
                      <a:r>
                        <a:rPr lang="en-US" sz="3400" baseline="0" dirty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400" baseline="0" dirty="0" err="1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ích</a:t>
                      </a:r>
                      <a:r>
                        <a:rPr lang="en-US" sz="3400" baseline="0" dirty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400" baseline="0" dirty="0" err="1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3400" baseline="0" dirty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400" baseline="0" dirty="0" err="1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hoạt</a:t>
                      </a:r>
                      <a:r>
                        <a:rPr lang="en-US" sz="3400" baseline="0" dirty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400" baseline="0" dirty="0" err="1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endParaRPr lang="en-US" sz="340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B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algn="ctr"/>
                      <a:endParaRPr lang="en-US" sz="3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algn="ctr"/>
                      <a:endParaRPr lang="en-US" sz="3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algn="ctr"/>
                      <a:endParaRPr lang="en-US" sz="3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algn="ctr"/>
                      <a:endParaRPr lang="en-US" sz="3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algn="ctr"/>
                      <a:endParaRPr lang="en-US" sz="3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algn="ctr"/>
                      <a:endParaRPr lang="en-US" sz="3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algn="ctr"/>
                      <a:endParaRPr lang="en-US" sz="3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algn="ctr"/>
                      <a:endParaRPr lang="en-US" sz="3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1127919" y="3926823"/>
            <a:ext cx="1143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70919" y="3926823"/>
            <a:ext cx="3048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lúa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18919" y="3926823"/>
            <a:ext cx="99822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gạo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khẩu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130347" y="4557364"/>
            <a:ext cx="1143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273347" y="4557364"/>
            <a:ext cx="3048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lợn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321347" y="4557364"/>
            <a:ext cx="99822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thịt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3" name="Rectangle 42"/>
          <p:cNvSpPr/>
          <p:nvPr/>
        </p:nvSpPr>
        <p:spPr>
          <a:xfrm>
            <a:off x="1141973" y="8223647"/>
            <a:ext cx="1143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44" name="Rectangle 43"/>
          <p:cNvSpPr/>
          <p:nvPr/>
        </p:nvSpPr>
        <p:spPr>
          <a:xfrm>
            <a:off x="2284973" y="8223647"/>
            <a:ext cx="3048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332973" y="8223647"/>
            <a:ext cx="99822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khẩu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1127919" y="5163882"/>
            <a:ext cx="1143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47" name="Rectangle 46"/>
          <p:cNvSpPr/>
          <p:nvPr/>
        </p:nvSpPr>
        <p:spPr>
          <a:xfrm>
            <a:off x="2270919" y="5163882"/>
            <a:ext cx="3048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rừng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5318919" y="5163882"/>
            <a:ext cx="99822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gỗ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khẩu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xói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mòn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127919" y="5761435"/>
            <a:ext cx="1143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50" name="Rectangle 49"/>
          <p:cNvSpPr/>
          <p:nvPr/>
        </p:nvSpPr>
        <p:spPr>
          <a:xfrm>
            <a:off x="2270919" y="5761435"/>
            <a:ext cx="3048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gà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5318919" y="5761435"/>
            <a:ext cx="99822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thịt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trứng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127919" y="6376988"/>
            <a:ext cx="1143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53" name="Rectangle 52"/>
          <p:cNvSpPr/>
          <p:nvPr/>
        </p:nvSpPr>
        <p:spPr>
          <a:xfrm>
            <a:off x="2270919" y="6376988"/>
            <a:ext cx="3048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cà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phê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5318919" y="6376988"/>
            <a:ext cx="99822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khẩu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cà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phê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127919" y="6992541"/>
            <a:ext cx="1143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56" name="Rectangle 55"/>
          <p:cNvSpPr/>
          <p:nvPr/>
        </p:nvSpPr>
        <p:spPr>
          <a:xfrm>
            <a:off x="2270919" y="6992541"/>
            <a:ext cx="3048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Thu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hoạch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tôm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5318919" y="6992541"/>
            <a:ext cx="99822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tôm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khẩu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8" name="Rectangle 57"/>
          <p:cNvSpPr/>
          <p:nvPr/>
        </p:nvSpPr>
        <p:spPr>
          <a:xfrm>
            <a:off x="1127919" y="7608094"/>
            <a:ext cx="1143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59" name="Rectangle 58"/>
          <p:cNvSpPr/>
          <p:nvPr/>
        </p:nvSpPr>
        <p:spPr>
          <a:xfrm>
            <a:off x="2270919" y="7608094"/>
            <a:ext cx="3048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rau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5318919" y="7608094"/>
            <a:ext cx="99822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rau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1642894" y="2133600"/>
            <a:ext cx="13734425" cy="1200329"/>
            <a:chOff x="1642894" y="2362200"/>
            <a:chExt cx="13734425" cy="1200329"/>
          </a:xfrm>
        </p:grpSpPr>
        <p:sp>
          <p:nvSpPr>
            <p:cNvPr id="62" name="Rectangle 61"/>
            <p:cNvSpPr/>
            <p:nvPr/>
          </p:nvSpPr>
          <p:spPr>
            <a:xfrm>
              <a:off x="2538869" y="2362200"/>
              <a:ext cx="1283845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1.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Kể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tên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dưới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</a:p>
            <a:p>
              <a:pPr algn="just"/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đó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mang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lại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lợi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ích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  <p:pic>
          <p:nvPicPr>
            <p:cNvPr id="63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51822" y1="20000" x2="74494" y2="32917"/>
                          <a14:foregroundMark x1="55061" y1="23333" x2="56275" y2="32917"/>
                          <a14:foregroundMark x1="56275" y1="32917" x2="40081" y2="52917"/>
                          <a14:foregroundMark x1="40081" y1="23333" x2="73279" y2="295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76" t="8233" b="9433"/>
            <a:stretch/>
          </p:blipFill>
          <p:spPr bwMode="auto">
            <a:xfrm>
              <a:off x="1642894" y="2474238"/>
              <a:ext cx="895975" cy="833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178782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160" t="27483" b="7831"/>
          <a:stretch/>
        </p:blipFill>
        <p:spPr bwMode="auto">
          <a:xfrm>
            <a:off x="11309954" y="3575648"/>
            <a:ext cx="4144848" cy="1672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3604419" y="103853"/>
            <a:ext cx="9067800" cy="1569405"/>
            <a:chOff x="3604419" y="103853"/>
            <a:chExt cx="9067800" cy="1569405"/>
          </a:xfrm>
        </p:grpSpPr>
        <p:grpSp>
          <p:nvGrpSpPr>
            <p:cNvPr id="26" name="Group 25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29" name="TextBox 28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28" name="Straight Connector 27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3604419" y="1097280"/>
              <a:ext cx="90678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9: HOẠT ĐỘNG SẢN XUẤT NÔNG NGHIỆP (T1)</a:t>
              </a: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8" t="29037" r="66575"/>
          <a:stretch/>
        </p:blipFill>
        <p:spPr bwMode="auto">
          <a:xfrm>
            <a:off x="975519" y="3575648"/>
            <a:ext cx="3980388" cy="1834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9" name="Group 18"/>
          <p:cNvGrpSpPr/>
          <p:nvPr/>
        </p:nvGrpSpPr>
        <p:grpSpPr>
          <a:xfrm>
            <a:off x="1642894" y="2209800"/>
            <a:ext cx="12805991" cy="1200329"/>
            <a:chOff x="1642894" y="2362200"/>
            <a:chExt cx="12805991" cy="1200329"/>
          </a:xfrm>
        </p:grpSpPr>
        <p:sp>
          <p:nvSpPr>
            <p:cNvPr id="20" name="Rectangle 19"/>
            <p:cNvSpPr/>
            <p:nvPr/>
          </p:nvSpPr>
          <p:spPr>
            <a:xfrm>
              <a:off x="2538869" y="2362200"/>
              <a:ext cx="11910016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Hãy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xếp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trên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vào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nhóm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gợi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ý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dưới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pic>
          <p:nvPicPr>
            <p:cNvPr id="21" name="Picture 2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foregroundMark x1="51822" y1="20000" x2="74494" y2="32917"/>
                          <a14:foregroundMark x1="55061" y1="23333" x2="56275" y2="32917"/>
                          <a14:foregroundMark x1="56275" y1="32917" x2="40081" y2="52917"/>
                          <a14:foregroundMark x1="40081" y1="23333" x2="73279" y2="295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76" t="8233" b="9433"/>
            <a:stretch/>
          </p:blipFill>
          <p:spPr bwMode="auto">
            <a:xfrm>
              <a:off x="1642894" y="2474238"/>
              <a:ext cx="895975" cy="833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40" r="34320" b="35314"/>
          <a:stretch/>
        </p:blipFill>
        <p:spPr bwMode="auto">
          <a:xfrm>
            <a:off x="6157119" y="3681232"/>
            <a:ext cx="4144848" cy="1672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Connector 3"/>
          <p:cNvCxnSpPr/>
          <p:nvPr/>
        </p:nvCxnSpPr>
        <p:spPr>
          <a:xfrm>
            <a:off x="5547519" y="3728048"/>
            <a:ext cx="0" cy="5339752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805319" y="3728048"/>
            <a:ext cx="0" cy="5339752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975519" y="5562600"/>
            <a:ext cx="35377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Thu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hoạch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tôm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309519" y="5562600"/>
            <a:ext cx="353773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lúa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lợn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gà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cà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phê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rau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1642276" y="5562600"/>
            <a:ext cx="35377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573149" y="1524000"/>
            <a:ext cx="97368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882213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3604419" y="103853"/>
            <a:ext cx="9067800" cy="1569405"/>
            <a:chOff x="3604419" y="103853"/>
            <a:chExt cx="9067800" cy="1569405"/>
          </a:xfrm>
        </p:grpSpPr>
        <p:grpSp>
          <p:nvGrpSpPr>
            <p:cNvPr id="14" name="Group 13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18" name="Group 17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20" name="TextBox 19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21" name="TextBox 20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3604419" y="1097280"/>
              <a:ext cx="90678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9: HOẠT ĐỘNG SẢN XUẤT NÔNG NGHIỆP (T1)</a:t>
              </a:r>
            </a:p>
          </p:txBody>
        </p:sp>
      </p:grpSp>
      <p:sp>
        <p:nvSpPr>
          <p:cNvPr id="22" name="Rectangle 21"/>
          <p:cNvSpPr/>
          <p:nvPr/>
        </p:nvSpPr>
        <p:spPr>
          <a:xfrm>
            <a:off x="1573149" y="1524000"/>
            <a:ext cx="97368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661319" y="2133600"/>
            <a:ext cx="13572940" cy="1200329"/>
            <a:chOff x="1804379" y="2133600"/>
            <a:chExt cx="13572940" cy="1200329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4379" y="2294929"/>
              <a:ext cx="736614" cy="8776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" name="Rectangle 23"/>
            <p:cNvSpPr/>
            <p:nvPr/>
          </p:nvSpPr>
          <p:spPr>
            <a:xfrm>
              <a:off x="2538869" y="2133600"/>
              <a:ext cx="1283845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Hãy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kể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tên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ích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lợi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xuất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nông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nghiệp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khác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mà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biết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</p:grpSp>
      <p:sp>
        <p:nvSpPr>
          <p:cNvPr id="5" name="Rectangle 4"/>
          <p:cNvSpPr/>
          <p:nvPr/>
        </p:nvSpPr>
        <p:spPr>
          <a:xfrm>
            <a:off x="1889919" y="3505200"/>
            <a:ext cx="12649200" cy="4483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vi-VN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Một số hoạt động sản xuất nông nghiệp khác và ích lợi của các hoạt động đó mà em biết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vi-VN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 </a:t>
            </a:r>
          </a:p>
          <a:p>
            <a:pPr algn="just">
              <a:spcAft>
                <a:spcPts val="1000"/>
              </a:spcAft>
            </a:pP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+ </a:t>
            </a:r>
            <a:r>
              <a:rPr lang="vi-VN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Trồng thanh long, dưa hấu để cung cấp các hoa quả đầy đủ chất dinh dưỡng cho con người.</a:t>
            </a:r>
          </a:p>
          <a:p>
            <a:pPr algn="just">
              <a:spcAft>
                <a:spcPts val="1000"/>
              </a:spcAft>
            </a:pP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+ </a:t>
            </a:r>
            <a:r>
              <a:rPr lang="vi-VN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Nuôi bò để lấy sữa và lấy thịt cung cấp cho con người.</a:t>
            </a:r>
          </a:p>
          <a:p>
            <a:pPr algn="just">
              <a:spcAft>
                <a:spcPts val="1000"/>
              </a:spcAft>
            </a:pP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+ </a:t>
            </a:r>
            <a:r>
              <a:rPr lang="vi-VN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Trồng mía để cung cấp đường và thực phẩm cho con người.</a:t>
            </a:r>
          </a:p>
          <a:p>
            <a:pPr algn="just">
              <a:spcAft>
                <a:spcPts val="1000"/>
              </a:spcAft>
            </a:pP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+ </a:t>
            </a:r>
            <a:r>
              <a:rPr lang="vi-VN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Nuôi trâu để cung cấp sức kéo và thịt.</a:t>
            </a:r>
          </a:p>
        </p:txBody>
      </p:sp>
    </p:spTree>
    <p:extLst>
      <p:ext uri="{BB962C8B-B14F-4D97-AF65-F5344CB8AC3E}">
        <p14:creationId xmlns:p14="http://schemas.microsoft.com/office/powerpoint/2010/main" val="363893360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3604419" y="103853"/>
            <a:ext cx="9067800" cy="1569405"/>
            <a:chOff x="3604419" y="103853"/>
            <a:chExt cx="9067800" cy="1569405"/>
          </a:xfrm>
        </p:grpSpPr>
        <p:grpSp>
          <p:nvGrpSpPr>
            <p:cNvPr id="17" name="Group 16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22" name="TextBox 21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23" name="TextBox 22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21" name="Straight Connector 20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9" name="Text Box 14"/>
            <p:cNvSpPr txBox="1">
              <a:spLocks noChangeArrowheads="1"/>
            </p:cNvSpPr>
            <p:nvPr/>
          </p:nvSpPr>
          <p:spPr bwMode="auto">
            <a:xfrm>
              <a:off x="3604419" y="1097280"/>
              <a:ext cx="90678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9: HOẠT ĐỘNG SẢN XUẤT NÔNG NGHIỆP (T1)</a:t>
              </a:r>
            </a:p>
          </p:txBody>
        </p:sp>
      </p:grpSp>
      <p:sp>
        <p:nvSpPr>
          <p:cNvPr id="24" name="Rectangle 23"/>
          <p:cNvSpPr/>
          <p:nvPr/>
        </p:nvSpPr>
        <p:spPr>
          <a:xfrm>
            <a:off x="1573149" y="1828800"/>
            <a:ext cx="97368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441478" y="2993250"/>
            <a:ext cx="13469881" cy="3841629"/>
            <a:chOff x="1602638" y="2863971"/>
            <a:chExt cx="13469881" cy="3841629"/>
          </a:xfrm>
        </p:grpSpPr>
        <p:sp>
          <p:nvSpPr>
            <p:cNvPr id="2" name="Rounded Rectangle 1"/>
            <p:cNvSpPr/>
            <p:nvPr/>
          </p:nvSpPr>
          <p:spPr>
            <a:xfrm>
              <a:off x="1889919" y="3129055"/>
              <a:ext cx="13182600" cy="3576545"/>
            </a:xfrm>
            <a:custGeom>
              <a:avLst/>
              <a:gdLst>
                <a:gd name="connsiteX0" fmla="*/ 0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0 w 12702834"/>
                <a:gd name="connsiteY8" fmla="*/ 662929 h 3977495"/>
                <a:gd name="connsiteX0" fmla="*/ 207034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07034 w 12702834"/>
                <a:gd name="connsiteY8" fmla="*/ 662929 h 3977495"/>
                <a:gd name="connsiteX0" fmla="*/ 207034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07034 w 12702834"/>
                <a:gd name="connsiteY8" fmla="*/ 662929 h 3977495"/>
                <a:gd name="connsiteX0" fmla="*/ 207034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07034 w 12702834"/>
                <a:gd name="connsiteY8" fmla="*/ 662929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1867377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702834" h="3977495">
                  <a:moveTo>
                    <a:pt x="293298" y="697435"/>
                  </a:moveTo>
                  <a:cubicBezTo>
                    <a:pt x="379562" y="314057"/>
                    <a:pt x="400320" y="138023"/>
                    <a:pt x="662929" y="0"/>
                  </a:cubicBezTo>
                  <a:lnTo>
                    <a:pt x="11867377" y="0"/>
                  </a:lnTo>
                  <a:cubicBezTo>
                    <a:pt x="12095480" y="69011"/>
                    <a:pt x="12409536" y="314056"/>
                    <a:pt x="12478548" y="680182"/>
                  </a:cubicBezTo>
                  <a:lnTo>
                    <a:pt x="12702834" y="3314566"/>
                  </a:lnTo>
                  <a:cubicBezTo>
                    <a:pt x="12702834" y="3680692"/>
                    <a:pt x="12406031" y="3977495"/>
                    <a:pt x="12039905" y="3977495"/>
                  </a:cubicBezTo>
                  <a:lnTo>
                    <a:pt x="662929" y="3977495"/>
                  </a:lnTo>
                  <a:cubicBezTo>
                    <a:pt x="296803" y="3977495"/>
                    <a:pt x="0" y="3680692"/>
                    <a:pt x="0" y="3314566"/>
                  </a:cubicBezTo>
                  <a:cubicBezTo>
                    <a:pt x="0" y="2430687"/>
                    <a:pt x="189781" y="1529555"/>
                    <a:pt x="293298" y="697435"/>
                  </a:cubicBezTo>
                  <a:close/>
                </a:path>
              </a:pathLst>
            </a:custGeom>
            <a:solidFill>
              <a:srgbClr val="FFE18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282421" y="3375085"/>
              <a:ext cx="12485298" cy="2973122"/>
            </a:xfrm>
            <a:custGeom>
              <a:avLst/>
              <a:gdLst>
                <a:gd name="connsiteX0" fmla="*/ 0 w 11506200"/>
                <a:gd name="connsiteY0" fmla="*/ 0 h 3416320"/>
                <a:gd name="connsiteX1" fmla="*/ 11506200 w 11506200"/>
                <a:gd name="connsiteY1" fmla="*/ 0 h 3416320"/>
                <a:gd name="connsiteX2" fmla="*/ 11506200 w 11506200"/>
                <a:gd name="connsiteY2" fmla="*/ 3416320 h 3416320"/>
                <a:gd name="connsiteX3" fmla="*/ 0 w 11506200"/>
                <a:gd name="connsiteY3" fmla="*/ 3416320 h 3416320"/>
                <a:gd name="connsiteX4" fmla="*/ 0 w 11506200"/>
                <a:gd name="connsiteY4" fmla="*/ 0 h 3416320"/>
                <a:gd name="connsiteX0" fmla="*/ 241539 w 11506200"/>
                <a:gd name="connsiteY0" fmla="*/ 0 h 3416320"/>
                <a:gd name="connsiteX1" fmla="*/ 11506200 w 11506200"/>
                <a:gd name="connsiteY1" fmla="*/ 0 h 3416320"/>
                <a:gd name="connsiteX2" fmla="*/ 11506200 w 11506200"/>
                <a:gd name="connsiteY2" fmla="*/ 3416320 h 3416320"/>
                <a:gd name="connsiteX3" fmla="*/ 0 w 11506200"/>
                <a:gd name="connsiteY3" fmla="*/ 3416320 h 3416320"/>
                <a:gd name="connsiteX4" fmla="*/ 241539 w 11506200"/>
                <a:gd name="connsiteY4" fmla="*/ 0 h 3416320"/>
                <a:gd name="connsiteX0" fmla="*/ 534837 w 11799498"/>
                <a:gd name="connsiteY0" fmla="*/ 0 h 3416320"/>
                <a:gd name="connsiteX1" fmla="*/ 11799498 w 11799498"/>
                <a:gd name="connsiteY1" fmla="*/ 0 h 3416320"/>
                <a:gd name="connsiteX2" fmla="*/ 11799498 w 11799498"/>
                <a:gd name="connsiteY2" fmla="*/ 3416320 h 3416320"/>
                <a:gd name="connsiteX3" fmla="*/ 0 w 11799498"/>
                <a:gd name="connsiteY3" fmla="*/ 3364561 h 3416320"/>
                <a:gd name="connsiteX4" fmla="*/ 534837 w 11799498"/>
                <a:gd name="connsiteY4" fmla="*/ 0 h 3416320"/>
                <a:gd name="connsiteX0" fmla="*/ 534837 w 11799498"/>
                <a:gd name="connsiteY0" fmla="*/ 0 h 3416320"/>
                <a:gd name="connsiteX1" fmla="*/ 11799498 w 11799498"/>
                <a:gd name="connsiteY1" fmla="*/ 0 h 3416320"/>
                <a:gd name="connsiteX2" fmla="*/ 11799498 w 11799498"/>
                <a:gd name="connsiteY2" fmla="*/ 3416320 h 3416320"/>
                <a:gd name="connsiteX3" fmla="*/ 0 w 11799498"/>
                <a:gd name="connsiteY3" fmla="*/ 3364561 h 3416320"/>
                <a:gd name="connsiteX4" fmla="*/ 426273 w 11799498"/>
                <a:gd name="connsiteY4" fmla="*/ 58227 h 3416320"/>
                <a:gd name="connsiteX5" fmla="*/ 534837 w 11799498"/>
                <a:gd name="connsiteY5" fmla="*/ 0 h 3416320"/>
                <a:gd name="connsiteX0" fmla="*/ 534837 w 11799498"/>
                <a:gd name="connsiteY0" fmla="*/ 0 h 3416320"/>
                <a:gd name="connsiteX1" fmla="*/ 11609717 w 11799498"/>
                <a:gd name="connsiteY1" fmla="*/ 86264 h 3416320"/>
                <a:gd name="connsiteX2" fmla="*/ 11799498 w 11799498"/>
                <a:gd name="connsiteY2" fmla="*/ 3416320 h 3416320"/>
                <a:gd name="connsiteX3" fmla="*/ 0 w 11799498"/>
                <a:gd name="connsiteY3" fmla="*/ 3364561 h 3416320"/>
                <a:gd name="connsiteX4" fmla="*/ 426273 w 11799498"/>
                <a:gd name="connsiteY4" fmla="*/ 58227 h 3416320"/>
                <a:gd name="connsiteX5" fmla="*/ 534837 w 11799498"/>
                <a:gd name="connsiteY5" fmla="*/ 0 h 3416320"/>
                <a:gd name="connsiteX0" fmla="*/ 534837 w 12006532"/>
                <a:gd name="connsiteY0" fmla="*/ 0 h 3364561"/>
                <a:gd name="connsiteX1" fmla="*/ 11609717 w 12006532"/>
                <a:gd name="connsiteY1" fmla="*/ 86264 h 3364561"/>
                <a:gd name="connsiteX2" fmla="*/ 12006532 w 12006532"/>
                <a:gd name="connsiteY2" fmla="*/ 3295550 h 3364561"/>
                <a:gd name="connsiteX3" fmla="*/ 0 w 12006532"/>
                <a:gd name="connsiteY3" fmla="*/ 3364561 h 3364561"/>
                <a:gd name="connsiteX4" fmla="*/ 426273 w 12006532"/>
                <a:gd name="connsiteY4" fmla="*/ 58227 h 3364561"/>
                <a:gd name="connsiteX5" fmla="*/ 534837 w 12006532"/>
                <a:gd name="connsiteY5" fmla="*/ 0 h 336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06532" h="3364561">
                  <a:moveTo>
                    <a:pt x="534837" y="0"/>
                  </a:moveTo>
                  <a:lnTo>
                    <a:pt x="11609717" y="86264"/>
                  </a:lnTo>
                  <a:lnTo>
                    <a:pt x="12006532" y="3295550"/>
                  </a:lnTo>
                  <a:lnTo>
                    <a:pt x="0" y="3364561"/>
                  </a:lnTo>
                  <a:cubicBezTo>
                    <a:pt x="170846" y="2262450"/>
                    <a:pt x="255427" y="1160338"/>
                    <a:pt x="426273" y="58227"/>
                  </a:cubicBezTo>
                  <a:lnTo>
                    <a:pt x="534837" y="0"/>
                  </a:ln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xuất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nông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nghiệp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bao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gồm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trồng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trọt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chăn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nuôi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;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đánh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bắt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nuôi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trồng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thủy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;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trồng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chăm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sóc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rừng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, …</a:t>
              </a:r>
            </a:p>
            <a:p>
              <a:pPr algn="just">
                <a:lnSpc>
                  <a:spcPct val="130000"/>
                </a:lnSpc>
              </a:pP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đó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cung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cấp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lương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thực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thực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phẩm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cho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con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;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nguyên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liệu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cho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xuất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xuất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khẩu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600" dirty="0"/>
            </a:p>
          </p:txBody>
        </p:sp>
        <p:pic>
          <p:nvPicPr>
            <p:cNvPr id="5123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19718" y1="27778" x2="36620" y2="26068"/>
                          <a14:foregroundMark x1="36620" y1="26068" x2="41784" y2="30769"/>
                          <a14:foregroundMark x1="41784" y1="30769" x2="47887" y2="16239"/>
                          <a14:foregroundMark x1="47887" y1="16239" x2="14085" y2="30342"/>
                          <a14:foregroundMark x1="14085" y1="30342" x2="23005" y2="34615"/>
                          <a14:foregroundMark x1="14085" y1="29487" x2="17371" y2="2222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12" t="13111" r="3828" b="17223"/>
            <a:stretch/>
          </p:blipFill>
          <p:spPr bwMode="auto">
            <a:xfrm>
              <a:off x="1602638" y="2863971"/>
              <a:ext cx="1201555" cy="1022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6251350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573149" y="1782783"/>
            <a:ext cx="115181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nl-NL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 số sản phẩm của hoạt động sản xuất nông nghiệp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975519" y="6952129"/>
            <a:ext cx="4419600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Hình 1: </a:t>
            </a:r>
          </a:p>
          <a:p>
            <a:pPr algn="ctr"/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Gạo, ngô, lạc, trứng, sữa, rau củ quả, thịt.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604419" y="103853"/>
            <a:ext cx="9067800" cy="1569405"/>
            <a:chOff x="3604419" y="103853"/>
            <a:chExt cx="9067800" cy="1569405"/>
          </a:xfrm>
        </p:grpSpPr>
        <p:grpSp>
          <p:nvGrpSpPr>
            <p:cNvPr id="13" name="Group 12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18" name="TextBox 17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3604419" y="1097280"/>
              <a:ext cx="90678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9: HOẠT ĐỘNG SẢN XUẤT NÔNG NGHIỆP (T1)</a:t>
              </a:r>
            </a:p>
          </p:txBody>
        </p:sp>
      </p:grp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39" y="3798239"/>
            <a:ext cx="4875184" cy="3125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2940" y="3798239"/>
            <a:ext cx="4760563" cy="3117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4"/>
          <a:stretch/>
        </p:blipFill>
        <p:spPr bwMode="auto">
          <a:xfrm>
            <a:off x="10881519" y="3886200"/>
            <a:ext cx="4760563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1573149" y="2499593"/>
            <a:ext cx="13727969" cy="1200329"/>
            <a:chOff x="1642894" y="2362200"/>
            <a:chExt cx="13727969" cy="1200329"/>
          </a:xfrm>
        </p:grpSpPr>
        <p:sp>
          <p:nvSpPr>
            <p:cNvPr id="21" name="Rectangle 20"/>
            <p:cNvSpPr/>
            <p:nvPr/>
          </p:nvSpPr>
          <p:spPr>
            <a:xfrm>
              <a:off x="2538868" y="2362200"/>
              <a:ext cx="12831995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Kể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tên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phẩm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xuất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nông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nghiệp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dưới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pic>
          <p:nvPicPr>
            <p:cNvPr id="22" name="Picture 2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foregroundMark x1="51822" y1="20000" x2="74494" y2="32917"/>
                          <a14:foregroundMark x1="55061" y1="23333" x2="56275" y2="32917"/>
                          <a14:foregroundMark x1="56275" y1="32917" x2="40081" y2="52917"/>
                          <a14:foregroundMark x1="40081" y1="23333" x2="73279" y2="295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76" t="8233" b="9433"/>
            <a:stretch/>
          </p:blipFill>
          <p:spPr bwMode="auto">
            <a:xfrm>
              <a:off x="1642894" y="2474238"/>
              <a:ext cx="895975" cy="833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3" name="Rectangle 22"/>
          <p:cNvSpPr/>
          <p:nvPr/>
        </p:nvSpPr>
        <p:spPr>
          <a:xfrm>
            <a:off x="5882940" y="6952129"/>
            <a:ext cx="4541380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Hình 2:</a:t>
            </a:r>
          </a:p>
          <a:p>
            <a:pPr algn="ctr"/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Cá, cua, tôm, hàu, mực, bạch tuộc.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0881519" y="6908722"/>
            <a:ext cx="4833135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Hình 3: </a:t>
            </a:r>
          </a:p>
          <a:p>
            <a:pPr algn="ctr"/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Cây trồng cung cấp gỗ, các loại dược liệu.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71060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 animBg="1"/>
      <p:bldP spid="23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05185" y="4419600"/>
            <a:ext cx="13420540" cy="225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vi-VN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Những sản phẩm khác của hoạt động sản xuất nông nghiệp mà em biết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vi-VN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cà phê, ca cao,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rau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cải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rau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bưởi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quýt</a:t>
            </a:r>
            <a:r>
              <a:rPr lang="vi-VN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nhãn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bò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sữa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ngan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vịt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604419" y="103853"/>
            <a:ext cx="9067800" cy="1569405"/>
            <a:chOff x="3604419" y="103853"/>
            <a:chExt cx="9067800" cy="1569405"/>
          </a:xfrm>
        </p:grpSpPr>
        <p:grpSp>
          <p:nvGrpSpPr>
            <p:cNvPr id="13" name="Group 12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18" name="TextBox 17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3604419" y="1097280"/>
              <a:ext cx="90678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9: HOẠT ĐỘNG SẢN XUẤT NÔNG NGHIỆP (T1)</a:t>
              </a:r>
            </a:p>
          </p:txBody>
        </p:sp>
      </p:grpSp>
      <p:sp>
        <p:nvSpPr>
          <p:cNvPr id="15" name="Rectangle 14"/>
          <p:cNvSpPr/>
          <p:nvPr/>
        </p:nvSpPr>
        <p:spPr>
          <a:xfrm>
            <a:off x="1573149" y="1782783"/>
            <a:ext cx="115181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nl-NL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 số sản phẩm của hoạt động sản xuất nông nghiệp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1552785" y="2743200"/>
            <a:ext cx="13572940" cy="1200329"/>
            <a:chOff x="1804379" y="2133600"/>
            <a:chExt cx="13572940" cy="1200329"/>
          </a:xfrm>
        </p:grpSpPr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4379" y="2294929"/>
              <a:ext cx="736614" cy="8776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Rectangle 21"/>
            <p:cNvSpPr/>
            <p:nvPr/>
          </p:nvSpPr>
          <p:spPr>
            <a:xfrm>
              <a:off x="2538869" y="2133600"/>
              <a:ext cx="1283845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Hãy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kể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phẩm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khác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xuất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nông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nghiệp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mà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biết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6613726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9971</TotalTime>
  <Words>987</Words>
  <Application>Microsoft Office PowerPoint</Application>
  <PresentationFormat>Custom</PresentationFormat>
  <Paragraphs>127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Times New Roman</vt:lpstr>
      <vt:lpstr>Default Design</vt:lpstr>
      <vt:lpstr>2_Default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T H</cp:lastModifiedBy>
  <cp:revision>1154</cp:revision>
  <dcterms:created xsi:type="dcterms:W3CDTF">2008-09-09T22:52:10Z</dcterms:created>
  <dcterms:modified xsi:type="dcterms:W3CDTF">2022-08-27T03:20:55Z</dcterms:modified>
</cp:coreProperties>
</file>