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vml" ContentType="application/vnd.openxmlformats-officedocument.vmlDrawing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22"/>
  </p:notesMasterIdLst>
  <p:sldIdLst>
    <p:sldId id="273" r:id="rId2"/>
    <p:sldId id="286" r:id="rId3"/>
    <p:sldId id="322" r:id="rId4"/>
    <p:sldId id="323" r:id="rId5"/>
    <p:sldId id="324" r:id="rId6"/>
    <p:sldId id="325" r:id="rId7"/>
    <p:sldId id="308" r:id="rId8"/>
    <p:sldId id="309" r:id="rId9"/>
    <p:sldId id="314" r:id="rId10"/>
    <p:sldId id="310" r:id="rId11"/>
    <p:sldId id="311" r:id="rId12"/>
    <p:sldId id="312" r:id="rId13"/>
    <p:sldId id="326" r:id="rId14"/>
    <p:sldId id="313" r:id="rId15"/>
    <p:sldId id="321" r:id="rId16"/>
    <p:sldId id="320" r:id="rId17"/>
    <p:sldId id="317" r:id="rId18"/>
    <p:sldId id="318" r:id="rId19"/>
    <p:sldId id="319" r:id="rId20"/>
    <p:sldId id="30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>
      <p:cViewPr varScale="1">
        <p:scale>
          <a:sx n="88" d="100"/>
          <a:sy n="88" d="100"/>
        </p:scale>
        <p:origin x="133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CFCAC8-9DE6-4871-9876-F5744D298B3C}" type="datetimeFigureOut">
              <a:rPr lang="en-US" smtClean="0"/>
              <a:pPr/>
              <a:t>8/26/2020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8F9DFE-A3CF-4984-BA40-ECA8956C63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735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74FFDB7-DABD-4421-8735-44D14DC8820A}" type="slidenum">
              <a:rPr lang="en-US" altLang="vi-VN">
                <a:latin typeface="Arial" panose="020B0604020202020204" pitchFamily="34" charset="0"/>
              </a:rPr>
              <a:pPr eaLnBrk="1" hangingPunct="1"/>
              <a:t>2</a:t>
            </a:fld>
            <a:endParaRPr lang="en-US" altLang="vi-VN">
              <a:latin typeface="Arial" panose="020B0604020202020204" pitchFamily="34" charset="0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 altLang="vi-VN" smtClean="0"/>
          </a:p>
        </p:txBody>
      </p:sp>
    </p:spTree>
    <p:extLst>
      <p:ext uri="{BB962C8B-B14F-4D97-AF65-F5344CB8AC3E}">
        <p14:creationId xmlns:p14="http://schemas.microsoft.com/office/powerpoint/2010/main" val="17830825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EDC43DD-AA9D-40D0-95A8-751429F3EE5C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790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ACA59F-CD5C-401E-BF39-CBA573F6E8CB}" type="slidenum">
              <a:rPr lang="vi-VN" smtClean="0"/>
              <a:pPr/>
              <a:t>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3573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8DED307-2659-4FF9-9864-9B2F18F7E086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6337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8DED307-2659-4FF9-9864-9B2F18F7E086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9503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5F9BE4-1AED-4BE2-9CF0-5A367FE1DB1F}" type="slidenum">
              <a:rPr lang="vi-VN"/>
              <a:pPr/>
              <a:t>16</a:t>
            </a:fld>
            <a:endParaRPr lang="vi-VN"/>
          </a:p>
        </p:txBody>
      </p:sp>
      <p:sp>
        <p:nvSpPr>
          <p:cNvPr id="2539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3955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253956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7993A303-EB44-4717-AB14-60B7370B9F94}" type="slidenum">
              <a:rPr lang="en-US" sz="1200"/>
              <a:pPr algn="r" eaLnBrk="1" hangingPunct="1"/>
              <a:t>16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6906759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F32D780-02FD-4904-984B-CB655C4B367D}" type="slidenum">
              <a:rPr lang="en-US" altLang="en-US">
                <a:latin typeface="Arial" panose="020B0604020202020204" pitchFamily="34" charset="0"/>
              </a:rPr>
              <a:pPr eaLnBrk="1" hangingPunct="1"/>
              <a:t>20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322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86605-236E-4978-AB7B-D26F94A899FB}" type="datetimeFigureOut">
              <a:rPr lang="en-US" smtClean="0"/>
              <a:pPr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13D1B-BA55-4914-9FA3-B084B41FFF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995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86605-236E-4978-AB7B-D26F94A899FB}" type="datetimeFigureOut">
              <a:rPr lang="en-US" smtClean="0"/>
              <a:pPr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13D1B-BA55-4914-9FA3-B084B41FFF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582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86605-236E-4978-AB7B-D26F94A899FB}" type="datetimeFigureOut">
              <a:rPr lang="en-US" smtClean="0"/>
              <a:pPr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13D1B-BA55-4914-9FA3-B084B41FFF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068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86605-236E-4978-AB7B-D26F94A899FB}" type="datetimeFigureOut">
              <a:rPr lang="en-US" smtClean="0"/>
              <a:pPr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13D1B-BA55-4914-9FA3-B084B41FFF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621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86605-236E-4978-AB7B-D26F94A899FB}" type="datetimeFigureOut">
              <a:rPr lang="en-US" smtClean="0"/>
              <a:pPr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13D1B-BA55-4914-9FA3-B084B41FFF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79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86605-236E-4978-AB7B-D26F94A899FB}" type="datetimeFigureOut">
              <a:rPr lang="en-US" smtClean="0"/>
              <a:pPr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13D1B-BA55-4914-9FA3-B084B41FFF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980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86605-236E-4978-AB7B-D26F94A899FB}" type="datetimeFigureOut">
              <a:rPr lang="en-US" smtClean="0"/>
              <a:pPr/>
              <a:t>8/26/2020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13D1B-BA55-4914-9FA3-B084B41FFF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624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86605-236E-4978-AB7B-D26F94A899FB}" type="datetimeFigureOut">
              <a:rPr lang="en-US" smtClean="0"/>
              <a:pPr/>
              <a:t>8/26/2020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13D1B-BA55-4914-9FA3-B084B41FFF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889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86605-236E-4978-AB7B-D26F94A899FB}" type="datetimeFigureOut">
              <a:rPr lang="en-US" smtClean="0"/>
              <a:pPr/>
              <a:t>8/26/2020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13D1B-BA55-4914-9FA3-B084B41FFF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696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86605-236E-4978-AB7B-D26F94A899FB}" type="datetimeFigureOut">
              <a:rPr lang="en-US" smtClean="0"/>
              <a:pPr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13D1B-BA55-4914-9FA3-B084B41FFF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145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86605-236E-4978-AB7B-D26F94A899FB}" type="datetimeFigureOut">
              <a:rPr lang="en-US" smtClean="0"/>
              <a:pPr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13D1B-BA55-4914-9FA3-B084B41FFF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864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86605-236E-4978-AB7B-D26F94A899FB}" type="datetimeFigureOut">
              <a:rPr lang="en-US" smtClean="0"/>
              <a:pPr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C13D1B-BA55-4914-9FA3-B084B41FFF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636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11" Type="http://schemas.openxmlformats.org/officeDocument/2006/relationships/image" Target="../media/image22.wmf"/><Relationship Id="rId5" Type="http://schemas.openxmlformats.org/officeDocument/2006/relationships/image" Target="../media/image16.jpeg"/><Relationship Id="rId10" Type="http://schemas.openxmlformats.org/officeDocument/2006/relationships/image" Target="../media/image21.gif"/><Relationship Id="rId4" Type="http://schemas.openxmlformats.org/officeDocument/2006/relationships/image" Target="../media/image15.gif"/><Relationship Id="rId9" Type="http://schemas.openxmlformats.org/officeDocument/2006/relationships/image" Target="../media/image20.gi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2.wav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notesSlide" Target="../notesSlides/notesSlide4.xml"/><Relationship Id="rId7" Type="http://schemas.openxmlformats.org/officeDocument/2006/relationships/audio" Target="../media/audio4.wav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audio" Target="../media/audio3.wav"/><Relationship Id="rId11" Type="http://schemas.openxmlformats.org/officeDocument/2006/relationships/image" Target="../media/image8.jpeg"/><Relationship Id="rId5" Type="http://schemas.openxmlformats.org/officeDocument/2006/relationships/audio" Target="../media/audio2.wav"/><Relationship Id="rId10" Type="http://schemas.openxmlformats.org/officeDocument/2006/relationships/image" Target="../media/image7.wmf"/><Relationship Id="rId4" Type="http://schemas.openxmlformats.org/officeDocument/2006/relationships/audio" Target="../media/audio1.wav"/><Relationship Id="rId9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notesSlide" Target="../notesSlides/notesSlide5.xml"/><Relationship Id="rId7" Type="http://schemas.openxmlformats.org/officeDocument/2006/relationships/audio" Target="../media/audio4.wav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audio" Target="../media/audio3.wav"/><Relationship Id="rId11" Type="http://schemas.openxmlformats.org/officeDocument/2006/relationships/image" Target="../media/image8.jpeg"/><Relationship Id="rId5" Type="http://schemas.openxmlformats.org/officeDocument/2006/relationships/audio" Target="../media/audio2.wav"/><Relationship Id="rId10" Type="http://schemas.openxmlformats.org/officeDocument/2006/relationships/image" Target="../media/image7.wmf"/><Relationship Id="rId4" Type="http://schemas.openxmlformats.org/officeDocument/2006/relationships/audio" Target="../media/audio1.wav"/><Relationship Id="rId9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12"/>
          <p:cNvSpPr>
            <a:spLocks noGrp="1" noChangeArrowheads="1" noChangeShapeType="1" noTextEdit="1"/>
          </p:cNvSpPr>
          <p:nvPr>
            <p:ph idx="1"/>
          </p:nvPr>
        </p:nvSpPr>
        <p:spPr bwMode="auto">
          <a:xfrm>
            <a:off x="685800" y="2057400"/>
            <a:ext cx="7239000" cy="2286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245"/>
              </a:avLst>
            </a:prstTxWarp>
          </a:bodyPr>
          <a:lstStyle/>
          <a:p>
            <a:pPr marL="0" indent="0" algn="ctr">
              <a:buNone/>
            </a:pPr>
            <a:r>
              <a:rPr lang="en-US" b="1" kern="10" dirty="0" smtClean="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4D0808"/>
                    </a:gs>
                    <a:gs pos="14999">
                      <a:srgbClr val="FF0300"/>
                    </a:gs>
                    <a:gs pos="27499">
                      <a:srgbClr val="FF7A00"/>
                    </a:gs>
                    <a:gs pos="50000">
                      <a:srgbClr val="FFF200"/>
                    </a:gs>
                    <a:gs pos="72501">
                      <a:srgbClr val="FF7A00"/>
                    </a:gs>
                    <a:gs pos="85001">
                      <a:srgbClr val="FF0300"/>
                    </a:gs>
                    <a:gs pos="100000">
                      <a:srgbClr val="4D0808"/>
                    </a:gs>
                  </a:gsLst>
                  <a:lin ang="5400000" scaled="1"/>
                </a:gra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ÔN TẬP VÀ ĐÁNH GIÁ</a:t>
            </a:r>
          </a:p>
          <a:p>
            <a:pPr marL="0" indent="0" algn="ctr">
              <a:buNone/>
            </a:pPr>
            <a:r>
              <a:rPr lang="en-US" sz="2700" b="1" kern="10" dirty="0" smtClean="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4D0808"/>
                    </a:gs>
                    <a:gs pos="14999">
                      <a:srgbClr val="FF0300"/>
                    </a:gs>
                    <a:gs pos="27499">
                      <a:srgbClr val="FF7A00"/>
                    </a:gs>
                    <a:gs pos="50000">
                      <a:srgbClr val="FFF200"/>
                    </a:gs>
                    <a:gs pos="72501">
                      <a:srgbClr val="FF7A00"/>
                    </a:gs>
                    <a:gs pos="85001">
                      <a:srgbClr val="FF0300"/>
                    </a:gs>
                    <a:gs pos="100000">
                      <a:srgbClr val="4D0808"/>
                    </a:gs>
                  </a:gsLst>
                  <a:lin ang="5400000" scaled="1"/>
                </a:gra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CHỦ ĐỀ : GIA ĐÌNH</a:t>
            </a:r>
            <a:endParaRPr lang="en-US" sz="2700" b="1" kern="10" dirty="0">
              <a:ln w="12700">
                <a:solidFill>
                  <a:srgbClr val="FFFF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4D0808"/>
                  </a:gs>
                  <a:gs pos="14999">
                    <a:srgbClr val="FF0300"/>
                  </a:gs>
                  <a:gs pos="27499">
                    <a:srgbClr val="FF7A00"/>
                  </a:gs>
                  <a:gs pos="50000">
                    <a:srgbClr val="FFF200"/>
                  </a:gs>
                  <a:gs pos="72501">
                    <a:srgbClr val="FF7A00"/>
                  </a:gs>
                  <a:gs pos="85001">
                    <a:srgbClr val="FF0300"/>
                  </a:gs>
                  <a:gs pos="100000">
                    <a:srgbClr val="4D0808"/>
                  </a:gs>
                </a:gsLst>
                <a:lin ang="5400000" scaled="1"/>
              </a:gra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79944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0"/>
            <a:ext cx="8924794" cy="5941423"/>
          </a:xfrm>
          <a:prstGeom prst="rect">
            <a:avLst/>
          </a:prstGeom>
        </p:spPr>
      </p:pic>
      <p:sp>
        <p:nvSpPr>
          <p:cNvPr id="2" name="Explosion 1 1"/>
          <p:cNvSpPr/>
          <p:nvPr/>
        </p:nvSpPr>
        <p:spPr>
          <a:xfrm>
            <a:off x="167640" y="152400"/>
            <a:ext cx="5791200" cy="2362200"/>
          </a:xfrm>
          <a:prstGeom prst="irregularSeal1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C00000"/>
                </a:solidFill>
              </a:rPr>
              <a:t>Làm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việc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theo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nhóm</a:t>
            </a:r>
            <a:r>
              <a:rPr lang="en-US" sz="2800" dirty="0" smtClean="0">
                <a:solidFill>
                  <a:srgbClr val="C00000"/>
                </a:solidFill>
              </a:rPr>
              <a:t>.</a:t>
            </a:r>
            <a:endParaRPr lang="en-US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539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4" y="920107"/>
            <a:ext cx="9032966" cy="599667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4834" y="76200"/>
            <a:ext cx="8270966" cy="8382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C00000"/>
                </a:solidFill>
              </a:rPr>
              <a:t>Hoạt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động</a:t>
            </a:r>
            <a:r>
              <a:rPr lang="en-US" sz="2400" dirty="0" smtClean="0">
                <a:solidFill>
                  <a:srgbClr val="C00000"/>
                </a:solidFill>
              </a:rPr>
              <a:t> 2: </a:t>
            </a:r>
            <a:r>
              <a:rPr lang="en-US" sz="2400" dirty="0" err="1" smtClean="0">
                <a:solidFill>
                  <a:srgbClr val="C00000"/>
                </a:solidFill>
              </a:rPr>
              <a:t>Xác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định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đồ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dùng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trong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mỗi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phòng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và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đồ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dùng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có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thể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gây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nguy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hiểm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khi</a:t>
            </a:r>
            <a:r>
              <a:rPr lang="en-US" sz="2400" dirty="0" smtClean="0">
                <a:solidFill>
                  <a:srgbClr val="C00000"/>
                </a:solidFill>
              </a:rPr>
              <a:t> ở </a:t>
            </a:r>
            <a:r>
              <a:rPr lang="en-US" sz="2400" dirty="0" err="1" smtClean="0">
                <a:solidFill>
                  <a:srgbClr val="C00000"/>
                </a:solidFill>
              </a:rPr>
              <a:t>nhà</a:t>
            </a:r>
            <a:r>
              <a:rPr lang="en-US" sz="2400" dirty="0" smtClean="0">
                <a:solidFill>
                  <a:srgbClr val="C00000"/>
                </a:solidFill>
              </a:rPr>
              <a:t> . 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867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8763000" cy="110007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1" y="1278596"/>
            <a:ext cx="8610599" cy="5224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017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8" name="Text Box 4"/>
          <p:cNvSpPr txBox="1">
            <a:spLocks noChangeArrowheads="1"/>
          </p:cNvSpPr>
          <p:nvPr/>
        </p:nvSpPr>
        <p:spPr bwMode="auto">
          <a:xfrm>
            <a:off x="914400" y="-76200"/>
            <a:ext cx="7848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smtClean="0">
                <a:solidFill>
                  <a:schemeClr val="bg1"/>
                </a:solidFill>
                <a:latin typeface="VNI-Times" pitchFamily="2" charset="0"/>
              </a:rPr>
              <a:t>Thöù </a:t>
            </a:r>
            <a:r>
              <a:rPr lang="en-US" sz="3600" smtClean="0">
                <a:solidFill>
                  <a:schemeClr val="bg1"/>
                </a:solidFill>
                <a:latin typeface="Times New Roman" pitchFamily="18" charset="0"/>
              </a:rPr>
              <a:t>năm</a:t>
            </a:r>
            <a:r>
              <a:rPr lang="en-US" sz="3600" smtClean="0">
                <a:solidFill>
                  <a:schemeClr val="bg1"/>
                </a:solidFill>
                <a:latin typeface="VNI-Times" pitchFamily="2" charset="0"/>
              </a:rPr>
              <a:t>, ngaøy 04 thaùng 11 naêm 2017</a:t>
            </a:r>
            <a:endParaRPr lang="en-US" sz="3600">
              <a:solidFill>
                <a:schemeClr val="bg1"/>
              </a:solidFill>
              <a:latin typeface="VNI-Times" pitchFamily="2" charset="0"/>
            </a:endParaRPr>
          </a:p>
        </p:txBody>
      </p:sp>
      <p:sp>
        <p:nvSpPr>
          <p:cNvPr id="251909" name="Rectangle 5"/>
          <p:cNvSpPr>
            <a:spLocks noChangeArrowheads="1"/>
          </p:cNvSpPr>
          <p:nvPr/>
        </p:nvSpPr>
        <p:spPr bwMode="auto">
          <a:xfrm>
            <a:off x="3048000" y="457200"/>
            <a:ext cx="27400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 u="sng">
                <a:solidFill>
                  <a:schemeClr val="bg1"/>
                </a:solidFill>
                <a:latin typeface=".VnTime" pitchFamily="34" charset="0"/>
              </a:rPr>
              <a:t>Tù nhiªn x· héi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8200" y="2209800"/>
            <a:ext cx="78486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4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4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4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4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4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4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4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4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khách</a:t>
            </a:r>
            <a:r>
              <a:rPr lang="en-US" sz="4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4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bếp</a:t>
            </a:r>
            <a:r>
              <a:rPr lang="en-US" sz="4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4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ngủ</a:t>
            </a:r>
            <a:r>
              <a:rPr lang="en-US" sz="4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?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69686065"/>
      </p:ext>
    </p:extLst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219200"/>
            <a:ext cx="8915400" cy="542415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9" y="76200"/>
            <a:ext cx="8686799" cy="1342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329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8" name="Text Box 4"/>
          <p:cNvSpPr txBox="1">
            <a:spLocks noChangeArrowheads="1"/>
          </p:cNvSpPr>
          <p:nvPr/>
        </p:nvSpPr>
        <p:spPr bwMode="auto">
          <a:xfrm>
            <a:off x="914400" y="-76200"/>
            <a:ext cx="7848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smtClean="0">
                <a:solidFill>
                  <a:schemeClr val="bg1"/>
                </a:solidFill>
                <a:latin typeface="VNI-Times" pitchFamily="2" charset="0"/>
              </a:rPr>
              <a:t>Thöù </a:t>
            </a:r>
            <a:r>
              <a:rPr lang="en-US" sz="3600" smtClean="0">
                <a:solidFill>
                  <a:schemeClr val="bg1"/>
                </a:solidFill>
                <a:latin typeface="Times New Roman" pitchFamily="18" charset="0"/>
              </a:rPr>
              <a:t>năm</a:t>
            </a:r>
            <a:r>
              <a:rPr lang="en-US" sz="3600" smtClean="0">
                <a:solidFill>
                  <a:schemeClr val="bg1"/>
                </a:solidFill>
                <a:latin typeface="VNI-Times" pitchFamily="2" charset="0"/>
              </a:rPr>
              <a:t>, ngaøy 04 thaùng 11 naêm 2017</a:t>
            </a:r>
            <a:endParaRPr lang="en-US" sz="3600">
              <a:solidFill>
                <a:schemeClr val="bg1"/>
              </a:solidFill>
              <a:latin typeface="VNI-Times" pitchFamily="2" charset="0"/>
            </a:endParaRPr>
          </a:p>
        </p:txBody>
      </p:sp>
      <p:sp>
        <p:nvSpPr>
          <p:cNvPr id="251909" name="Rectangle 5"/>
          <p:cNvSpPr>
            <a:spLocks noChangeArrowheads="1"/>
          </p:cNvSpPr>
          <p:nvPr/>
        </p:nvSpPr>
        <p:spPr bwMode="auto">
          <a:xfrm>
            <a:off x="3048000" y="457200"/>
            <a:ext cx="27400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 u="sng">
                <a:solidFill>
                  <a:schemeClr val="bg1"/>
                </a:solidFill>
                <a:latin typeface=".VnTime" pitchFamily="34" charset="0"/>
              </a:rPr>
              <a:t>Tù nhiªn x· héi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8200" y="2209800"/>
            <a:ext cx="7848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4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4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4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4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4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</a:t>
            </a:r>
            <a:r>
              <a:rPr lang="en-US" sz="4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r>
              <a:rPr lang="en-US" sz="4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4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95938700"/>
      </p:ext>
    </p:extLst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930" name="Picture 35" descr="8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7600" y="0"/>
            <a:ext cx="5486400" cy="282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2931" name="Picture 8" descr="Casa_137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43800" y="381000"/>
            <a:ext cx="1600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2932" name="Picture 31" descr="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050" y="0"/>
            <a:ext cx="2495550" cy="27908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52933" name="Picture 45" descr="4303497282_b62b2140b5_z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600" y="3276600"/>
            <a:ext cx="35814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2934" name="Picture 46" descr="ANd9GcQoV1RBBXdzWTr4NGhYHFH1o8BToT6LmdvHWNIuYEVuKuwWdjw&amp;t=1&amp;usg=__1Y4phzeulb3QC_BVITC5gnUS76k=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34200" y="3505200"/>
            <a:ext cx="22098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2935" name="Picture 41" descr="fantail_pigeon_diamon_dove_cape_dove_mug-p168189945617745646qzje_40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14600" y="0"/>
            <a:ext cx="2895600" cy="282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2936" name="Picture 6" descr="Objeto_0147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-5400000">
            <a:off x="1298575" y="992188"/>
            <a:ext cx="2438400" cy="122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2937" name="Picture 47" descr="ag00355_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239000" y="2895600"/>
            <a:ext cx="1905000" cy="1233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2938" name="Picture 7" descr="Informatica_084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810000" y="3352800"/>
            <a:ext cx="32004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69367266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457200"/>
            <a:ext cx="541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40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40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       </a:t>
            </a:r>
            <a:r>
              <a:rPr lang="en-US" sz="44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Sắm</a:t>
            </a:r>
            <a:r>
              <a:rPr lang="en-US" sz="4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endParaRPr lang="en-US" sz="4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381904"/>
            <a:ext cx="7010400" cy="5247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949370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09600" y="76200"/>
            <a:ext cx="756271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FF0066"/>
                </a:solidFill>
              </a:rPr>
              <a:t>Khi</a:t>
            </a:r>
            <a:r>
              <a:rPr lang="en-US" sz="3600" b="1" dirty="0" smtClean="0">
                <a:solidFill>
                  <a:srgbClr val="FF0066"/>
                </a:solidFill>
              </a:rPr>
              <a:t> </a:t>
            </a:r>
            <a:r>
              <a:rPr lang="en-US" sz="3600" b="1" dirty="0" err="1" smtClean="0">
                <a:solidFill>
                  <a:srgbClr val="FF0066"/>
                </a:solidFill>
              </a:rPr>
              <a:t>gặp</a:t>
            </a:r>
            <a:r>
              <a:rPr lang="en-US" sz="3600" b="1" dirty="0" smtClean="0">
                <a:solidFill>
                  <a:srgbClr val="FF0066"/>
                </a:solidFill>
              </a:rPr>
              <a:t> </a:t>
            </a:r>
            <a:r>
              <a:rPr lang="en-US" sz="3600" b="1" dirty="0" err="1" smtClean="0">
                <a:solidFill>
                  <a:srgbClr val="FF0066"/>
                </a:solidFill>
              </a:rPr>
              <a:t>đám</a:t>
            </a:r>
            <a:r>
              <a:rPr lang="en-US" sz="3600" b="1" dirty="0" smtClean="0">
                <a:solidFill>
                  <a:srgbClr val="FF0066"/>
                </a:solidFill>
              </a:rPr>
              <a:t> </a:t>
            </a:r>
            <a:r>
              <a:rPr lang="en-US" sz="3600" b="1" dirty="0" err="1" smtClean="0">
                <a:solidFill>
                  <a:srgbClr val="FF0066"/>
                </a:solidFill>
              </a:rPr>
              <a:t>cháy</a:t>
            </a:r>
            <a:r>
              <a:rPr lang="en-US" sz="3600" b="1" dirty="0" smtClean="0">
                <a:solidFill>
                  <a:srgbClr val="FF0066"/>
                </a:solidFill>
              </a:rPr>
              <a:t>, con </a:t>
            </a:r>
            <a:r>
              <a:rPr lang="en-US" sz="3600" b="1" dirty="0" err="1" smtClean="0">
                <a:solidFill>
                  <a:srgbClr val="FF0066"/>
                </a:solidFill>
              </a:rPr>
              <a:t>sẽ</a:t>
            </a:r>
            <a:r>
              <a:rPr lang="en-US" sz="3600" b="1" dirty="0" smtClean="0">
                <a:solidFill>
                  <a:srgbClr val="FF0066"/>
                </a:solidFill>
              </a:rPr>
              <a:t> </a:t>
            </a:r>
            <a:r>
              <a:rPr lang="en-US" sz="3600" b="1" dirty="0" err="1" smtClean="0">
                <a:solidFill>
                  <a:srgbClr val="FF0066"/>
                </a:solidFill>
              </a:rPr>
              <a:t>làm</a:t>
            </a:r>
            <a:r>
              <a:rPr lang="en-US" sz="3600" b="1" dirty="0" smtClean="0">
                <a:solidFill>
                  <a:srgbClr val="FF0066"/>
                </a:solidFill>
              </a:rPr>
              <a:t> </a:t>
            </a:r>
            <a:r>
              <a:rPr lang="en-US" sz="3600" b="1" dirty="0" err="1" smtClean="0">
                <a:solidFill>
                  <a:srgbClr val="FF0066"/>
                </a:solidFill>
              </a:rPr>
              <a:t>gì</a:t>
            </a:r>
            <a:r>
              <a:rPr lang="en-US" sz="3600" b="1" dirty="0" smtClean="0">
                <a:solidFill>
                  <a:srgbClr val="FF0066"/>
                </a:solidFill>
              </a:rPr>
              <a:t>?</a:t>
            </a:r>
          </a:p>
          <a:p>
            <a:endParaRPr lang="en-US" sz="3600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219200" y="2438400"/>
            <a:ext cx="7010400" cy="2438400"/>
          </a:xfrm>
          <a:prstGeom prst="rect">
            <a:avLst/>
          </a:prstGeom>
          <a:noFill/>
          <a:ln w="57150" cmpd="thinThick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vi-VN" sz="3200" b="1">
                <a:solidFill>
                  <a:srgbClr val="0000FF"/>
                </a:solidFill>
              </a:rPr>
              <a:t>Tìm mọi cách chạy xa đám cháy.</a:t>
            </a:r>
          </a:p>
          <a:p>
            <a:pPr algn="ctr"/>
            <a:r>
              <a:rPr lang="vi-VN" sz="3200" b="1">
                <a:solidFill>
                  <a:srgbClr val="0000FF"/>
                </a:solidFill>
              </a:rPr>
              <a:t>Gọi to lên, kêu cứu.</a:t>
            </a:r>
          </a:p>
          <a:p>
            <a:pPr algn="ctr"/>
            <a:r>
              <a:rPr lang="vi-VN" sz="3200" b="1">
                <a:solidFill>
                  <a:srgbClr val="0000FF"/>
                </a:solidFill>
              </a:rPr>
              <a:t>Gọi cứu hỏa: </a:t>
            </a:r>
            <a:r>
              <a:rPr lang="vi-VN" sz="3200" b="1">
                <a:solidFill>
                  <a:srgbClr val="FF0000"/>
                </a:solidFill>
              </a:rPr>
              <a:t>114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18185"/>
            <a:ext cx="8686800" cy="567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414184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14400" y="533400"/>
            <a:ext cx="801860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FF0066"/>
                </a:solidFill>
              </a:rPr>
              <a:t>Bạn</a:t>
            </a:r>
            <a:r>
              <a:rPr lang="en-US" sz="3600" b="1" dirty="0" smtClean="0">
                <a:solidFill>
                  <a:srgbClr val="FF0066"/>
                </a:solidFill>
              </a:rPr>
              <a:t> </a:t>
            </a:r>
            <a:r>
              <a:rPr lang="en-US" sz="3600" b="1" dirty="0" err="1" smtClean="0">
                <a:solidFill>
                  <a:srgbClr val="FF0066"/>
                </a:solidFill>
              </a:rPr>
              <a:t>cùng</a:t>
            </a:r>
            <a:r>
              <a:rPr lang="en-US" sz="3600" b="1" dirty="0" smtClean="0">
                <a:solidFill>
                  <a:srgbClr val="FF0066"/>
                </a:solidFill>
              </a:rPr>
              <a:t> </a:t>
            </a:r>
            <a:r>
              <a:rPr lang="en-US" sz="3600" b="1" dirty="0" err="1" smtClean="0">
                <a:solidFill>
                  <a:srgbClr val="FF0066"/>
                </a:solidFill>
              </a:rPr>
              <a:t>lớp</a:t>
            </a:r>
            <a:r>
              <a:rPr lang="en-US" sz="3600" b="1" dirty="0" smtClean="0">
                <a:solidFill>
                  <a:srgbClr val="FF0066"/>
                </a:solidFill>
              </a:rPr>
              <a:t> </a:t>
            </a:r>
            <a:r>
              <a:rPr lang="en-US" sz="3600" b="1" dirty="0" err="1" smtClean="0">
                <a:solidFill>
                  <a:srgbClr val="FF0066"/>
                </a:solidFill>
              </a:rPr>
              <a:t>của</a:t>
            </a:r>
            <a:r>
              <a:rPr lang="en-US" sz="3600" b="1" dirty="0" smtClean="0">
                <a:solidFill>
                  <a:srgbClr val="FF0066"/>
                </a:solidFill>
              </a:rPr>
              <a:t> con </a:t>
            </a:r>
            <a:r>
              <a:rPr lang="en-US" sz="3600" b="1" dirty="0" err="1" smtClean="0">
                <a:solidFill>
                  <a:srgbClr val="FF0066"/>
                </a:solidFill>
              </a:rPr>
              <a:t>tiếp</a:t>
            </a:r>
            <a:r>
              <a:rPr lang="en-US" sz="3600" b="1" dirty="0" smtClean="0">
                <a:solidFill>
                  <a:srgbClr val="FF0066"/>
                </a:solidFill>
              </a:rPr>
              <a:t> </a:t>
            </a:r>
            <a:r>
              <a:rPr lang="en-US" sz="3600" b="1" dirty="0" err="1" smtClean="0">
                <a:solidFill>
                  <a:srgbClr val="FF0066"/>
                </a:solidFill>
              </a:rPr>
              <a:t>xúc</a:t>
            </a:r>
            <a:r>
              <a:rPr lang="en-US" sz="3600" b="1" dirty="0" smtClean="0">
                <a:solidFill>
                  <a:srgbClr val="FF0066"/>
                </a:solidFill>
              </a:rPr>
              <a:t> </a:t>
            </a:r>
            <a:r>
              <a:rPr lang="en-US" sz="3600" b="1" dirty="0" err="1" smtClean="0">
                <a:solidFill>
                  <a:srgbClr val="FF0066"/>
                </a:solidFill>
              </a:rPr>
              <a:t>với</a:t>
            </a:r>
            <a:r>
              <a:rPr lang="en-US" sz="3600" b="1" dirty="0" smtClean="0">
                <a:solidFill>
                  <a:srgbClr val="FF0066"/>
                </a:solidFill>
              </a:rPr>
              <a:t> </a:t>
            </a:r>
            <a:r>
              <a:rPr lang="en-US" sz="3600" b="1" dirty="0" err="1" smtClean="0">
                <a:solidFill>
                  <a:srgbClr val="FF0066"/>
                </a:solidFill>
              </a:rPr>
              <a:t>đồ</a:t>
            </a:r>
            <a:r>
              <a:rPr lang="en-US" sz="3600" b="1" dirty="0" smtClean="0">
                <a:solidFill>
                  <a:srgbClr val="FF0066"/>
                </a:solidFill>
              </a:rPr>
              <a:t> </a:t>
            </a:r>
            <a:r>
              <a:rPr lang="en-US" sz="3600" b="1" dirty="0" err="1" smtClean="0">
                <a:solidFill>
                  <a:srgbClr val="FF0066"/>
                </a:solidFill>
              </a:rPr>
              <a:t>vât</a:t>
            </a:r>
            <a:r>
              <a:rPr lang="en-US" sz="3600" b="1" dirty="0" smtClean="0">
                <a:solidFill>
                  <a:srgbClr val="FF0066"/>
                </a:solidFill>
              </a:rPr>
              <a:t> </a:t>
            </a:r>
          </a:p>
          <a:p>
            <a:r>
              <a:rPr lang="en-US" sz="3600" b="1" dirty="0" err="1" smtClean="0">
                <a:solidFill>
                  <a:srgbClr val="FF0066"/>
                </a:solidFill>
              </a:rPr>
              <a:t>gây</a:t>
            </a:r>
            <a:r>
              <a:rPr lang="en-US" sz="3600" b="1" dirty="0" smtClean="0">
                <a:solidFill>
                  <a:srgbClr val="FF0066"/>
                </a:solidFill>
              </a:rPr>
              <a:t> </a:t>
            </a:r>
            <a:r>
              <a:rPr lang="en-US" sz="3600" b="1" dirty="0" err="1" smtClean="0">
                <a:solidFill>
                  <a:srgbClr val="FF0066"/>
                </a:solidFill>
              </a:rPr>
              <a:t>bỏng</a:t>
            </a:r>
            <a:r>
              <a:rPr lang="en-US" sz="3600" b="1" dirty="0" smtClean="0">
                <a:solidFill>
                  <a:srgbClr val="FF0066"/>
                </a:solidFill>
              </a:rPr>
              <a:t> </a:t>
            </a:r>
            <a:r>
              <a:rPr lang="en-US" sz="3600" b="1" dirty="0" err="1" smtClean="0">
                <a:solidFill>
                  <a:srgbClr val="FF0066"/>
                </a:solidFill>
              </a:rPr>
              <a:t>và</a:t>
            </a:r>
            <a:r>
              <a:rPr lang="en-US" sz="3600" b="1" dirty="0" smtClean="0">
                <a:solidFill>
                  <a:srgbClr val="FF0066"/>
                </a:solidFill>
              </a:rPr>
              <a:t> </a:t>
            </a:r>
            <a:r>
              <a:rPr lang="en-US" sz="3600" b="1" dirty="0" err="1" smtClean="0">
                <a:solidFill>
                  <a:srgbClr val="FF0066"/>
                </a:solidFill>
              </a:rPr>
              <a:t>bị</a:t>
            </a:r>
            <a:r>
              <a:rPr lang="en-US" sz="3600" b="1" dirty="0" smtClean="0">
                <a:solidFill>
                  <a:srgbClr val="FF0066"/>
                </a:solidFill>
              </a:rPr>
              <a:t> </a:t>
            </a:r>
            <a:r>
              <a:rPr lang="en-US" sz="3600" b="1" dirty="0" err="1" smtClean="0">
                <a:solidFill>
                  <a:srgbClr val="FF0066"/>
                </a:solidFill>
              </a:rPr>
              <a:t>bỏng</a:t>
            </a:r>
            <a:r>
              <a:rPr lang="en-US" sz="3600" b="1" dirty="0" smtClean="0">
                <a:solidFill>
                  <a:srgbClr val="FF0066"/>
                </a:solidFill>
              </a:rPr>
              <a:t>, con  </a:t>
            </a:r>
            <a:r>
              <a:rPr lang="en-US" sz="3600" b="1" dirty="0" err="1" smtClean="0">
                <a:solidFill>
                  <a:srgbClr val="FF0066"/>
                </a:solidFill>
              </a:rPr>
              <a:t>sẽ</a:t>
            </a:r>
            <a:r>
              <a:rPr lang="en-US" sz="3600" b="1" dirty="0" smtClean="0">
                <a:solidFill>
                  <a:srgbClr val="FF0066"/>
                </a:solidFill>
              </a:rPr>
              <a:t> </a:t>
            </a:r>
            <a:r>
              <a:rPr lang="en-US" sz="3600" b="1" dirty="0" err="1" smtClean="0">
                <a:solidFill>
                  <a:srgbClr val="FF0066"/>
                </a:solidFill>
              </a:rPr>
              <a:t>làm</a:t>
            </a:r>
            <a:r>
              <a:rPr lang="en-US" sz="3600" b="1" dirty="0" smtClean="0">
                <a:solidFill>
                  <a:srgbClr val="FF0066"/>
                </a:solidFill>
              </a:rPr>
              <a:t> </a:t>
            </a:r>
            <a:r>
              <a:rPr lang="en-US" sz="3600" b="1" dirty="0" err="1" smtClean="0">
                <a:solidFill>
                  <a:srgbClr val="FF0066"/>
                </a:solidFill>
              </a:rPr>
              <a:t>gì</a:t>
            </a:r>
            <a:r>
              <a:rPr lang="en-US" sz="3600" b="1" dirty="0" smtClean="0">
                <a:solidFill>
                  <a:srgbClr val="FF0066"/>
                </a:solidFill>
              </a:rPr>
              <a:t>?</a:t>
            </a:r>
          </a:p>
          <a:p>
            <a:endParaRPr lang="en-US" sz="3600" dirty="0"/>
          </a:p>
        </p:txBody>
      </p:sp>
      <p:pic>
        <p:nvPicPr>
          <p:cNvPr id="8" name="Picture 9" descr="dùng điện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 bwMode="auto">
          <a:xfrm>
            <a:off x="1295400" y="1905000"/>
            <a:ext cx="6477000" cy="3385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228599" y="5294293"/>
            <a:ext cx="87044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chóng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bỏng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vòi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chảy</a:t>
            </a:r>
            <a:endParaRPr lang="en-US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6348" y="6149368"/>
            <a:ext cx="64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kịp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08787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23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986" y="616131"/>
            <a:ext cx="9114014" cy="581243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176" y="6531"/>
            <a:ext cx="2741023" cy="609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9544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17"/>
          <p:cNvSpPr txBox="1">
            <a:spLocks noChangeArrowheads="1"/>
          </p:cNvSpPr>
          <p:nvPr/>
        </p:nvSpPr>
        <p:spPr bwMode="auto">
          <a:xfrm>
            <a:off x="444500" y="139700"/>
            <a:ext cx="8128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>
                <a:latin typeface="VNI-Avo" pitchFamily="2" charset="0"/>
              </a:rPr>
              <a:t>Thöù ba ngaøy 8 thaùng 11 naêm 2016</a:t>
            </a:r>
          </a:p>
        </p:txBody>
      </p:sp>
      <p:sp>
        <p:nvSpPr>
          <p:cNvPr id="29699" name="Text Box 13"/>
          <p:cNvSpPr txBox="1">
            <a:spLocks noChangeArrowheads="1"/>
          </p:cNvSpPr>
          <p:nvPr/>
        </p:nvSpPr>
        <p:spPr bwMode="auto">
          <a:xfrm>
            <a:off x="3136900" y="482600"/>
            <a:ext cx="2717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b="1">
                <a:latin typeface="Arial" panose="020B0604020202020204" pitchFamily="34" charset="0"/>
              </a:rPr>
              <a:t>Học vần</a:t>
            </a:r>
          </a:p>
        </p:txBody>
      </p:sp>
      <p:pic>
        <p:nvPicPr>
          <p:cNvPr id="29700" name="Picture 32" descr="WhitecornerFlow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5500" y="0"/>
            <a:ext cx="698500" cy="170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33" descr="WhitecornerFlow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8763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34" descr="WhitecornerFlow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5867400"/>
            <a:ext cx="1701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3" name="Picture 35" descr="WhitecornerFlow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56511">
            <a:off x="7700963" y="5511800"/>
            <a:ext cx="1277938" cy="158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 Box 32"/>
          <p:cNvSpPr txBox="1">
            <a:spLocks noChangeArrowheads="1"/>
          </p:cNvSpPr>
          <p:nvPr/>
        </p:nvSpPr>
        <p:spPr bwMode="auto">
          <a:xfrm>
            <a:off x="673100" y="1651000"/>
            <a:ext cx="4622800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500" b="1">
                <a:latin typeface="VNI-Avo" pitchFamily="2" charset="0"/>
              </a:rPr>
              <a:t>Kieåm tra baøi cuõ:   </a:t>
            </a:r>
          </a:p>
        </p:txBody>
      </p:sp>
      <p:sp>
        <p:nvSpPr>
          <p:cNvPr id="27" name="Text Box 33"/>
          <p:cNvSpPr txBox="1">
            <a:spLocks noChangeArrowheads="1"/>
          </p:cNvSpPr>
          <p:nvPr/>
        </p:nvSpPr>
        <p:spPr bwMode="auto">
          <a:xfrm>
            <a:off x="4533900" y="1638300"/>
            <a:ext cx="2184400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Vogue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VNI-Avo" pitchFamily="2" charset="0"/>
              </a:rPr>
              <a:t>au - aâu</a:t>
            </a:r>
          </a:p>
        </p:txBody>
      </p:sp>
      <p:pic>
        <p:nvPicPr>
          <p:cNvPr id="29706" name="Picture 3" descr="091BBD7432A840C9AC55774F24F4C69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940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7" name="WordArt 4"/>
          <p:cNvSpPr>
            <a:spLocks noChangeArrowheads="1" noChangeShapeType="1" noTextEdit="1"/>
          </p:cNvSpPr>
          <p:nvPr/>
        </p:nvSpPr>
        <p:spPr bwMode="auto">
          <a:xfrm>
            <a:off x="2590800" y="3276600"/>
            <a:ext cx="3200400" cy="1295400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50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  <a:contourClr>
                <a:srgbClr val="FFFFCC"/>
              </a:contourClr>
            </a:sp3d>
          </a:bodyPr>
          <a:lstStyle/>
          <a:p>
            <a:pPr algn="ctr"/>
            <a:r>
              <a:rPr lang="en-US" sz="36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LỚP 1A</a:t>
            </a:r>
          </a:p>
        </p:txBody>
      </p:sp>
      <p:pic>
        <p:nvPicPr>
          <p:cNvPr id="29708" name="Picture 3" descr="091BBD7432A840C9AC55774F24F4C69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320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9" name="WordArt 4"/>
          <p:cNvSpPr>
            <a:spLocks noChangeArrowheads="1" noChangeShapeType="1" noTextEdit="1"/>
          </p:cNvSpPr>
          <p:nvPr/>
        </p:nvSpPr>
        <p:spPr bwMode="auto">
          <a:xfrm>
            <a:off x="2590800" y="3352800"/>
            <a:ext cx="3200400" cy="1295400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50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  <a:contourClr>
                <a:srgbClr val="FFFFCC"/>
              </a:contourClr>
            </a:sp3d>
          </a:bodyPr>
          <a:lstStyle/>
          <a:p>
            <a:pPr algn="ctr"/>
            <a:r>
              <a:rPr lang="en-US" sz="36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LỚP 1A</a:t>
            </a:r>
          </a:p>
        </p:txBody>
      </p:sp>
      <p:pic>
        <p:nvPicPr>
          <p:cNvPr id="29710" name="Picture 3" descr="091BBD7432A840C9AC55774F24F4C69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09" y="1385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11" name="WordArt 4"/>
          <p:cNvSpPr>
            <a:spLocks noChangeArrowheads="1" noChangeShapeType="1" noTextEdit="1"/>
          </p:cNvSpPr>
          <p:nvPr/>
        </p:nvSpPr>
        <p:spPr bwMode="auto">
          <a:xfrm>
            <a:off x="1447800" y="2501900"/>
            <a:ext cx="6400800" cy="1765300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  <a:contourClr>
                <a:srgbClr val="0070C0"/>
              </a:contourClr>
            </a:sp3d>
          </a:bodyPr>
          <a:lstStyle/>
          <a:p>
            <a:pPr algn="ctr"/>
            <a:r>
              <a:rPr lang="en-US" sz="3600" kern="10" dirty="0" err="1" smtClean="0">
                <a:ln w="9525">
                  <a:round/>
                  <a:headEnd/>
                  <a:tailEnd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600" kern="10" dirty="0" smtClean="0">
                <a:ln w="9525">
                  <a:round/>
                  <a:headEnd/>
                  <a:tailEnd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round/>
                  <a:headEnd/>
                  <a:tailEnd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kern="10" dirty="0">
                <a:ln w="9525">
                  <a:round/>
                  <a:headEnd/>
                  <a:tailEnd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round/>
                  <a:headEnd/>
                  <a:tailEnd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600" kern="10" dirty="0">
                <a:ln w="9525">
                  <a:round/>
                  <a:headEnd/>
                  <a:tailEnd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round/>
                  <a:headEnd/>
                  <a:tailEnd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3600" kern="10" dirty="0">
                <a:ln w="9525">
                  <a:round/>
                  <a:headEnd/>
                  <a:tailEnd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US" sz="3600" kern="10" dirty="0" err="1">
                <a:ln w="9525">
                  <a:round/>
                  <a:headEnd/>
                  <a:tailEnd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600" kern="10" dirty="0">
                <a:ln w="9525">
                  <a:round/>
                  <a:headEnd/>
                  <a:tailEnd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round/>
                  <a:headEnd/>
                  <a:tailEnd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3600" kern="10" dirty="0">
                <a:ln w="9525">
                  <a:round/>
                  <a:headEnd/>
                  <a:tailEnd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round/>
                  <a:headEnd/>
                  <a:tailEnd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kern="10" dirty="0">
                <a:ln w="9525">
                  <a:round/>
                  <a:headEnd/>
                  <a:tailEnd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con.</a:t>
            </a:r>
          </a:p>
        </p:txBody>
      </p:sp>
    </p:spTree>
    <p:extLst>
      <p:ext uri="{BB962C8B-B14F-4D97-AF65-F5344CB8AC3E}">
        <p14:creationId xmlns:p14="http://schemas.microsoft.com/office/powerpoint/2010/main" val="376775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grass"/>
          <p:cNvPicPr>
            <a:picLocks noChangeAspect="1" noChangeArrowheads="1"/>
          </p:cNvPicPr>
          <p:nvPr/>
        </p:nvPicPr>
        <p:blipFill>
          <a:blip r:embed="rId4">
            <a:lum bright="-6000"/>
          </a:blip>
          <a:srcRect/>
          <a:stretch>
            <a:fillRect/>
          </a:stretch>
        </p:blipFill>
        <p:spPr bwMode="auto">
          <a:xfrm>
            <a:off x="0" y="-14288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558800"/>
            <a:ext cx="8232775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 TRA BÀI CŨ</a:t>
            </a:r>
          </a:p>
        </p:txBody>
      </p:sp>
      <p:pic>
        <p:nvPicPr>
          <p:cNvPr id="9220" name="Picture 2" descr="BARRES DE SEPARATION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86200" y="998538"/>
            <a:ext cx="3792538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2" descr="BARRES DE SEPARATION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998538"/>
            <a:ext cx="3792538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2" descr="BARRES DE SEPARATION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66800" y="-685800"/>
            <a:ext cx="379095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1" name="TextBox 7"/>
          <p:cNvSpPr txBox="1">
            <a:spLocks noChangeArrowheads="1"/>
          </p:cNvSpPr>
          <p:nvPr/>
        </p:nvSpPr>
        <p:spPr bwMode="auto">
          <a:xfrm>
            <a:off x="1219200" y="2520950"/>
            <a:ext cx="75438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540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         TRÒ CHƠI:</a:t>
            </a:r>
          </a:p>
          <a:p>
            <a:r>
              <a:rPr lang="en-US" sz="540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“AI NHANH, AI ĐÚNG”</a:t>
            </a:r>
          </a:p>
        </p:txBody>
      </p:sp>
    </p:spTree>
    <p:extLst>
      <p:ext uri="{BB962C8B-B14F-4D97-AF65-F5344CB8AC3E}">
        <p14:creationId xmlns:p14="http://schemas.microsoft.com/office/powerpoint/2010/main" val="2324619465"/>
      </p:ext>
    </p:extLst>
  </p:cSld>
  <p:clrMapOvr>
    <a:masterClrMapping/>
  </p:clrMapOvr>
  <p:transition spd="slow">
    <p:fade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27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8" descr="tải xuống (3)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-14288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Text Box 49"/>
          <p:cNvSpPr txBox="1">
            <a:spLocks noChangeArrowheads="1"/>
          </p:cNvSpPr>
          <p:nvPr/>
        </p:nvSpPr>
        <p:spPr bwMode="auto">
          <a:xfrm>
            <a:off x="2667000" y="2522538"/>
            <a:ext cx="64770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7030A0"/>
                </a:solidFill>
                <a:latin typeface="Times New Roman" pitchFamily="18" charset="0"/>
              </a:rPr>
              <a:t>   Câu 1: Muốn cho nhà cửa gọn gàng, sạch sẽ em phải làm gì? </a:t>
            </a:r>
          </a:p>
        </p:txBody>
      </p:sp>
      <p:sp>
        <p:nvSpPr>
          <p:cNvPr id="9224" name="Text Box 49"/>
          <p:cNvSpPr txBox="1">
            <a:spLocks noChangeArrowheads="1"/>
          </p:cNvSpPr>
          <p:nvPr/>
        </p:nvSpPr>
        <p:spPr bwMode="auto">
          <a:xfrm>
            <a:off x="2740025" y="1455738"/>
            <a:ext cx="62484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33CC"/>
                </a:solidFill>
                <a:latin typeface="Times New Roman" pitchFamily="18" charset="0"/>
              </a:rPr>
              <a:t>    Hãy chọn đáp án đúng cho các câu hỏi sau:</a:t>
            </a:r>
          </a:p>
        </p:txBody>
      </p:sp>
      <p:sp>
        <p:nvSpPr>
          <p:cNvPr id="11" name="Oval 10"/>
          <p:cNvSpPr/>
          <p:nvPr/>
        </p:nvSpPr>
        <p:spPr>
          <a:xfrm>
            <a:off x="3502025" y="3900488"/>
            <a:ext cx="762000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rgbClr val="FF3300"/>
                </a:solidFill>
              </a:rPr>
              <a:t>a</a:t>
            </a:r>
          </a:p>
        </p:txBody>
      </p:sp>
      <p:sp>
        <p:nvSpPr>
          <p:cNvPr id="12" name="Oval 11"/>
          <p:cNvSpPr/>
          <p:nvPr/>
        </p:nvSpPr>
        <p:spPr>
          <a:xfrm>
            <a:off x="3500438" y="4910138"/>
            <a:ext cx="762000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rgbClr val="FF3300"/>
                </a:solidFill>
              </a:rPr>
              <a:t>b</a:t>
            </a:r>
          </a:p>
        </p:txBody>
      </p:sp>
      <p:pic>
        <p:nvPicPr>
          <p:cNvPr id="10247" name="Picture 38" descr="appias nero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884363" y="4516438"/>
            <a:ext cx="228600" cy="19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Oval 14"/>
          <p:cNvSpPr/>
          <p:nvPr/>
        </p:nvSpPr>
        <p:spPr bwMode="auto">
          <a:xfrm>
            <a:off x="3499756" y="4909462"/>
            <a:ext cx="762000" cy="685800"/>
          </a:xfrm>
          <a:prstGeom prst="ellipse">
            <a:avLst/>
          </a:prstGeom>
          <a:noFill/>
          <a:ln w="38100">
            <a:solidFill>
              <a:srgbClr val="FF0000"/>
            </a:solidFill>
            <a:headEnd type="none" w="med" len="med"/>
            <a:tailEnd type="none" w="med" len="med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lowchart: Summing Junction 15"/>
          <p:cNvSpPr/>
          <p:nvPr/>
        </p:nvSpPr>
        <p:spPr bwMode="auto">
          <a:xfrm>
            <a:off x="3502025" y="3900488"/>
            <a:ext cx="762000" cy="685800"/>
          </a:xfrm>
          <a:prstGeom prst="flowChartSummingJunction">
            <a:avLst/>
          </a:prstGeom>
          <a:noFill/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ext Box 49"/>
          <p:cNvSpPr txBox="1">
            <a:spLocks noChangeArrowheads="1"/>
          </p:cNvSpPr>
          <p:nvPr/>
        </p:nvSpPr>
        <p:spPr bwMode="auto">
          <a:xfrm>
            <a:off x="4419600" y="3733800"/>
            <a:ext cx="452755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9900"/>
                </a:solidFill>
                <a:latin typeface="Times New Roman" pitchFamily="18" charset="0"/>
              </a:rPr>
              <a:t>Để các đồ dùng trong nhà bừa bãi.</a:t>
            </a:r>
          </a:p>
        </p:txBody>
      </p:sp>
      <p:sp>
        <p:nvSpPr>
          <p:cNvPr id="17" name="Text Box 49"/>
          <p:cNvSpPr txBox="1">
            <a:spLocks noChangeArrowheads="1"/>
          </p:cNvSpPr>
          <p:nvPr/>
        </p:nvSpPr>
        <p:spPr bwMode="auto">
          <a:xfrm>
            <a:off x="4416425" y="4775200"/>
            <a:ext cx="44958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9900"/>
                </a:solidFill>
                <a:latin typeface="Times New Roman" pitchFamily="18" charset="0"/>
              </a:rPr>
              <a:t>Quét dọn, sắp xếp các đồ dùng trong nhà gọn gàng.</a:t>
            </a:r>
          </a:p>
        </p:txBody>
      </p:sp>
      <p:sp>
        <p:nvSpPr>
          <p:cNvPr id="18" name="Text Box 49"/>
          <p:cNvSpPr txBox="1">
            <a:spLocks noChangeArrowheads="1"/>
          </p:cNvSpPr>
          <p:nvPr/>
        </p:nvSpPr>
        <p:spPr bwMode="auto">
          <a:xfrm>
            <a:off x="4416425" y="5910263"/>
            <a:ext cx="4191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9900"/>
                </a:solidFill>
                <a:latin typeface="Times New Roman" pitchFamily="18" charset="0"/>
              </a:rPr>
              <a:t>Không quét dọn nhà cửa.</a:t>
            </a:r>
          </a:p>
        </p:txBody>
      </p:sp>
      <p:sp>
        <p:nvSpPr>
          <p:cNvPr id="19" name="Oval 18"/>
          <p:cNvSpPr/>
          <p:nvPr/>
        </p:nvSpPr>
        <p:spPr>
          <a:xfrm>
            <a:off x="3505200" y="5799138"/>
            <a:ext cx="762000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rgbClr val="FF3300"/>
                </a:solidFill>
              </a:rPr>
              <a:t>c</a:t>
            </a:r>
          </a:p>
        </p:txBody>
      </p:sp>
      <p:sp>
        <p:nvSpPr>
          <p:cNvPr id="21" name="Flowchart: Summing Junction 20"/>
          <p:cNvSpPr/>
          <p:nvPr/>
        </p:nvSpPr>
        <p:spPr bwMode="auto">
          <a:xfrm>
            <a:off x="3505200" y="5799138"/>
            <a:ext cx="762000" cy="685800"/>
          </a:xfrm>
          <a:prstGeom prst="flowChartSummingJunction">
            <a:avLst/>
          </a:prstGeom>
          <a:noFill/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8" name="AutoShape 12"/>
          <p:cNvSpPr>
            <a:spLocks noChangeArrowheads="1"/>
          </p:cNvSpPr>
          <p:nvPr/>
        </p:nvSpPr>
        <p:spPr bwMode="auto">
          <a:xfrm>
            <a:off x="7481888" y="384175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7B77C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400" b="1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29" name="AutoShape 13"/>
          <p:cNvSpPr>
            <a:spLocks noChangeArrowheads="1"/>
          </p:cNvSpPr>
          <p:nvPr/>
        </p:nvSpPr>
        <p:spPr bwMode="auto">
          <a:xfrm>
            <a:off x="7485063" y="390525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89B593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400" b="1">
                <a:solidFill>
                  <a:srgbClr val="800000"/>
                </a:solidFill>
              </a:rPr>
              <a:t>1</a:t>
            </a:r>
          </a:p>
        </p:txBody>
      </p:sp>
      <p:sp>
        <p:nvSpPr>
          <p:cNvPr id="30" name="AutoShape 14"/>
          <p:cNvSpPr>
            <a:spLocks noChangeArrowheads="1"/>
          </p:cNvSpPr>
          <p:nvPr/>
        </p:nvSpPr>
        <p:spPr bwMode="auto">
          <a:xfrm>
            <a:off x="7489825" y="37465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400" b="1">
                <a:solidFill>
                  <a:srgbClr val="0033CC"/>
                </a:solidFill>
              </a:rPr>
              <a:t>2</a:t>
            </a:r>
          </a:p>
        </p:txBody>
      </p:sp>
      <p:sp>
        <p:nvSpPr>
          <p:cNvPr id="31" name="AutoShape 15"/>
          <p:cNvSpPr>
            <a:spLocks noChangeArrowheads="1"/>
          </p:cNvSpPr>
          <p:nvPr/>
        </p:nvSpPr>
        <p:spPr bwMode="auto">
          <a:xfrm>
            <a:off x="7481888" y="369888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400" b="1">
                <a:solidFill>
                  <a:srgbClr val="0033CC"/>
                </a:solidFill>
              </a:rPr>
              <a:t>3</a:t>
            </a:r>
          </a:p>
        </p:txBody>
      </p:sp>
      <p:sp>
        <p:nvSpPr>
          <p:cNvPr id="32" name="AutoShape 16"/>
          <p:cNvSpPr>
            <a:spLocks noChangeArrowheads="1"/>
          </p:cNvSpPr>
          <p:nvPr/>
        </p:nvSpPr>
        <p:spPr bwMode="auto">
          <a:xfrm>
            <a:off x="7489825" y="369888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400" b="1">
                <a:solidFill>
                  <a:srgbClr val="0033CC"/>
                </a:solidFill>
              </a:rPr>
              <a:t>4</a:t>
            </a:r>
          </a:p>
        </p:txBody>
      </p:sp>
      <p:sp>
        <p:nvSpPr>
          <p:cNvPr id="33" name="AutoShape 17"/>
          <p:cNvSpPr>
            <a:spLocks noChangeArrowheads="1"/>
          </p:cNvSpPr>
          <p:nvPr/>
        </p:nvSpPr>
        <p:spPr bwMode="auto">
          <a:xfrm>
            <a:off x="7489825" y="293688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400" b="1">
                <a:solidFill>
                  <a:srgbClr val="0033CC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197036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4" presetClass="exit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000"/>
                            </p:stCondLst>
                            <p:childTnLst>
                              <p:par>
                                <p:cTn id="71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0"/>
                            </p:stCondLst>
                            <p:childTnLst>
                              <p:par>
                                <p:cTn id="79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0" dur="1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9222" grpId="0"/>
      <p:bldP spid="9224" grpId="0"/>
      <p:bldP spid="11" grpId="0" animBg="1"/>
      <p:bldP spid="12" grpId="0" animBg="1"/>
      <p:bldP spid="16" grpId="0" animBg="1"/>
      <p:bldP spid="14" grpId="0"/>
      <p:bldP spid="17" grpId="0"/>
      <p:bldP spid="18" grpId="0"/>
      <p:bldP spid="19" grpId="0" animBg="1"/>
      <p:bldP spid="21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Grp="1" noChangeAspect="1"/>
          </p:cNvGraphicFramePr>
          <p:nvPr>
            <p:ph idx="4294967295"/>
          </p:nvPr>
        </p:nvGraphicFramePr>
        <p:xfrm>
          <a:off x="744538" y="4989513"/>
          <a:ext cx="914400" cy="109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Clip" r:id="rId9" imgW="3531960" imgH="4445640" progId="">
                  <p:embed/>
                </p:oleObj>
              </mc:Choice>
              <mc:Fallback>
                <p:oleObj name="Clip" r:id="rId9" imgW="3531960" imgH="4445640" progId="">
                  <p:embed/>
                  <p:pic>
                    <p:nvPicPr>
                      <p:cNvPr id="102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4538" y="4989513"/>
                        <a:ext cx="914400" cy="1092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7" name="Picture 4" descr="Picture5"/>
          <p:cNvPicPr>
            <a:picLocks noChangeAspect="1" noChangeArrowheads="1"/>
          </p:cNvPicPr>
          <p:nvPr/>
        </p:nvPicPr>
        <p:blipFill>
          <a:blip r:embed="rId11"/>
          <a:srcRect l="2753" r="1834" b="8554"/>
          <a:stretch>
            <a:fillRect/>
          </a:stretch>
        </p:blipFill>
        <p:spPr bwMode="auto">
          <a:xfrm>
            <a:off x="0" y="1371600"/>
            <a:ext cx="9144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4149" name="Rectangle 5"/>
          <p:cNvSpPr>
            <a:spLocks noChangeArrowheads="1"/>
          </p:cNvSpPr>
          <p:nvPr/>
        </p:nvSpPr>
        <p:spPr bwMode="auto">
          <a:xfrm>
            <a:off x="2057400" y="2362200"/>
            <a:ext cx="6400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342900" indent="-342900"/>
            <a:r>
              <a:rPr lang="en-US" sz="32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Câu 2: Ở nhà, ai là người làm công </a:t>
            </a:r>
          </a:p>
          <a:p>
            <a:pPr marL="342900" indent="-342900"/>
            <a:r>
              <a:rPr lang="en-US" sz="32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việc nhà?</a:t>
            </a:r>
          </a:p>
          <a:p>
            <a:pPr marL="342900" indent="-342900">
              <a:buFontTx/>
              <a:buAutoNum type="alphaLcPeriod"/>
            </a:pPr>
            <a:endParaRPr lang="en-US" sz="240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4153" name="Rectangle 9"/>
          <p:cNvSpPr>
            <a:spLocks noChangeArrowheads="1"/>
          </p:cNvSpPr>
          <p:nvPr/>
        </p:nvSpPr>
        <p:spPr bwMode="auto">
          <a:xfrm>
            <a:off x="3203575" y="4487863"/>
            <a:ext cx="4648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n-US" sz="320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Bố mẹ. </a:t>
            </a:r>
          </a:p>
        </p:txBody>
      </p:sp>
      <p:sp>
        <p:nvSpPr>
          <p:cNvPr id="134154" name="Rectangle 10"/>
          <p:cNvSpPr>
            <a:spLocks noChangeArrowheads="1"/>
          </p:cNvSpPr>
          <p:nvPr/>
        </p:nvSpPr>
        <p:spPr bwMode="auto">
          <a:xfrm>
            <a:off x="3200400" y="5402263"/>
            <a:ext cx="27733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Anh chị và em.</a:t>
            </a:r>
          </a:p>
        </p:txBody>
      </p:sp>
      <p:sp>
        <p:nvSpPr>
          <p:cNvPr id="134155" name="Rectangle 11"/>
          <p:cNvSpPr>
            <a:spLocks noChangeArrowheads="1"/>
          </p:cNvSpPr>
          <p:nvPr/>
        </p:nvSpPr>
        <p:spPr bwMode="auto">
          <a:xfrm>
            <a:off x="3124200" y="3556000"/>
            <a:ext cx="6705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n-US" sz="320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Tất cả mọi người trong gia đình. </a:t>
            </a:r>
          </a:p>
        </p:txBody>
      </p:sp>
      <p:sp>
        <p:nvSpPr>
          <p:cNvPr id="134156" name="AutoShape 12"/>
          <p:cNvSpPr>
            <a:spLocks noChangeArrowheads="1"/>
          </p:cNvSpPr>
          <p:nvPr/>
        </p:nvSpPr>
        <p:spPr bwMode="auto">
          <a:xfrm>
            <a:off x="7807325" y="22225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7B77C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400" b="1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134157" name="AutoShape 13"/>
          <p:cNvSpPr>
            <a:spLocks noChangeArrowheads="1"/>
          </p:cNvSpPr>
          <p:nvPr/>
        </p:nvSpPr>
        <p:spPr bwMode="auto">
          <a:xfrm>
            <a:off x="7810500" y="2286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89B593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400" b="1">
                <a:solidFill>
                  <a:srgbClr val="800000"/>
                </a:solidFill>
              </a:rPr>
              <a:t>1</a:t>
            </a:r>
          </a:p>
        </p:txBody>
      </p:sp>
      <p:sp>
        <p:nvSpPr>
          <p:cNvPr id="134158" name="AutoShape 14"/>
          <p:cNvSpPr>
            <a:spLocks noChangeArrowheads="1"/>
          </p:cNvSpPr>
          <p:nvPr/>
        </p:nvSpPr>
        <p:spPr bwMode="auto">
          <a:xfrm>
            <a:off x="7815263" y="212725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400" b="1">
                <a:solidFill>
                  <a:srgbClr val="0033CC"/>
                </a:solidFill>
              </a:rPr>
              <a:t>2</a:t>
            </a:r>
          </a:p>
        </p:txBody>
      </p:sp>
      <p:sp>
        <p:nvSpPr>
          <p:cNvPr id="134159" name="AutoShape 15"/>
          <p:cNvSpPr>
            <a:spLocks noChangeArrowheads="1"/>
          </p:cNvSpPr>
          <p:nvPr/>
        </p:nvSpPr>
        <p:spPr bwMode="auto">
          <a:xfrm>
            <a:off x="7807325" y="207963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400" b="1">
                <a:solidFill>
                  <a:srgbClr val="0033CC"/>
                </a:solidFill>
              </a:rPr>
              <a:t>3</a:t>
            </a:r>
          </a:p>
        </p:txBody>
      </p:sp>
      <p:sp>
        <p:nvSpPr>
          <p:cNvPr id="134160" name="AutoShape 16"/>
          <p:cNvSpPr>
            <a:spLocks noChangeArrowheads="1"/>
          </p:cNvSpPr>
          <p:nvPr/>
        </p:nvSpPr>
        <p:spPr bwMode="auto">
          <a:xfrm>
            <a:off x="7807325" y="212725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400" b="1">
                <a:solidFill>
                  <a:srgbClr val="0033CC"/>
                </a:solidFill>
              </a:rPr>
              <a:t>4</a:t>
            </a:r>
          </a:p>
        </p:txBody>
      </p:sp>
      <p:sp>
        <p:nvSpPr>
          <p:cNvPr id="134161" name="AutoShape 17"/>
          <p:cNvSpPr>
            <a:spLocks noChangeArrowheads="1"/>
          </p:cNvSpPr>
          <p:nvPr/>
        </p:nvSpPr>
        <p:spPr bwMode="auto">
          <a:xfrm>
            <a:off x="7797800" y="2032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400" b="1">
                <a:solidFill>
                  <a:srgbClr val="0033CC"/>
                </a:solidFill>
              </a:rPr>
              <a:t>5</a:t>
            </a:r>
          </a:p>
        </p:txBody>
      </p:sp>
      <p:sp>
        <p:nvSpPr>
          <p:cNvPr id="16" name="Text Box 49"/>
          <p:cNvSpPr txBox="1">
            <a:spLocks noChangeArrowheads="1"/>
          </p:cNvSpPr>
          <p:nvPr/>
        </p:nvSpPr>
        <p:spPr bwMode="auto">
          <a:xfrm>
            <a:off x="42863" y="403225"/>
            <a:ext cx="7772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33CC"/>
                </a:solidFill>
                <a:latin typeface="Times New Roman" pitchFamily="18" charset="0"/>
              </a:rPr>
              <a:t>Hãy chọn đáp án đúng cho các câu hỏi sau:</a:t>
            </a:r>
          </a:p>
        </p:txBody>
      </p:sp>
      <p:sp>
        <p:nvSpPr>
          <p:cNvPr id="18" name="Oval 17"/>
          <p:cNvSpPr/>
          <p:nvPr/>
        </p:nvSpPr>
        <p:spPr>
          <a:xfrm>
            <a:off x="2286000" y="3505200"/>
            <a:ext cx="762000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rgbClr val="FF3300"/>
                </a:solidFill>
              </a:rPr>
              <a:t>a</a:t>
            </a:r>
          </a:p>
        </p:txBody>
      </p:sp>
      <p:sp>
        <p:nvSpPr>
          <p:cNvPr id="20" name="Oval 19"/>
          <p:cNvSpPr/>
          <p:nvPr/>
        </p:nvSpPr>
        <p:spPr bwMode="auto">
          <a:xfrm>
            <a:off x="2309608" y="3516118"/>
            <a:ext cx="762000" cy="685800"/>
          </a:xfrm>
          <a:prstGeom prst="ellipse">
            <a:avLst/>
          </a:prstGeom>
          <a:noFill/>
          <a:ln w="38100">
            <a:solidFill>
              <a:srgbClr val="FF0000"/>
            </a:solidFill>
            <a:headEnd type="none" w="med" len="med"/>
            <a:tailEnd type="none" w="med" len="med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2357438" y="5334000"/>
            <a:ext cx="762000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rgbClr val="FF3300"/>
                </a:solidFill>
              </a:rPr>
              <a:t>c</a:t>
            </a:r>
          </a:p>
        </p:txBody>
      </p:sp>
      <p:sp>
        <p:nvSpPr>
          <p:cNvPr id="23" name="Flowchart: Summing Junction 22"/>
          <p:cNvSpPr/>
          <p:nvPr/>
        </p:nvSpPr>
        <p:spPr bwMode="auto">
          <a:xfrm>
            <a:off x="2357438" y="5334000"/>
            <a:ext cx="762000" cy="685800"/>
          </a:xfrm>
          <a:prstGeom prst="flowChartSummingJunction">
            <a:avLst/>
          </a:prstGeom>
          <a:noFill/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2333625" y="4383088"/>
            <a:ext cx="762000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rgbClr val="FF3300"/>
                </a:solidFill>
              </a:rPr>
              <a:t>b</a:t>
            </a:r>
          </a:p>
        </p:txBody>
      </p:sp>
      <p:pic>
        <p:nvPicPr>
          <p:cNvPr id="1046" name="Picture 38" descr="appias nero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402138" y="5797550"/>
            <a:ext cx="228600" cy="19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Flowchart: Summing Junction 25"/>
          <p:cNvSpPr/>
          <p:nvPr/>
        </p:nvSpPr>
        <p:spPr bwMode="auto">
          <a:xfrm>
            <a:off x="2333625" y="4371975"/>
            <a:ext cx="762000" cy="685800"/>
          </a:xfrm>
          <a:prstGeom prst="flowChartSummingJunction">
            <a:avLst/>
          </a:prstGeom>
          <a:noFill/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744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41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41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341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34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34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34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134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134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1341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4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34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34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34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134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1341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4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34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134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134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134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134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4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000"/>
                            </p:stCondLst>
                            <p:childTnLst>
                              <p:par>
                                <p:cTn id="69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34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34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34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34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134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4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000"/>
                            </p:stCondLst>
                            <p:childTnLst>
                              <p:par>
                                <p:cTn id="77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34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34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34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134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1000"/>
                                        <p:tgtEl>
                                          <p:spTgt spid="1341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4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0"/>
                            </p:stCondLst>
                            <p:childTnLst>
                              <p:par>
                                <p:cTn id="8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6" dur="1000" fill="hold"/>
                                        <p:tgtEl>
                                          <p:spTgt spid="13415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134149" grpId="0"/>
      <p:bldP spid="134153" grpId="0"/>
      <p:bldP spid="134155" grpId="0"/>
      <p:bldP spid="134156" grpId="0" animBg="1"/>
      <p:bldP spid="134157" grpId="0" animBg="1"/>
      <p:bldP spid="134158" grpId="0" animBg="1"/>
      <p:bldP spid="134159" grpId="0" animBg="1"/>
      <p:bldP spid="134160" grpId="0" animBg="1"/>
      <p:bldP spid="134161" grpId="0" animBg="1"/>
      <p:bldP spid="16" grpId="0"/>
      <p:bldP spid="18" grpId="0" animBg="1"/>
      <p:bldP spid="22" grpId="0" animBg="1"/>
      <p:bldP spid="23" grpId="0" animBg="1"/>
      <p:bldP spid="2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Grp="1" noChangeAspect="1"/>
          </p:cNvGraphicFramePr>
          <p:nvPr>
            <p:ph idx="4294967295"/>
          </p:nvPr>
        </p:nvGraphicFramePr>
        <p:xfrm>
          <a:off x="744538" y="4989513"/>
          <a:ext cx="914400" cy="109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Clip" r:id="rId9" imgW="3531960" imgH="4445640" progId="">
                  <p:embed/>
                </p:oleObj>
              </mc:Choice>
              <mc:Fallback>
                <p:oleObj name="Clip" r:id="rId9" imgW="3531960" imgH="4445640" progId="">
                  <p:embed/>
                  <p:pic>
                    <p:nvPicPr>
                      <p:cNvPr id="102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4538" y="4989513"/>
                        <a:ext cx="914400" cy="1092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7" name="Picture 4" descr="Picture5"/>
          <p:cNvPicPr>
            <a:picLocks noChangeAspect="1" noChangeArrowheads="1"/>
          </p:cNvPicPr>
          <p:nvPr/>
        </p:nvPicPr>
        <p:blipFill>
          <a:blip r:embed="rId11"/>
          <a:srcRect l="2753" r="1834" b="8554"/>
          <a:stretch>
            <a:fillRect/>
          </a:stretch>
        </p:blipFill>
        <p:spPr bwMode="auto">
          <a:xfrm>
            <a:off x="0" y="1158875"/>
            <a:ext cx="9144000" cy="569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4149" name="Rectangle 5"/>
          <p:cNvSpPr>
            <a:spLocks noChangeArrowheads="1"/>
          </p:cNvSpPr>
          <p:nvPr/>
        </p:nvSpPr>
        <p:spPr bwMode="auto">
          <a:xfrm>
            <a:off x="2057400" y="2362200"/>
            <a:ext cx="6400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342900" indent="-342900"/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3: </a:t>
            </a:r>
            <a:r>
              <a:rPr lang="en-US" sz="32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32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endParaRPr lang="en-US" sz="32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3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2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húng</a:t>
            </a: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2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?</a:t>
            </a:r>
            <a:endParaRPr lang="en-US" sz="24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4153" name="Rectangle 9"/>
          <p:cNvSpPr>
            <a:spLocks noChangeArrowheads="1"/>
          </p:cNvSpPr>
          <p:nvPr/>
        </p:nvSpPr>
        <p:spPr bwMode="auto">
          <a:xfrm>
            <a:off x="3319643" y="4375151"/>
            <a:ext cx="4648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endParaRPr lang="en-US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4154" name="Rectangle 10"/>
          <p:cNvSpPr>
            <a:spLocks noChangeArrowheads="1"/>
          </p:cNvSpPr>
          <p:nvPr/>
        </p:nvSpPr>
        <p:spPr bwMode="auto">
          <a:xfrm>
            <a:off x="3276600" y="5351483"/>
            <a:ext cx="543610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endParaRPr lang="en-US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.</a:t>
            </a:r>
            <a:endParaRPr lang="en-US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4155" name="Rectangle 11"/>
          <p:cNvSpPr>
            <a:spLocks noChangeArrowheads="1"/>
          </p:cNvSpPr>
          <p:nvPr/>
        </p:nvSpPr>
        <p:spPr bwMode="auto">
          <a:xfrm>
            <a:off x="3276600" y="3389294"/>
            <a:ext cx="67056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Tránh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nhọn</a:t>
            </a:r>
            <a:endParaRPr lang="en-US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gây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nguy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hiểm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4156" name="AutoShape 12"/>
          <p:cNvSpPr>
            <a:spLocks noChangeArrowheads="1"/>
          </p:cNvSpPr>
          <p:nvPr/>
        </p:nvSpPr>
        <p:spPr bwMode="auto">
          <a:xfrm>
            <a:off x="7807325" y="22225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7B77C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400" b="1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134157" name="AutoShape 13"/>
          <p:cNvSpPr>
            <a:spLocks noChangeArrowheads="1"/>
          </p:cNvSpPr>
          <p:nvPr/>
        </p:nvSpPr>
        <p:spPr bwMode="auto">
          <a:xfrm>
            <a:off x="7810500" y="2286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89B593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400" b="1">
                <a:solidFill>
                  <a:srgbClr val="800000"/>
                </a:solidFill>
              </a:rPr>
              <a:t>1</a:t>
            </a:r>
          </a:p>
        </p:txBody>
      </p:sp>
      <p:sp>
        <p:nvSpPr>
          <p:cNvPr id="134158" name="AutoShape 14"/>
          <p:cNvSpPr>
            <a:spLocks noChangeArrowheads="1"/>
          </p:cNvSpPr>
          <p:nvPr/>
        </p:nvSpPr>
        <p:spPr bwMode="auto">
          <a:xfrm>
            <a:off x="7815263" y="212725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400" b="1">
                <a:solidFill>
                  <a:srgbClr val="0033CC"/>
                </a:solidFill>
              </a:rPr>
              <a:t>2</a:t>
            </a:r>
          </a:p>
        </p:txBody>
      </p:sp>
      <p:sp>
        <p:nvSpPr>
          <p:cNvPr id="134159" name="AutoShape 15"/>
          <p:cNvSpPr>
            <a:spLocks noChangeArrowheads="1"/>
          </p:cNvSpPr>
          <p:nvPr/>
        </p:nvSpPr>
        <p:spPr bwMode="auto">
          <a:xfrm>
            <a:off x="7807325" y="207963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400" b="1">
                <a:solidFill>
                  <a:srgbClr val="0033CC"/>
                </a:solidFill>
              </a:rPr>
              <a:t>3</a:t>
            </a:r>
          </a:p>
        </p:txBody>
      </p:sp>
      <p:sp>
        <p:nvSpPr>
          <p:cNvPr id="134160" name="AutoShape 16"/>
          <p:cNvSpPr>
            <a:spLocks noChangeArrowheads="1"/>
          </p:cNvSpPr>
          <p:nvPr/>
        </p:nvSpPr>
        <p:spPr bwMode="auto">
          <a:xfrm>
            <a:off x="7807325" y="212725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400" b="1">
                <a:solidFill>
                  <a:srgbClr val="0033CC"/>
                </a:solidFill>
              </a:rPr>
              <a:t>4</a:t>
            </a:r>
          </a:p>
        </p:txBody>
      </p:sp>
      <p:sp>
        <p:nvSpPr>
          <p:cNvPr id="134161" name="AutoShape 17"/>
          <p:cNvSpPr>
            <a:spLocks noChangeArrowheads="1"/>
          </p:cNvSpPr>
          <p:nvPr/>
        </p:nvSpPr>
        <p:spPr bwMode="auto">
          <a:xfrm>
            <a:off x="7797800" y="2032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400" b="1">
                <a:solidFill>
                  <a:srgbClr val="0033CC"/>
                </a:solidFill>
              </a:rPr>
              <a:t>5</a:t>
            </a:r>
          </a:p>
        </p:txBody>
      </p:sp>
      <p:sp>
        <p:nvSpPr>
          <p:cNvPr id="16" name="Text Box 49"/>
          <p:cNvSpPr txBox="1">
            <a:spLocks noChangeArrowheads="1"/>
          </p:cNvSpPr>
          <p:nvPr/>
        </p:nvSpPr>
        <p:spPr bwMode="auto">
          <a:xfrm>
            <a:off x="42863" y="403225"/>
            <a:ext cx="7772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33CC"/>
                </a:solidFill>
                <a:latin typeface="Times New Roman" pitchFamily="18" charset="0"/>
              </a:rPr>
              <a:t>Hãy chọn đáp án đúng cho các câu hỏi sau:</a:t>
            </a:r>
          </a:p>
        </p:txBody>
      </p:sp>
      <p:sp>
        <p:nvSpPr>
          <p:cNvPr id="18" name="Oval 17"/>
          <p:cNvSpPr/>
          <p:nvPr/>
        </p:nvSpPr>
        <p:spPr>
          <a:xfrm>
            <a:off x="2286000" y="3505200"/>
            <a:ext cx="762000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rgbClr val="FF3300"/>
                </a:solidFill>
              </a:rPr>
              <a:t>a</a:t>
            </a:r>
          </a:p>
        </p:txBody>
      </p:sp>
      <p:sp>
        <p:nvSpPr>
          <p:cNvPr id="20" name="Oval 19"/>
          <p:cNvSpPr/>
          <p:nvPr/>
        </p:nvSpPr>
        <p:spPr bwMode="auto">
          <a:xfrm>
            <a:off x="2309608" y="3516118"/>
            <a:ext cx="762000" cy="685800"/>
          </a:xfrm>
          <a:prstGeom prst="ellipse">
            <a:avLst/>
          </a:prstGeom>
          <a:noFill/>
          <a:ln w="38100">
            <a:solidFill>
              <a:srgbClr val="FF0000"/>
            </a:solidFill>
            <a:headEnd type="none" w="med" len="med"/>
            <a:tailEnd type="none" w="med" len="med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2357438" y="5334000"/>
            <a:ext cx="762000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rgbClr val="FF3300"/>
                </a:solidFill>
              </a:rPr>
              <a:t>c</a:t>
            </a:r>
          </a:p>
        </p:txBody>
      </p:sp>
      <p:sp>
        <p:nvSpPr>
          <p:cNvPr id="23" name="Flowchart: Summing Junction 22"/>
          <p:cNvSpPr/>
          <p:nvPr/>
        </p:nvSpPr>
        <p:spPr bwMode="auto">
          <a:xfrm>
            <a:off x="2357438" y="5334000"/>
            <a:ext cx="762000" cy="685800"/>
          </a:xfrm>
          <a:prstGeom prst="flowChartSummingJunction">
            <a:avLst/>
          </a:prstGeom>
          <a:noFill/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2333625" y="4383088"/>
            <a:ext cx="762000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rgbClr val="FF3300"/>
                </a:solidFill>
              </a:rPr>
              <a:t>b</a:t>
            </a:r>
          </a:p>
        </p:txBody>
      </p:sp>
      <p:pic>
        <p:nvPicPr>
          <p:cNvPr id="1046" name="Picture 38" descr="appias nero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402138" y="5797550"/>
            <a:ext cx="228600" cy="19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Flowchart: Summing Junction 25"/>
          <p:cNvSpPr/>
          <p:nvPr/>
        </p:nvSpPr>
        <p:spPr bwMode="auto">
          <a:xfrm>
            <a:off x="2333625" y="4371975"/>
            <a:ext cx="762000" cy="685800"/>
          </a:xfrm>
          <a:prstGeom prst="flowChartSummingJunction">
            <a:avLst/>
          </a:prstGeom>
          <a:noFill/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970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41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41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341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34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34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34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34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134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34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1341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4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34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34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34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34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1341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4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134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134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34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34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134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4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134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34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34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34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134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4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00"/>
                            </p:stCondLst>
                            <p:childTnLst>
                              <p:par>
                                <p:cTn id="82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134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134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134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134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7" dur="1000"/>
                                        <p:tgtEl>
                                          <p:spTgt spid="1341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4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0"/>
                            </p:stCondLst>
                            <p:childTnLst>
                              <p:par>
                                <p:cTn id="90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1" dur="1000" fill="hold"/>
                                        <p:tgtEl>
                                          <p:spTgt spid="13415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134149" grpId="0"/>
      <p:bldP spid="134153" grpId="0"/>
      <p:bldP spid="134155" grpId="0"/>
      <p:bldP spid="134156" grpId="0" animBg="1"/>
      <p:bldP spid="134157" grpId="0" animBg="1"/>
      <p:bldP spid="134158" grpId="0" animBg="1"/>
      <p:bldP spid="134159" grpId="0" animBg="1"/>
      <p:bldP spid="134160" grpId="0" animBg="1"/>
      <p:bldP spid="134161" grpId="0" animBg="1"/>
      <p:bldP spid="16" grpId="0"/>
      <p:bldP spid="18" grpId="0" animBg="1"/>
      <p:bldP spid="22" grpId="0" animBg="1"/>
      <p:bldP spid="23" grpId="0" animBg="1"/>
      <p:bldP spid="24" grpId="0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 noGrp="1"/>
          </p:cNvSpPr>
          <p:nvPr>
            <p:ph type="title"/>
          </p:nvPr>
        </p:nvSpPr>
        <p:spPr>
          <a:xfrm>
            <a:off x="289559" y="28303"/>
            <a:ext cx="8149590" cy="1581192"/>
          </a:xfrm>
          <a:prstGeom prst="rect">
            <a:avLst/>
          </a:prstGeom>
          <a:noFill/>
        </p:spPr>
        <p:txBody>
          <a:bodyPr vert="horz" wrap="square" lIns="91429" tIns="45715" rIns="91429" bIns="45715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2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322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25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225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25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225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3225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225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25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2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2020</a:t>
            </a:r>
          </a:p>
          <a:p>
            <a:pPr algn="ctr">
              <a:lnSpc>
                <a:spcPct val="150000"/>
              </a:lnSpc>
            </a:pPr>
            <a:r>
              <a:rPr lang="en-US" sz="3225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225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25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3225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25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25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25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3225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25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3225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en-US" sz="3225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76400" y="1828800"/>
            <a:ext cx="5638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 TẬP VÀ ĐÁNH GIÁ</a:t>
            </a:r>
          </a:p>
          <a:p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ĐỀ GIA ĐÌNH</a:t>
            </a:r>
            <a:endParaRPr lang="en-US" sz="35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336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169893"/>
            <a:ext cx="7696200" cy="87998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en-US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" y="163155"/>
            <a:ext cx="274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C00000"/>
                </a:solidFill>
              </a:rPr>
              <a:t>Hoạt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động</a:t>
            </a:r>
            <a:r>
              <a:rPr lang="en-US" sz="2800" dirty="0" smtClean="0">
                <a:solidFill>
                  <a:srgbClr val="C00000"/>
                </a:solidFill>
              </a:rPr>
              <a:t> 1 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62200" y="1413389"/>
            <a:ext cx="4648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440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440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40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4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62200" y="2182830"/>
            <a:ext cx="4648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440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440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40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40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4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62200" y="3014486"/>
            <a:ext cx="4648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en-US" sz="4400" dirty="0" err="1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440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440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4400" dirty="0" err="1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endParaRPr lang="en-US" sz="44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34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" y="48613"/>
            <a:ext cx="8924794" cy="683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555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1062</TotalTime>
  <Words>470</Words>
  <Application>Microsoft Office PowerPoint</Application>
  <PresentationFormat>On-screen Show (4:3)</PresentationFormat>
  <Paragraphs>94</Paragraphs>
  <Slides>20</Slides>
  <Notes>7</Notes>
  <HiddenSlides>0</HiddenSlides>
  <MMClips>1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.VnTime</vt:lpstr>
      <vt:lpstr>Arial</vt:lpstr>
      <vt:lpstr>Calibri</vt:lpstr>
      <vt:lpstr>Calibri Light</vt:lpstr>
      <vt:lpstr>Times New Roman</vt:lpstr>
      <vt:lpstr>VNI-Avo</vt:lpstr>
      <vt:lpstr>VNI-Times</vt:lpstr>
      <vt:lpstr>Office Theme</vt:lpstr>
      <vt:lpstr>Clip</vt:lpstr>
      <vt:lpstr>PowerPoint Presentation</vt:lpstr>
      <vt:lpstr>PowerPoint Presentation</vt:lpstr>
      <vt:lpstr>KIỂM TRA BÀI CŨ</vt:lpstr>
      <vt:lpstr>PowerPoint Presentation</vt:lpstr>
      <vt:lpstr>PowerPoint Presentation</vt:lpstr>
      <vt:lpstr>PowerPoint Presentation</vt:lpstr>
      <vt:lpstr>Thứ     ngày    tháng    năm 2020 Tự nhiên và xã hội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TTT</dc:creator>
  <cp:lastModifiedBy>ASUS</cp:lastModifiedBy>
  <cp:revision>96</cp:revision>
  <dcterms:created xsi:type="dcterms:W3CDTF">2016-01-22T03:07:25Z</dcterms:created>
  <dcterms:modified xsi:type="dcterms:W3CDTF">2020-08-26T15:33:51Z</dcterms:modified>
</cp:coreProperties>
</file>