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7" r:id="rId2"/>
    <p:sldId id="259" r:id="rId3"/>
    <p:sldId id="264" r:id="rId4"/>
    <p:sldId id="283" r:id="rId5"/>
    <p:sldId id="286" r:id="rId6"/>
    <p:sldId id="289" r:id="rId7"/>
    <p:sldId id="291" r:id="rId8"/>
    <p:sldId id="290" r:id="rId9"/>
    <p:sldId id="285" r:id="rId10"/>
    <p:sldId id="287" r:id="rId11"/>
    <p:sldId id="292" r:id="rId12"/>
    <p:sldId id="293" r:id="rId13"/>
    <p:sldId id="294" r:id="rId14"/>
    <p:sldId id="25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6D025-B5D3-4629-80B4-AC7A52A01597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1D5F58-D179-4568-A83A-AB757D9E6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359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7BD4B6-2E37-4D35-B1F1-186F220420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02433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7BD4B6-2E37-4D35-B1F1-186F220420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14817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7BD4B6-2E37-4D35-B1F1-186F220420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60538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7BD4B6-2E37-4D35-B1F1-186F220420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43413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7BD4B6-2E37-4D35-B1F1-186F220420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40047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7BD4B6-2E37-4D35-B1F1-186F220420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2599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7BD4B6-2E37-4D35-B1F1-186F220420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9663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7BD4B6-2E37-4D35-B1F1-186F220420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28897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7BD4B6-2E37-4D35-B1F1-186F220420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7213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7BD4B6-2E37-4D35-B1F1-186F220420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83632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7BD4B6-2E37-4D35-B1F1-186F220420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15350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7BD4B6-2E37-4D35-B1F1-186F220420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73621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7BD4B6-2E37-4D35-B1F1-186F220420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0427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7BD4B6-2E37-4D35-B1F1-186F220420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8307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4038A4-591F-477D-BD11-664F7AA53E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5D3C3DC-EDC8-4356-8EEF-E5799AAE5D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8C74DE6-645D-47AA-9BB2-9DAFD99EF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87518-6E8A-41BB-A282-E8C0A2691D2E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D84D011-F31F-4B69-A976-4840C6EC7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BDF37CF-36AC-43A8-A0AD-874876A2E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21D5-859A-48F5-8522-80C2AEFEFC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7913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A5631A-E460-4C04-AB41-AF10572A5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4CE3954-A314-4439-B096-FB59A8FB27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B5E9A46-8396-467E-ADA2-6BC969684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87518-6E8A-41BB-A282-E8C0A2691D2E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0ED8C77-09EF-417A-9FE6-A33611881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99EFDE8-6751-4837-A20C-FE7C312BA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21D5-859A-48F5-8522-80C2AEFEFC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1267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047077D-C3E0-497F-801B-D5BF94ADCA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35F4F83-7027-45FF-ACE1-2E1E8DF6F3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F6CE2E2-991F-4333-A418-CFA9B67FC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87518-6E8A-41BB-A282-E8C0A2691D2E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452777A-D977-4F98-A281-90CA0B571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1975CA4-110D-4659-BB72-F32583966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21D5-859A-48F5-8522-80C2AEFEFC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6190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81C743-640D-466B-861C-25880BB48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C18204D-57F5-46D5-B9E5-D4D2FCB7F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9B247BF-0ABA-42DF-9E96-FDA8ADC46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87518-6E8A-41BB-A282-E8C0A2691D2E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25815E2-53BF-4418-8839-D6D142489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84BD10-1F15-42CB-8CA5-F898C0C3B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21D5-859A-48F5-8522-80C2AEFEFC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160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06EB186-D419-4E9D-807A-3A3D67E7F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EA91E55-3E8F-4C12-BCD1-87FEB3C925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6871B94-6347-4DAD-AB2B-1520E9EBE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87518-6E8A-41BB-A282-E8C0A2691D2E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E76EECE-204E-4B42-99CD-1D50AB49D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57BB3D4-8412-410C-B80C-155B9845E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21D5-859A-48F5-8522-80C2AEFEFC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1982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D5BBBB-3487-4F01-9FFC-AA2C7B98D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38103E6-B013-454F-8787-0FA8EEFD08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6F10A15-6E19-4965-AB40-BCFDD8D55C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C72487C-325A-478F-A3EE-C343AA413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87518-6E8A-41BB-A282-E8C0A2691D2E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181FAD8-1341-4F5A-AFF4-EDE74603F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C61B483-411D-4F77-B907-E53814FB0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21D5-859A-48F5-8522-80C2AEFEFC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4912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AF7612-DDB6-4843-8AE4-3BD4A4D15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86DA841-0EB9-4E40-BEBF-5A09D235CD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4F13E23-30BE-4A3F-AB70-0E51ED47E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65F264B-E0C0-44F6-878F-A54E11A76F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7A6558E-D3D4-445B-854B-0AEA0EDD3B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63E6045-45B1-40D1-A88B-BE98F4D8C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87518-6E8A-41BB-A282-E8C0A2691D2E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47CADAE-934C-453A-9C14-F6B348CA3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37A830B-4E7E-4E46-B58A-CE2DE32C6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21D5-859A-48F5-8522-80C2AEFEFC6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728091" y="6499459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模板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094941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80A0AF-4117-4142-A4A7-D7BEEC676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9E410F6-1D4F-414A-90A6-3DB5B9A32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87518-6E8A-41BB-A282-E8C0A2691D2E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FF837EF-1E3A-4C36-B0CD-052A30626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33E9974-0AD2-48A9-B057-CD1FEE379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21D5-859A-48F5-8522-80C2AEFEFC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222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6E41E7F2-9BB6-4DC2-9ABE-B240D0172E55}"/>
              </a:ext>
            </a:extLst>
          </p:cNvPr>
          <p:cNvSpPr/>
          <p:nvPr userDrawn="1"/>
        </p:nvSpPr>
        <p:spPr>
          <a:xfrm>
            <a:off x="0" y="0"/>
            <a:ext cx="12192000" cy="379830"/>
          </a:xfrm>
          <a:prstGeom prst="rect">
            <a:avLst/>
          </a:prstGeom>
          <a:solidFill>
            <a:srgbClr val="009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E58E570-954C-4195-B0FE-A3EB41B53C51}"/>
              </a:ext>
            </a:extLst>
          </p:cNvPr>
          <p:cNvSpPr/>
          <p:nvPr userDrawn="1"/>
        </p:nvSpPr>
        <p:spPr>
          <a:xfrm>
            <a:off x="0" y="419684"/>
            <a:ext cx="12192000" cy="128954"/>
          </a:xfrm>
          <a:prstGeom prst="rect">
            <a:avLst/>
          </a:prstGeom>
          <a:solidFill>
            <a:srgbClr val="009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574D5CA-BEB1-4816-8068-CB90E5522A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44" t="18051" r="8928" b="7488"/>
          <a:stretch/>
        </p:blipFill>
        <p:spPr>
          <a:xfrm>
            <a:off x="1" y="-112542"/>
            <a:ext cx="1814732" cy="238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421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46819BD-8A45-4322-BEEB-C59638D8C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ABF4CB7-6A5B-4951-8CE1-86550A109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4588B8C-B4E8-4ABE-B577-6FA4AA4ADA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4E22710-99C7-4955-A943-7237C39BA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87518-6E8A-41BB-A282-E8C0A2691D2E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7AC8D82-56D9-461D-96F7-1439EE24F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AF972B9-D37D-4274-853B-60876E3CA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21D5-859A-48F5-8522-80C2AEFEFC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3372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5B04D66-A2E6-46A2-89DA-6DEBE6025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DE599FB-E329-4B17-ABF4-A81B748EA6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4BE1A5F-F835-4B88-B375-8163A9C04D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6E7995F-EE09-46BA-96C2-A6AA728B8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87518-6E8A-41BB-A282-E8C0A2691D2E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CD9BD8C-7955-4ACD-B8F7-13A976724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7A4C4FB-507D-4D06-87FB-B223A857A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21D5-859A-48F5-8522-80C2AEFEFC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0060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EACB17D-52E4-442F-9D3C-E6FCF1B00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C0277A2-05CC-41AD-89AE-87C71DA5BF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8786444-2196-460D-A003-4E186886DB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C87518-6E8A-41BB-A282-E8C0A2691D2E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D6C7D9F-1C8A-40B0-A1F9-5ABD35BFDD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E5731B1-A7F4-4245-BC73-FE90F2E067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821D5-859A-48F5-8522-80C2AEFEFC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102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.pn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3.xml"/><Relationship Id="rId7" Type="http://schemas.openxmlformats.org/officeDocument/2006/relationships/image" Target="../media/image1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8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.pn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27584F26-81B6-413E-915A-A3CBAE8E59A7}"/>
              </a:ext>
            </a:extLst>
          </p:cNvPr>
          <p:cNvSpPr/>
          <p:nvPr/>
        </p:nvSpPr>
        <p:spPr>
          <a:xfrm>
            <a:off x="0" y="4009292"/>
            <a:ext cx="12192000" cy="2848708"/>
          </a:xfrm>
          <a:prstGeom prst="rect">
            <a:avLst/>
          </a:prstGeom>
          <a:solidFill>
            <a:srgbClr val="009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9" name="Rounded Rectangle 3">
            <a:extLst>
              <a:ext uri="{FF2B5EF4-FFF2-40B4-BE49-F238E27FC236}">
                <a16:creationId xmlns:a16="http://schemas.microsoft.com/office/drawing/2014/main" id="{5917CBD8-BDF7-42A5-A07A-497F1FAE2B7F}"/>
              </a:ext>
            </a:extLst>
          </p:cNvPr>
          <p:cNvSpPr/>
          <p:nvPr/>
        </p:nvSpPr>
        <p:spPr>
          <a:xfrm>
            <a:off x="5313364" y="1036917"/>
            <a:ext cx="5579718" cy="596339"/>
          </a:xfrm>
          <a:prstGeom prst="roundRect">
            <a:avLst/>
          </a:prstGeom>
          <a:solidFill>
            <a:schemeClr val="lt1">
              <a:alpha val="91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Thứ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…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ngày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…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tháng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…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năm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2022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pic>
        <p:nvPicPr>
          <p:cNvPr id="12" name="图片 9">
            <a:extLst>
              <a:ext uri="{FF2B5EF4-FFF2-40B4-BE49-F238E27FC236}">
                <a16:creationId xmlns:a16="http://schemas.microsoft.com/office/drawing/2014/main" id="{71E5AEC2-CEEA-4033-AD01-5665CD4569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196" y="1913155"/>
            <a:ext cx="3726053" cy="18630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51BDE2F-4893-4D06-9031-06A8E354761E}"/>
              </a:ext>
            </a:extLst>
          </p:cNvPr>
          <p:cNvSpPr txBox="1"/>
          <p:nvPr/>
        </p:nvSpPr>
        <p:spPr>
          <a:xfrm>
            <a:off x="7029450" y="2647950"/>
            <a:ext cx="1876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TNXH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D80F78-4ECF-4674-B017-1D50A939BF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3789" y="4340790"/>
            <a:ext cx="9019293" cy="2155260"/>
          </a:xfrm>
          <a:prstGeom prst="rect">
            <a:avLst/>
          </a:prstGeom>
        </p:spPr>
      </p:pic>
      <p:pic>
        <p:nvPicPr>
          <p:cNvPr id="10" name="Picture 9" descr="A picture containing seat, chair, clipart&#10;&#10;Description automatically generated">
            <a:extLst>
              <a:ext uri="{FF2B5EF4-FFF2-40B4-BE49-F238E27FC236}">
                <a16:creationId xmlns:a16="http://schemas.microsoft.com/office/drawing/2014/main" id="{FDA1925A-E3E3-4972-B3CD-B88422CDE5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7" y="815518"/>
            <a:ext cx="4838700" cy="254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74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1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BC41A59-E4E7-483C-B582-A810520D2F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99435" y="2438363"/>
            <a:ext cx="1953284" cy="212757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E5166CD-81F0-410F-9594-3E133038C3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2523" y="4462082"/>
            <a:ext cx="1964269" cy="2165318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6E41E7F2-9BB6-4DC2-9ABE-B240D0172E55}"/>
              </a:ext>
            </a:extLst>
          </p:cNvPr>
          <p:cNvSpPr/>
          <p:nvPr/>
        </p:nvSpPr>
        <p:spPr>
          <a:xfrm>
            <a:off x="0" y="0"/>
            <a:ext cx="12192000" cy="1203627"/>
          </a:xfrm>
          <a:prstGeom prst="rect">
            <a:avLst/>
          </a:prstGeom>
          <a:solidFill>
            <a:srgbClr val="009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E58E570-954C-4195-B0FE-A3EB41B53C51}"/>
              </a:ext>
            </a:extLst>
          </p:cNvPr>
          <p:cNvSpPr/>
          <p:nvPr/>
        </p:nvSpPr>
        <p:spPr>
          <a:xfrm>
            <a:off x="0" y="1243481"/>
            <a:ext cx="12192000" cy="128954"/>
          </a:xfrm>
          <a:prstGeom prst="rect">
            <a:avLst/>
          </a:prstGeom>
          <a:solidFill>
            <a:srgbClr val="009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ea"/>
              <a:sym typeface="+mn-lt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574D5CA-BEB1-4816-8068-CB90E5522A8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44" t="18051" r="8928" b="7488"/>
          <a:stretch/>
        </p:blipFill>
        <p:spPr>
          <a:xfrm>
            <a:off x="1" y="-112542"/>
            <a:ext cx="1814732" cy="238110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E437FE1-8E6C-4AC8-A4E1-15E0601984EF}"/>
              </a:ext>
            </a:extLst>
          </p:cNvPr>
          <p:cNvSpPr txBox="1"/>
          <p:nvPr/>
        </p:nvSpPr>
        <p:spPr>
          <a:xfrm>
            <a:off x="1814735" y="56091"/>
            <a:ext cx="10014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vi-VN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hỉ và nói chức năng từng bộ phận của cơ quan bài tiết nước tiểu</a:t>
            </a:r>
            <a:r>
              <a:rPr lang="en-US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dưới</a:t>
            </a:r>
            <a:r>
              <a:rPr lang="en-US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đây</a:t>
            </a:r>
            <a:r>
              <a:rPr lang="en-US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0C6F75-EAD6-478B-A325-73492D3DB8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22010" y="1432167"/>
            <a:ext cx="5581650" cy="527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3810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36E3EB29-0D69-4492-AF96-1BE5755344A5}"/>
              </a:ext>
            </a:extLst>
          </p:cNvPr>
          <p:cNvSpPr/>
          <p:nvPr/>
        </p:nvSpPr>
        <p:spPr>
          <a:xfrm>
            <a:off x="0" y="1038225"/>
            <a:ext cx="12282852" cy="4317135"/>
          </a:xfrm>
          <a:prstGeom prst="rect">
            <a:avLst/>
          </a:prstGeom>
          <a:solidFill>
            <a:srgbClr val="009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ea"/>
              <a:sym typeface="+mn-lt"/>
            </a:endParaRPr>
          </a:p>
        </p:txBody>
      </p:sp>
      <p:pic>
        <p:nvPicPr>
          <p:cNvPr id="19" name="Picture 18" descr="Icon&#10;&#10;Description automatically generated">
            <a:extLst>
              <a:ext uri="{FF2B5EF4-FFF2-40B4-BE49-F238E27FC236}">
                <a16:creationId xmlns:a16="http://schemas.microsoft.com/office/drawing/2014/main" id="{9C67621C-B686-4FA3-963B-831228CFEE5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5" r="31255"/>
          <a:stretch/>
        </p:blipFill>
        <p:spPr>
          <a:xfrm>
            <a:off x="1387731" y="1934328"/>
            <a:ext cx="757382" cy="116850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B76ABA17-A1B2-4054-BA29-B3F50F138ABC}"/>
              </a:ext>
            </a:extLst>
          </p:cNvPr>
          <p:cNvGrpSpPr/>
          <p:nvPr/>
        </p:nvGrpSpPr>
        <p:grpSpPr>
          <a:xfrm>
            <a:off x="1857375" y="1235300"/>
            <a:ext cx="10270776" cy="1921771"/>
            <a:chOff x="54361" y="178170"/>
            <a:chExt cx="18521761" cy="1632511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0DDA3A1-F2A8-4160-8D01-CB92A9974054}"/>
                </a:ext>
              </a:extLst>
            </p:cNvPr>
            <p:cNvGrpSpPr/>
            <p:nvPr/>
          </p:nvGrpSpPr>
          <p:grpSpPr>
            <a:xfrm>
              <a:off x="54361" y="178170"/>
              <a:ext cx="18521761" cy="1632511"/>
              <a:chOff x="1992277" y="-1613946"/>
              <a:chExt cx="12412272" cy="1338735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27" name="Rectangle: Diagonal Corners Rounded 26">
                <a:extLst>
                  <a:ext uri="{FF2B5EF4-FFF2-40B4-BE49-F238E27FC236}">
                    <a16:creationId xmlns:a16="http://schemas.microsoft.com/office/drawing/2014/main" id="{E91A6E72-4A1E-4ECA-B270-15655872D8A6}"/>
                  </a:ext>
                </a:extLst>
              </p:cNvPr>
              <p:cNvSpPr/>
              <p:nvPr/>
            </p:nvSpPr>
            <p:spPr>
              <a:xfrm>
                <a:off x="1992278" y="-1512535"/>
                <a:ext cx="12412271" cy="1237324"/>
              </a:xfrm>
              <a:prstGeom prst="round2DiagRect">
                <a:avLst>
                  <a:gd name="adj1" fmla="val 50000"/>
                  <a:gd name="adj2" fmla="val 1334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28" name="Rectangle: Diagonal Corners Rounded 27">
                <a:extLst>
                  <a:ext uri="{FF2B5EF4-FFF2-40B4-BE49-F238E27FC236}">
                    <a16:creationId xmlns:a16="http://schemas.microsoft.com/office/drawing/2014/main" id="{F206F472-8289-46F9-8AFC-4701E83D0A3A}"/>
                  </a:ext>
                </a:extLst>
              </p:cNvPr>
              <p:cNvSpPr/>
              <p:nvPr/>
            </p:nvSpPr>
            <p:spPr>
              <a:xfrm>
                <a:off x="1992277" y="-1613946"/>
                <a:ext cx="12275642" cy="1237324"/>
              </a:xfrm>
              <a:prstGeom prst="round2DiagRect">
                <a:avLst>
                  <a:gd name="adj1" fmla="val 50000"/>
                  <a:gd name="adj2" fmla="val 13343"/>
                </a:avLst>
              </a:prstGeom>
              <a:noFill/>
              <a:ln w="50800">
                <a:solidFill>
                  <a:srgbClr val="FFC2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F0502020204030204"/>
                  <a:ea typeface="微软雅黑"/>
                  <a:cs typeface="+mn-cs"/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C8C011D-D857-48F7-BE31-B4A9A8940D4C}"/>
                </a:ext>
              </a:extLst>
            </p:cNvPr>
            <p:cNvSpPr txBox="1"/>
            <p:nvPr/>
          </p:nvSpPr>
          <p:spPr>
            <a:xfrm>
              <a:off x="591711" y="320385"/>
              <a:ext cx="17652956" cy="1333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spcBef>
                  <a:spcPts val="700"/>
                </a:spcBef>
                <a:spcAft>
                  <a:spcPts val="700"/>
                </a:spcAft>
                <a:buClrTx/>
                <a:buSzTx/>
                <a:buFontTx/>
                <a:buNone/>
                <a:tabLst>
                  <a:tab pos="3160395" algn="ctr"/>
                  <a:tab pos="5740400" algn="l"/>
                </a:tabLst>
                <a:defRPr/>
              </a:pPr>
              <a:r>
                <a:rPr kumimoji="0" lang="vi-VN" sz="3200" b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Cầu thận lọc máu và tạo thành nước tiểu - qua ống dẫn nước tiểu - tới bàng quang chứa nước tiểu - sau đó đưa nước tiểu ra ngoài.</a:t>
              </a:r>
              <a:endParaRPr kumimoji="0" lang="en-US" sz="32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" name="Picture 2" descr="A picture containing toy, vector graphics&#10;&#10;Description automatically generated">
            <a:extLst>
              <a:ext uri="{FF2B5EF4-FFF2-40B4-BE49-F238E27FC236}">
                <a16:creationId xmlns:a16="http://schemas.microsoft.com/office/drawing/2014/main" id="{C76B33A2-A55E-4ED2-A9A4-6D258EF0AA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" y="2687020"/>
            <a:ext cx="3520533" cy="4083246"/>
          </a:xfrm>
          <a:prstGeom prst="rect">
            <a:avLst/>
          </a:prstGeom>
        </p:spPr>
      </p:pic>
      <p:pic>
        <p:nvPicPr>
          <p:cNvPr id="10" name="Picture 9" descr="A picture containing seat, chair, clipart&#10;&#10;Description automatically generated">
            <a:extLst>
              <a:ext uri="{FF2B5EF4-FFF2-40B4-BE49-F238E27FC236}">
                <a16:creationId xmlns:a16="http://schemas.microsoft.com/office/drawing/2014/main" id="{47CC5BFA-6FFE-433B-AF34-8CD134D5D4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870" y="3700928"/>
            <a:ext cx="4838700" cy="254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8298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36E3EB29-0D69-4492-AF96-1BE5755344A5}"/>
              </a:ext>
            </a:extLst>
          </p:cNvPr>
          <p:cNvSpPr/>
          <p:nvPr/>
        </p:nvSpPr>
        <p:spPr>
          <a:xfrm>
            <a:off x="33319" y="1642403"/>
            <a:ext cx="12282852" cy="3573194"/>
          </a:xfrm>
          <a:prstGeom prst="rect">
            <a:avLst/>
          </a:prstGeom>
          <a:solidFill>
            <a:srgbClr val="009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ea"/>
              <a:sym typeface="+mn-lt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76ABA17-A1B2-4054-BA29-B3F50F138ABC}"/>
              </a:ext>
            </a:extLst>
          </p:cNvPr>
          <p:cNvGrpSpPr/>
          <p:nvPr/>
        </p:nvGrpSpPr>
        <p:grpSpPr>
          <a:xfrm>
            <a:off x="674719" y="2234424"/>
            <a:ext cx="11000051" cy="956666"/>
            <a:chOff x="-590374" y="178170"/>
            <a:chExt cx="19166496" cy="1632511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0DDA3A1-F2A8-4160-8D01-CB92A9974054}"/>
                </a:ext>
              </a:extLst>
            </p:cNvPr>
            <p:cNvGrpSpPr/>
            <p:nvPr/>
          </p:nvGrpSpPr>
          <p:grpSpPr>
            <a:xfrm>
              <a:off x="-590374" y="178170"/>
              <a:ext cx="19166496" cy="1632511"/>
              <a:chOff x="1560211" y="-1613946"/>
              <a:chExt cx="12844338" cy="1338735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27" name="Rectangle: Diagonal Corners Rounded 26">
                <a:extLst>
                  <a:ext uri="{FF2B5EF4-FFF2-40B4-BE49-F238E27FC236}">
                    <a16:creationId xmlns:a16="http://schemas.microsoft.com/office/drawing/2014/main" id="{E91A6E72-4A1E-4ECA-B270-15655872D8A6}"/>
                  </a:ext>
                </a:extLst>
              </p:cNvPr>
              <p:cNvSpPr/>
              <p:nvPr/>
            </p:nvSpPr>
            <p:spPr>
              <a:xfrm>
                <a:off x="1560211" y="-1512535"/>
                <a:ext cx="12844338" cy="1237324"/>
              </a:xfrm>
              <a:prstGeom prst="round2DiagRect">
                <a:avLst>
                  <a:gd name="adj1" fmla="val 50000"/>
                  <a:gd name="adj2" fmla="val 1334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28" name="Rectangle: Diagonal Corners Rounded 27">
                <a:extLst>
                  <a:ext uri="{FF2B5EF4-FFF2-40B4-BE49-F238E27FC236}">
                    <a16:creationId xmlns:a16="http://schemas.microsoft.com/office/drawing/2014/main" id="{F206F472-8289-46F9-8AFC-4701E83D0A3A}"/>
                  </a:ext>
                </a:extLst>
              </p:cNvPr>
              <p:cNvSpPr/>
              <p:nvPr/>
            </p:nvSpPr>
            <p:spPr>
              <a:xfrm>
                <a:off x="1560211" y="-1613946"/>
                <a:ext cx="12707708" cy="1237324"/>
              </a:xfrm>
              <a:prstGeom prst="round2DiagRect">
                <a:avLst>
                  <a:gd name="adj1" fmla="val 50000"/>
                  <a:gd name="adj2" fmla="val 13343"/>
                </a:avLst>
              </a:prstGeom>
              <a:noFill/>
              <a:ln w="50800">
                <a:solidFill>
                  <a:srgbClr val="FFC2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F0502020204030204"/>
                  <a:ea typeface="微软雅黑"/>
                  <a:cs typeface="+mn-cs"/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C8C011D-D857-48F7-BE31-B4A9A8940D4C}"/>
                </a:ext>
              </a:extLst>
            </p:cNvPr>
            <p:cNvSpPr txBox="1"/>
            <p:nvPr/>
          </p:nvSpPr>
          <p:spPr>
            <a:xfrm>
              <a:off x="-590374" y="453693"/>
              <a:ext cx="18962614" cy="10747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41000"/>
                </a:lnSpc>
                <a:spcBef>
                  <a:spcPts val="700"/>
                </a:spcBef>
                <a:spcAft>
                  <a:spcPts val="700"/>
                </a:spcAft>
                <a:tabLst>
                  <a:tab pos="3160395" algn="ctr"/>
                  <a:tab pos="5740400" algn="l"/>
                </a:tabLst>
              </a:pPr>
              <a:r>
                <a:rPr lang="nl-NL" sz="28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Điều gì sẽ xảy ra với cơ thể nếu cơ quan bài tiết ngừng hoạt động?</a:t>
              </a:r>
              <a:endPara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C2BFBBF-689A-4D24-A713-FB60306353BE}"/>
              </a:ext>
            </a:extLst>
          </p:cNvPr>
          <p:cNvGrpSpPr/>
          <p:nvPr/>
        </p:nvGrpSpPr>
        <p:grpSpPr>
          <a:xfrm>
            <a:off x="661794" y="2068136"/>
            <a:ext cx="11025899" cy="1369941"/>
            <a:chOff x="54361" y="178170"/>
            <a:chExt cx="18521761" cy="2337748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13CFF2E-79A1-4EE2-85F5-B36A165B4E3C}"/>
                </a:ext>
              </a:extLst>
            </p:cNvPr>
            <p:cNvGrpSpPr/>
            <p:nvPr/>
          </p:nvGrpSpPr>
          <p:grpSpPr>
            <a:xfrm>
              <a:off x="54361" y="178170"/>
              <a:ext cx="18521761" cy="2337748"/>
              <a:chOff x="1992277" y="-1613946"/>
              <a:chExt cx="12412272" cy="1917062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20" name="Rectangle: Diagonal Corners Rounded 19">
                <a:extLst>
                  <a:ext uri="{FF2B5EF4-FFF2-40B4-BE49-F238E27FC236}">
                    <a16:creationId xmlns:a16="http://schemas.microsoft.com/office/drawing/2014/main" id="{8EA7CD9A-F836-4EA7-99A0-332D7C60A40A}"/>
                  </a:ext>
                </a:extLst>
              </p:cNvPr>
              <p:cNvSpPr/>
              <p:nvPr/>
            </p:nvSpPr>
            <p:spPr>
              <a:xfrm>
                <a:off x="1992278" y="-1512535"/>
                <a:ext cx="12412271" cy="1731484"/>
              </a:xfrm>
              <a:prstGeom prst="round2DiagRect">
                <a:avLst>
                  <a:gd name="adj1" fmla="val 50000"/>
                  <a:gd name="adj2" fmla="val 1334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21" name="Rectangle: Diagonal Corners Rounded 20">
                <a:extLst>
                  <a:ext uri="{FF2B5EF4-FFF2-40B4-BE49-F238E27FC236}">
                    <a16:creationId xmlns:a16="http://schemas.microsoft.com/office/drawing/2014/main" id="{7EA4D6E3-64A0-4888-B518-C49F08FFEC8B}"/>
                  </a:ext>
                </a:extLst>
              </p:cNvPr>
              <p:cNvSpPr/>
              <p:nvPr/>
            </p:nvSpPr>
            <p:spPr>
              <a:xfrm>
                <a:off x="1992277" y="-1613946"/>
                <a:ext cx="12275642" cy="1917062"/>
              </a:xfrm>
              <a:prstGeom prst="round2DiagRect">
                <a:avLst>
                  <a:gd name="adj1" fmla="val 50000"/>
                  <a:gd name="adj2" fmla="val 13343"/>
                </a:avLst>
              </a:prstGeom>
              <a:noFill/>
              <a:ln w="50800">
                <a:solidFill>
                  <a:srgbClr val="FFC2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F0502020204030204"/>
                  <a:ea typeface="微软雅黑"/>
                  <a:cs typeface="+mn-cs"/>
                </a:endParaRP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C6CFCA-9C00-4C44-980A-020E00EC915F}"/>
                </a:ext>
              </a:extLst>
            </p:cNvPr>
            <p:cNvSpPr txBox="1"/>
            <p:nvPr/>
          </p:nvSpPr>
          <p:spPr>
            <a:xfrm>
              <a:off x="467387" y="366741"/>
              <a:ext cx="17812819" cy="21114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41000"/>
                </a:lnSpc>
                <a:spcBef>
                  <a:spcPts val="700"/>
                </a:spcBef>
                <a:spcAft>
                  <a:spcPts val="700"/>
                </a:spcAft>
                <a:tabLst>
                  <a:tab pos="3160395" algn="ctr"/>
                  <a:tab pos="5740400" algn="l"/>
                </a:tabLst>
              </a:pPr>
              <a:r>
                <a:rPr lang="nl-NL" sz="2800" i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Nếu cơ quan bài tiết ngừng hoạt động, thận sẽ bị tổn thương và lâu về sau sẽ bị hư thận, con người sẽ chết.</a:t>
              </a:r>
              <a:endPara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3" name="Picture 22" descr="Hand,okay,thumb - Transparent Background Teacher Cartoon Png , Free  Transparent Clipart - ClipartKey">
            <a:extLst>
              <a:ext uri="{FF2B5EF4-FFF2-40B4-BE49-F238E27FC236}">
                <a16:creationId xmlns:a16="http://schemas.microsoft.com/office/drawing/2014/main" id="{FE8EC091-7846-4888-B2C7-7690C6176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822" y="3357378"/>
            <a:ext cx="265747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0481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4">
            <a:extLst>
              <a:ext uri="{FF2B5EF4-FFF2-40B4-BE49-F238E27FC236}">
                <a16:creationId xmlns:a16="http://schemas.microsoft.com/office/drawing/2014/main" id="{FE35D56B-432D-45D1-B626-3F07CB9F93C0}"/>
              </a:ext>
            </a:extLst>
          </p:cNvPr>
          <p:cNvSpPr/>
          <p:nvPr/>
        </p:nvSpPr>
        <p:spPr>
          <a:xfrm>
            <a:off x="0" y="1693092"/>
            <a:ext cx="12192000" cy="3573194"/>
          </a:xfrm>
          <a:prstGeom prst="rect">
            <a:avLst/>
          </a:prstGeom>
          <a:solidFill>
            <a:srgbClr val="009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ea"/>
              <a:sym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026B66-9B72-475F-878E-91EFBFE163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44928"/>
            <a:ext cx="12192000" cy="2634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351197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27584F26-81B6-413E-915A-A3CBAE8E59A7}"/>
              </a:ext>
            </a:extLst>
          </p:cNvPr>
          <p:cNvSpPr/>
          <p:nvPr/>
        </p:nvSpPr>
        <p:spPr>
          <a:xfrm>
            <a:off x="0" y="4009292"/>
            <a:ext cx="12192000" cy="2848708"/>
          </a:xfrm>
          <a:prstGeom prst="rect">
            <a:avLst/>
          </a:prstGeom>
          <a:solidFill>
            <a:srgbClr val="009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ea"/>
              <a:sym typeface="+mn-lt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A82CD2A2-5739-4140-B375-1FF0D03FD8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25"/>
          <a:stretch/>
        </p:blipFill>
        <p:spPr>
          <a:xfrm>
            <a:off x="3353" y="0"/>
            <a:ext cx="5736265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28F2E1C-8BB7-4C4D-9EB6-D7D6E0E317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33" t="18051" r="49575" b="34155"/>
          <a:stretch/>
        </p:blipFill>
        <p:spPr>
          <a:xfrm>
            <a:off x="10893082" y="-59048"/>
            <a:ext cx="1298918" cy="32777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ADA9DB-3745-4F83-835D-060A48A1E5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692" y="2848708"/>
            <a:ext cx="8412999" cy="2262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9060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4">
            <a:extLst>
              <a:ext uri="{FF2B5EF4-FFF2-40B4-BE49-F238E27FC236}">
                <a16:creationId xmlns:a16="http://schemas.microsoft.com/office/drawing/2014/main" id="{FE35D56B-432D-45D1-B626-3F07CB9F93C0}"/>
              </a:ext>
            </a:extLst>
          </p:cNvPr>
          <p:cNvSpPr/>
          <p:nvPr/>
        </p:nvSpPr>
        <p:spPr>
          <a:xfrm>
            <a:off x="0" y="1693092"/>
            <a:ext cx="12192000" cy="3573194"/>
          </a:xfrm>
          <a:prstGeom prst="rect">
            <a:avLst/>
          </a:prstGeom>
          <a:solidFill>
            <a:srgbClr val="009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ea"/>
              <a:sym typeface="+mn-lt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54B8AA3-A14B-448F-8201-0D87BA46B8E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4" r="53040" b="2769"/>
          <a:stretch/>
        </p:blipFill>
        <p:spPr>
          <a:xfrm>
            <a:off x="811645" y="858751"/>
            <a:ext cx="4313487" cy="4407535"/>
          </a:xfrm>
          <a:prstGeom prst="rect">
            <a:avLst/>
          </a:prstGeom>
        </p:spPr>
      </p:pic>
      <p:pic>
        <p:nvPicPr>
          <p:cNvPr id="11" name="图片 38">
            <a:extLst>
              <a:ext uri="{FF2B5EF4-FFF2-40B4-BE49-F238E27FC236}">
                <a16:creationId xmlns:a16="http://schemas.microsoft.com/office/drawing/2014/main" id="{116E6D32-BF73-4EA2-8596-217EBA22C12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3058" y="4357214"/>
            <a:ext cx="4127835" cy="28411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BAAC6C8-F77E-4BC0-8699-520521F16A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2958" y="2013091"/>
            <a:ext cx="5297883" cy="260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4162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A5572970-CCD0-459A-B26A-D020765CD5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1158" y="2464304"/>
            <a:ext cx="4762774" cy="3888871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6E41E7F2-9BB6-4DC2-9ABE-B240D0172E55}"/>
              </a:ext>
            </a:extLst>
          </p:cNvPr>
          <p:cNvSpPr/>
          <p:nvPr/>
        </p:nvSpPr>
        <p:spPr>
          <a:xfrm>
            <a:off x="0" y="0"/>
            <a:ext cx="12192000" cy="1203627"/>
          </a:xfrm>
          <a:prstGeom prst="rect">
            <a:avLst/>
          </a:prstGeom>
          <a:solidFill>
            <a:srgbClr val="009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E58E570-954C-4195-B0FE-A3EB41B53C51}"/>
              </a:ext>
            </a:extLst>
          </p:cNvPr>
          <p:cNvSpPr/>
          <p:nvPr/>
        </p:nvSpPr>
        <p:spPr>
          <a:xfrm>
            <a:off x="0" y="1243481"/>
            <a:ext cx="12192000" cy="128954"/>
          </a:xfrm>
          <a:prstGeom prst="rect">
            <a:avLst/>
          </a:prstGeom>
          <a:solidFill>
            <a:srgbClr val="009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ea"/>
              <a:sym typeface="+mn-lt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574D5CA-BEB1-4816-8068-CB90E5522A8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44" t="18051" r="8928" b="7488"/>
          <a:stretch/>
        </p:blipFill>
        <p:spPr>
          <a:xfrm>
            <a:off x="1" y="-112542"/>
            <a:ext cx="1814732" cy="238110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E437FE1-8E6C-4AC8-A4E1-15E0601984EF}"/>
              </a:ext>
            </a:extLst>
          </p:cNvPr>
          <p:cNvSpPr txBox="1"/>
          <p:nvPr/>
        </p:nvSpPr>
        <p:spPr>
          <a:xfrm>
            <a:off x="1814735" y="56091"/>
            <a:ext cx="10014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Thảo</a:t>
            </a:r>
            <a:r>
              <a:rPr lang="en-US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luận</a:t>
            </a:r>
            <a:r>
              <a:rPr lang="en-US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Đ</a:t>
            </a:r>
            <a:r>
              <a:rPr lang="vi-VN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ặt câu hỏi để tìm hiểu về việc bài tiết nước tiểu.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18" name="Picture 17" descr="Shape, square&#10;&#10;Description automatically generated">
            <a:extLst>
              <a:ext uri="{FF2B5EF4-FFF2-40B4-BE49-F238E27FC236}">
                <a16:creationId xmlns:a16="http://schemas.microsoft.com/office/drawing/2014/main" id="{B8495D97-D018-4029-B670-F8CF50C82FBD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500" y="1824491"/>
            <a:ext cx="6213263" cy="4873562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58982529-8D98-407E-8FA3-656F9CA737C1}"/>
              </a:ext>
            </a:extLst>
          </p:cNvPr>
          <p:cNvGrpSpPr/>
          <p:nvPr/>
        </p:nvGrpSpPr>
        <p:grpSpPr>
          <a:xfrm>
            <a:off x="6663966" y="2215509"/>
            <a:ext cx="5454797" cy="1077218"/>
            <a:chOff x="7254516" y="2215834"/>
            <a:chExt cx="5454797" cy="1077218"/>
          </a:xfrm>
        </p:grpSpPr>
        <p:sp>
          <p:nvSpPr>
            <p:cNvPr id="17" name="Freeform 48">
              <a:extLst>
                <a:ext uri="{FF2B5EF4-FFF2-40B4-BE49-F238E27FC236}">
                  <a16:creationId xmlns:a16="http://schemas.microsoft.com/office/drawing/2014/main" id="{DABBF6E5-688F-442D-BC2F-94D16D7FB0AA}"/>
                </a:ext>
              </a:extLst>
            </p:cNvPr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>
              <a:off x="7254516" y="2298339"/>
              <a:ext cx="468000" cy="504000"/>
            </a:xfrm>
            <a:custGeom>
              <a:avLst/>
              <a:gdLst>
                <a:gd name="T0" fmla="*/ 2147483646 w 187"/>
                <a:gd name="T1" fmla="*/ 2147483646 h 203"/>
                <a:gd name="T2" fmla="*/ 2147483646 w 187"/>
                <a:gd name="T3" fmla="*/ 2147483646 h 203"/>
                <a:gd name="T4" fmla="*/ 2147483646 w 187"/>
                <a:gd name="T5" fmla="*/ 2147483646 h 203"/>
                <a:gd name="T6" fmla="*/ 2147483646 w 187"/>
                <a:gd name="T7" fmla="*/ 2147483646 h 203"/>
                <a:gd name="T8" fmla="*/ 2147483646 w 187"/>
                <a:gd name="T9" fmla="*/ 2147483646 h 203"/>
                <a:gd name="T10" fmla="*/ 2147483646 w 187"/>
                <a:gd name="T11" fmla="*/ 2147483646 h 203"/>
                <a:gd name="T12" fmla="*/ 2147483646 w 187"/>
                <a:gd name="T13" fmla="*/ 2147483646 h 203"/>
                <a:gd name="T14" fmla="*/ 2147483646 w 187"/>
                <a:gd name="T15" fmla="*/ 2147483646 h 203"/>
                <a:gd name="T16" fmla="*/ 2147483646 w 187"/>
                <a:gd name="T17" fmla="*/ 2147483646 h 203"/>
                <a:gd name="T18" fmla="*/ 2147483646 w 187"/>
                <a:gd name="T19" fmla="*/ 2147483646 h 203"/>
                <a:gd name="T20" fmla="*/ 2147483646 w 187"/>
                <a:gd name="T21" fmla="*/ 2147483646 h 203"/>
                <a:gd name="T22" fmla="*/ 2147483646 w 187"/>
                <a:gd name="T23" fmla="*/ 2147483646 h 203"/>
                <a:gd name="T24" fmla="*/ 2147483646 w 187"/>
                <a:gd name="T25" fmla="*/ 2147483646 h 203"/>
                <a:gd name="T26" fmla="*/ 2147483646 w 187"/>
                <a:gd name="T27" fmla="*/ 2147483646 h 203"/>
                <a:gd name="T28" fmla="*/ 2147483646 w 187"/>
                <a:gd name="T29" fmla="*/ 2147483646 h 203"/>
                <a:gd name="T30" fmla="*/ 2147483646 w 187"/>
                <a:gd name="T31" fmla="*/ 2147483646 h 203"/>
                <a:gd name="T32" fmla="*/ 2147483646 w 187"/>
                <a:gd name="T33" fmla="*/ 2147483646 h 203"/>
                <a:gd name="T34" fmla="*/ 2147483646 w 187"/>
                <a:gd name="T35" fmla="*/ 2147483646 h 203"/>
                <a:gd name="T36" fmla="*/ 2147483646 w 187"/>
                <a:gd name="T37" fmla="*/ 2147483646 h 203"/>
                <a:gd name="T38" fmla="*/ 2147483646 w 187"/>
                <a:gd name="T39" fmla="*/ 2147483646 h 20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87" h="203">
                  <a:moveTo>
                    <a:pt x="74" y="97"/>
                  </a:moveTo>
                  <a:cubicBezTo>
                    <a:pt x="60" y="105"/>
                    <a:pt x="62" y="122"/>
                    <a:pt x="72" y="128"/>
                  </a:cubicBezTo>
                  <a:cubicBezTo>
                    <a:pt x="83" y="136"/>
                    <a:pt x="106" y="137"/>
                    <a:pt x="113" y="115"/>
                  </a:cubicBezTo>
                  <a:cubicBezTo>
                    <a:pt x="128" y="73"/>
                    <a:pt x="81" y="52"/>
                    <a:pt x="48" y="64"/>
                  </a:cubicBezTo>
                  <a:cubicBezTo>
                    <a:pt x="30" y="71"/>
                    <a:pt x="6" y="105"/>
                    <a:pt x="27" y="145"/>
                  </a:cubicBezTo>
                  <a:cubicBezTo>
                    <a:pt x="36" y="162"/>
                    <a:pt x="57" y="178"/>
                    <a:pt x="85" y="179"/>
                  </a:cubicBezTo>
                  <a:cubicBezTo>
                    <a:pt x="144" y="181"/>
                    <a:pt x="183" y="110"/>
                    <a:pt x="153" y="59"/>
                  </a:cubicBezTo>
                  <a:cubicBezTo>
                    <a:pt x="132" y="23"/>
                    <a:pt x="89" y="18"/>
                    <a:pt x="66" y="20"/>
                  </a:cubicBezTo>
                  <a:cubicBezTo>
                    <a:pt x="50" y="20"/>
                    <a:pt x="28" y="29"/>
                    <a:pt x="11" y="39"/>
                  </a:cubicBezTo>
                  <a:cubicBezTo>
                    <a:pt x="33" y="12"/>
                    <a:pt x="65" y="0"/>
                    <a:pt x="103" y="10"/>
                  </a:cubicBezTo>
                  <a:cubicBezTo>
                    <a:pt x="120" y="14"/>
                    <a:pt x="136" y="22"/>
                    <a:pt x="151" y="33"/>
                  </a:cubicBezTo>
                  <a:cubicBezTo>
                    <a:pt x="168" y="47"/>
                    <a:pt x="187" y="78"/>
                    <a:pt x="177" y="123"/>
                  </a:cubicBezTo>
                  <a:cubicBezTo>
                    <a:pt x="171" y="151"/>
                    <a:pt x="154" y="176"/>
                    <a:pt x="127" y="186"/>
                  </a:cubicBezTo>
                  <a:cubicBezTo>
                    <a:pt x="83" y="203"/>
                    <a:pt x="17" y="186"/>
                    <a:pt x="7" y="135"/>
                  </a:cubicBezTo>
                  <a:cubicBezTo>
                    <a:pt x="0" y="103"/>
                    <a:pt x="19" y="62"/>
                    <a:pt x="54" y="51"/>
                  </a:cubicBezTo>
                  <a:cubicBezTo>
                    <a:pt x="83" y="43"/>
                    <a:pt x="118" y="54"/>
                    <a:pt x="127" y="83"/>
                  </a:cubicBezTo>
                  <a:cubicBezTo>
                    <a:pt x="133" y="103"/>
                    <a:pt x="126" y="127"/>
                    <a:pt x="105" y="140"/>
                  </a:cubicBezTo>
                  <a:cubicBezTo>
                    <a:pt x="98" y="144"/>
                    <a:pt x="83" y="148"/>
                    <a:pt x="68" y="142"/>
                  </a:cubicBezTo>
                  <a:cubicBezTo>
                    <a:pt x="40" y="130"/>
                    <a:pt x="44" y="109"/>
                    <a:pt x="53" y="100"/>
                  </a:cubicBezTo>
                  <a:cubicBezTo>
                    <a:pt x="60" y="93"/>
                    <a:pt x="69" y="95"/>
                    <a:pt x="74" y="97"/>
                  </a:cubicBezTo>
                  <a:close/>
                </a:path>
              </a:pathLst>
            </a:custGeom>
            <a:solidFill>
              <a:srgbClr val="F3699E"/>
            </a:solidFill>
            <a:ln>
              <a:solidFill>
                <a:srgbClr val="EE327A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36号-正文宋楷" panose="02000000000000000000" pitchFamily="2" charset="-122"/>
                <a:ea typeface="字魂36号-正文宋楷" panose="02000000000000000000" pitchFamily="2" charset="-122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B91015A-CF43-4D26-BA35-C5445B053C29}"/>
                </a:ext>
              </a:extLst>
            </p:cNvPr>
            <p:cNvSpPr/>
            <p:nvPr/>
          </p:nvSpPr>
          <p:spPr>
            <a:xfrm>
              <a:off x="7812958" y="2298338"/>
              <a:ext cx="4896355" cy="912211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F3699E"/>
            </a:solidFill>
            <a:ln>
              <a:solidFill>
                <a:srgbClr val="EE327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F0502020204030204"/>
                <a:ea typeface="微软雅黑"/>
                <a:cs typeface="+mn-cs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58B11F7-2294-48CF-B8E7-3C595EAA55EC}"/>
                </a:ext>
              </a:extLst>
            </p:cNvPr>
            <p:cNvSpPr txBox="1"/>
            <p:nvPr/>
          </p:nvSpPr>
          <p:spPr>
            <a:xfrm>
              <a:off x="7752784" y="2215834"/>
              <a:ext cx="479860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spcBef>
                  <a:spcPts val="700"/>
                </a:spcBef>
                <a:spcAft>
                  <a:spcPts val="700"/>
                </a:spcAft>
                <a:tabLst>
                  <a:tab pos="3160395" algn="ctr"/>
                  <a:tab pos="5740400" algn="l"/>
                </a:tabLst>
              </a:pPr>
              <a:r>
                <a:rPr lang="nl-NL" sz="3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Tại sao hằng ngày chúng ta đi tiểu nhiều lần?</a:t>
              </a:r>
              <a:endPara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6" name="Picture 25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DDC3A880-DE6B-433D-A049-DA3D6337E5B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92" r="22460"/>
          <a:stretch/>
        </p:blipFill>
        <p:spPr>
          <a:xfrm>
            <a:off x="4825554" y="4075933"/>
            <a:ext cx="1440797" cy="262212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A2508341-70B7-41D2-88B3-583431D70F0D}"/>
              </a:ext>
            </a:extLst>
          </p:cNvPr>
          <p:cNvGrpSpPr/>
          <p:nvPr/>
        </p:nvGrpSpPr>
        <p:grpSpPr>
          <a:xfrm>
            <a:off x="6485901" y="3519026"/>
            <a:ext cx="5632862" cy="1113814"/>
            <a:chOff x="7228851" y="3429000"/>
            <a:chExt cx="4746408" cy="1113814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1545527-01BD-4E9B-9DFE-F84D0FE34F9A}"/>
                </a:ext>
              </a:extLst>
            </p:cNvPr>
            <p:cNvSpPr/>
            <p:nvPr/>
          </p:nvSpPr>
          <p:spPr>
            <a:xfrm>
              <a:off x="7812958" y="3452037"/>
              <a:ext cx="4070019" cy="1067559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71CBD2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F0502020204030204"/>
                <a:ea typeface="微软雅黑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D0F8E20-E51F-4F03-AB85-9BDE12C86083}"/>
                </a:ext>
              </a:extLst>
            </p:cNvPr>
            <p:cNvSpPr txBox="1"/>
            <p:nvPr/>
          </p:nvSpPr>
          <p:spPr>
            <a:xfrm>
              <a:off x="7905240" y="3465596"/>
              <a:ext cx="407001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Cơ quan nào trong cơ thể tạo thành nước tiểu?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  <p:sp>
          <p:nvSpPr>
            <p:cNvPr id="27" name="Freeform 48">
              <a:extLst>
                <a:ext uri="{FF2B5EF4-FFF2-40B4-BE49-F238E27FC236}">
                  <a16:creationId xmlns:a16="http://schemas.microsoft.com/office/drawing/2014/main" id="{9766509D-BB8E-4B24-94BD-E5009BDE2D2C}"/>
                </a:ext>
              </a:extLst>
            </p:cNvPr>
            <p:cNvSpPr>
              <a:spLocks/>
            </p:cNvSpPr>
            <p:nvPr>
              <p:custDataLst>
                <p:tags r:id="rId2"/>
              </p:custDataLst>
            </p:nvPr>
          </p:nvSpPr>
          <p:spPr bwMode="auto">
            <a:xfrm>
              <a:off x="7228851" y="3429000"/>
              <a:ext cx="468000" cy="504000"/>
            </a:xfrm>
            <a:custGeom>
              <a:avLst/>
              <a:gdLst>
                <a:gd name="T0" fmla="*/ 2147483646 w 187"/>
                <a:gd name="T1" fmla="*/ 2147483646 h 203"/>
                <a:gd name="T2" fmla="*/ 2147483646 w 187"/>
                <a:gd name="T3" fmla="*/ 2147483646 h 203"/>
                <a:gd name="T4" fmla="*/ 2147483646 w 187"/>
                <a:gd name="T5" fmla="*/ 2147483646 h 203"/>
                <a:gd name="T6" fmla="*/ 2147483646 w 187"/>
                <a:gd name="T7" fmla="*/ 2147483646 h 203"/>
                <a:gd name="T8" fmla="*/ 2147483646 w 187"/>
                <a:gd name="T9" fmla="*/ 2147483646 h 203"/>
                <a:gd name="T10" fmla="*/ 2147483646 w 187"/>
                <a:gd name="T11" fmla="*/ 2147483646 h 203"/>
                <a:gd name="T12" fmla="*/ 2147483646 w 187"/>
                <a:gd name="T13" fmla="*/ 2147483646 h 203"/>
                <a:gd name="T14" fmla="*/ 2147483646 w 187"/>
                <a:gd name="T15" fmla="*/ 2147483646 h 203"/>
                <a:gd name="T16" fmla="*/ 2147483646 w 187"/>
                <a:gd name="T17" fmla="*/ 2147483646 h 203"/>
                <a:gd name="T18" fmla="*/ 2147483646 w 187"/>
                <a:gd name="T19" fmla="*/ 2147483646 h 203"/>
                <a:gd name="T20" fmla="*/ 2147483646 w 187"/>
                <a:gd name="T21" fmla="*/ 2147483646 h 203"/>
                <a:gd name="T22" fmla="*/ 2147483646 w 187"/>
                <a:gd name="T23" fmla="*/ 2147483646 h 203"/>
                <a:gd name="T24" fmla="*/ 2147483646 w 187"/>
                <a:gd name="T25" fmla="*/ 2147483646 h 203"/>
                <a:gd name="T26" fmla="*/ 2147483646 w 187"/>
                <a:gd name="T27" fmla="*/ 2147483646 h 203"/>
                <a:gd name="T28" fmla="*/ 2147483646 w 187"/>
                <a:gd name="T29" fmla="*/ 2147483646 h 203"/>
                <a:gd name="T30" fmla="*/ 2147483646 w 187"/>
                <a:gd name="T31" fmla="*/ 2147483646 h 203"/>
                <a:gd name="T32" fmla="*/ 2147483646 w 187"/>
                <a:gd name="T33" fmla="*/ 2147483646 h 203"/>
                <a:gd name="T34" fmla="*/ 2147483646 w 187"/>
                <a:gd name="T35" fmla="*/ 2147483646 h 203"/>
                <a:gd name="T36" fmla="*/ 2147483646 w 187"/>
                <a:gd name="T37" fmla="*/ 2147483646 h 203"/>
                <a:gd name="T38" fmla="*/ 2147483646 w 187"/>
                <a:gd name="T39" fmla="*/ 2147483646 h 20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87" h="203">
                  <a:moveTo>
                    <a:pt x="74" y="97"/>
                  </a:moveTo>
                  <a:cubicBezTo>
                    <a:pt x="60" y="105"/>
                    <a:pt x="62" y="122"/>
                    <a:pt x="72" y="128"/>
                  </a:cubicBezTo>
                  <a:cubicBezTo>
                    <a:pt x="83" y="136"/>
                    <a:pt x="106" y="137"/>
                    <a:pt x="113" y="115"/>
                  </a:cubicBezTo>
                  <a:cubicBezTo>
                    <a:pt x="128" y="73"/>
                    <a:pt x="81" y="52"/>
                    <a:pt x="48" y="64"/>
                  </a:cubicBezTo>
                  <a:cubicBezTo>
                    <a:pt x="30" y="71"/>
                    <a:pt x="6" y="105"/>
                    <a:pt x="27" y="145"/>
                  </a:cubicBezTo>
                  <a:cubicBezTo>
                    <a:pt x="36" y="162"/>
                    <a:pt x="57" y="178"/>
                    <a:pt x="85" y="179"/>
                  </a:cubicBezTo>
                  <a:cubicBezTo>
                    <a:pt x="144" y="181"/>
                    <a:pt x="183" y="110"/>
                    <a:pt x="153" y="59"/>
                  </a:cubicBezTo>
                  <a:cubicBezTo>
                    <a:pt x="132" y="23"/>
                    <a:pt x="89" y="18"/>
                    <a:pt x="66" y="20"/>
                  </a:cubicBezTo>
                  <a:cubicBezTo>
                    <a:pt x="50" y="20"/>
                    <a:pt x="28" y="29"/>
                    <a:pt x="11" y="39"/>
                  </a:cubicBezTo>
                  <a:cubicBezTo>
                    <a:pt x="33" y="12"/>
                    <a:pt x="65" y="0"/>
                    <a:pt x="103" y="10"/>
                  </a:cubicBezTo>
                  <a:cubicBezTo>
                    <a:pt x="120" y="14"/>
                    <a:pt x="136" y="22"/>
                    <a:pt x="151" y="33"/>
                  </a:cubicBezTo>
                  <a:cubicBezTo>
                    <a:pt x="168" y="47"/>
                    <a:pt x="187" y="78"/>
                    <a:pt x="177" y="123"/>
                  </a:cubicBezTo>
                  <a:cubicBezTo>
                    <a:pt x="171" y="151"/>
                    <a:pt x="154" y="176"/>
                    <a:pt x="127" y="186"/>
                  </a:cubicBezTo>
                  <a:cubicBezTo>
                    <a:pt x="83" y="203"/>
                    <a:pt x="17" y="186"/>
                    <a:pt x="7" y="135"/>
                  </a:cubicBezTo>
                  <a:cubicBezTo>
                    <a:pt x="0" y="103"/>
                    <a:pt x="19" y="62"/>
                    <a:pt x="54" y="51"/>
                  </a:cubicBezTo>
                  <a:cubicBezTo>
                    <a:pt x="83" y="43"/>
                    <a:pt x="118" y="54"/>
                    <a:pt x="127" y="83"/>
                  </a:cubicBezTo>
                  <a:cubicBezTo>
                    <a:pt x="133" y="103"/>
                    <a:pt x="126" y="127"/>
                    <a:pt x="105" y="140"/>
                  </a:cubicBezTo>
                  <a:cubicBezTo>
                    <a:pt x="98" y="144"/>
                    <a:pt x="83" y="148"/>
                    <a:pt x="68" y="142"/>
                  </a:cubicBezTo>
                  <a:cubicBezTo>
                    <a:pt x="40" y="130"/>
                    <a:pt x="44" y="109"/>
                    <a:pt x="53" y="100"/>
                  </a:cubicBezTo>
                  <a:cubicBezTo>
                    <a:pt x="60" y="93"/>
                    <a:pt x="69" y="95"/>
                    <a:pt x="74" y="97"/>
                  </a:cubicBezTo>
                  <a:close/>
                </a:path>
              </a:pathLst>
            </a:custGeom>
            <a:solidFill>
              <a:srgbClr val="71CBD2"/>
            </a:solidFill>
            <a:ln>
              <a:solidFill>
                <a:srgbClr val="0070C0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36号-正文宋楷" panose="02000000000000000000" pitchFamily="2" charset="-122"/>
                <a:ea typeface="字魂36号-正文宋楷" panose="02000000000000000000" pitchFamily="2" charset="-122"/>
                <a:cs typeface="+mn-cs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2ECEB78-7694-47A7-9689-8A67B85DE918}"/>
              </a:ext>
            </a:extLst>
          </p:cNvPr>
          <p:cNvGrpSpPr/>
          <p:nvPr/>
        </p:nvGrpSpPr>
        <p:grpSpPr>
          <a:xfrm>
            <a:off x="6530448" y="5193283"/>
            <a:ext cx="5478797" cy="759842"/>
            <a:chOff x="7226284" y="5088735"/>
            <a:chExt cx="4656692" cy="759842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F2D2ABC-D349-47D5-8628-62056B6E08F1}"/>
                </a:ext>
              </a:extLst>
            </p:cNvPr>
            <p:cNvSpPr/>
            <p:nvPr/>
          </p:nvSpPr>
          <p:spPr>
            <a:xfrm>
              <a:off x="7812957" y="5118756"/>
              <a:ext cx="4070019" cy="729821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F0502020204030204"/>
                <a:ea typeface="微软雅黑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6BC36C0-4B3F-43B6-AA3F-78EE3D245CD8}"/>
                </a:ext>
              </a:extLst>
            </p:cNvPr>
            <p:cNvSpPr txBox="1"/>
            <p:nvPr/>
          </p:nvSpPr>
          <p:spPr>
            <a:xfrm>
              <a:off x="7838820" y="5171409"/>
              <a:ext cx="391562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Trong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nước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tiểu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có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gì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?</a:t>
              </a:r>
            </a:p>
          </p:txBody>
        </p:sp>
        <p:sp>
          <p:nvSpPr>
            <p:cNvPr id="28" name="Freeform 48">
              <a:extLst>
                <a:ext uri="{FF2B5EF4-FFF2-40B4-BE49-F238E27FC236}">
                  <a16:creationId xmlns:a16="http://schemas.microsoft.com/office/drawing/2014/main" id="{04ED76FA-762E-4EB1-AA94-64B4EF40380F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 bwMode="auto">
            <a:xfrm>
              <a:off x="7226284" y="5088735"/>
              <a:ext cx="468000" cy="504000"/>
            </a:xfrm>
            <a:custGeom>
              <a:avLst/>
              <a:gdLst>
                <a:gd name="T0" fmla="*/ 2147483646 w 187"/>
                <a:gd name="T1" fmla="*/ 2147483646 h 203"/>
                <a:gd name="T2" fmla="*/ 2147483646 w 187"/>
                <a:gd name="T3" fmla="*/ 2147483646 h 203"/>
                <a:gd name="T4" fmla="*/ 2147483646 w 187"/>
                <a:gd name="T5" fmla="*/ 2147483646 h 203"/>
                <a:gd name="T6" fmla="*/ 2147483646 w 187"/>
                <a:gd name="T7" fmla="*/ 2147483646 h 203"/>
                <a:gd name="T8" fmla="*/ 2147483646 w 187"/>
                <a:gd name="T9" fmla="*/ 2147483646 h 203"/>
                <a:gd name="T10" fmla="*/ 2147483646 w 187"/>
                <a:gd name="T11" fmla="*/ 2147483646 h 203"/>
                <a:gd name="T12" fmla="*/ 2147483646 w 187"/>
                <a:gd name="T13" fmla="*/ 2147483646 h 203"/>
                <a:gd name="T14" fmla="*/ 2147483646 w 187"/>
                <a:gd name="T15" fmla="*/ 2147483646 h 203"/>
                <a:gd name="T16" fmla="*/ 2147483646 w 187"/>
                <a:gd name="T17" fmla="*/ 2147483646 h 203"/>
                <a:gd name="T18" fmla="*/ 2147483646 w 187"/>
                <a:gd name="T19" fmla="*/ 2147483646 h 203"/>
                <a:gd name="T20" fmla="*/ 2147483646 w 187"/>
                <a:gd name="T21" fmla="*/ 2147483646 h 203"/>
                <a:gd name="T22" fmla="*/ 2147483646 w 187"/>
                <a:gd name="T23" fmla="*/ 2147483646 h 203"/>
                <a:gd name="T24" fmla="*/ 2147483646 w 187"/>
                <a:gd name="T25" fmla="*/ 2147483646 h 203"/>
                <a:gd name="T26" fmla="*/ 2147483646 w 187"/>
                <a:gd name="T27" fmla="*/ 2147483646 h 203"/>
                <a:gd name="T28" fmla="*/ 2147483646 w 187"/>
                <a:gd name="T29" fmla="*/ 2147483646 h 203"/>
                <a:gd name="T30" fmla="*/ 2147483646 w 187"/>
                <a:gd name="T31" fmla="*/ 2147483646 h 203"/>
                <a:gd name="T32" fmla="*/ 2147483646 w 187"/>
                <a:gd name="T33" fmla="*/ 2147483646 h 203"/>
                <a:gd name="T34" fmla="*/ 2147483646 w 187"/>
                <a:gd name="T35" fmla="*/ 2147483646 h 203"/>
                <a:gd name="T36" fmla="*/ 2147483646 w 187"/>
                <a:gd name="T37" fmla="*/ 2147483646 h 203"/>
                <a:gd name="T38" fmla="*/ 2147483646 w 187"/>
                <a:gd name="T39" fmla="*/ 2147483646 h 20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87" h="203">
                  <a:moveTo>
                    <a:pt x="74" y="97"/>
                  </a:moveTo>
                  <a:cubicBezTo>
                    <a:pt x="60" y="105"/>
                    <a:pt x="62" y="122"/>
                    <a:pt x="72" y="128"/>
                  </a:cubicBezTo>
                  <a:cubicBezTo>
                    <a:pt x="83" y="136"/>
                    <a:pt x="106" y="137"/>
                    <a:pt x="113" y="115"/>
                  </a:cubicBezTo>
                  <a:cubicBezTo>
                    <a:pt x="128" y="73"/>
                    <a:pt x="81" y="52"/>
                    <a:pt x="48" y="64"/>
                  </a:cubicBezTo>
                  <a:cubicBezTo>
                    <a:pt x="30" y="71"/>
                    <a:pt x="6" y="105"/>
                    <a:pt x="27" y="145"/>
                  </a:cubicBezTo>
                  <a:cubicBezTo>
                    <a:pt x="36" y="162"/>
                    <a:pt x="57" y="178"/>
                    <a:pt x="85" y="179"/>
                  </a:cubicBezTo>
                  <a:cubicBezTo>
                    <a:pt x="144" y="181"/>
                    <a:pt x="183" y="110"/>
                    <a:pt x="153" y="59"/>
                  </a:cubicBezTo>
                  <a:cubicBezTo>
                    <a:pt x="132" y="23"/>
                    <a:pt x="89" y="18"/>
                    <a:pt x="66" y="20"/>
                  </a:cubicBezTo>
                  <a:cubicBezTo>
                    <a:pt x="50" y="20"/>
                    <a:pt x="28" y="29"/>
                    <a:pt x="11" y="39"/>
                  </a:cubicBezTo>
                  <a:cubicBezTo>
                    <a:pt x="33" y="12"/>
                    <a:pt x="65" y="0"/>
                    <a:pt x="103" y="10"/>
                  </a:cubicBezTo>
                  <a:cubicBezTo>
                    <a:pt x="120" y="14"/>
                    <a:pt x="136" y="22"/>
                    <a:pt x="151" y="33"/>
                  </a:cubicBezTo>
                  <a:cubicBezTo>
                    <a:pt x="168" y="47"/>
                    <a:pt x="187" y="78"/>
                    <a:pt x="177" y="123"/>
                  </a:cubicBezTo>
                  <a:cubicBezTo>
                    <a:pt x="171" y="151"/>
                    <a:pt x="154" y="176"/>
                    <a:pt x="127" y="186"/>
                  </a:cubicBezTo>
                  <a:cubicBezTo>
                    <a:pt x="83" y="203"/>
                    <a:pt x="17" y="186"/>
                    <a:pt x="7" y="135"/>
                  </a:cubicBezTo>
                  <a:cubicBezTo>
                    <a:pt x="0" y="103"/>
                    <a:pt x="19" y="62"/>
                    <a:pt x="54" y="51"/>
                  </a:cubicBezTo>
                  <a:cubicBezTo>
                    <a:pt x="83" y="43"/>
                    <a:pt x="118" y="54"/>
                    <a:pt x="127" y="83"/>
                  </a:cubicBezTo>
                  <a:cubicBezTo>
                    <a:pt x="133" y="103"/>
                    <a:pt x="126" y="127"/>
                    <a:pt x="105" y="140"/>
                  </a:cubicBezTo>
                  <a:cubicBezTo>
                    <a:pt x="98" y="144"/>
                    <a:pt x="83" y="148"/>
                    <a:pt x="68" y="142"/>
                  </a:cubicBezTo>
                  <a:cubicBezTo>
                    <a:pt x="40" y="130"/>
                    <a:pt x="44" y="109"/>
                    <a:pt x="53" y="100"/>
                  </a:cubicBezTo>
                  <a:cubicBezTo>
                    <a:pt x="60" y="93"/>
                    <a:pt x="69" y="95"/>
                    <a:pt x="74" y="97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36号-正文宋楷" panose="02000000000000000000" pitchFamily="2" charset="-122"/>
                <a:ea typeface="字魂36号-正文宋楷" panose="02000000000000000000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91203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36E3EB29-0D69-4492-AF96-1BE5755344A5}"/>
              </a:ext>
            </a:extLst>
          </p:cNvPr>
          <p:cNvSpPr/>
          <p:nvPr/>
        </p:nvSpPr>
        <p:spPr>
          <a:xfrm>
            <a:off x="-11830" y="2448916"/>
            <a:ext cx="12282852" cy="3573194"/>
          </a:xfrm>
          <a:prstGeom prst="rect">
            <a:avLst/>
          </a:prstGeom>
          <a:solidFill>
            <a:srgbClr val="009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ea"/>
              <a:sym typeface="+mn-lt"/>
            </a:endParaRPr>
          </a:p>
        </p:txBody>
      </p:sp>
      <p:pic>
        <p:nvPicPr>
          <p:cNvPr id="19" name="Picture 18" descr="Icon&#10;&#10;Description automatically generated">
            <a:extLst>
              <a:ext uri="{FF2B5EF4-FFF2-40B4-BE49-F238E27FC236}">
                <a16:creationId xmlns:a16="http://schemas.microsoft.com/office/drawing/2014/main" id="{9C67621C-B686-4FA3-963B-831228CFEE5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5" r="31255"/>
          <a:stretch/>
        </p:blipFill>
        <p:spPr>
          <a:xfrm>
            <a:off x="1387731" y="1934328"/>
            <a:ext cx="757382" cy="116850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B76ABA17-A1B2-4054-BA29-B3F50F138ABC}"/>
              </a:ext>
            </a:extLst>
          </p:cNvPr>
          <p:cNvGrpSpPr/>
          <p:nvPr/>
        </p:nvGrpSpPr>
        <p:grpSpPr>
          <a:xfrm>
            <a:off x="1251126" y="2774754"/>
            <a:ext cx="11448625" cy="956666"/>
            <a:chOff x="-760746" y="178170"/>
            <a:chExt cx="19948091" cy="1632511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0DDA3A1-F2A8-4160-8D01-CB92A9974054}"/>
                </a:ext>
              </a:extLst>
            </p:cNvPr>
            <p:cNvGrpSpPr/>
            <p:nvPr/>
          </p:nvGrpSpPr>
          <p:grpSpPr>
            <a:xfrm>
              <a:off x="54361" y="178170"/>
              <a:ext cx="18521761" cy="1632511"/>
              <a:chOff x="1992277" y="-1613946"/>
              <a:chExt cx="12412272" cy="1338735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27" name="Rectangle: Diagonal Corners Rounded 26">
                <a:extLst>
                  <a:ext uri="{FF2B5EF4-FFF2-40B4-BE49-F238E27FC236}">
                    <a16:creationId xmlns:a16="http://schemas.microsoft.com/office/drawing/2014/main" id="{E91A6E72-4A1E-4ECA-B270-15655872D8A6}"/>
                  </a:ext>
                </a:extLst>
              </p:cNvPr>
              <p:cNvSpPr/>
              <p:nvPr/>
            </p:nvSpPr>
            <p:spPr>
              <a:xfrm>
                <a:off x="1992278" y="-1512535"/>
                <a:ext cx="12412271" cy="1237324"/>
              </a:xfrm>
              <a:prstGeom prst="round2DiagRect">
                <a:avLst>
                  <a:gd name="adj1" fmla="val 50000"/>
                  <a:gd name="adj2" fmla="val 1334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28" name="Rectangle: Diagonal Corners Rounded 27">
                <a:extLst>
                  <a:ext uri="{FF2B5EF4-FFF2-40B4-BE49-F238E27FC236}">
                    <a16:creationId xmlns:a16="http://schemas.microsoft.com/office/drawing/2014/main" id="{F206F472-8289-46F9-8AFC-4701E83D0A3A}"/>
                  </a:ext>
                </a:extLst>
              </p:cNvPr>
              <p:cNvSpPr/>
              <p:nvPr/>
            </p:nvSpPr>
            <p:spPr>
              <a:xfrm>
                <a:off x="1992277" y="-1613946"/>
                <a:ext cx="12275642" cy="1237324"/>
              </a:xfrm>
              <a:prstGeom prst="round2DiagRect">
                <a:avLst>
                  <a:gd name="adj1" fmla="val 50000"/>
                  <a:gd name="adj2" fmla="val 13343"/>
                </a:avLst>
              </a:prstGeom>
              <a:noFill/>
              <a:ln w="50800">
                <a:solidFill>
                  <a:srgbClr val="FFC2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F0502020204030204"/>
                  <a:ea typeface="微软雅黑"/>
                  <a:cs typeface="+mn-cs"/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C8C011D-D857-48F7-BE31-B4A9A8940D4C}"/>
                </a:ext>
              </a:extLst>
            </p:cNvPr>
            <p:cNvSpPr txBox="1"/>
            <p:nvPr/>
          </p:nvSpPr>
          <p:spPr>
            <a:xfrm>
              <a:off x="-760746" y="406711"/>
              <a:ext cx="19948091" cy="1280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9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1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.</a:t>
              </a: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Xác định các bộ phận của cơ quan bài tiết nước tiểu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</p:grpSp>
      <p:pic>
        <p:nvPicPr>
          <p:cNvPr id="3" name="Picture 2" descr="A picture containing toy, vector graphics&#10;&#10;Description automatically generated">
            <a:extLst>
              <a:ext uri="{FF2B5EF4-FFF2-40B4-BE49-F238E27FC236}">
                <a16:creationId xmlns:a16="http://schemas.microsoft.com/office/drawing/2014/main" id="{C76B33A2-A55E-4ED2-A9A4-6D258EF0AA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" y="2687020"/>
            <a:ext cx="3520533" cy="4083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8633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BC41A59-E4E7-483C-B582-A810520D2F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99435" y="2438363"/>
            <a:ext cx="1953284" cy="212757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E5166CD-81F0-410F-9594-3E133038C3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2523" y="4462082"/>
            <a:ext cx="1964269" cy="2165318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6E41E7F2-9BB6-4DC2-9ABE-B240D0172E55}"/>
              </a:ext>
            </a:extLst>
          </p:cNvPr>
          <p:cNvSpPr/>
          <p:nvPr/>
        </p:nvSpPr>
        <p:spPr>
          <a:xfrm>
            <a:off x="0" y="0"/>
            <a:ext cx="12192000" cy="1203627"/>
          </a:xfrm>
          <a:prstGeom prst="rect">
            <a:avLst/>
          </a:prstGeom>
          <a:solidFill>
            <a:srgbClr val="009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E58E570-954C-4195-B0FE-A3EB41B53C51}"/>
              </a:ext>
            </a:extLst>
          </p:cNvPr>
          <p:cNvSpPr/>
          <p:nvPr/>
        </p:nvSpPr>
        <p:spPr>
          <a:xfrm>
            <a:off x="0" y="1243481"/>
            <a:ext cx="12192000" cy="128954"/>
          </a:xfrm>
          <a:prstGeom prst="rect">
            <a:avLst/>
          </a:prstGeom>
          <a:solidFill>
            <a:srgbClr val="009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ea"/>
              <a:sym typeface="+mn-lt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574D5CA-BEB1-4816-8068-CB90E5522A8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44" t="18051" r="8928" b="7488"/>
          <a:stretch/>
        </p:blipFill>
        <p:spPr>
          <a:xfrm>
            <a:off x="1" y="-112542"/>
            <a:ext cx="1814732" cy="238110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E437FE1-8E6C-4AC8-A4E1-15E0601984EF}"/>
              </a:ext>
            </a:extLst>
          </p:cNvPr>
          <p:cNvSpPr txBox="1"/>
          <p:nvPr/>
        </p:nvSpPr>
        <p:spPr>
          <a:xfrm>
            <a:off x="1814735" y="56091"/>
            <a:ext cx="10014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vi-VN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hỉ và nói tên từng bộ phận của cơ quan bài tiết nước tiểu</a:t>
            </a:r>
            <a:r>
              <a:rPr lang="en-US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dưới</a:t>
            </a:r>
            <a:r>
              <a:rPr lang="en-US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đây</a:t>
            </a:r>
            <a:r>
              <a:rPr lang="en-US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0741F25-F27C-40FC-A7DE-6457A0F363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58627" y="1544884"/>
            <a:ext cx="6277209" cy="508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8948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36E3EB29-0D69-4492-AF96-1BE5755344A5}"/>
              </a:ext>
            </a:extLst>
          </p:cNvPr>
          <p:cNvSpPr/>
          <p:nvPr/>
        </p:nvSpPr>
        <p:spPr>
          <a:xfrm>
            <a:off x="0" y="1916886"/>
            <a:ext cx="12192000" cy="4331514"/>
          </a:xfrm>
          <a:prstGeom prst="rect">
            <a:avLst/>
          </a:prstGeom>
          <a:solidFill>
            <a:srgbClr val="009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ea"/>
              <a:sym typeface="+mn-lt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B856570-AB74-4A81-87DA-1207110003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33" t="18051" r="8928" b="7488"/>
          <a:stretch/>
        </p:blipFill>
        <p:spPr>
          <a:xfrm>
            <a:off x="7992953" y="-77248"/>
            <a:ext cx="4522434" cy="4331513"/>
          </a:xfrm>
          <a:prstGeom prst="rect">
            <a:avLst/>
          </a:prstGeom>
        </p:spPr>
      </p:pic>
      <p:pic>
        <p:nvPicPr>
          <p:cNvPr id="19" name="Picture 18" descr="Icon&#10;&#10;Description automatically generated">
            <a:extLst>
              <a:ext uri="{FF2B5EF4-FFF2-40B4-BE49-F238E27FC236}">
                <a16:creationId xmlns:a16="http://schemas.microsoft.com/office/drawing/2014/main" id="{9C67621C-B686-4FA3-963B-831228CFEE5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5" r="31255"/>
          <a:stretch/>
        </p:blipFill>
        <p:spPr>
          <a:xfrm>
            <a:off x="909711" y="1640465"/>
            <a:ext cx="757382" cy="116850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B76ABA17-A1B2-4054-BA29-B3F50F138ABC}"/>
              </a:ext>
            </a:extLst>
          </p:cNvPr>
          <p:cNvGrpSpPr/>
          <p:nvPr/>
        </p:nvGrpSpPr>
        <p:grpSpPr>
          <a:xfrm>
            <a:off x="1667093" y="2173858"/>
            <a:ext cx="7560077" cy="1590647"/>
            <a:chOff x="615645" y="178170"/>
            <a:chExt cx="10962855" cy="1632511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0DDA3A1-F2A8-4160-8D01-CB92A9974054}"/>
                </a:ext>
              </a:extLst>
            </p:cNvPr>
            <p:cNvGrpSpPr/>
            <p:nvPr/>
          </p:nvGrpSpPr>
          <p:grpSpPr>
            <a:xfrm>
              <a:off x="615645" y="178170"/>
              <a:ext cx="10962855" cy="1632511"/>
              <a:chOff x="2368419" y="-1613946"/>
              <a:chExt cx="7346706" cy="1338735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27" name="Rectangle: Diagonal Corners Rounded 26">
                <a:extLst>
                  <a:ext uri="{FF2B5EF4-FFF2-40B4-BE49-F238E27FC236}">
                    <a16:creationId xmlns:a16="http://schemas.microsoft.com/office/drawing/2014/main" id="{E91A6E72-4A1E-4ECA-B270-15655872D8A6}"/>
                  </a:ext>
                </a:extLst>
              </p:cNvPr>
              <p:cNvSpPr/>
              <p:nvPr/>
            </p:nvSpPr>
            <p:spPr>
              <a:xfrm>
                <a:off x="2453058" y="-1512534"/>
                <a:ext cx="7262067" cy="1237323"/>
              </a:xfrm>
              <a:prstGeom prst="round2DiagRect">
                <a:avLst>
                  <a:gd name="adj1" fmla="val 50000"/>
                  <a:gd name="adj2" fmla="val 1334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28" name="Rectangle: Diagonal Corners Rounded 27">
                <a:extLst>
                  <a:ext uri="{FF2B5EF4-FFF2-40B4-BE49-F238E27FC236}">
                    <a16:creationId xmlns:a16="http://schemas.microsoft.com/office/drawing/2014/main" id="{F206F472-8289-46F9-8AFC-4701E83D0A3A}"/>
                  </a:ext>
                </a:extLst>
              </p:cNvPr>
              <p:cNvSpPr/>
              <p:nvPr/>
            </p:nvSpPr>
            <p:spPr>
              <a:xfrm>
                <a:off x="2368419" y="-1613946"/>
                <a:ext cx="7262067" cy="1237324"/>
              </a:xfrm>
              <a:prstGeom prst="round2DiagRect">
                <a:avLst>
                  <a:gd name="adj1" fmla="val 50000"/>
                  <a:gd name="adj2" fmla="val 13343"/>
                </a:avLst>
              </a:prstGeom>
              <a:noFill/>
              <a:ln w="50800">
                <a:solidFill>
                  <a:srgbClr val="FFC2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F0502020204030204"/>
                  <a:ea typeface="微软雅黑"/>
                  <a:cs typeface="+mn-cs"/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C8C011D-D857-48F7-BE31-B4A9A8940D4C}"/>
                </a:ext>
              </a:extLst>
            </p:cNvPr>
            <p:cNvSpPr txBox="1"/>
            <p:nvPr/>
          </p:nvSpPr>
          <p:spPr>
            <a:xfrm>
              <a:off x="977198" y="245339"/>
              <a:ext cx="10475003" cy="1503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9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Em có nhận xét gì về hình dạng và vị trí của hai quả thận trên cơ thể?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</p:grpSp>
      <p:pic>
        <p:nvPicPr>
          <p:cNvPr id="3" name="Picture 2" descr="A picture containing toy, vector graphics&#10;&#10;Description automatically generated">
            <a:extLst>
              <a:ext uri="{FF2B5EF4-FFF2-40B4-BE49-F238E27FC236}">
                <a16:creationId xmlns:a16="http://schemas.microsoft.com/office/drawing/2014/main" id="{C76B33A2-A55E-4ED2-A9A4-6D258EF0AA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" y="2774754"/>
            <a:ext cx="3520533" cy="4083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5424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36E3EB29-0D69-4492-AF96-1BE5755344A5}"/>
              </a:ext>
            </a:extLst>
          </p:cNvPr>
          <p:cNvSpPr/>
          <p:nvPr/>
        </p:nvSpPr>
        <p:spPr>
          <a:xfrm>
            <a:off x="0" y="1038225"/>
            <a:ext cx="12282852" cy="4317135"/>
          </a:xfrm>
          <a:prstGeom prst="rect">
            <a:avLst/>
          </a:prstGeom>
          <a:solidFill>
            <a:srgbClr val="009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ea"/>
              <a:sym typeface="+mn-lt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76ABA17-A1B2-4054-BA29-B3F50F138ABC}"/>
              </a:ext>
            </a:extLst>
          </p:cNvPr>
          <p:cNvGrpSpPr/>
          <p:nvPr/>
        </p:nvGrpSpPr>
        <p:grpSpPr>
          <a:xfrm>
            <a:off x="1857375" y="1235301"/>
            <a:ext cx="11359684" cy="956666"/>
            <a:chOff x="54361" y="178170"/>
            <a:chExt cx="20485438" cy="1632511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0DDA3A1-F2A8-4160-8D01-CB92A9974054}"/>
                </a:ext>
              </a:extLst>
            </p:cNvPr>
            <p:cNvGrpSpPr/>
            <p:nvPr/>
          </p:nvGrpSpPr>
          <p:grpSpPr>
            <a:xfrm>
              <a:off x="54361" y="178170"/>
              <a:ext cx="18521761" cy="1632511"/>
              <a:chOff x="1992277" y="-1613946"/>
              <a:chExt cx="12412272" cy="1338735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27" name="Rectangle: Diagonal Corners Rounded 26">
                <a:extLst>
                  <a:ext uri="{FF2B5EF4-FFF2-40B4-BE49-F238E27FC236}">
                    <a16:creationId xmlns:a16="http://schemas.microsoft.com/office/drawing/2014/main" id="{E91A6E72-4A1E-4ECA-B270-15655872D8A6}"/>
                  </a:ext>
                </a:extLst>
              </p:cNvPr>
              <p:cNvSpPr/>
              <p:nvPr/>
            </p:nvSpPr>
            <p:spPr>
              <a:xfrm>
                <a:off x="1992278" y="-1512535"/>
                <a:ext cx="12412271" cy="1237324"/>
              </a:xfrm>
              <a:prstGeom prst="round2DiagRect">
                <a:avLst>
                  <a:gd name="adj1" fmla="val 50000"/>
                  <a:gd name="adj2" fmla="val 1334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28" name="Rectangle: Diagonal Corners Rounded 27">
                <a:extLst>
                  <a:ext uri="{FF2B5EF4-FFF2-40B4-BE49-F238E27FC236}">
                    <a16:creationId xmlns:a16="http://schemas.microsoft.com/office/drawing/2014/main" id="{F206F472-8289-46F9-8AFC-4701E83D0A3A}"/>
                  </a:ext>
                </a:extLst>
              </p:cNvPr>
              <p:cNvSpPr/>
              <p:nvPr/>
            </p:nvSpPr>
            <p:spPr>
              <a:xfrm>
                <a:off x="1992277" y="-1613946"/>
                <a:ext cx="12275642" cy="1237324"/>
              </a:xfrm>
              <a:prstGeom prst="round2DiagRect">
                <a:avLst>
                  <a:gd name="adj1" fmla="val 50000"/>
                  <a:gd name="adj2" fmla="val 13343"/>
                </a:avLst>
              </a:prstGeom>
              <a:noFill/>
              <a:ln w="50800">
                <a:solidFill>
                  <a:srgbClr val="FFC2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F0502020204030204"/>
                  <a:ea typeface="微软雅黑"/>
                  <a:cs typeface="+mn-cs"/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C8C011D-D857-48F7-BE31-B4A9A8940D4C}"/>
                </a:ext>
              </a:extLst>
            </p:cNvPr>
            <p:cNvSpPr txBox="1"/>
            <p:nvPr/>
          </p:nvSpPr>
          <p:spPr>
            <a:xfrm>
              <a:off x="591709" y="320385"/>
              <a:ext cx="19948090" cy="1336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41000"/>
                </a:lnSpc>
                <a:spcBef>
                  <a:spcPts val="700"/>
                </a:spcBef>
                <a:spcAft>
                  <a:spcPts val="700"/>
                </a:spcAft>
                <a:tabLst>
                  <a:tab pos="3160395" algn="ctr"/>
                  <a:tab pos="5740400" algn="l"/>
                </a:tabLst>
              </a:pPr>
              <a:r>
                <a:rPr lang="nl-NL" sz="3600" i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Hình dạng: Thận có màu nâu nhạt, hình hạt đậu.</a:t>
              </a:r>
              <a:endPara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FCE8AA4-EE10-40D4-B899-801E8F98C64A}"/>
              </a:ext>
            </a:extLst>
          </p:cNvPr>
          <p:cNvGrpSpPr/>
          <p:nvPr/>
        </p:nvGrpSpPr>
        <p:grpSpPr>
          <a:xfrm>
            <a:off x="2006361" y="2461426"/>
            <a:ext cx="11359684" cy="956666"/>
            <a:chOff x="54361" y="178170"/>
            <a:chExt cx="20485438" cy="1632511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CEB9968E-CCEE-4C5D-BCB2-199FE6AC1AA7}"/>
                </a:ext>
              </a:extLst>
            </p:cNvPr>
            <p:cNvGrpSpPr/>
            <p:nvPr/>
          </p:nvGrpSpPr>
          <p:grpSpPr>
            <a:xfrm>
              <a:off x="54361" y="178170"/>
              <a:ext cx="18521761" cy="1632511"/>
              <a:chOff x="1992277" y="-1613946"/>
              <a:chExt cx="12412272" cy="1338735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22" name="Rectangle: Diagonal Corners Rounded 21">
                <a:extLst>
                  <a:ext uri="{FF2B5EF4-FFF2-40B4-BE49-F238E27FC236}">
                    <a16:creationId xmlns:a16="http://schemas.microsoft.com/office/drawing/2014/main" id="{1B5FE8F7-C038-424B-9EB3-A6BDED43C842}"/>
                  </a:ext>
                </a:extLst>
              </p:cNvPr>
              <p:cNvSpPr/>
              <p:nvPr/>
            </p:nvSpPr>
            <p:spPr>
              <a:xfrm>
                <a:off x="1992278" y="-1512535"/>
                <a:ext cx="12412271" cy="1237324"/>
              </a:xfrm>
              <a:prstGeom prst="round2DiagRect">
                <a:avLst>
                  <a:gd name="adj1" fmla="val 50000"/>
                  <a:gd name="adj2" fmla="val 1334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F0502020204030204"/>
                  <a:ea typeface="微软雅黑"/>
                  <a:cs typeface="+mn-cs"/>
                </a:endParaRPr>
              </a:p>
            </p:txBody>
          </p:sp>
          <p:sp>
            <p:nvSpPr>
              <p:cNvPr id="23" name="Rectangle: Diagonal Corners Rounded 22">
                <a:extLst>
                  <a:ext uri="{FF2B5EF4-FFF2-40B4-BE49-F238E27FC236}">
                    <a16:creationId xmlns:a16="http://schemas.microsoft.com/office/drawing/2014/main" id="{4EEA2A62-B400-425D-BED4-6F1EFD4491A1}"/>
                  </a:ext>
                </a:extLst>
              </p:cNvPr>
              <p:cNvSpPr/>
              <p:nvPr/>
            </p:nvSpPr>
            <p:spPr>
              <a:xfrm>
                <a:off x="1992277" y="-1613946"/>
                <a:ext cx="12275642" cy="1237324"/>
              </a:xfrm>
              <a:prstGeom prst="round2DiagRect">
                <a:avLst>
                  <a:gd name="adj1" fmla="val 50000"/>
                  <a:gd name="adj2" fmla="val 13343"/>
                </a:avLst>
              </a:prstGeom>
              <a:noFill/>
              <a:ln w="50800">
                <a:solidFill>
                  <a:srgbClr val="FFC2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F0502020204030204"/>
                  <a:ea typeface="微软雅黑"/>
                  <a:cs typeface="+mn-cs"/>
                </a:endParaRP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E86D57A-434F-4F09-8332-A9E797141AC1}"/>
                </a:ext>
              </a:extLst>
            </p:cNvPr>
            <p:cNvSpPr txBox="1"/>
            <p:nvPr/>
          </p:nvSpPr>
          <p:spPr>
            <a:xfrm>
              <a:off x="591709" y="320385"/>
              <a:ext cx="19948090" cy="1336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41000"/>
                </a:lnSpc>
                <a:spcBef>
                  <a:spcPts val="700"/>
                </a:spcBef>
                <a:spcAft>
                  <a:spcPts val="700"/>
                </a:spcAft>
                <a:tabLst>
                  <a:tab pos="3160395" algn="ctr"/>
                  <a:tab pos="5740400" algn="l"/>
                </a:tabLst>
              </a:pPr>
              <a:r>
                <a:rPr lang="nl-NL" sz="3600" i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Hai quả thận đối xứng nhau qua cột sống.</a:t>
              </a:r>
              <a:endPara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" name="Picture 9" descr="A picture containing seat, chair, clipart&#10;&#10;Description automatically generated">
            <a:extLst>
              <a:ext uri="{FF2B5EF4-FFF2-40B4-BE49-F238E27FC236}">
                <a16:creationId xmlns:a16="http://schemas.microsoft.com/office/drawing/2014/main" id="{47CC5BFA-6FFE-433B-AF34-8CD134D5D4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870" y="3700928"/>
            <a:ext cx="4838700" cy="2540318"/>
          </a:xfrm>
          <a:prstGeom prst="rect">
            <a:avLst/>
          </a:prstGeom>
        </p:spPr>
      </p:pic>
      <p:pic>
        <p:nvPicPr>
          <p:cNvPr id="30" name="Picture 29" descr="Hand,okay,thumb - Transparent Background Teacher Cartoon Png , Free  Transparent Clipart - ClipartKey">
            <a:extLst>
              <a:ext uri="{FF2B5EF4-FFF2-40B4-BE49-F238E27FC236}">
                <a16:creationId xmlns:a16="http://schemas.microsoft.com/office/drawing/2014/main" id="{0B511432-954A-4FE2-9316-C5AF429B5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584" y="2094271"/>
            <a:ext cx="2791914" cy="257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1467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4">
            <a:extLst>
              <a:ext uri="{FF2B5EF4-FFF2-40B4-BE49-F238E27FC236}">
                <a16:creationId xmlns:a16="http://schemas.microsoft.com/office/drawing/2014/main" id="{FE35D56B-432D-45D1-B626-3F07CB9F93C0}"/>
              </a:ext>
            </a:extLst>
          </p:cNvPr>
          <p:cNvSpPr/>
          <p:nvPr/>
        </p:nvSpPr>
        <p:spPr>
          <a:xfrm>
            <a:off x="0" y="1693092"/>
            <a:ext cx="12192000" cy="3573194"/>
          </a:xfrm>
          <a:prstGeom prst="rect">
            <a:avLst/>
          </a:prstGeom>
          <a:solidFill>
            <a:srgbClr val="009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ea"/>
              <a:sym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99DE6F-D04A-4A6E-8A39-C311A12B8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2056855"/>
            <a:ext cx="10610850" cy="284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6546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4">
            <a:extLst>
              <a:ext uri="{FF2B5EF4-FFF2-40B4-BE49-F238E27FC236}">
                <a16:creationId xmlns:a16="http://schemas.microsoft.com/office/drawing/2014/main" id="{FE35D56B-432D-45D1-B626-3F07CB9F93C0}"/>
              </a:ext>
            </a:extLst>
          </p:cNvPr>
          <p:cNvSpPr/>
          <p:nvPr/>
        </p:nvSpPr>
        <p:spPr>
          <a:xfrm>
            <a:off x="0" y="1693092"/>
            <a:ext cx="12192000" cy="3573194"/>
          </a:xfrm>
          <a:prstGeom prst="rect">
            <a:avLst/>
          </a:prstGeom>
          <a:solidFill>
            <a:srgbClr val="009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ea"/>
              <a:sym typeface="+mn-lt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E1085FC-EC00-416F-971E-EC64B646AACE}"/>
              </a:ext>
            </a:extLst>
          </p:cNvPr>
          <p:cNvGrpSpPr/>
          <p:nvPr/>
        </p:nvGrpSpPr>
        <p:grpSpPr>
          <a:xfrm>
            <a:off x="7330730" y="1834035"/>
            <a:ext cx="1655225" cy="1655225"/>
            <a:chOff x="5308456" y="1610493"/>
            <a:chExt cx="1888049" cy="1888049"/>
          </a:xfrm>
        </p:grpSpPr>
        <p:sp>
          <p:nvSpPr>
            <p:cNvPr id="4" name="椭圆 3">
              <a:extLst>
                <a:ext uri="{FF2B5EF4-FFF2-40B4-BE49-F238E27FC236}">
                  <a16:creationId xmlns:a16="http://schemas.microsoft.com/office/drawing/2014/main" id="{96A0003F-788A-4EE6-897B-094E0A4B1971}"/>
                </a:ext>
              </a:extLst>
            </p:cNvPr>
            <p:cNvSpPr/>
            <p:nvPr/>
          </p:nvSpPr>
          <p:spPr>
            <a:xfrm>
              <a:off x="5308456" y="1610493"/>
              <a:ext cx="1888049" cy="18880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12700" dir="5400000" sx="104000" sy="104000" algn="ctr" rotWithShape="0">
                <a:srgbClr val="000000">
                  <a:alpha val="43137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F0502020204030204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498D6E38-0BC6-4FBB-93B2-1E0E8BB1B713}"/>
                </a:ext>
              </a:extLst>
            </p:cNvPr>
            <p:cNvSpPr txBox="1"/>
            <p:nvPr/>
          </p:nvSpPr>
          <p:spPr>
            <a:xfrm>
              <a:off x="5438092" y="1903894"/>
              <a:ext cx="1628775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+mn-lt"/>
                </a:rPr>
                <a:t>02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+mn-lt"/>
              </a:endParaRPr>
            </a:p>
          </p:txBody>
        </p:sp>
      </p:grpSp>
      <p:pic>
        <p:nvPicPr>
          <p:cNvPr id="11" name="图片 38">
            <a:extLst>
              <a:ext uri="{FF2B5EF4-FFF2-40B4-BE49-F238E27FC236}">
                <a16:creationId xmlns:a16="http://schemas.microsoft.com/office/drawing/2014/main" id="{116E6D32-BF73-4EA2-8596-217EBA22C12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3058" y="4357214"/>
            <a:ext cx="4127835" cy="2841175"/>
          </a:xfrm>
          <a:prstGeom prst="rect">
            <a:avLst/>
          </a:prstGeom>
        </p:spPr>
      </p:pic>
      <p:pic>
        <p:nvPicPr>
          <p:cNvPr id="10" name="图片 3">
            <a:extLst>
              <a:ext uri="{FF2B5EF4-FFF2-40B4-BE49-F238E27FC236}">
                <a16:creationId xmlns:a16="http://schemas.microsoft.com/office/drawing/2014/main" id="{2E6C25CB-C2E5-45A7-A23C-7958C366EFC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33" t="18051" r="8928" b="7488"/>
          <a:stretch/>
        </p:blipFill>
        <p:spPr>
          <a:xfrm>
            <a:off x="-65392" y="347431"/>
            <a:ext cx="4003038" cy="38340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E7BFD2-1CF8-4CCE-9BA0-AF27979B05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1373" y="3515893"/>
            <a:ext cx="9260627" cy="168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855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100"/>
  <p:tag name="MH_LIBRARY" val="GRAPHIC"/>
  <p:tag name="MH_ORDER" val="Freeform 4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100"/>
  <p:tag name="MH_LIBRARY" val="GRAPHIC"/>
  <p:tag name="MH_ORDER" val="Freeform 4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100"/>
  <p:tag name="MH_LIBRARY" val="GRAPHIC"/>
  <p:tag name="MH_ORDER" val="Freeform 48"/>
</p:tagLst>
</file>

<file path=ppt/theme/theme1.xml><?xml version="1.0" encoding="utf-8"?>
<a:theme xmlns:a="http://schemas.openxmlformats.org/drawingml/2006/main" name="www.jp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1xfd12z">
      <a:majorFont>
        <a:latin typeface="微软雅黑" panose="020F0302020204030204"/>
        <a:ea typeface="微软雅黑"/>
        <a:cs typeface=""/>
      </a:majorFont>
      <a:minorFont>
        <a:latin typeface="微软雅黑" panose="020F0502020204030204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243</Words>
  <Application>Microsoft Office PowerPoint</Application>
  <PresentationFormat>Widescreen</PresentationFormat>
  <Paragraphs>30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等线</vt:lpstr>
      <vt:lpstr>微软雅黑</vt:lpstr>
      <vt:lpstr>Arial</vt:lpstr>
      <vt:lpstr>Calibri</vt:lpstr>
      <vt:lpstr>字魂36号-正文宋楷</vt:lpstr>
      <vt:lpstr>www.jpppt.com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Vũ Trọng Đông</cp:lastModifiedBy>
  <cp:revision>13</cp:revision>
  <dcterms:created xsi:type="dcterms:W3CDTF">2022-01-01T14:02:45Z</dcterms:created>
  <dcterms:modified xsi:type="dcterms:W3CDTF">2022-01-07T07:20:50Z</dcterms:modified>
</cp:coreProperties>
</file>