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6" r:id="rId2"/>
  </p:sldMasterIdLst>
  <p:notesMasterIdLst>
    <p:notesMasterId r:id="rId15"/>
  </p:notesMasterIdLst>
  <p:sldIdLst>
    <p:sldId id="295" r:id="rId3"/>
    <p:sldId id="294" r:id="rId4"/>
    <p:sldId id="348" r:id="rId5"/>
    <p:sldId id="256" r:id="rId6"/>
    <p:sldId id="337" r:id="rId7"/>
    <p:sldId id="339" r:id="rId8"/>
    <p:sldId id="258" r:id="rId9"/>
    <p:sldId id="345" r:id="rId10"/>
    <p:sldId id="328" r:id="rId11"/>
    <p:sldId id="331" r:id="rId12"/>
    <p:sldId id="351" r:id="rId13"/>
    <p:sldId id="35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 tran" initials="ct" lastIdx="3" clrIdx="0">
    <p:extLst>
      <p:ext uri="{19B8F6BF-5375-455C-9EA6-DF929625EA0E}">
        <p15:presenceInfo xmlns:p15="http://schemas.microsoft.com/office/powerpoint/2012/main" userId="cba0cd64cfb2187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07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5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31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72" r:id="rId12"/>
    <p:sldLayoutId id="21474837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713617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80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80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r>
              <a:rPr lang="en-US" sz="80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 TNXH </a:t>
            </a:r>
            <a:r>
              <a:rPr lang="en-US" sz="8000" b="1" dirty="0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BÀI 1</a:t>
            </a:r>
          </a:p>
        </p:txBody>
      </p:sp>
    </p:spTree>
    <p:extLst>
      <p:ext uri="{BB962C8B-B14F-4D97-AF65-F5344CB8AC3E}">
        <p14:creationId xmlns:p14="http://schemas.microsoft.com/office/powerpoint/2010/main" val="149473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654"/>
            <a:ext cx="10515600" cy="748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1327" y="1163781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1327" y="2941780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1290320"/>
            <a:ext cx="12192000" cy="5036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buFontTx/>
              <a:buChar char="-"/>
            </a:pP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15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C24454-E47A-4F96-BEC3-83DD57A7F945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080" y="71120"/>
            <a:ext cx="12324080" cy="6868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690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D4CCB9-E115-4267-A992-F7B74E3557E6}"/>
              </a:ext>
            </a:extLst>
          </p:cNvPr>
          <p:cNvSpPr txBox="1"/>
          <p:nvPr/>
        </p:nvSpPr>
        <p:spPr>
          <a:xfrm>
            <a:off x="2327564" y="190005"/>
            <a:ext cx="7101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Củng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dặn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dò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endParaRPr lang="en-US" sz="4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D28A40-A708-49BC-8F76-186A051005ED}"/>
              </a:ext>
            </a:extLst>
          </p:cNvPr>
          <p:cNvSpPr/>
          <p:nvPr/>
        </p:nvSpPr>
        <p:spPr>
          <a:xfrm>
            <a:off x="1209040" y="1888177"/>
            <a:ext cx="10982960" cy="330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just">
              <a:buFontTx/>
              <a:buChar char="-"/>
            </a:pP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xét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en-US" sz="4800" dirty="0" smtClean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685800" indent="-685800" algn="just">
              <a:buFontTx/>
              <a:buChar char="-"/>
            </a:pPr>
            <a:r>
              <a:rPr lang="en-US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Tuyên</a:t>
            </a:r>
            <a:r>
              <a:rPr lang="en-US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dương</a:t>
            </a:r>
            <a:r>
              <a:rPr lang="en-US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0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4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75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9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5861148" y="259276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EBB7B3F-AFBE-4001-A492-72E9F92BA15F}"/>
              </a:ext>
            </a:extLst>
          </p:cNvPr>
          <p:cNvSpPr txBox="1"/>
          <p:nvPr/>
        </p:nvSpPr>
        <p:spPr>
          <a:xfrm>
            <a:off x="0" y="310279"/>
            <a:ext cx="12192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FF0000"/>
                </a:solidFill>
              </a:rPr>
              <a:t>KHỞI ĐỘNG</a:t>
            </a:r>
          </a:p>
          <a:p>
            <a:r>
              <a:rPr lang="en-US" sz="4400" dirty="0">
                <a:solidFill>
                  <a:srgbClr val="FF0000"/>
                </a:solidFill>
              </a:rPr>
              <a:t>   </a:t>
            </a:r>
            <a:r>
              <a:rPr lang="en-US" sz="5400" dirty="0" err="1"/>
              <a:t>Em</a:t>
            </a:r>
            <a:r>
              <a:rPr lang="en-US" sz="5400" dirty="0"/>
              <a:t> </a:t>
            </a:r>
            <a:r>
              <a:rPr lang="en-US" sz="5400" dirty="0" err="1"/>
              <a:t>hãy</a:t>
            </a:r>
            <a:r>
              <a:rPr lang="en-US" sz="5400" dirty="0"/>
              <a:t> </a:t>
            </a:r>
            <a:r>
              <a:rPr lang="en-US" sz="5400" dirty="0" err="1"/>
              <a:t>kể</a:t>
            </a:r>
            <a:r>
              <a:rPr lang="en-US" sz="5400" dirty="0"/>
              <a:t> </a:t>
            </a:r>
            <a:r>
              <a:rPr lang="en-US" sz="5400" dirty="0" err="1"/>
              <a:t>tên</a:t>
            </a:r>
            <a:r>
              <a:rPr lang="en-US" sz="5400" dirty="0"/>
              <a:t> </a:t>
            </a:r>
            <a:r>
              <a:rPr lang="en-US" sz="5400" dirty="0" err="1"/>
              <a:t>các</a:t>
            </a:r>
            <a:r>
              <a:rPr lang="en-US" sz="5400" dirty="0"/>
              <a:t> </a:t>
            </a:r>
            <a:r>
              <a:rPr lang="en-US" sz="5400" dirty="0" err="1"/>
              <a:t>thành</a:t>
            </a:r>
            <a:r>
              <a:rPr lang="en-US" sz="5400" dirty="0"/>
              <a:t> </a:t>
            </a:r>
            <a:r>
              <a:rPr lang="en-US" sz="5400" dirty="0" err="1"/>
              <a:t>viên</a:t>
            </a:r>
            <a:r>
              <a:rPr lang="en-US" sz="5400" dirty="0"/>
              <a:t> </a:t>
            </a:r>
            <a:r>
              <a:rPr lang="en-US" sz="5400" dirty="0" err="1"/>
              <a:t>trong</a:t>
            </a:r>
            <a:r>
              <a:rPr lang="en-US" sz="5400" dirty="0"/>
              <a:t> </a:t>
            </a:r>
            <a:r>
              <a:rPr lang="en-US" sz="5400" dirty="0" err="1"/>
              <a:t>gia</a:t>
            </a:r>
            <a:r>
              <a:rPr lang="en-US" sz="5400" dirty="0"/>
              <a:t> </a:t>
            </a:r>
            <a:r>
              <a:rPr lang="en-US" sz="5400" dirty="0" err="1"/>
              <a:t>đình</a:t>
            </a:r>
            <a:r>
              <a:rPr lang="en-US" sz="5400" dirty="0"/>
              <a:t> </a:t>
            </a:r>
            <a:r>
              <a:rPr lang="en-US" sz="5400" dirty="0" err="1"/>
              <a:t>em</a:t>
            </a:r>
            <a:r>
              <a:rPr lang="en-US" sz="5400" dirty="0"/>
              <a:t> </a:t>
            </a:r>
            <a:r>
              <a:rPr lang="en-US" sz="5400" dirty="0" err="1"/>
              <a:t>từ</a:t>
            </a:r>
            <a:r>
              <a:rPr lang="en-US" sz="5400" dirty="0"/>
              <a:t> </a:t>
            </a:r>
            <a:r>
              <a:rPr lang="en-US" sz="5400" dirty="0" err="1"/>
              <a:t>người</a:t>
            </a:r>
            <a:r>
              <a:rPr lang="en-US" sz="5400" dirty="0"/>
              <a:t> </a:t>
            </a:r>
            <a:r>
              <a:rPr lang="en-US" sz="5400" dirty="0" err="1"/>
              <a:t>cao</a:t>
            </a:r>
            <a:r>
              <a:rPr lang="en-US" sz="5400" dirty="0"/>
              <a:t> </a:t>
            </a:r>
            <a:r>
              <a:rPr lang="en-US" sz="5400" dirty="0" err="1"/>
              <a:t>tuổi</a:t>
            </a:r>
            <a:r>
              <a:rPr lang="en-US" sz="5400" dirty="0"/>
              <a:t> </a:t>
            </a:r>
            <a:r>
              <a:rPr lang="en-US" sz="5400" dirty="0" err="1"/>
              <a:t>nhất</a:t>
            </a:r>
            <a:r>
              <a:rPr lang="en-US" sz="5400" dirty="0"/>
              <a:t> </a:t>
            </a:r>
            <a:r>
              <a:rPr lang="en-US" sz="5400" dirty="0" err="1"/>
              <a:t>đến</a:t>
            </a:r>
            <a:r>
              <a:rPr lang="en-US" sz="5400" dirty="0"/>
              <a:t> </a:t>
            </a:r>
            <a:r>
              <a:rPr lang="en-US" sz="5400" dirty="0" err="1"/>
              <a:t>người</a:t>
            </a:r>
            <a:r>
              <a:rPr lang="en-US" sz="5400" dirty="0"/>
              <a:t> </a:t>
            </a:r>
            <a:r>
              <a:rPr lang="en-US" sz="5400" dirty="0" err="1"/>
              <a:t>ít</a:t>
            </a:r>
            <a:r>
              <a:rPr lang="en-US" sz="5400" dirty="0"/>
              <a:t> </a:t>
            </a:r>
            <a:r>
              <a:rPr lang="en-US" sz="5400" dirty="0" err="1"/>
              <a:t>tuổi</a:t>
            </a:r>
            <a:r>
              <a:rPr lang="en-US" sz="5400" dirty="0"/>
              <a:t> </a:t>
            </a:r>
            <a:r>
              <a:rPr lang="en-US" sz="5400" dirty="0" err="1"/>
              <a:t>nhất</a:t>
            </a:r>
            <a:r>
              <a:rPr lang="en-US" sz="54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4828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074659"/>
          </a:xfrm>
        </p:spPr>
        <p:txBody>
          <a:bodyPr>
            <a:normAutofit fontScale="90000"/>
          </a:bodyPr>
          <a:lstStyle/>
          <a:p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3200" dirty="0"/>
              <a:t> </a:t>
            </a:r>
            <a:r>
              <a:rPr lang="en-US" sz="6700" b="1" dirty="0">
                <a:solidFill>
                  <a:srgbClr val="FF0000"/>
                </a:solidFill>
              </a:rPr>
              <a:t>BÀI 1: CÁC THẾ HỆ TRONG GIA ĐÌNH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sz="5300" b="1" dirty="0" err="1">
                <a:solidFill>
                  <a:srgbClr val="0070C0"/>
                </a:solidFill>
              </a:rPr>
              <a:t>Hãy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cùng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tìm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hiểu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về</a:t>
            </a:r>
            <a:r>
              <a:rPr lang="en-US" sz="5300" b="1" dirty="0">
                <a:solidFill>
                  <a:srgbClr val="0070C0"/>
                </a:solidFill>
              </a:rPr>
              <a:t>:</a:t>
            </a:r>
            <a:br>
              <a:rPr lang="en-US" sz="5300" b="1" dirty="0">
                <a:solidFill>
                  <a:srgbClr val="0070C0"/>
                </a:solidFill>
              </a:rPr>
            </a:br>
            <a:r>
              <a:rPr lang="en-US" sz="5300" b="1" dirty="0">
                <a:solidFill>
                  <a:srgbClr val="0070C0"/>
                </a:solidFill>
              </a:rPr>
              <a:t>* </a:t>
            </a:r>
            <a:r>
              <a:rPr lang="en-US" sz="5300" b="1" dirty="0" err="1">
                <a:solidFill>
                  <a:srgbClr val="0070C0"/>
                </a:solidFill>
              </a:rPr>
              <a:t>Các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thành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viên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của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mỗi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thế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hệ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trong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gia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đình</a:t>
            </a:r>
            <a:r>
              <a:rPr lang="en-US" sz="5300" b="1" dirty="0">
                <a:solidFill>
                  <a:srgbClr val="0070C0"/>
                </a:solidFill>
              </a:rPr>
              <a:t> .</a:t>
            </a:r>
            <a:br>
              <a:rPr lang="en-US" sz="5300" b="1" dirty="0">
                <a:solidFill>
                  <a:srgbClr val="0070C0"/>
                </a:solidFill>
              </a:rPr>
            </a:br>
            <a:r>
              <a:rPr lang="en-US" sz="5300" b="1" dirty="0">
                <a:solidFill>
                  <a:srgbClr val="0070C0"/>
                </a:solidFill>
              </a:rPr>
              <a:t> * </a:t>
            </a:r>
            <a:r>
              <a:rPr lang="en-US" sz="5300" b="1" dirty="0" err="1">
                <a:solidFill>
                  <a:srgbClr val="0070C0"/>
                </a:solidFill>
              </a:rPr>
              <a:t>Sự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quan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tâm</a:t>
            </a:r>
            <a:r>
              <a:rPr lang="en-US" sz="5300" b="1" dirty="0">
                <a:solidFill>
                  <a:srgbClr val="0070C0"/>
                </a:solidFill>
              </a:rPr>
              <a:t> , </a:t>
            </a:r>
            <a:r>
              <a:rPr lang="en-US" sz="5300" b="1" dirty="0" err="1">
                <a:solidFill>
                  <a:srgbClr val="0070C0"/>
                </a:solidFill>
              </a:rPr>
              <a:t>chăm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sóc</a:t>
            </a:r>
            <a:r>
              <a:rPr lang="en-US" sz="5300" b="1" dirty="0">
                <a:solidFill>
                  <a:srgbClr val="0070C0"/>
                </a:solidFill>
              </a:rPr>
              <a:t> , </a:t>
            </a:r>
            <a:r>
              <a:rPr lang="en-US" sz="5300" b="1" dirty="0" err="1">
                <a:solidFill>
                  <a:srgbClr val="0070C0"/>
                </a:solidFill>
              </a:rPr>
              <a:t>yêu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thương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của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các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thành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viên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trong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gia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đình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nhiều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thế</a:t>
            </a:r>
            <a:r>
              <a:rPr lang="en-US" sz="5300" b="1" dirty="0">
                <a:solidFill>
                  <a:srgbClr val="0070C0"/>
                </a:solidFill>
              </a:rPr>
              <a:t> </a:t>
            </a:r>
            <a:r>
              <a:rPr lang="en-US" sz="5300" b="1" dirty="0" err="1">
                <a:solidFill>
                  <a:srgbClr val="0070C0"/>
                </a:solidFill>
              </a:rPr>
              <a:t>hệ</a:t>
            </a:r>
            <a:r>
              <a:rPr lang="en-US" sz="5300" b="1" dirty="0">
                <a:solidFill>
                  <a:srgbClr val="0070C0"/>
                </a:solidFill>
              </a:rPr>
              <a:t> .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5300" dirty="0">
                <a:solidFill>
                  <a:srgbClr val="0070C0"/>
                </a:solidFill>
              </a:rPr>
              <a:t/>
            </a:r>
            <a:br>
              <a:rPr lang="en-US" sz="53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960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838A7-DA96-44B8-880D-33E054834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71121"/>
            <a:ext cx="11390558" cy="1541039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4000" b="1" u="sng" dirty="0"/>
              <a:t>HOẠT ĐỘNG 1: </a:t>
            </a:r>
            <a:r>
              <a:rPr lang="en-US" sz="4100" dirty="0" err="1"/>
              <a:t>Tìm</a:t>
            </a:r>
            <a:r>
              <a:rPr lang="en-US" sz="4100" dirty="0"/>
              <a:t> </a:t>
            </a:r>
            <a:r>
              <a:rPr lang="en-US" sz="4100" dirty="0" err="1"/>
              <a:t>hiểu</a:t>
            </a:r>
            <a:r>
              <a:rPr lang="en-US" sz="4100" dirty="0"/>
              <a:t> </a:t>
            </a:r>
            <a:r>
              <a:rPr lang="en-US" sz="4100" dirty="0" err="1"/>
              <a:t>các</a:t>
            </a:r>
            <a:r>
              <a:rPr lang="en-US" sz="4100" dirty="0"/>
              <a:t> </a:t>
            </a:r>
            <a:r>
              <a:rPr lang="en-US" sz="4100" dirty="0" err="1"/>
              <a:t>thế</a:t>
            </a:r>
            <a:r>
              <a:rPr lang="en-US" sz="4100" dirty="0"/>
              <a:t> </a:t>
            </a:r>
            <a:r>
              <a:rPr lang="en-US" sz="4100" dirty="0" err="1"/>
              <a:t>hệ</a:t>
            </a:r>
            <a:r>
              <a:rPr lang="en-US" sz="4100" dirty="0"/>
              <a:t> </a:t>
            </a:r>
            <a:r>
              <a:rPr lang="en-US" sz="4100" dirty="0" err="1"/>
              <a:t>trong</a:t>
            </a:r>
            <a:r>
              <a:rPr lang="en-US" sz="4100" dirty="0"/>
              <a:t> </a:t>
            </a:r>
            <a:r>
              <a:rPr lang="en-US" sz="4100" dirty="0" err="1"/>
              <a:t>gia</a:t>
            </a:r>
            <a:r>
              <a:rPr lang="en-US" sz="4100" dirty="0"/>
              <a:t> </a:t>
            </a:r>
            <a:r>
              <a:rPr lang="en-US" sz="4100" dirty="0" err="1"/>
              <a:t>đình</a:t>
            </a:r>
            <a:r>
              <a:rPr lang="en-US" sz="4100" dirty="0"/>
              <a:t> </a:t>
            </a:r>
            <a:r>
              <a:rPr lang="en-US" sz="4100" dirty="0" err="1"/>
              <a:t>bạn</a:t>
            </a:r>
            <a:r>
              <a:rPr lang="en-US" sz="4100" dirty="0"/>
              <a:t> </a:t>
            </a:r>
            <a:r>
              <a:rPr lang="en-US" sz="4100" dirty="0" err="1"/>
              <a:t>Hà</a:t>
            </a:r>
            <a:r>
              <a:rPr lang="en-US" sz="4100" dirty="0"/>
              <a:t> </a:t>
            </a:r>
            <a:r>
              <a:rPr lang="en-US" sz="4100" dirty="0" err="1"/>
              <a:t>và</a:t>
            </a:r>
            <a:r>
              <a:rPr lang="en-US" sz="4100" dirty="0"/>
              <a:t> </a:t>
            </a:r>
            <a:r>
              <a:rPr lang="en-US" sz="4100" dirty="0" err="1"/>
              <a:t>gia</a:t>
            </a:r>
            <a:r>
              <a:rPr lang="en-US" sz="4100" dirty="0"/>
              <a:t> </a:t>
            </a:r>
            <a:r>
              <a:rPr lang="en-US" sz="4100" dirty="0" err="1"/>
              <a:t>đình</a:t>
            </a:r>
            <a:r>
              <a:rPr lang="en-US" sz="4100" dirty="0"/>
              <a:t> </a:t>
            </a:r>
            <a:r>
              <a:rPr lang="en-US" sz="4100" dirty="0" err="1"/>
              <a:t>bạn</a:t>
            </a:r>
            <a:r>
              <a:rPr lang="en-US" sz="4100" dirty="0"/>
              <a:t> An</a:t>
            </a:r>
            <a:br>
              <a:rPr lang="en-US" sz="4100" dirty="0"/>
            </a:br>
            <a:endParaRPr lang="en-US" sz="4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67E81F-67AF-4212-99B8-9347AB963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72A5FFF-5FD7-47B3-9CFB-BDC7B3A4FE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V="1">
            <a:off x="0" y="7061606"/>
            <a:ext cx="12192000" cy="281696"/>
          </a:xfrm>
          <a:prstGeom prst="rect">
            <a:avLst/>
          </a:prstGeom>
          <a:noFill/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E99BB6-9FA3-4708-B839-CEC7CB7151B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7061606"/>
            <a:ext cx="12192001" cy="54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7D7924-0450-455A-9776-1AD524555FB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795068"/>
            <a:ext cx="12191999" cy="54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21B7AE-99C9-4C8A-8889-AB132AE315A4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640"/>
            <a:ext cx="12191999" cy="57509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16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4A4C73-5DD9-44B6-83E4-B5ACE9106584}"/>
              </a:ext>
            </a:extLst>
          </p:cNvPr>
          <p:cNvSpPr txBox="1"/>
          <p:nvPr/>
        </p:nvSpPr>
        <p:spPr>
          <a:xfrm>
            <a:off x="0" y="162560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u="sng" dirty="0"/>
              <a:t>HOẠT ĐỘNG 1: </a:t>
            </a:r>
            <a:r>
              <a:rPr lang="en-US" sz="4000" dirty="0" err="1"/>
              <a:t>Tìm</a:t>
            </a:r>
            <a:r>
              <a:rPr lang="en-US" sz="4000" dirty="0"/>
              <a:t> </a:t>
            </a:r>
            <a:r>
              <a:rPr lang="en-US" sz="4000" dirty="0" err="1"/>
              <a:t>hiểu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thế</a:t>
            </a:r>
            <a:r>
              <a:rPr lang="en-US" sz="4000" dirty="0"/>
              <a:t> </a:t>
            </a:r>
            <a:r>
              <a:rPr lang="en-US" sz="4000" dirty="0" err="1"/>
              <a:t>hệ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gia</a:t>
            </a:r>
            <a:r>
              <a:rPr lang="en-US" sz="4000" dirty="0"/>
              <a:t> </a:t>
            </a:r>
            <a:r>
              <a:rPr lang="en-US" sz="4000" dirty="0" err="1"/>
              <a:t>đình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</a:t>
            </a:r>
            <a:r>
              <a:rPr lang="en-US" sz="4000" dirty="0" err="1"/>
              <a:t>Hà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gia</a:t>
            </a:r>
            <a:r>
              <a:rPr lang="en-US" sz="4000" dirty="0"/>
              <a:t> </a:t>
            </a:r>
            <a:r>
              <a:rPr lang="en-US" sz="4000" dirty="0" err="1"/>
              <a:t>đình</a:t>
            </a:r>
            <a:r>
              <a:rPr lang="en-US" sz="4000" dirty="0"/>
              <a:t> </a:t>
            </a:r>
            <a:r>
              <a:rPr lang="en-US" sz="4000" dirty="0" err="1"/>
              <a:t>bạn</a:t>
            </a:r>
            <a:r>
              <a:rPr lang="en-US" sz="4000" dirty="0"/>
              <a:t> 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A4200D-1847-48C9-8EEF-F8BAF89CAF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01600" y="6888480"/>
            <a:ext cx="12090400" cy="57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0B0092-6478-44C4-81D4-0BCBE07067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959599"/>
            <a:ext cx="12192000" cy="57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95CFFB-8B02-4DB7-B739-8F319607B6CD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999"/>
            <a:ext cx="12192000" cy="547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777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21823"/>
            <a:ext cx="11711709" cy="250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kern="0" dirty="0" err="1">
                <a:solidFill>
                  <a:srgbClr val="FF0000"/>
                </a:solidFill>
              </a:rPr>
              <a:t>Thảo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FF0000"/>
                </a:solidFill>
              </a:rPr>
              <a:t>luận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FF0000"/>
                </a:solidFill>
              </a:rPr>
              <a:t>nhóm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  <a:r>
              <a:rPr lang="en-US" altLang="en-US" sz="4800" b="1" kern="0" dirty="0" err="1">
                <a:solidFill>
                  <a:srgbClr val="FF0000"/>
                </a:solidFill>
              </a:rPr>
              <a:t>đôi</a:t>
            </a:r>
            <a:r>
              <a:rPr lang="en-US" altLang="en-US" sz="4800" b="1" kern="0" dirty="0">
                <a:solidFill>
                  <a:srgbClr val="FF0000"/>
                </a:solidFill>
              </a:rPr>
              <a:t> </a:t>
            </a:r>
          </a:p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>
                <a:solidFill>
                  <a:srgbClr val="0070C0"/>
                </a:solidFill>
              </a:rPr>
              <a:t>+ Gia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đình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bạn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Hà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có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mấy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thế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hệ</a:t>
            </a:r>
            <a:r>
              <a:rPr lang="en-US" altLang="en-US" sz="3600" b="1" kern="0" dirty="0">
                <a:solidFill>
                  <a:srgbClr val="0070C0"/>
                </a:solidFill>
              </a:rPr>
              <a:t> ?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Kể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các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thành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viên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của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mỗi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thế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hệ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trong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gia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đình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bạn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Hà</a:t>
            </a:r>
            <a:r>
              <a:rPr lang="en-US" altLang="en-US" sz="3600" b="1" kern="0" dirty="0">
                <a:solidFill>
                  <a:srgbClr val="0070C0"/>
                </a:solidFill>
              </a:rPr>
              <a:t> ?</a:t>
            </a:r>
          </a:p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5981" y="2356510"/>
            <a:ext cx="10596419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Gia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đình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hai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.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thứ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nhất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bố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và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mẹ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,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thứ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hai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anh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trai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và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.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1120" y="3866669"/>
            <a:ext cx="1178282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3600" b="1" kern="0" dirty="0">
                <a:solidFill>
                  <a:srgbClr val="0070C0"/>
                </a:solidFill>
              </a:rPr>
              <a:t>+ Gia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đình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bạn</a:t>
            </a:r>
            <a:r>
              <a:rPr lang="en-US" altLang="en-US" sz="3600" b="1" kern="0" dirty="0">
                <a:solidFill>
                  <a:srgbClr val="0070C0"/>
                </a:solidFill>
              </a:rPr>
              <a:t> An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có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mấy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thế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hệ</a:t>
            </a:r>
            <a:r>
              <a:rPr lang="en-US" altLang="en-US" sz="3600" b="1" kern="0" dirty="0">
                <a:solidFill>
                  <a:srgbClr val="0070C0"/>
                </a:solidFill>
              </a:rPr>
              <a:t> ?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Kể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các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thành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viên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của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mỗi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thế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hệ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trong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gia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đình</a:t>
            </a:r>
            <a:r>
              <a:rPr lang="en-US" altLang="en-US" sz="3600" b="1" kern="0" dirty="0">
                <a:solidFill>
                  <a:srgbClr val="0070C0"/>
                </a:solidFill>
              </a:rPr>
              <a:t> </a:t>
            </a:r>
            <a:r>
              <a:rPr lang="en-US" altLang="en-US" sz="3600" b="1" kern="0" dirty="0" err="1">
                <a:solidFill>
                  <a:srgbClr val="0070C0"/>
                </a:solidFill>
              </a:rPr>
              <a:t>bạn</a:t>
            </a:r>
            <a:r>
              <a:rPr lang="en-US" altLang="en-US" sz="3600" b="1" kern="0" dirty="0">
                <a:solidFill>
                  <a:srgbClr val="0070C0"/>
                </a:solidFill>
              </a:rPr>
              <a:t> An ?</a:t>
            </a:r>
          </a:p>
        </p:txBody>
      </p:sp>
      <p:sp>
        <p:nvSpPr>
          <p:cNvPr id="8" name="Rectangle 7"/>
          <p:cNvSpPr/>
          <p:nvPr/>
        </p:nvSpPr>
        <p:spPr>
          <a:xfrm>
            <a:off x="766616" y="4753360"/>
            <a:ext cx="10596419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Gia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đình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An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ba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.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thứ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nhất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ông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và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của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An ,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thứ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hai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bố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và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mẹ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An ,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thế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thệ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thứ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ba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có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An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và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em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gái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của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bạn</a:t>
            </a:r>
            <a:r>
              <a:rPr kumimoji="0" lang="en-US" altLang="en-US" sz="3600" b="1" i="0" u="none" strike="noStrike" kern="0" cap="none" spc="0" normalizeH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</a:rPr>
              <a:t> An .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3144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6960" y="1595120"/>
            <a:ext cx="99872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</a:rPr>
              <a:t>KẾT LUẬN 1 </a:t>
            </a:r>
            <a:br>
              <a:rPr lang="en-US" sz="4800" b="1" dirty="0">
                <a:solidFill>
                  <a:srgbClr val="FF0000"/>
                </a:solidFill>
              </a:rPr>
            </a:br>
            <a:r>
              <a:rPr lang="en-US" sz="4800" b="1" dirty="0" err="1">
                <a:solidFill>
                  <a:srgbClr val="0070C0"/>
                </a:solidFill>
              </a:rPr>
              <a:t>Mỗi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gia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đình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có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một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hoặc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nhiều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thế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hệ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cùng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chung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sống</a:t>
            </a:r>
            <a:r>
              <a:rPr lang="en-US" sz="4800" b="1" dirty="0">
                <a:solidFill>
                  <a:srgbClr val="0070C0"/>
                </a:solidFill>
              </a:rPr>
              <a:t> .</a:t>
            </a:r>
            <a:r>
              <a:rPr lang="en-US" sz="4800" dirty="0">
                <a:solidFill>
                  <a:srgbClr val="0070C0"/>
                </a:solidFill>
              </a:rPr>
              <a:t/>
            </a:r>
            <a:br>
              <a:rPr lang="en-US" sz="4800" dirty="0">
                <a:solidFill>
                  <a:srgbClr val="0070C0"/>
                </a:solidFill>
              </a:rPr>
            </a:br>
            <a:r>
              <a:rPr lang="en-US" sz="1400" dirty="0">
                <a:solidFill>
                  <a:srgbClr val="0070C0"/>
                </a:solidFill>
              </a:rPr>
              <a:t/>
            </a:r>
            <a:br>
              <a:rPr lang="en-US" sz="1400" dirty="0">
                <a:solidFill>
                  <a:srgbClr val="0070C0"/>
                </a:solidFill>
              </a:rPr>
            </a:b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37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72720"/>
            <a:ext cx="12191999" cy="217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altLang="en-US" sz="4400" b="1" kern="0" dirty="0">
              <a:solidFill>
                <a:srgbClr val="66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082800"/>
            <a:ext cx="12192000" cy="3267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endParaRPr lang="en-US" altLang="en-US" sz="4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4400" b="1" kern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Gia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kern="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4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21406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399</Words>
  <Application>Microsoft Office PowerPoint</Application>
  <PresentationFormat>Widescreen</PresentationFormat>
  <Paragraphs>27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SimSun</vt:lpstr>
      <vt:lpstr>Arial</vt:lpstr>
      <vt:lpstr>Arial-Rounded</vt:lpstr>
      <vt:lpstr>Calibri</vt:lpstr>
      <vt:lpstr>Calibri Light</vt:lpstr>
      <vt:lpstr>等线</vt:lpstr>
      <vt:lpstr>Times New Roman</vt:lpstr>
      <vt:lpstr>UTM Avo</vt:lpstr>
      <vt:lpstr>Verdana</vt:lpstr>
      <vt:lpstr>1_Office Theme</vt:lpstr>
      <vt:lpstr>6_Office Theme</vt:lpstr>
      <vt:lpstr>PowerPoint Presentation</vt:lpstr>
      <vt:lpstr>PowerPoint Presentation</vt:lpstr>
      <vt:lpstr>PowerPoint Presentation</vt:lpstr>
      <vt:lpstr>    BÀI 1: CÁC THẾ HỆ TRONG GIA ĐÌNH  Hãy cùng tìm hiểu về: * Các thành viên của mỗi thế hệ trong gia đình .  * Sự quan tâm , chăm sóc , yêu thương của các thành viên trong gia đình nhiều thế hệ .        </vt:lpstr>
      <vt:lpstr>HOẠT ĐỘNG 1: Tìm hiểu các thế hệ trong gia đình bạn Hà và gia đình bạn 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TH_BaDinh-01</cp:lastModifiedBy>
  <cp:revision>22</cp:revision>
  <dcterms:created xsi:type="dcterms:W3CDTF">2021-05-27T09:39:36Z</dcterms:created>
  <dcterms:modified xsi:type="dcterms:W3CDTF">2021-07-19T13:58:42Z</dcterms:modified>
</cp:coreProperties>
</file>