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6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3"/>
  </p:notesMasterIdLst>
  <p:sldIdLst>
    <p:sldId id="346" r:id="rId3"/>
    <p:sldId id="280" r:id="rId4"/>
    <p:sldId id="356" r:id="rId5"/>
    <p:sldId id="257" r:id="rId6"/>
    <p:sldId id="260" r:id="rId7"/>
    <p:sldId id="281" r:id="rId8"/>
    <p:sldId id="272" r:id="rId9"/>
    <p:sldId id="357" r:id="rId10"/>
    <p:sldId id="268" r:id="rId11"/>
    <p:sldId id="347" r:id="rId12"/>
    <p:sldId id="349" r:id="rId13"/>
    <p:sldId id="351" r:id="rId14"/>
    <p:sldId id="263" r:id="rId15"/>
    <p:sldId id="274" r:id="rId16"/>
    <p:sldId id="350" r:id="rId17"/>
    <p:sldId id="352" r:id="rId18"/>
    <p:sldId id="353" r:id="rId19"/>
    <p:sldId id="354" r:id="rId20"/>
    <p:sldId id="285" r:id="rId21"/>
    <p:sldId id="355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EA"/>
    <a:srgbClr val="BCE2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70" y="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D0BD5-91C1-4165-875A-8E84CB3FBDC5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8094B-D5DC-4E89-AEC9-71177D3D65D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4DC97-60C8-4AC3-A0C1-4B36CC0FC3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919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443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173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120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600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5856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557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025CEC-2ABC-4E79-BB53-CF7F3C7D9C4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1574-EF26-4E2A-AE6D-376A5D71A62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94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761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2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5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199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3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6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8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85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283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43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7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780B6-D6E4-4D4C-8DE4-267CF02E96CC}" type="datetimeFigureOut">
              <a:rPr lang="zh-CN" altLang="en-US" smtClean="0"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E5E9-3381-48B5-A0F3-64B76823723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A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5D4B0-E4FB-40B4-A113-ECB0BB11741E}" type="datetimeFigureOut">
              <a:rPr lang="zh-CN" altLang="en-US" smtClean="0"/>
              <a:pPr/>
              <a:t>2021/7/17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ibaotu.com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BB81151-11C3-42E5-A555-7721B7B9A2BA}"/>
              </a:ext>
            </a:extLst>
          </p:cNvPr>
          <p:cNvGrpSpPr/>
          <p:nvPr userDrawn="1"/>
        </p:nvGrpSpPr>
        <p:grpSpPr>
          <a:xfrm>
            <a:off x="0" y="-28133"/>
            <a:ext cx="12192000" cy="1545726"/>
            <a:chOff x="1239791" y="-20548"/>
            <a:chExt cx="10952209" cy="896848"/>
          </a:xfrm>
        </p:grpSpPr>
        <p:sp>
          <p:nvSpPr>
            <p:cNvPr id="9" name="任意多边形 13">
              <a:extLst>
                <a:ext uri="{FF2B5EF4-FFF2-40B4-BE49-F238E27FC236}">
                  <a16:creationId xmlns:a16="http://schemas.microsoft.com/office/drawing/2014/main" id="{8B863722-9738-4598-BCD8-051303B6D1A7}"/>
                </a:ext>
              </a:extLst>
            </p:cNvPr>
            <p:cNvSpPr/>
            <p:nvPr/>
          </p:nvSpPr>
          <p:spPr>
            <a:xfrm>
              <a:off x="1239791" y="-15218"/>
              <a:ext cx="3492500" cy="889000"/>
            </a:xfrm>
            <a:custGeom>
              <a:avLst/>
              <a:gdLst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298700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312988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500" h="889000">
                  <a:moveTo>
                    <a:pt x="63500" y="0"/>
                  </a:moveTo>
                  <a:lnTo>
                    <a:pt x="3492500" y="0"/>
                  </a:lnTo>
                  <a:lnTo>
                    <a:pt x="2312988" y="889000"/>
                  </a:lnTo>
                  <a:lnTo>
                    <a:pt x="0" y="431800"/>
                  </a:lnTo>
                  <a:lnTo>
                    <a:pt x="63500" y="0"/>
                  </a:lnTo>
                  <a:close/>
                </a:path>
              </a:pathLst>
            </a:custGeom>
            <a:solidFill>
              <a:srgbClr val="76CEDB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14">
              <a:extLst>
                <a:ext uri="{FF2B5EF4-FFF2-40B4-BE49-F238E27FC236}">
                  <a16:creationId xmlns:a16="http://schemas.microsoft.com/office/drawing/2014/main" id="{2A0917FA-1A60-4D98-AE91-8DE7419A9F1F}"/>
                </a:ext>
              </a:extLst>
            </p:cNvPr>
            <p:cNvSpPr/>
            <p:nvPr/>
          </p:nvSpPr>
          <p:spPr>
            <a:xfrm>
              <a:off x="3543300" y="0"/>
              <a:ext cx="3302000" cy="876300"/>
            </a:xfrm>
            <a:custGeom>
              <a:avLst/>
              <a:gdLst>
                <a:gd name="connsiteX0" fmla="*/ 1168400 w 3302000"/>
                <a:gd name="connsiteY0" fmla="*/ 0 h 876300"/>
                <a:gd name="connsiteX1" fmla="*/ 0 w 3302000"/>
                <a:gd name="connsiteY1" fmla="*/ 876300 h 876300"/>
                <a:gd name="connsiteX2" fmla="*/ 3302000 w 3302000"/>
                <a:gd name="connsiteY2" fmla="*/ 584200 h 876300"/>
                <a:gd name="connsiteX3" fmla="*/ 1168400 w 3302000"/>
                <a:gd name="connsiteY3" fmla="*/ 0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2000" h="876300">
                  <a:moveTo>
                    <a:pt x="1168400" y="0"/>
                  </a:moveTo>
                  <a:lnTo>
                    <a:pt x="0" y="876300"/>
                  </a:lnTo>
                  <a:lnTo>
                    <a:pt x="3302000" y="584200"/>
                  </a:lnTo>
                  <a:lnTo>
                    <a:pt x="1168400" y="0"/>
                  </a:lnTo>
                  <a:close/>
                </a:path>
              </a:pathLst>
            </a:custGeom>
            <a:solidFill>
              <a:srgbClr val="9EC4E6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9">
              <a:extLst>
                <a:ext uri="{FF2B5EF4-FFF2-40B4-BE49-F238E27FC236}">
                  <a16:creationId xmlns:a16="http://schemas.microsoft.com/office/drawing/2014/main" id="{F2E8C030-E1B1-4FE9-BBC9-3F3C9FCB74CC}"/>
                </a:ext>
              </a:extLst>
            </p:cNvPr>
            <p:cNvSpPr/>
            <p:nvPr/>
          </p:nvSpPr>
          <p:spPr>
            <a:xfrm>
              <a:off x="4686300" y="-12700"/>
              <a:ext cx="3332162" cy="598488"/>
            </a:xfrm>
            <a:custGeom>
              <a:avLst/>
              <a:gdLst>
                <a:gd name="connsiteX0" fmla="*/ 0 w 3327400"/>
                <a:gd name="connsiteY0" fmla="*/ 12700 h 596900"/>
                <a:gd name="connsiteX1" fmla="*/ 2082800 w 3327400"/>
                <a:gd name="connsiteY1" fmla="*/ 596900 h 596900"/>
                <a:gd name="connsiteX2" fmla="*/ 3327400 w 3327400"/>
                <a:gd name="connsiteY2" fmla="*/ 0 h 596900"/>
                <a:gd name="connsiteX3" fmla="*/ 0 w 3327400"/>
                <a:gd name="connsiteY3" fmla="*/ 12700 h 596900"/>
                <a:gd name="connsiteX0" fmla="*/ 0 w 3327400"/>
                <a:gd name="connsiteY0" fmla="*/ 12700 h 611188"/>
                <a:gd name="connsiteX1" fmla="*/ 2130425 w 3327400"/>
                <a:gd name="connsiteY1" fmla="*/ 611188 h 611188"/>
                <a:gd name="connsiteX2" fmla="*/ 3327400 w 3327400"/>
                <a:gd name="connsiteY2" fmla="*/ 0 h 611188"/>
                <a:gd name="connsiteX3" fmla="*/ 0 w 3327400"/>
                <a:gd name="connsiteY3" fmla="*/ 12700 h 611188"/>
                <a:gd name="connsiteX0" fmla="*/ 0 w 3332162"/>
                <a:gd name="connsiteY0" fmla="*/ 0 h 598488"/>
                <a:gd name="connsiteX1" fmla="*/ 2130425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  <a:gd name="connsiteX0" fmla="*/ 0 w 3332162"/>
                <a:gd name="connsiteY0" fmla="*/ 0 h 584201"/>
                <a:gd name="connsiteX1" fmla="*/ 2206625 w 3332162"/>
                <a:gd name="connsiteY1" fmla="*/ 584201 h 584201"/>
                <a:gd name="connsiteX2" fmla="*/ 3332162 w 3332162"/>
                <a:gd name="connsiteY2" fmla="*/ 6350 h 584201"/>
                <a:gd name="connsiteX3" fmla="*/ 0 w 3332162"/>
                <a:gd name="connsiteY3" fmla="*/ 0 h 584201"/>
                <a:gd name="connsiteX0" fmla="*/ 0 w 3332162"/>
                <a:gd name="connsiteY0" fmla="*/ 0 h 598488"/>
                <a:gd name="connsiteX1" fmla="*/ 2154238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2162" h="598488">
                  <a:moveTo>
                    <a:pt x="0" y="0"/>
                  </a:moveTo>
                  <a:lnTo>
                    <a:pt x="2154238" y="598488"/>
                  </a:lnTo>
                  <a:lnTo>
                    <a:pt x="3332162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27">
              <a:extLst>
                <a:ext uri="{FF2B5EF4-FFF2-40B4-BE49-F238E27FC236}">
                  <a16:creationId xmlns:a16="http://schemas.microsoft.com/office/drawing/2014/main" id="{7BE7E733-B2D3-4B0A-A194-B34D114C5E59}"/>
                </a:ext>
              </a:extLst>
            </p:cNvPr>
            <p:cNvSpPr/>
            <p:nvPr/>
          </p:nvSpPr>
          <p:spPr>
            <a:xfrm>
              <a:off x="6811766" y="-20548"/>
              <a:ext cx="2085654" cy="811658"/>
            </a:xfrm>
            <a:custGeom>
              <a:avLst/>
              <a:gdLst>
                <a:gd name="connsiteX0" fmla="*/ 0 w 2085654"/>
                <a:gd name="connsiteY0" fmla="*/ 606175 h 811658"/>
                <a:gd name="connsiteX1" fmla="*/ 1777430 w 2085654"/>
                <a:gd name="connsiteY1" fmla="*/ 811658 h 811658"/>
                <a:gd name="connsiteX2" fmla="*/ 2085654 w 2085654"/>
                <a:gd name="connsiteY2" fmla="*/ 30822 h 811658"/>
                <a:gd name="connsiteX3" fmla="*/ 1191803 w 2085654"/>
                <a:gd name="connsiteY3" fmla="*/ 0 h 811658"/>
                <a:gd name="connsiteX4" fmla="*/ 0 w 2085654"/>
                <a:gd name="connsiteY4" fmla="*/ 606175 h 811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5654" h="811658">
                  <a:moveTo>
                    <a:pt x="0" y="606175"/>
                  </a:moveTo>
                  <a:lnTo>
                    <a:pt x="1777430" y="811658"/>
                  </a:lnTo>
                  <a:lnTo>
                    <a:pt x="2085654" y="30822"/>
                  </a:lnTo>
                  <a:lnTo>
                    <a:pt x="1191803" y="0"/>
                  </a:lnTo>
                  <a:lnTo>
                    <a:pt x="0" y="606175"/>
                  </a:lnTo>
                  <a:close/>
                </a:path>
              </a:pathLst>
            </a:custGeom>
            <a:solidFill>
              <a:srgbClr val="1F8BA1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29">
              <a:extLst>
                <a:ext uri="{FF2B5EF4-FFF2-40B4-BE49-F238E27FC236}">
                  <a16:creationId xmlns:a16="http://schemas.microsoft.com/office/drawing/2014/main" id="{7F18D250-80AD-46B2-8884-4E18AAADE868}"/>
                </a:ext>
              </a:extLst>
            </p:cNvPr>
            <p:cNvSpPr/>
            <p:nvPr/>
          </p:nvSpPr>
          <p:spPr>
            <a:xfrm>
              <a:off x="8578921" y="-10274"/>
              <a:ext cx="2404153" cy="780836"/>
            </a:xfrm>
            <a:custGeom>
              <a:avLst/>
              <a:gdLst>
                <a:gd name="connsiteX0" fmla="*/ 0 w 2404153"/>
                <a:gd name="connsiteY0" fmla="*/ 780836 h 780836"/>
                <a:gd name="connsiteX1" fmla="*/ 2404153 w 2404153"/>
                <a:gd name="connsiteY1" fmla="*/ 410966 h 780836"/>
                <a:gd name="connsiteX2" fmla="*/ 2383605 w 2404153"/>
                <a:gd name="connsiteY2" fmla="*/ 0 h 780836"/>
                <a:gd name="connsiteX3" fmla="*/ 318499 w 2404153"/>
                <a:gd name="connsiteY3" fmla="*/ 10274 h 780836"/>
                <a:gd name="connsiteX4" fmla="*/ 0 w 2404153"/>
                <a:gd name="connsiteY4" fmla="*/ 780836 h 780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153" h="780836">
                  <a:moveTo>
                    <a:pt x="0" y="780836"/>
                  </a:moveTo>
                  <a:lnTo>
                    <a:pt x="2404153" y="410966"/>
                  </a:lnTo>
                  <a:lnTo>
                    <a:pt x="2383605" y="0"/>
                  </a:lnTo>
                  <a:lnTo>
                    <a:pt x="318499" y="10274"/>
                  </a:lnTo>
                  <a:lnTo>
                    <a:pt x="0" y="780836"/>
                  </a:lnTo>
                  <a:close/>
                </a:path>
              </a:pathLst>
            </a:custGeom>
            <a:solidFill>
              <a:srgbClr val="71DAFF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31">
              <a:extLst>
                <a:ext uri="{FF2B5EF4-FFF2-40B4-BE49-F238E27FC236}">
                  <a16:creationId xmlns:a16="http://schemas.microsoft.com/office/drawing/2014/main" id="{1702DCFF-8350-43D8-9CCA-75F5E5721498}"/>
                </a:ext>
              </a:extLst>
            </p:cNvPr>
            <p:cNvSpPr/>
            <p:nvPr/>
          </p:nvSpPr>
          <p:spPr>
            <a:xfrm>
              <a:off x="10960100" y="0"/>
              <a:ext cx="1231900" cy="647700"/>
            </a:xfrm>
            <a:custGeom>
              <a:avLst/>
              <a:gdLst>
                <a:gd name="connsiteX0" fmla="*/ 25400 w 1231900"/>
                <a:gd name="connsiteY0" fmla="*/ 406400 h 647700"/>
                <a:gd name="connsiteX1" fmla="*/ 1231900 w 1231900"/>
                <a:gd name="connsiteY1" fmla="*/ 647700 h 647700"/>
                <a:gd name="connsiteX2" fmla="*/ 1231900 w 1231900"/>
                <a:gd name="connsiteY2" fmla="*/ 0 h 647700"/>
                <a:gd name="connsiteX3" fmla="*/ 0 w 1231900"/>
                <a:gd name="connsiteY3" fmla="*/ 0 h 647700"/>
                <a:gd name="connsiteX4" fmla="*/ 25400 w 1231900"/>
                <a:gd name="connsiteY4" fmla="*/ 4064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647700">
                  <a:moveTo>
                    <a:pt x="25400" y="406400"/>
                  </a:moveTo>
                  <a:lnTo>
                    <a:pt x="1231900" y="647700"/>
                  </a:lnTo>
                  <a:lnTo>
                    <a:pt x="1231900" y="0"/>
                  </a:lnTo>
                  <a:lnTo>
                    <a:pt x="0" y="0"/>
                  </a:lnTo>
                  <a:lnTo>
                    <a:pt x="25400" y="406400"/>
                  </a:lnTo>
                  <a:close/>
                </a:path>
              </a:pathLst>
            </a:custGeom>
            <a:solidFill>
              <a:srgbClr val="9EC4E6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117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3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4813AE8-DC52-4F2D-B95F-ACB8FCBDB7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519"/>
          <a:stretch/>
        </p:blipFill>
        <p:spPr>
          <a:xfrm>
            <a:off x="1143027" y="3988514"/>
            <a:ext cx="10115550" cy="2913003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4989" y="2848463"/>
            <a:ext cx="1396941" cy="841502"/>
          </a:xfrm>
          <a:prstGeom prst="rect">
            <a:avLst/>
          </a:prstGeom>
        </p:spPr>
      </p:pic>
      <p:pic>
        <p:nvPicPr>
          <p:cNvPr id="31" name="PA_图片 3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3500" y="2208007"/>
            <a:ext cx="2983715" cy="1797357"/>
          </a:xfrm>
          <a:prstGeom prst="rect">
            <a:avLst/>
          </a:prstGeom>
        </p:spPr>
      </p:pic>
      <p:pic>
        <p:nvPicPr>
          <p:cNvPr id="32" name="PA_图片 3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7984" y="-448361"/>
            <a:ext cx="2445503" cy="1082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F2E66E-5C47-4D5E-91EE-B361923E700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845" y="205158"/>
            <a:ext cx="2654504" cy="41500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06306D8-ADD2-410B-B9C8-E3AB6C1390C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12" y="-5301"/>
            <a:ext cx="2758021" cy="24379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7A9E63-E1D7-4A22-BDDA-F50BCB0D2797}"/>
              </a:ext>
            </a:extLst>
          </p:cNvPr>
          <p:cNvSpPr txBox="1"/>
          <p:nvPr/>
        </p:nvSpPr>
        <p:spPr>
          <a:xfrm>
            <a:off x="2551814" y="1442232"/>
            <a:ext cx="72418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Chào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thầy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cô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em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đến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với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tiết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học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Tự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nhiên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xã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hội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7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5" grpId="0"/>
          <p:bldP spid="16" grpId="0"/>
          <p:bldP spid="17" grpId="0"/>
          <p:bldP spid="27" grpId="0"/>
          <p:bldP spid="2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5">
            <a:extLst>
              <a:ext uri="{FF2B5EF4-FFF2-40B4-BE49-F238E27FC236}">
                <a16:creationId xmlns:a16="http://schemas.microsoft.com/office/drawing/2014/main" id="{ACB1EDF9-E240-46AE-AE07-F05A942285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7" name="PA_图片 17">
            <a:extLst>
              <a:ext uri="{FF2B5EF4-FFF2-40B4-BE49-F238E27FC236}">
                <a16:creationId xmlns:a16="http://schemas.microsoft.com/office/drawing/2014/main" id="{8203DA93-51DE-48BE-87A6-AEE973B492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  <p:pic>
        <p:nvPicPr>
          <p:cNvPr id="8" name="图片 21">
            <a:extLst>
              <a:ext uri="{FF2B5EF4-FFF2-40B4-BE49-F238E27FC236}">
                <a16:creationId xmlns:a16="http://schemas.microsoft.com/office/drawing/2014/main" id="{11969946-C25F-4162-93B6-254A196E32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6657">
            <a:off x="467430" y="349917"/>
            <a:ext cx="1799543" cy="11960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B5190E-3268-4810-9DDA-CAFBC29455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1882" y="947936"/>
            <a:ext cx="6739188" cy="5315201"/>
          </a:xfrm>
          <a:prstGeom prst="rect">
            <a:avLst/>
          </a:prstGeom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9AB1D47C-EB05-4738-821A-4C49D1076902}"/>
              </a:ext>
            </a:extLst>
          </p:cNvPr>
          <p:cNvSpPr/>
          <p:nvPr/>
        </p:nvSpPr>
        <p:spPr>
          <a:xfrm>
            <a:off x="5482389" y="292397"/>
            <a:ext cx="3309899" cy="1421094"/>
          </a:xfrm>
          <a:prstGeom prst="cloudCallout">
            <a:avLst>
              <a:gd name="adj1" fmla="val -3921"/>
              <a:gd name="adj2" fmla="val 76099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Bán</a:t>
            </a:r>
            <a:r>
              <a:rPr lang="en-US" sz="3200" dirty="0"/>
              <a:t> </a:t>
            </a:r>
            <a:r>
              <a:rPr lang="en-US" sz="3200" dirty="0" err="1"/>
              <a:t>thịt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7624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5">
            <a:extLst>
              <a:ext uri="{FF2B5EF4-FFF2-40B4-BE49-F238E27FC236}">
                <a16:creationId xmlns:a16="http://schemas.microsoft.com/office/drawing/2014/main" id="{ACB1EDF9-E240-46AE-AE07-F05A942285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8" name="图片 21">
            <a:extLst>
              <a:ext uri="{FF2B5EF4-FFF2-40B4-BE49-F238E27FC236}">
                <a16:creationId xmlns:a16="http://schemas.microsoft.com/office/drawing/2014/main" id="{11969946-C25F-4162-93B6-254A196E32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6657">
            <a:off x="467430" y="349917"/>
            <a:ext cx="1799543" cy="11960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3FE524-A0DA-4DC1-A1E8-1B7FF79A97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7201" y="1200052"/>
            <a:ext cx="9419546" cy="4516959"/>
          </a:xfrm>
          <a:prstGeom prst="rect">
            <a:avLst/>
          </a:prstGeom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9AB1D47C-EB05-4738-821A-4C49D1076902}"/>
              </a:ext>
            </a:extLst>
          </p:cNvPr>
          <p:cNvSpPr/>
          <p:nvPr/>
        </p:nvSpPr>
        <p:spPr>
          <a:xfrm>
            <a:off x="7514900" y="394792"/>
            <a:ext cx="3309899" cy="2237256"/>
          </a:xfrm>
          <a:prstGeom prst="cloudCallout">
            <a:avLst>
              <a:gd name="adj1" fmla="val -52994"/>
              <a:gd name="adj2" fmla="val 33614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Bán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endParaRPr lang="en-US" sz="3200" dirty="0"/>
          </a:p>
        </p:txBody>
      </p:sp>
      <p:pic>
        <p:nvPicPr>
          <p:cNvPr id="7" name="PA_图片 17">
            <a:extLst>
              <a:ext uri="{FF2B5EF4-FFF2-40B4-BE49-F238E27FC236}">
                <a16:creationId xmlns:a16="http://schemas.microsoft.com/office/drawing/2014/main" id="{8203DA93-51DE-48BE-87A6-AEE973B492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87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72" y="1385435"/>
            <a:ext cx="6540015" cy="3619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A_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438" y="1385435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3357910" y="2791883"/>
            <a:ext cx="54761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HOẠT ĐỘNG 2:</a:t>
            </a:r>
          </a:p>
          <a:p>
            <a:pPr algn="ctr"/>
            <a:r>
              <a:rPr lang="en-US" altLang="zh-CN" sz="5400" b="1" dirty="0" err="1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Liên</a:t>
            </a:r>
            <a:r>
              <a:rPr lang="en-US" altLang="zh-CN" sz="5400" b="1" dirty="0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 </a:t>
            </a:r>
            <a:r>
              <a:rPr lang="en-US" altLang="zh-CN" sz="5400" b="1" dirty="0" err="1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hệ</a:t>
            </a:r>
            <a:endParaRPr lang="en-US" altLang="zh-CN" sz="5400" b="1" dirty="0">
              <a:solidFill>
                <a:srgbClr val="C9180E"/>
              </a:solidFill>
              <a:latin typeface="+mj-lt"/>
              <a:ea typeface="汉仪小麦体简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6937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89" y="1127960"/>
            <a:ext cx="8579630" cy="4202029"/>
          </a:xfrm>
          <a:prstGeom prst="rect">
            <a:avLst/>
          </a:prstGeom>
        </p:spPr>
      </p:pic>
      <p:pic>
        <p:nvPicPr>
          <p:cNvPr id="12" name="PA_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5" y="-139339"/>
            <a:ext cx="2890815" cy="28908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3E9B00-5381-4766-8714-5D6540C14260}"/>
              </a:ext>
            </a:extLst>
          </p:cNvPr>
          <p:cNvSpPr txBox="1"/>
          <p:nvPr/>
        </p:nvSpPr>
        <p:spPr>
          <a:xfrm>
            <a:off x="4627503" y="2747720"/>
            <a:ext cx="5209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2. </a:t>
            </a:r>
            <a:r>
              <a:rPr lang="en-US" sz="3600" dirty="0" err="1"/>
              <a:t>Nêu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mua</a:t>
            </a:r>
            <a:r>
              <a:rPr lang="en-US" sz="3600" dirty="0"/>
              <a:t> </a:t>
            </a:r>
            <a:r>
              <a:rPr lang="en-US" sz="3600" dirty="0" err="1"/>
              <a:t>bán</a:t>
            </a:r>
            <a:r>
              <a:rPr lang="en-US" sz="3600" dirty="0"/>
              <a:t> </a:t>
            </a:r>
            <a:r>
              <a:rPr lang="en-US" sz="3600" dirty="0" err="1"/>
              <a:t>hàng</a:t>
            </a:r>
            <a:r>
              <a:rPr lang="en-US" sz="3600" dirty="0"/>
              <a:t> </a:t>
            </a:r>
            <a:r>
              <a:rPr lang="en-US" sz="3600" dirty="0" err="1"/>
              <a:t>hóa</a:t>
            </a:r>
            <a:r>
              <a:rPr lang="en-US" sz="3600" dirty="0"/>
              <a:t> ở </a:t>
            </a:r>
            <a:r>
              <a:rPr lang="en-US" sz="3600" dirty="0" err="1"/>
              <a:t>chợ</a:t>
            </a:r>
            <a:endParaRPr lang="en-US" sz="3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D3E0DB-3361-43CC-A66A-B2EAB4BDAFE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58" t="6690" r="2183" b="-1469"/>
          <a:stretch/>
        </p:blipFill>
        <p:spPr>
          <a:xfrm>
            <a:off x="3510937" y="2995864"/>
            <a:ext cx="964091" cy="866272"/>
          </a:xfrm>
          <a:prstGeom prst="flowChartConnector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A05EF706-9574-4118-8E95-EE78F14C26CA}"/>
              </a:ext>
            </a:extLst>
          </p:cNvPr>
          <p:cNvSpPr/>
          <p:nvPr/>
        </p:nvSpPr>
        <p:spPr>
          <a:xfrm>
            <a:off x="3229200" y="3967186"/>
            <a:ext cx="7671411" cy="289081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u="none" strike="noStrike" spc="0" dirty="0">
                <a:solidFill>
                  <a:schemeClr val="bg1"/>
                </a:solidFill>
                <a:effectLst/>
                <a:latin typeface="+mj-lt"/>
                <a:ea typeface="Courier New" panose="02070309020205020404" pitchFamily="49" charset="0"/>
                <a:cs typeface="Times New Roman" panose="02020603050405020304" pitchFamily="18" charset="0"/>
              </a:rPr>
              <a:t>Cách mua, bán ở chợ: hỏi giá hàng, lựa chọn hàng hoá, mặc cả/trả giá, trả tiền cho người bán hàng.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-54316"/>
            <a:ext cx="6724650" cy="691231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124" y="165527"/>
            <a:ext cx="730991" cy="677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921C6-74A6-4BB6-AB56-275F63133A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25" y="843345"/>
            <a:ext cx="1285875" cy="1581150"/>
          </a:xfrm>
          <a:prstGeom prst="flowChartConnector">
            <a:avLst/>
          </a:prstGeom>
        </p:spPr>
      </p:pic>
      <p:pic>
        <p:nvPicPr>
          <p:cNvPr id="1026" name="Picture 2" descr="Ký ức chợ quê - Báo Đắk Lắk điện tử">
            <a:extLst>
              <a:ext uri="{FF2B5EF4-FFF2-40B4-BE49-F238E27FC236}">
                <a16:creationId xmlns:a16="http://schemas.microsoft.com/office/drawing/2014/main" id="{D62BA665-BB5F-4D4C-876E-DCF1EA3A8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3175470"/>
            <a:ext cx="48768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5936B6A-D69B-4545-B75C-EFFC900D12F6}"/>
              </a:ext>
            </a:extLst>
          </p:cNvPr>
          <p:cNvSpPr txBox="1"/>
          <p:nvPr/>
        </p:nvSpPr>
        <p:spPr>
          <a:xfrm>
            <a:off x="0" y="504436"/>
            <a:ext cx="5467350" cy="23698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/>
              <a:t>Làm</a:t>
            </a:r>
            <a:r>
              <a:rPr lang="en-US" sz="3600" b="1" dirty="0"/>
              <a:t> </a:t>
            </a:r>
            <a:r>
              <a:rPr lang="en-US" sz="3600" b="1" dirty="0" err="1"/>
              <a:t>việc</a:t>
            </a:r>
            <a:r>
              <a:rPr lang="en-US" sz="3600" b="1" dirty="0"/>
              <a:t> </a:t>
            </a:r>
            <a:r>
              <a:rPr lang="en-US" sz="3600" b="1" dirty="0" err="1"/>
              <a:t>nhóm</a:t>
            </a:r>
            <a:r>
              <a:rPr lang="en-US" sz="3600" b="1" dirty="0"/>
              <a:t> 4</a:t>
            </a:r>
          </a:p>
          <a:p>
            <a:pPr marL="285750" indent="-285750">
              <a:buFontTx/>
              <a:buChar char="-"/>
            </a:pP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chợ</a:t>
            </a:r>
            <a:r>
              <a:rPr lang="en-US" sz="2800" dirty="0"/>
              <a:t> </a:t>
            </a:r>
            <a:r>
              <a:rPr lang="en-US" sz="2800" dirty="0" err="1"/>
              <a:t>mà</a:t>
            </a:r>
            <a:r>
              <a:rPr lang="en-US" sz="2800" dirty="0"/>
              <a:t> </a:t>
            </a:r>
            <a:r>
              <a:rPr lang="en-US" sz="2800" dirty="0" err="1"/>
              <a:t>gia</a:t>
            </a:r>
            <a:r>
              <a:rPr lang="en-US" sz="2800" dirty="0"/>
              <a:t> </a:t>
            </a:r>
            <a:r>
              <a:rPr lang="en-US" sz="2800" dirty="0" err="1"/>
              <a:t>đình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mua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endParaRPr lang="en-US" sz="2800" dirty="0"/>
          </a:p>
          <a:p>
            <a:pPr marL="285750" indent="-285750">
              <a:buFontTx/>
              <a:buChar char="-"/>
            </a:pPr>
            <a:r>
              <a:rPr lang="en-US" sz="2800" dirty="0"/>
              <a:t>Gia </a:t>
            </a:r>
            <a:r>
              <a:rPr lang="en-US" sz="2800" dirty="0" err="1"/>
              <a:t>đình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thường</a:t>
            </a:r>
            <a:r>
              <a:rPr lang="en-US" sz="2800" dirty="0"/>
              <a:t> </a:t>
            </a:r>
            <a:r>
              <a:rPr lang="en-US" sz="2800" dirty="0" err="1"/>
              <a:t>mua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ở </a:t>
            </a:r>
            <a:r>
              <a:rPr lang="en-US" sz="2800" dirty="0" err="1"/>
              <a:t>chợ</a:t>
            </a:r>
            <a:r>
              <a:rPr lang="en-US" sz="2800" dirty="0"/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B84581-77DC-47A9-BEFD-C039D9C73465}"/>
              </a:ext>
            </a:extLst>
          </p:cNvPr>
          <p:cNvSpPr/>
          <p:nvPr/>
        </p:nvSpPr>
        <p:spPr>
          <a:xfrm>
            <a:off x="0" y="0"/>
            <a:ext cx="12192000" cy="93407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B79BA-A731-4403-819E-A8C197699F27}"/>
              </a:ext>
            </a:extLst>
          </p:cNvPr>
          <p:cNvSpPr txBox="1"/>
          <p:nvPr/>
        </p:nvSpPr>
        <p:spPr>
          <a:xfrm>
            <a:off x="2160646" y="143869"/>
            <a:ext cx="842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chợ</a:t>
            </a:r>
            <a:r>
              <a:rPr lang="en-US" sz="3600" dirty="0"/>
              <a:t> </a:t>
            </a:r>
            <a:r>
              <a:rPr lang="en-US" sz="3600" dirty="0" err="1"/>
              <a:t>Việt</a:t>
            </a:r>
            <a:r>
              <a:rPr lang="en-US" sz="3600" dirty="0"/>
              <a:t> Nam</a:t>
            </a:r>
          </a:p>
        </p:txBody>
      </p:sp>
      <p:pic>
        <p:nvPicPr>
          <p:cNvPr id="2050" name="Picture 2" descr="Top 7+ phiên chợ vùng cao miền núi phía Bắc nổi tiếng ở Việt Nam">
            <a:extLst>
              <a:ext uri="{FF2B5EF4-FFF2-40B4-BE49-F238E27FC236}">
                <a16:creationId xmlns:a16="http://schemas.microsoft.com/office/drawing/2014/main" id="{1F6A7DC8-6A77-4D73-B9C1-10099A14FE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3"/>
          <a:stretch/>
        </p:blipFill>
        <p:spPr bwMode="auto">
          <a:xfrm>
            <a:off x="1333500" y="934071"/>
            <a:ext cx="9525000" cy="5145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4C4BF651-D938-4505-A60C-DF6E58F4CD4F}"/>
              </a:ext>
            </a:extLst>
          </p:cNvPr>
          <p:cNvSpPr/>
          <p:nvPr/>
        </p:nvSpPr>
        <p:spPr>
          <a:xfrm>
            <a:off x="2144604" y="6130244"/>
            <a:ext cx="8037095" cy="646365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Chợ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vùng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núi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phía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Bắc</a:t>
            </a:r>
            <a:endParaRPr lang="en-US" sz="3600" dirty="0">
              <a:solidFill>
                <a:schemeClr val="tx1"/>
              </a:solidFill>
            </a:endParaRPr>
          </a:p>
        </p:txBody>
      </p:sp>
      <p:grpSp>
        <p:nvGrpSpPr>
          <p:cNvPr id="11" name="组合 21">
            <a:extLst>
              <a:ext uri="{FF2B5EF4-FFF2-40B4-BE49-F238E27FC236}">
                <a16:creationId xmlns:a16="http://schemas.microsoft.com/office/drawing/2014/main" id="{9C0F7C82-244D-478B-B90A-76316979B39A}"/>
              </a:ext>
            </a:extLst>
          </p:cNvPr>
          <p:cNvGrpSpPr/>
          <p:nvPr/>
        </p:nvGrpSpPr>
        <p:grpSpPr>
          <a:xfrm>
            <a:off x="1524000" y="143869"/>
            <a:ext cx="463503" cy="619473"/>
            <a:chOff x="-2033679" y="889419"/>
            <a:chExt cx="463503" cy="619473"/>
          </a:xfrm>
        </p:grpSpPr>
        <p:pic>
          <p:nvPicPr>
            <p:cNvPr id="12" name="Picture 10" descr="E:\丫头\png\小人\卡通类素材\ry.png">
              <a:extLst>
                <a:ext uri="{FF2B5EF4-FFF2-40B4-BE49-F238E27FC236}">
                  <a16:creationId xmlns:a16="http://schemas.microsoft.com/office/drawing/2014/main" id="{452A7BFA-0CF3-4983-A158-B5E3AF584D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E:\丫头\png\小人\卡通类素材\ry.png">
              <a:extLst>
                <a:ext uri="{FF2B5EF4-FFF2-40B4-BE49-F238E27FC236}">
                  <a16:creationId xmlns:a16="http://schemas.microsoft.com/office/drawing/2014/main" id="{13D9F51B-7CBD-4C67-B7CB-DFE58764DF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1495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B84581-77DC-47A9-BEFD-C039D9C73465}"/>
              </a:ext>
            </a:extLst>
          </p:cNvPr>
          <p:cNvSpPr/>
          <p:nvPr/>
        </p:nvSpPr>
        <p:spPr>
          <a:xfrm>
            <a:off x="0" y="0"/>
            <a:ext cx="12192000" cy="93407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B79BA-A731-4403-819E-A8C197699F27}"/>
              </a:ext>
            </a:extLst>
          </p:cNvPr>
          <p:cNvSpPr txBox="1"/>
          <p:nvPr/>
        </p:nvSpPr>
        <p:spPr>
          <a:xfrm>
            <a:off x="2160646" y="143869"/>
            <a:ext cx="842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chợ</a:t>
            </a:r>
            <a:r>
              <a:rPr lang="en-US" sz="3600" dirty="0"/>
              <a:t> </a:t>
            </a:r>
            <a:r>
              <a:rPr lang="en-US" sz="3600" dirty="0" err="1"/>
              <a:t>Việt</a:t>
            </a:r>
            <a:r>
              <a:rPr lang="en-US" sz="3600" dirty="0"/>
              <a:t> Nam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4C4BF651-D938-4505-A60C-DF6E58F4CD4F}"/>
              </a:ext>
            </a:extLst>
          </p:cNvPr>
          <p:cNvSpPr/>
          <p:nvPr/>
        </p:nvSpPr>
        <p:spPr>
          <a:xfrm>
            <a:off x="2144604" y="6130244"/>
            <a:ext cx="8037095" cy="646365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Khu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chợ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Hà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Nội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3076" name="Picture 4" descr="Hình ảnh đẹp lạ về các khu chợ Hà Nội">
            <a:extLst>
              <a:ext uri="{FF2B5EF4-FFF2-40B4-BE49-F238E27FC236}">
                <a16:creationId xmlns:a16="http://schemas.microsoft.com/office/drawing/2014/main" id="{7B6D62DC-5040-41E7-B404-0686A4EFA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407" y="934069"/>
            <a:ext cx="7681186" cy="5120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21">
            <a:extLst>
              <a:ext uri="{FF2B5EF4-FFF2-40B4-BE49-F238E27FC236}">
                <a16:creationId xmlns:a16="http://schemas.microsoft.com/office/drawing/2014/main" id="{9B158DE0-99EA-43C4-B6CE-E49BB2313086}"/>
              </a:ext>
            </a:extLst>
          </p:cNvPr>
          <p:cNvGrpSpPr/>
          <p:nvPr/>
        </p:nvGrpSpPr>
        <p:grpSpPr>
          <a:xfrm>
            <a:off x="1524000" y="143869"/>
            <a:ext cx="463503" cy="619473"/>
            <a:chOff x="-2033679" y="889419"/>
            <a:chExt cx="463503" cy="619473"/>
          </a:xfrm>
        </p:grpSpPr>
        <p:pic>
          <p:nvPicPr>
            <p:cNvPr id="10" name="Picture 10" descr="E:\丫头\png\小人\卡通类素材\ry.png">
              <a:extLst>
                <a:ext uri="{FF2B5EF4-FFF2-40B4-BE49-F238E27FC236}">
                  <a16:creationId xmlns:a16="http://schemas.microsoft.com/office/drawing/2014/main" id="{6177D7BD-03C0-4ACE-B743-C5AD80C28A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E:\丫头\png\小人\卡通类素材\ry.png">
              <a:extLst>
                <a:ext uri="{FF2B5EF4-FFF2-40B4-BE49-F238E27FC236}">
                  <a16:creationId xmlns:a16="http://schemas.microsoft.com/office/drawing/2014/main" id="{B45874E5-B89A-47E0-A8D5-9A0D3CCE53E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3320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B84581-77DC-47A9-BEFD-C039D9C73465}"/>
              </a:ext>
            </a:extLst>
          </p:cNvPr>
          <p:cNvSpPr/>
          <p:nvPr/>
        </p:nvSpPr>
        <p:spPr>
          <a:xfrm>
            <a:off x="0" y="0"/>
            <a:ext cx="12192000" cy="93407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B79BA-A731-4403-819E-A8C197699F27}"/>
              </a:ext>
            </a:extLst>
          </p:cNvPr>
          <p:cNvSpPr txBox="1"/>
          <p:nvPr/>
        </p:nvSpPr>
        <p:spPr>
          <a:xfrm>
            <a:off x="2160646" y="143869"/>
            <a:ext cx="842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chợ</a:t>
            </a:r>
            <a:r>
              <a:rPr lang="en-US" sz="3600" dirty="0"/>
              <a:t> </a:t>
            </a:r>
            <a:r>
              <a:rPr lang="en-US" sz="3600" dirty="0" err="1"/>
              <a:t>Việt</a:t>
            </a:r>
            <a:r>
              <a:rPr lang="en-US" sz="3600" dirty="0"/>
              <a:t> Nam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4C4BF651-D938-4505-A60C-DF6E58F4CD4F}"/>
              </a:ext>
            </a:extLst>
          </p:cNvPr>
          <p:cNvSpPr/>
          <p:nvPr/>
        </p:nvSpPr>
        <p:spPr>
          <a:xfrm>
            <a:off x="2144604" y="6094148"/>
            <a:ext cx="8037095" cy="646365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Chợ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nổi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miền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Tây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Mùa nước nổi về trên chợ nổi Cái Răng và Làng nổi Tân Lập">
            <a:extLst>
              <a:ext uri="{FF2B5EF4-FFF2-40B4-BE49-F238E27FC236}">
                <a16:creationId xmlns:a16="http://schemas.microsoft.com/office/drawing/2014/main" id="{DE08FFCC-9CD6-494D-823B-6DF83C04E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78122"/>
            <a:ext cx="9144000" cy="497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21">
            <a:extLst>
              <a:ext uri="{FF2B5EF4-FFF2-40B4-BE49-F238E27FC236}">
                <a16:creationId xmlns:a16="http://schemas.microsoft.com/office/drawing/2014/main" id="{2862EDED-E3FE-4B7D-B43D-9235C07AEC8A}"/>
              </a:ext>
            </a:extLst>
          </p:cNvPr>
          <p:cNvGrpSpPr/>
          <p:nvPr/>
        </p:nvGrpSpPr>
        <p:grpSpPr>
          <a:xfrm>
            <a:off x="1524000" y="143869"/>
            <a:ext cx="463503" cy="619473"/>
            <a:chOff x="-2033679" y="889419"/>
            <a:chExt cx="463503" cy="619473"/>
          </a:xfrm>
        </p:grpSpPr>
        <p:pic>
          <p:nvPicPr>
            <p:cNvPr id="9" name="Picture 10" descr="E:\丫头\png\小人\卡通类素材\ry.png">
              <a:extLst>
                <a:ext uri="{FF2B5EF4-FFF2-40B4-BE49-F238E27FC236}">
                  <a16:creationId xmlns:a16="http://schemas.microsoft.com/office/drawing/2014/main" id="{6A203B3F-C886-4E4D-8D87-F7B5365B9B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E:\丫头\png\小人\卡通类素材\ry.png">
              <a:extLst>
                <a:ext uri="{FF2B5EF4-FFF2-40B4-BE49-F238E27FC236}">
                  <a16:creationId xmlns:a16="http://schemas.microsoft.com/office/drawing/2014/main" id="{E1EE85C2-F715-4C4B-981D-339E15DB68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2452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B84581-77DC-47A9-BEFD-C039D9C73465}"/>
              </a:ext>
            </a:extLst>
          </p:cNvPr>
          <p:cNvSpPr/>
          <p:nvPr/>
        </p:nvSpPr>
        <p:spPr>
          <a:xfrm>
            <a:off x="0" y="0"/>
            <a:ext cx="12192000" cy="93407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7B79BA-A731-4403-819E-A8C197699F27}"/>
              </a:ext>
            </a:extLst>
          </p:cNvPr>
          <p:cNvSpPr txBox="1"/>
          <p:nvPr/>
        </p:nvSpPr>
        <p:spPr>
          <a:xfrm>
            <a:off x="2160646" y="143869"/>
            <a:ext cx="8427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 </a:t>
            </a:r>
            <a:r>
              <a:rPr lang="en-US" sz="3600" dirty="0" err="1"/>
              <a:t>chợ</a:t>
            </a:r>
            <a:r>
              <a:rPr lang="en-US" sz="3600" dirty="0"/>
              <a:t> </a:t>
            </a:r>
            <a:r>
              <a:rPr lang="en-US" sz="3600" dirty="0" err="1"/>
              <a:t>Việt</a:t>
            </a:r>
            <a:r>
              <a:rPr lang="en-US" sz="3600" dirty="0"/>
              <a:t> Nam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4C4BF651-D938-4505-A60C-DF6E58F4CD4F}"/>
              </a:ext>
            </a:extLst>
          </p:cNvPr>
          <p:cNvSpPr/>
          <p:nvPr/>
        </p:nvSpPr>
        <p:spPr>
          <a:xfrm>
            <a:off x="2144604" y="6130244"/>
            <a:ext cx="8037095" cy="646365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Chợ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Sài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Gòn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hợ nổi tiếng sài gòn">
            <a:extLst>
              <a:ext uri="{FF2B5EF4-FFF2-40B4-BE49-F238E27FC236}">
                <a16:creationId xmlns:a16="http://schemas.microsoft.com/office/drawing/2014/main" id="{4552BAFB-CAE3-40F5-B257-6B74BD9A8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125" y="934069"/>
            <a:ext cx="7677749" cy="511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21">
            <a:extLst>
              <a:ext uri="{FF2B5EF4-FFF2-40B4-BE49-F238E27FC236}">
                <a16:creationId xmlns:a16="http://schemas.microsoft.com/office/drawing/2014/main" id="{1DF02DC3-0D7D-4D87-B203-9084B8B5366C}"/>
              </a:ext>
            </a:extLst>
          </p:cNvPr>
          <p:cNvGrpSpPr/>
          <p:nvPr/>
        </p:nvGrpSpPr>
        <p:grpSpPr>
          <a:xfrm>
            <a:off x="1372459" y="170727"/>
            <a:ext cx="463503" cy="619473"/>
            <a:chOff x="-2033679" y="889419"/>
            <a:chExt cx="463503" cy="619473"/>
          </a:xfrm>
        </p:grpSpPr>
        <p:pic>
          <p:nvPicPr>
            <p:cNvPr id="7" name="Picture 10" descr="E:\丫头\png\小人\卡通类素材\ry.png">
              <a:extLst>
                <a:ext uri="{FF2B5EF4-FFF2-40B4-BE49-F238E27FC236}">
                  <a16:creationId xmlns:a16="http://schemas.microsoft.com/office/drawing/2014/main" id="{6CB5129F-B847-4376-B5BB-529C4B21DA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E:\丫头\png\小人\卡通类素材\ry.png">
              <a:extLst>
                <a:ext uri="{FF2B5EF4-FFF2-40B4-BE49-F238E27FC236}">
                  <a16:creationId xmlns:a16="http://schemas.microsoft.com/office/drawing/2014/main" id="{87C4D9F3-1F22-401A-A93C-023D132D07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89103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62" y="927639"/>
            <a:ext cx="9452331" cy="523072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A_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438" y="1385435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组合 21"/>
          <p:cNvGrpSpPr/>
          <p:nvPr/>
        </p:nvGrpSpPr>
        <p:grpSpPr>
          <a:xfrm>
            <a:off x="1566304" y="5205018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718209-01BD-4E9E-A4ED-98AF615FA236}"/>
              </a:ext>
            </a:extLst>
          </p:cNvPr>
          <p:cNvSpPr txBox="1"/>
          <p:nvPr/>
        </p:nvSpPr>
        <p:spPr>
          <a:xfrm>
            <a:off x="2431791" y="3007250"/>
            <a:ext cx="69671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Khi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mua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ở </a:t>
            </a:r>
            <a:r>
              <a:rPr lang="en-US" sz="3200" dirty="0" err="1"/>
              <a:t>chợ</a:t>
            </a:r>
            <a:r>
              <a:rPr lang="en-US" sz="3200" dirty="0"/>
              <a:t> </a:t>
            </a:r>
            <a:r>
              <a:rPr lang="en-US" sz="3200" dirty="0" err="1"/>
              <a:t>cần</a:t>
            </a:r>
            <a:r>
              <a:rPr lang="en-US" sz="3200" dirty="0"/>
              <a:t> </a:t>
            </a:r>
            <a:r>
              <a:rPr lang="en-US" sz="3200" dirty="0" err="1"/>
              <a:t>lựa</a:t>
            </a:r>
            <a:r>
              <a:rPr lang="en-US" sz="3200" dirty="0"/>
              <a:t> </a:t>
            </a:r>
            <a:r>
              <a:rPr lang="en-US" sz="3200" dirty="0" err="1"/>
              <a:t>chọn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</a:t>
            </a:r>
            <a:r>
              <a:rPr lang="en-US" sz="3200" dirty="0" err="1"/>
              <a:t>hóa</a:t>
            </a:r>
            <a:r>
              <a:rPr lang="en-US" sz="3200" dirty="0"/>
              <a:t> </a:t>
            </a:r>
            <a:r>
              <a:rPr lang="en-US" sz="3200" dirty="0" err="1"/>
              <a:t>chất</a:t>
            </a:r>
            <a:r>
              <a:rPr lang="en-US" sz="3200" dirty="0"/>
              <a:t> </a:t>
            </a:r>
            <a:r>
              <a:rPr lang="en-US" sz="3200" dirty="0" err="1"/>
              <a:t>lượng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phù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 </a:t>
            </a:r>
            <a:r>
              <a:rPr lang="en-US" sz="3200" dirty="0" err="1"/>
              <a:t>với</a:t>
            </a:r>
            <a:r>
              <a:rPr lang="en-US" sz="3200" dirty="0"/>
              <a:t> </a:t>
            </a:r>
            <a:r>
              <a:rPr lang="en-US" sz="3200" dirty="0" err="1"/>
              <a:t>nhu</a:t>
            </a:r>
            <a:r>
              <a:rPr lang="en-US" sz="3200" dirty="0"/>
              <a:t> </a:t>
            </a:r>
            <a:r>
              <a:rPr lang="en-US" sz="3200" dirty="0" err="1"/>
              <a:t>cầu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tiền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mình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3" y="1385435"/>
            <a:ext cx="10239153" cy="3619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A_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749" y="4943798"/>
            <a:ext cx="1990236" cy="1830103"/>
          </a:xfrm>
          <a:prstGeom prst="rect">
            <a:avLst/>
          </a:prstGeom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438" y="1385435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908133" y="2810199"/>
            <a:ext cx="872546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Bài</a:t>
            </a:r>
            <a:r>
              <a:rPr lang="en-US" altLang="zh-CN" sz="5400" b="1" dirty="0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 10: Mua </a:t>
            </a:r>
            <a:r>
              <a:rPr lang="en-US" altLang="zh-CN" sz="5400" b="1" dirty="0" err="1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bán</a:t>
            </a:r>
            <a:r>
              <a:rPr lang="en-US" altLang="zh-CN" sz="5400" b="1" dirty="0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 </a:t>
            </a:r>
            <a:r>
              <a:rPr lang="en-US" altLang="zh-CN" sz="5400" b="1" dirty="0" err="1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hàng</a:t>
            </a:r>
            <a:r>
              <a:rPr lang="en-US" altLang="zh-CN" sz="5400" b="1" dirty="0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 </a:t>
            </a:r>
            <a:r>
              <a:rPr lang="en-US" altLang="zh-CN" sz="5400" b="1" dirty="0" err="1">
                <a:solidFill>
                  <a:srgbClr val="C9180E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hóa</a:t>
            </a:r>
            <a:endParaRPr lang="en-US" altLang="zh-CN" sz="3600" b="1" dirty="0">
              <a:solidFill>
                <a:srgbClr val="C9180E"/>
              </a:solidFill>
              <a:latin typeface="Arial" panose="020B0604020202020204" pitchFamily="34" charset="0"/>
              <a:ea typeface="汉仪小麦体简" panose="00020600040101010101" pitchFamily="18" charset="-122"/>
            </a:endParaRPr>
          </a:p>
          <a:p>
            <a:pPr algn="ctr"/>
            <a:r>
              <a:rPr lang="en-US" altLang="zh-CN" sz="2400" b="1" dirty="0" err="1">
                <a:solidFill>
                  <a:srgbClr val="BCE2E6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Giáo</a:t>
            </a:r>
            <a:r>
              <a:rPr lang="en-US" altLang="zh-CN" sz="2400" b="1" dirty="0">
                <a:solidFill>
                  <a:srgbClr val="BCE2E6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rgbClr val="BCE2E6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viên</a:t>
            </a:r>
            <a:r>
              <a:rPr lang="en-US" altLang="zh-CN" sz="2400" b="1" dirty="0">
                <a:solidFill>
                  <a:srgbClr val="BCE2E6"/>
                </a:solidFill>
                <a:latin typeface="Arial" panose="020B0604020202020204" pitchFamily="34" charset="0"/>
                <a:ea typeface="汉仪小麦体简" panose="00020600040101010101" pitchFamily="18" charset="-122"/>
              </a:rPr>
              <a:t>: …</a:t>
            </a:r>
            <a:endParaRPr lang="zh-CN" altLang="en-US" sz="2400" b="1" dirty="0">
              <a:solidFill>
                <a:srgbClr val="BCE2E6"/>
              </a:solidFill>
              <a:latin typeface="Arial" panose="020B0604020202020204" pitchFamily="34" charset="0"/>
              <a:ea typeface="汉仪小麦体简" panose="00020600040101010101" pitchFamily="18" charset="-122"/>
            </a:endParaRPr>
          </a:p>
        </p:txBody>
      </p:sp>
      <p:pic>
        <p:nvPicPr>
          <p:cNvPr id="2" name="韩国群星 - 나비의 춤 (蝴蝶之舞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8585" y="10858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4355407" y="3303795"/>
            <a:ext cx="3860796" cy="359707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458933" y="1198226"/>
            <a:ext cx="3242587" cy="155050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9699893" y="3666824"/>
            <a:ext cx="1802083" cy="8617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07213-3033-4F32-9F0F-2C42B89A2D87}"/>
              </a:ext>
            </a:extLst>
          </p:cNvPr>
          <p:cNvSpPr txBox="1"/>
          <p:nvPr/>
        </p:nvSpPr>
        <p:spPr>
          <a:xfrm>
            <a:off x="2426556" y="1994536"/>
            <a:ext cx="9075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kiến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/>
                <a:ea typeface="+mn-ea"/>
                <a:cs typeface="+mn-cs"/>
              </a:rPr>
              <a:t>thức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3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ạc Thiếu Nhi Cho Bé - Bà Còng Đi Chợ Trời Mưa - Bé Bào Ngư - Nhạc Thiếu Nhi Vui Nhộn Cho Bé 2017">
            <a:hlinkClick r:id="" action="ppaction://media"/>
            <a:extLst>
              <a:ext uri="{FF2B5EF4-FFF2-40B4-BE49-F238E27FC236}">
                <a16:creationId xmlns:a16="http://schemas.microsoft.com/office/drawing/2014/main" id="{0F46FE4C-376A-4677-B40F-10073BBD36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3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7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93" y="3272898"/>
            <a:ext cx="1306619" cy="12317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446" y="3272898"/>
            <a:ext cx="1306619" cy="123170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10068265" y="549234"/>
            <a:ext cx="1799543" cy="1196038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3812232" y="351099"/>
            <a:ext cx="4740675" cy="1789060"/>
            <a:chOff x="3812232" y="351099"/>
            <a:chExt cx="4740675" cy="178906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4407" y="1274429"/>
              <a:ext cx="2243186" cy="865730"/>
            </a:xfrm>
            <a:prstGeom prst="rect">
              <a:avLst/>
            </a:prstGeom>
          </p:spPr>
        </p:pic>
        <p:sp>
          <p:nvSpPr>
            <p:cNvPr id="24" name="TextBox 1"/>
            <p:cNvSpPr txBox="1"/>
            <p:nvPr/>
          </p:nvSpPr>
          <p:spPr>
            <a:xfrm>
              <a:off x="3812232" y="351099"/>
              <a:ext cx="474067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6600" b="1" spc="300" dirty="0">
                  <a:latin typeface="+mj-lt"/>
                  <a:ea typeface="汉仪小麦体简" panose="00020600040101010101" pitchFamily="18" charset="-122"/>
                </a:rPr>
                <a:t>MỤC TIÊU</a:t>
              </a:r>
              <a:endParaRPr kumimoji="0" lang="zh-CN" altLang="en-US" sz="6600" b="1" i="0" u="none" strike="noStrike" kern="1200" cap="none" spc="30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汉仪小麦体简" panose="00020600040101010101" pitchFamily="18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7BD0763-9FA2-4B4A-B8BC-4BCA50B17B8B}"/>
              </a:ext>
            </a:extLst>
          </p:cNvPr>
          <p:cNvSpPr txBox="1"/>
          <p:nvPr/>
        </p:nvSpPr>
        <p:spPr>
          <a:xfrm>
            <a:off x="2272012" y="2857699"/>
            <a:ext cx="351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mua</a:t>
            </a:r>
            <a:r>
              <a:rPr lang="en-US" sz="3200" dirty="0"/>
              <a:t> </a:t>
            </a:r>
            <a:r>
              <a:rPr lang="en-US" sz="3200" dirty="0" err="1"/>
              <a:t>bán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</a:t>
            </a:r>
            <a:r>
              <a:rPr lang="en-US" sz="3200" dirty="0" err="1"/>
              <a:t>hóa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cần</a:t>
            </a:r>
            <a:r>
              <a:rPr lang="en-US" sz="3200" dirty="0"/>
              <a:t> </a:t>
            </a:r>
            <a:r>
              <a:rPr lang="en-US" sz="3200" dirty="0" err="1"/>
              <a:t>thiết</a:t>
            </a:r>
            <a:r>
              <a:rPr lang="en-US" sz="3200" dirty="0"/>
              <a:t> </a:t>
            </a:r>
            <a:r>
              <a:rPr lang="en-US" sz="3200" dirty="0" err="1"/>
              <a:t>phải</a:t>
            </a:r>
            <a:r>
              <a:rPr lang="en-US" sz="3200" dirty="0"/>
              <a:t> </a:t>
            </a:r>
            <a:r>
              <a:rPr lang="en-US" sz="3200" dirty="0" err="1"/>
              <a:t>lựa</a:t>
            </a:r>
            <a:r>
              <a:rPr lang="en-US" sz="3200" dirty="0"/>
              <a:t> </a:t>
            </a:r>
            <a:r>
              <a:rPr lang="en-US" sz="3200" dirty="0" err="1"/>
              <a:t>chọn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DCFC1C-7ACA-4B8A-8931-A71BDF697BA0}"/>
              </a:ext>
            </a:extLst>
          </p:cNvPr>
          <p:cNvSpPr txBox="1"/>
          <p:nvPr/>
        </p:nvSpPr>
        <p:spPr>
          <a:xfrm>
            <a:off x="7987065" y="2857699"/>
            <a:ext cx="351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</a:t>
            </a:r>
            <a:r>
              <a:rPr lang="en-US" sz="3200" dirty="0" err="1"/>
              <a:t>hóa</a:t>
            </a:r>
            <a:r>
              <a:rPr lang="en-US" sz="3200" dirty="0"/>
              <a:t> </a:t>
            </a:r>
            <a:r>
              <a:rPr lang="en-US" sz="3200" dirty="0" err="1"/>
              <a:t>cần</a:t>
            </a:r>
            <a:r>
              <a:rPr lang="en-US" sz="3200" dirty="0"/>
              <a:t> </a:t>
            </a:r>
            <a:r>
              <a:rPr lang="en-US" sz="3200" dirty="0" err="1"/>
              <a:t>thiết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cuộc</a:t>
            </a:r>
            <a:r>
              <a:rPr lang="en-US" sz="3200" dirty="0"/>
              <a:t> </a:t>
            </a:r>
            <a:r>
              <a:rPr lang="en-US" sz="3200" dirty="0" err="1"/>
              <a:t>sống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</a:t>
            </a:r>
            <a:r>
              <a:rPr lang="en-US" sz="3200" dirty="0" err="1"/>
              <a:t>ngày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9" y="274897"/>
            <a:ext cx="730991" cy="677818"/>
          </a:xfrm>
          <a:prstGeom prst="rect">
            <a:avLst/>
          </a:prstGeom>
        </p:spPr>
      </p:pic>
      <p:pic>
        <p:nvPicPr>
          <p:cNvPr id="19" name="PA_图片 3">
            <a:extLst>
              <a:ext uri="{FF2B5EF4-FFF2-40B4-BE49-F238E27FC236}">
                <a16:creationId xmlns:a16="http://schemas.microsoft.com/office/drawing/2014/main" id="{A00D30D5-2F31-47AE-BD27-A93172187B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73" y="761706"/>
            <a:ext cx="6731338" cy="5334587"/>
          </a:xfrm>
          <a:prstGeom prst="rect">
            <a:avLst/>
          </a:prstGeom>
        </p:spPr>
      </p:pic>
      <p:pic>
        <p:nvPicPr>
          <p:cNvPr id="21" name="PA_图片 11">
            <a:extLst>
              <a:ext uri="{FF2B5EF4-FFF2-40B4-BE49-F238E27FC236}">
                <a16:creationId xmlns:a16="http://schemas.microsoft.com/office/drawing/2014/main" id="{94CD8568-7232-4B2A-9F2B-A66E0946C0D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698" y="761706"/>
            <a:ext cx="2890815" cy="2890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6A18A3-1BD9-435E-8517-118F0ED76A1D}"/>
              </a:ext>
            </a:extLst>
          </p:cNvPr>
          <p:cNvSpPr txBox="1"/>
          <p:nvPr/>
        </p:nvSpPr>
        <p:spPr>
          <a:xfrm>
            <a:off x="4180114" y="2683025"/>
            <a:ext cx="4773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thích</a:t>
            </a:r>
            <a:r>
              <a:rPr lang="en-US" sz="4000" dirty="0"/>
              <a:t> </a:t>
            </a:r>
            <a:r>
              <a:rPr lang="en-US" sz="4000" dirty="0" err="1"/>
              <a:t>đi</a:t>
            </a:r>
            <a:r>
              <a:rPr lang="en-US" sz="4000" dirty="0"/>
              <a:t> </a:t>
            </a:r>
            <a:r>
              <a:rPr lang="en-US" sz="4000" dirty="0" err="1"/>
              <a:t>chợ</a:t>
            </a:r>
            <a:r>
              <a:rPr lang="en-US" sz="4000" dirty="0"/>
              <a:t> hay </a:t>
            </a:r>
            <a:r>
              <a:rPr lang="en-US" sz="4000" dirty="0" err="1"/>
              <a:t>siêu</a:t>
            </a:r>
            <a:r>
              <a:rPr lang="en-US" sz="4000" dirty="0"/>
              <a:t> </a:t>
            </a:r>
            <a:r>
              <a:rPr lang="en-US" sz="4000" dirty="0" err="1"/>
              <a:t>thị</a:t>
            </a:r>
            <a:r>
              <a:rPr lang="en-US" sz="4000" dirty="0"/>
              <a:t> </a:t>
            </a:r>
            <a:r>
              <a:rPr lang="en-US" sz="4000" dirty="0" err="1"/>
              <a:t>không</a:t>
            </a:r>
            <a:r>
              <a:rPr lang="en-US" sz="4000" dirty="0"/>
              <a:t>? </a:t>
            </a:r>
            <a:r>
              <a:rPr lang="en-US" sz="4000" dirty="0" err="1"/>
              <a:t>Vì</a:t>
            </a:r>
            <a:r>
              <a:rPr lang="en-US" sz="4000" dirty="0"/>
              <a:t> </a:t>
            </a:r>
            <a:r>
              <a:rPr lang="en-US" sz="4000" dirty="0" err="1"/>
              <a:t>sao</a:t>
            </a:r>
            <a:r>
              <a:rPr lang="en-US" sz="4000" dirty="0"/>
              <a:t> 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72" y="1385435"/>
            <a:ext cx="6540015" cy="3619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A_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  <p:pic>
        <p:nvPicPr>
          <p:cNvPr id="4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438" y="1385435"/>
            <a:ext cx="1269162" cy="53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6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273" y="492489"/>
            <a:ext cx="1347858" cy="56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组合 21"/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23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图片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3357910" y="2791883"/>
            <a:ext cx="54761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HOẠT ĐỘNG 1:</a:t>
            </a:r>
          </a:p>
          <a:p>
            <a:pPr algn="ctr"/>
            <a:r>
              <a:rPr lang="en-US" altLang="zh-CN" sz="5400" b="1" dirty="0" err="1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Khám</a:t>
            </a:r>
            <a:r>
              <a:rPr lang="en-US" altLang="zh-CN" sz="5400" b="1" dirty="0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 </a:t>
            </a:r>
            <a:r>
              <a:rPr lang="en-US" altLang="zh-CN" sz="5400" b="1" dirty="0" err="1">
                <a:solidFill>
                  <a:srgbClr val="C9180E"/>
                </a:solidFill>
                <a:latin typeface="+mj-lt"/>
                <a:ea typeface="汉仪小麦体简" panose="00020600040101010101" pitchFamily="18" charset="-122"/>
              </a:rPr>
              <a:t>phá</a:t>
            </a:r>
            <a:endParaRPr lang="en-US" altLang="zh-CN" sz="5400" b="1" dirty="0">
              <a:solidFill>
                <a:srgbClr val="C9180E"/>
              </a:solidFill>
              <a:latin typeface="+mj-lt"/>
              <a:ea typeface="汉仪小麦体简" panose="00020600040101010101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7BCF14A-E9C5-4F9E-A491-5F8C8363E2BC}"/>
              </a:ext>
            </a:extLst>
          </p:cNvPr>
          <p:cNvSpPr/>
          <p:nvPr/>
        </p:nvSpPr>
        <p:spPr>
          <a:xfrm>
            <a:off x="0" y="0"/>
            <a:ext cx="12192000" cy="194154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309465E-64B6-468D-8E33-44AF4FA750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8" t="6690" r="2183" b="-1469"/>
          <a:stretch/>
        </p:blipFill>
        <p:spPr>
          <a:xfrm>
            <a:off x="0" y="82919"/>
            <a:ext cx="719315" cy="646331"/>
          </a:xfrm>
          <a:prstGeom prst="flowChartConnector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006DB85-AF51-4BDC-AEBA-61307733F554}"/>
              </a:ext>
            </a:extLst>
          </p:cNvPr>
          <p:cNvSpPr txBox="1"/>
          <p:nvPr/>
        </p:nvSpPr>
        <p:spPr>
          <a:xfrm>
            <a:off x="2509752" y="639345"/>
            <a:ext cx="7846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1.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hóa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bán</a:t>
            </a:r>
            <a:r>
              <a:rPr lang="en-US" sz="2800" dirty="0"/>
              <a:t> ở </a:t>
            </a:r>
            <a:r>
              <a:rPr lang="en-US" sz="2800" dirty="0" err="1"/>
              <a:t>chợ</a:t>
            </a:r>
            <a:endParaRPr lang="en-US" sz="280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A7D79C6-7FE5-46EE-BAAA-79AE8842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2536"/>
            <a:ext cx="12192000" cy="55009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7D527F-6C26-419E-9F13-17FD9518A693}"/>
              </a:ext>
            </a:extLst>
          </p:cNvPr>
          <p:cNvSpPr txBox="1"/>
          <p:nvPr/>
        </p:nvSpPr>
        <p:spPr>
          <a:xfrm>
            <a:off x="1775636" y="4487"/>
            <a:ext cx="7485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A00EA"/>
                </a:solidFill>
              </a:rPr>
              <a:t>Mua </a:t>
            </a:r>
            <a:r>
              <a:rPr lang="en-US" sz="3600" dirty="0" err="1">
                <a:solidFill>
                  <a:srgbClr val="EA00EA"/>
                </a:solidFill>
              </a:rPr>
              <a:t>bán</a:t>
            </a:r>
            <a:r>
              <a:rPr lang="en-US" sz="3600" dirty="0">
                <a:solidFill>
                  <a:srgbClr val="EA00EA"/>
                </a:solidFill>
              </a:rPr>
              <a:t> </a:t>
            </a:r>
            <a:r>
              <a:rPr lang="en-US" sz="3600" dirty="0" err="1">
                <a:solidFill>
                  <a:srgbClr val="EA00EA"/>
                </a:solidFill>
              </a:rPr>
              <a:t>hàng</a:t>
            </a:r>
            <a:r>
              <a:rPr lang="en-US" sz="3600" dirty="0">
                <a:solidFill>
                  <a:srgbClr val="EA00EA"/>
                </a:solidFill>
              </a:rPr>
              <a:t> </a:t>
            </a:r>
            <a:r>
              <a:rPr lang="en-US" sz="3600" dirty="0" err="1">
                <a:solidFill>
                  <a:srgbClr val="EA00EA"/>
                </a:solidFill>
              </a:rPr>
              <a:t>hóa</a:t>
            </a:r>
            <a:r>
              <a:rPr lang="en-US" sz="3600" dirty="0">
                <a:solidFill>
                  <a:srgbClr val="EA00EA"/>
                </a:solidFill>
              </a:rPr>
              <a:t> ở </a:t>
            </a:r>
            <a:r>
              <a:rPr lang="en-US" sz="3600" dirty="0" err="1">
                <a:solidFill>
                  <a:srgbClr val="EA00EA"/>
                </a:solidFill>
              </a:rPr>
              <a:t>chợ</a:t>
            </a:r>
            <a:endParaRPr lang="en-US" sz="3600" dirty="0">
              <a:solidFill>
                <a:srgbClr val="EA00EA"/>
              </a:solidFill>
            </a:endParaRP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DF5CC82E-2758-4E57-8461-CBDCE9F69E57}"/>
              </a:ext>
            </a:extLst>
          </p:cNvPr>
          <p:cNvSpPr/>
          <p:nvPr/>
        </p:nvSpPr>
        <p:spPr>
          <a:xfrm>
            <a:off x="929443" y="-14650"/>
            <a:ext cx="757989" cy="782428"/>
          </a:xfrm>
          <a:prstGeom prst="flowChartConnector">
            <a:avLst/>
          </a:prstGeom>
          <a:solidFill>
            <a:srgbClr val="E200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1" name="Thought Bubble: Cloud 40">
            <a:extLst>
              <a:ext uri="{FF2B5EF4-FFF2-40B4-BE49-F238E27FC236}">
                <a16:creationId xmlns:a16="http://schemas.microsoft.com/office/drawing/2014/main" id="{E8D86977-3602-48CB-8741-EBDE3C3DCC15}"/>
              </a:ext>
            </a:extLst>
          </p:cNvPr>
          <p:cNvSpPr/>
          <p:nvPr/>
        </p:nvSpPr>
        <p:spPr>
          <a:xfrm>
            <a:off x="5160334" y="3242930"/>
            <a:ext cx="1871331" cy="839972"/>
          </a:xfrm>
          <a:prstGeom prst="cloud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Cá</a:t>
            </a:r>
            <a:endParaRPr lang="en-US" sz="3200" dirty="0"/>
          </a:p>
        </p:txBody>
      </p:sp>
      <p:sp>
        <p:nvSpPr>
          <p:cNvPr id="42" name="Thought Bubble: Cloud 41">
            <a:extLst>
              <a:ext uri="{FF2B5EF4-FFF2-40B4-BE49-F238E27FC236}">
                <a16:creationId xmlns:a16="http://schemas.microsoft.com/office/drawing/2014/main" id="{04E519B6-E7F5-47BD-A09D-DE68549F71BA}"/>
              </a:ext>
            </a:extLst>
          </p:cNvPr>
          <p:cNvSpPr/>
          <p:nvPr/>
        </p:nvSpPr>
        <p:spPr>
          <a:xfrm>
            <a:off x="7499499" y="2095115"/>
            <a:ext cx="1871331" cy="839972"/>
          </a:xfrm>
          <a:prstGeom prst="cloudCallout">
            <a:avLst>
              <a:gd name="adj1" fmla="val -56629"/>
              <a:gd name="adj2" fmla="val 14224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Cua</a:t>
            </a:r>
            <a:endParaRPr lang="en-US" sz="3200" dirty="0"/>
          </a:p>
        </p:txBody>
      </p:sp>
      <p:sp>
        <p:nvSpPr>
          <p:cNvPr id="43" name="Thought Bubble: Cloud 42">
            <a:extLst>
              <a:ext uri="{FF2B5EF4-FFF2-40B4-BE49-F238E27FC236}">
                <a16:creationId xmlns:a16="http://schemas.microsoft.com/office/drawing/2014/main" id="{4A469C25-993E-4DC2-B7A3-A35B8E0E38FF}"/>
              </a:ext>
            </a:extLst>
          </p:cNvPr>
          <p:cNvSpPr/>
          <p:nvPr/>
        </p:nvSpPr>
        <p:spPr>
          <a:xfrm>
            <a:off x="191386" y="4082902"/>
            <a:ext cx="2339165" cy="1520456"/>
          </a:xfrm>
          <a:prstGeom prst="cloud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Mướp</a:t>
            </a:r>
            <a:r>
              <a:rPr lang="en-US" sz="3200" dirty="0"/>
              <a:t> </a:t>
            </a:r>
            <a:r>
              <a:rPr lang="en-US" sz="3200" dirty="0" err="1"/>
              <a:t>đắng</a:t>
            </a:r>
            <a:endParaRPr lang="en-US" sz="3200" dirty="0"/>
          </a:p>
        </p:txBody>
      </p:sp>
      <p:sp>
        <p:nvSpPr>
          <p:cNvPr id="44" name="Thought Bubble: Cloud 43">
            <a:extLst>
              <a:ext uri="{FF2B5EF4-FFF2-40B4-BE49-F238E27FC236}">
                <a16:creationId xmlns:a16="http://schemas.microsoft.com/office/drawing/2014/main" id="{1DA0D359-2D69-4C07-864E-96599C95698E}"/>
              </a:ext>
            </a:extLst>
          </p:cNvPr>
          <p:cNvSpPr/>
          <p:nvPr/>
        </p:nvSpPr>
        <p:spPr>
          <a:xfrm>
            <a:off x="929443" y="5411971"/>
            <a:ext cx="2339165" cy="1252293"/>
          </a:xfrm>
          <a:prstGeom prst="cloudCallout">
            <a:avLst>
              <a:gd name="adj1" fmla="val -49015"/>
              <a:gd name="adj2" fmla="val 5271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Bí</a:t>
            </a:r>
            <a:r>
              <a:rPr lang="en-US" sz="3200" dirty="0"/>
              <a:t> </a:t>
            </a:r>
            <a:r>
              <a:rPr lang="en-US" sz="3200" dirty="0" err="1"/>
              <a:t>đao</a:t>
            </a:r>
            <a:endParaRPr lang="en-US" sz="3200" dirty="0"/>
          </a:p>
        </p:txBody>
      </p:sp>
      <p:sp>
        <p:nvSpPr>
          <p:cNvPr id="45" name="Thought Bubble: Cloud 44">
            <a:extLst>
              <a:ext uri="{FF2B5EF4-FFF2-40B4-BE49-F238E27FC236}">
                <a16:creationId xmlns:a16="http://schemas.microsoft.com/office/drawing/2014/main" id="{B78F1EEA-D452-487B-ABB3-D4F8EFDCA10E}"/>
              </a:ext>
            </a:extLst>
          </p:cNvPr>
          <p:cNvSpPr/>
          <p:nvPr/>
        </p:nvSpPr>
        <p:spPr>
          <a:xfrm>
            <a:off x="3122893" y="5379858"/>
            <a:ext cx="2339165" cy="1252293"/>
          </a:xfrm>
          <a:prstGeom prst="cloudCallout">
            <a:avLst>
              <a:gd name="adj1" fmla="val -49015"/>
              <a:gd name="adj2" fmla="val 5271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Cải</a:t>
            </a:r>
            <a:r>
              <a:rPr lang="en-US" sz="3200" dirty="0"/>
              <a:t> </a:t>
            </a:r>
            <a:r>
              <a:rPr lang="en-US" sz="3200" dirty="0" err="1"/>
              <a:t>bắp</a:t>
            </a:r>
            <a:endParaRPr lang="en-US" sz="3200" dirty="0"/>
          </a:p>
        </p:txBody>
      </p:sp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0C520FFC-146E-4419-B496-5B0AAC9961C4}"/>
              </a:ext>
            </a:extLst>
          </p:cNvPr>
          <p:cNvSpPr/>
          <p:nvPr/>
        </p:nvSpPr>
        <p:spPr>
          <a:xfrm>
            <a:off x="5160334" y="4032579"/>
            <a:ext cx="2339165" cy="1252293"/>
          </a:xfrm>
          <a:prstGeom prst="cloudCallout">
            <a:avLst>
              <a:gd name="adj1" fmla="val 46140"/>
              <a:gd name="adj2" fmla="val 158394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Bí</a:t>
            </a:r>
            <a:r>
              <a:rPr lang="en-US" sz="3200" dirty="0"/>
              <a:t> </a:t>
            </a:r>
            <a:r>
              <a:rPr lang="en-US" sz="3200" dirty="0" err="1"/>
              <a:t>Ngô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" grpId="0"/>
      <p:bldP spid="34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9" y="274897"/>
            <a:ext cx="730991" cy="677818"/>
          </a:xfrm>
          <a:prstGeom prst="rect">
            <a:avLst/>
          </a:prstGeom>
        </p:spPr>
      </p:pic>
      <p:pic>
        <p:nvPicPr>
          <p:cNvPr id="19" name="PA_图片 3">
            <a:extLst>
              <a:ext uri="{FF2B5EF4-FFF2-40B4-BE49-F238E27FC236}">
                <a16:creationId xmlns:a16="http://schemas.microsoft.com/office/drawing/2014/main" id="{A00D30D5-2F31-47AE-BD27-A93172187B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73" y="761706"/>
            <a:ext cx="6731338" cy="5334587"/>
          </a:xfrm>
          <a:prstGeom prst="rect">
            <a:avLst/>
          </a:prstGeom>
        </p:spPr>
      </p:pic>
      <p:pic>
        <p:nvPicPr>
          <p:cNvPr id="21" name="PA_图片 11">
            <a:extLst>
              <a:ext uri="{FF2B5EF4-FFF2-40B4-BE49-F238E27FC236}">
                <a16:creationId xmlns:a16="http://schemas.microsoft.com/office/drawing/2014/main" id="{94CD8568-7232-4B2A-9F2B-A66E0946C0D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698" y="761706"/>
            <a:ext cx="2890815" cy="2890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6A18A3-1BD9-435E-8517-118F0ED76A1D}"/>
              </a:ext>
            </a:extLst>
          </p:cNvPr>
          <p:cNvSpPr txBox="1"/>
          <p:nvPr/>
        </p:nvSpPr>
        <p:spPr>
          <a:xfrm>
            <a:off x="4180114" y="2683025"/>
            <a:ext cx="47738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Một số hoạt động mua bán ở chợ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383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A2FF09-9330-47B7-A04E-694F22AEA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37" y="1251284"/>
            <a:ext cx="9153525" cy="4920916"/>
          </a:xfrm>
          <a:prstGeom prst="rect">
            <a:avLst/>
          </a:prstGeom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9AB1D47C-EB05-4738-821A-4C49D1076902}"/>
              </a:ext>
            </a:extLst>
          </p:cNvPr>
          <p:cNvSpPr/>
          <p:nvPr/>
        </p:nvSpPr>
        <p:spPr>
          <a:xfrm>
            <a:off x="5160333" y="312821"/>
            <a:ext cx="3309899" cy="2237256"/>
          </a:xfrm>
          <a:prstGeom prst="cloudCallout">
            <a:avLst>
              <a:gd name="adj1" fmla="val -56629"/>
              <a:gd name="adj2" fmla="val 14224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Bán</a:t>
            </a:r>
            <a:r>
              <a:rPr lang="en-US" sz="3200" dirty="0"/>
              <a:t> </a:t>
            </a:r>
            <a:r>
              <a:rPr lang="en-US" sz="3200" dirty="0" err="1"/>
              <a:t>gà</a:t>
            </a:r>
            <a:endParaRPr lang="en-US" sz="3200" dirty="0"/>
          </a:p>
        </p:txBody>
      </p:sp>
      <p:pic>
        <p:nvPicPr>
          <p:cNvPr id="20" name="图片 25">
            <a:extLst>
              <a:ext uri="{FF2B5EF4-FFF2-40B4-BE49-F238E27FC236}">
                <a16:creationId xmlns:a16="http://schemas.microsoft.com/office/drawing/2014/main" id="{6890B168-25A9-48FF-8886-A2EA983A25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21" name="PA_图片 17">
            <a:extLst>
              <a:ext uri="{FF2B5EF4-FFF2-40B4-BE49-F238E27FC236}">
                <a16:creationId xmlns:a16="http://schemas.microsoft.com/office/drawing/2014/main" id="{BC0D0EE1-7821-4022-8902-2FDF77BE6B0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891" y="4532894"/>
            <a:ext cx="2437094" cy="224100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366496B-72FC-4953-8511-F681CC6C7A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6657">
            <a:off x="467430" y="349917"/>
            <a:ext cx="1799543" cy="11960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55 0.06389 L 0.31055 0.06412 C 0.3056 0.06528 0.30078 0.06644 0.29623 0.06875 C 0.29401 0.06968 0.29206 0.07199 0.29011 0.07315 C 0.28646 0.07523 0.28268 0.07616 0.27904 0.07778 C 0.27735 0.07847 0.27604 0.0794 0.27435 0.08009 C 0.27136 0.08102 0.26823 0.08148 0.26498 0.08287 C 0.24844 0.08148 0.23164 0.08195 0.21524 0.08009 C 0.21185 0.07963 0.20834 0.07824 0.20573 0.07546 L 0.20104 0.07084 C 0.19727 0.05371 0.20274 0.07431 0.19479 0.05926 C 0.19388 0.05764 0.19401 0.05463 0.19323 0.05255 C 0.19206 0.04977 0.18998 0.04792 0.18867 0.0456 C 0.18724 0.04352 0.18633 0.04097 0.18542 0.03866 L 0.18229 0.02477 C 0.1819 0.02269 0.18229 0.01875 0.18086 0.01806 L 0.17604 0.01551 C 0.17292 0.01621 0.16003 0.01806 0.15573 0.02037 C 0.15365 0.0213 0.15182 0.02361 0.14961 0.02477 C 0.1474 0.02593 0.14544 0.02639 0.1431 0.02709 C 0.1418 0.02778 0.14024 0.02871 0.13867 0.0294 C 0.13698 0.03079 0.13542 0.03287 0.13412 0.03426 C 0.13255 0.03519 0.13086 0.03565 0.1293 0.03634 C 0.125 0.03796 0.12084 0.03889 0.11667 0.04097 C 0.10534 0.04653 0.11055 0.04468 0.10117 0.04769 C 0.0888 0.04699 0.07617 0.04746 0.06367 0.0456 C 0.06107 0.04514 0.05326 0.04005 0.04974 0.03866 C 0.04753 0.03796 0.04544 0.03727 0.04336 0.03634 C 0.04024 0.03496 0.03724 0.03357 0.03412 0.03171 C 0.03242 0.03079 0.03112 0.03009 0.0293 0.0294 C 0.02735 0.02871 0.02526 0.02801 0.02318 0.02709 C 0.02149 0.02685 0.02018 0.02523 0.01836 0.02477 C 0.01589 0.02384 0.01328 0.02338 0.01055 0.02269 C 0.00847 0.01806 0.0056 0.01389 0.00443 0.0088 C 0.00391 0.00671 0.00391 0.00371 0.00287 0.00209 C 0.00222 0.00046 0.00078 0.00046 -1.66667E-6 -1.85185E-6 L -1.66667E-6 -1.85185E-6 " pathEditMode="relative" rAng="0" ptsTypes="AAAAAAAAAAAAAAAAAAAAAAAAAAAAAAAAAAAA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34" y="-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rgbClr val="E2BDC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271</Words>
  <Application>Microsoft Office PowerPoint</Application>
  <PresentationFormat>Widescreen</PresentationFormat>
  <Paragraphs>52</Paragraphs>
  <Slides>20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Utm AVO</vt:lpstr>
      <vt:lpstr>字魂59号-创粗黑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Tài Ngô Tấn</dc:creator>
  <dc:description>www.051661.com</dc:description>
  <cp:lastModifiedBy>HOANG</cp:lastModifiedBy>
  <cp:revision>8</cp:revision>
  <dcterms:created xsi:type="dcterms:W3CDTF">2017-06-28T04:21:00Z</dcterms:created>
  <dcterms:modified xsi:type="dcterms:W3CDTF">2021-07-17T05:13:31Z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2052-10.1.0.6554</vt:lpwstr>
  </property>
</Properties>
</file>