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35"/>
  </p:notesMasterIdLst>
  <p:sldIdLst>
    <p:sldId id="357" r:id="rId2"/>
    <p:sldId id="358" r:id="rId3"/>
    <p:sldId id="360" r:id="rId4"/>
    <p:sldId id="359" r:id="rId5"/>
    <p:sldId id="363" r:id="rId6"/>
    <p:sldId id="382" r:id="rId7"/>
    <p:sldId id="366" r:id="rId8"/>
    <p:sldId id="383" r:id="rId9"/>
    <p:sldId id="388" r:id="rId10"/>
    <p:sldId id="384" r:id="rId11"/>
    <p:sldId id="387" r:id="rId12"/>
    <p:sldId id="385" r:id="rId13"/>
    <p:sldId id="389" r:id="rId14"/>
    <p:sldId id="365" r:id="rId15"/>
    <p:sldId id="391" r:id="rId16"/>
    <p:sldId id="367" r:id="rId17"/>
    <p:sldId id="392" r:id="rId18"/>
    <p:sldId id="368" r:id="rId19"/>
    <p:sldId id="369" r:id="rId20"/>
    <p:sldId id="370" r:id="rId21"/>
    <p:sldId id="371" r:id="rId22"/>
    <p:sldId id="393" r:id="rId23"/>
    <p:sldId id="394" r:id="rId24"/>
    <p:sldId id="372" r:id="rId25"/>
    <p:sldId id="374" r:id="rId26"/>
    <p:sldId id="396" r:id="rId27"/>
    <p:sldId id="397" r:id="rId28"/>
    <p:sldId id="395" r:id="rId29"/>
    <p:sldId id="398" r:id="rId30"/>
    <p:sldId id="379" r:id="rId31"/>
    <p:sldId id="377" r:id="rId32"/>
    <p:sldId id="380" r:id="rId33"/>
    <p:sldId id="381" r:id="rId34"/>
  </p:sldIdLst>
  <p:sldSz cx="6858000" cy="5143500"/>
  <p:notesSz cx="6858000" cy="9144000"/>
  <p:embeddedFontLst>
    <p:embeddedFont>
      <p:font typeface="Kalam" panose="020B0604020202020204" charset="0"/>
      <p:regular r:id="rId36"/>
      <p:bold r:id="rId37"/>
    </p:embeddedFont>
    <p:embeddedFont>
      <p:font typeface="Montserrat" panose="00000500000000000000" pitchFamily="2" charset="0"/>
      <p:regular r:id="rId38"/>
      <p:bold r:id="rId39"/>
      <p:italic r:id="rId40"/>
      <p:boldItalic r:id="rId41"/>
    </p:embeddedFont>
    <p:embeddedFont>
      <p:font typeface="UTM Avo" panose="02040603050506020204" pitchFamily="18" charset="0"/>
      <p:regular r:id="rId42"/>
      <p:bold r:id="rId43"/>
      <p:italic r:id="rId44"/>
      <p:boldItalic r:id="rId45"/>
    </p:embeddedFont>
    <p:embeddedFont>
      <p:font typeface="UTM Cookies" panose="02040603050506020204" pitchFamily="18" charset="0"/>
      <p:regular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A131"/>
    <a:srgbClr val="B7D574"/>
    <a:srgbClr val="000000"/>
    <a:srgbClr val="FFCC00"/>
    <a:srgbClr val="FACD94"/>
    <a:srgbClr val="CC7500"/>
    <a:srgbClr val="1E5CC1"/>
    <a:srgbClr val="FB5B53"/>
    <a:srgbClr val="FB4C43"/>
    <a:srgbClr val="6FC9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476" autoAdjust="0"/>
    <p:restoredTop sz="94364" autoAdjust="0"/>
  </p:normalViewPr>
  <p:slideViewPr>
    <p:cSldViewPr snapToGrid="0">
      <p:cViewPr varScale="1">
        <p:scale>
          <a:sx n="88" d="100"/>
          <a:sy n="88" d="100"/>
        </p:scale>
        <p:origin x="8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13434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01355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5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control" Target="../activeX/activeX3.xml"/><Relationship Id="rId7" Type="http://schemas.openxmlformats.org/officeDocument/2006/relationships/image" Target="../media/image30.wmf"/><Relationship Id="rId2" Type="http://schemas.openxmlformats.org/officeDocument/2006/relationships/control" Target="../activeX/activeX2.xml"/><Relationship Id="rId1" Type="http://schemas.openxmlformats.org/officeDocument/2006/relationships/control" Target="../activeX/activeX1.xml"/><Relationship Id="rId6" Type="http://schemas.microsoft.com/office/2007/relationships/hdphoto" Target="../media/hdphoto8.wdp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32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control" Target="../activeX/activeX6.xml"/><Relationship Id="rId7" Type="http://schemas.openxmlformats.org/officeDocument/2006/relationships/image" Target="../media/image30.wmf"/><Relationship Id="rId2" Type="http://schemas.openxmlformats.org/officeDocument/2006/relationships/control" Target="../activeX/activeX5.xml"/><Relationship Id="rId1" Type="http://schemas.openxmlformats.org/officeDocument/2006/relationships/control" Target="../activeX/activeX4.xml"/><Relationship Id="rId6" Type="http://schemas.microsoft.com/office/2007/relationships/hdphoto" Target="../media/hdphoto9.wdp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control" Target="../activeX/activeX9.xml"/><Relationship Id="rId7" Type="http://schemas.microsoft.com/office/2007/relationships/hdphoto" Target="../media/hdphoto10.wdp"/><Relationship Id="rId2" Type="http://schemas.openxmlformats.org/officeDocument/2006/relationships/control" Target="../activeX/activeX8.xml"/><Relationship Id="rId1" Type="http://schemas.openxmlformats.org/officeDocument/2006/relationships/control" Target="../activeX/activeX7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8.xml"/><Relationship Id="rId4" Type="http://schemas.openxmlformats.org/officeDocument/2006/relationships/control" Target="../activeX/activeX10.xml"/><Relationship Id="rId9" Type="http://schemas.openxmlformats.org/officeDocument/2006/relationships/image" Target="../media/image31.wmf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control" Target="../activeX/activeX13.xml"/><Relationship Id="rId7" Type="http://schemas.openxmlformats.org/officeDocument/2006/relationships/image" Target="../media/image35.png"/><Relationship Id="rId2" Type="http://schemas.openxmlformats.org/officeDocument/2006/relationships/control" Target="../activeX/activeX12.xml"/><Relationship Id="rId1" Type="http://schemas.openxmlformats.org/officeDocument/2006/relationships/control" Target="../activeX/activeX11.xml"/><Relationship Id="rId6" Type="http://schemas.openxmlformats.org/officeDocument/2006/relationships/slideLayout" Target="../slideLayouts/slideLayout8.xml"/><Relationship Id="rId5" Type="http://schemas.openxmlformats.org/officeDocument/2006/relationships/control" Target="../activeX/activeX15.xml"/><Relationship Id="rId10" Type="http://schemas.openxmlformats.org/officeDocument/2006/relationships/image" Target="../media/image31.wmf"/><Relationship Id="rId4" Type="http://schemas.openxmlformats.org/officeDocument/2006/relationships/control" Target="../activeX/activeX14.xml"/><Relationship Id="rId9" Type="http://schemas.openxmlformats.org/officeDocument/2006/relationships/image" Target="../media/image3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4.wdp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1" y="372137"/>
            <a:ext cx="1286541" cy="12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690" y="1658678"/>
            <a:ext cx="18257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B5B53"/>
                </a:solidFill>
                <a:latin typeface="UTM Cookies" panose="02040603050506020204" pitchFamily="18" charset="0"/>
              </a:rPr>
              <a:t>HÀNH TINH XANH CỦA EM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72" r="3102" b="788"/>
          <a:stretch/>
        </p:blipFill>
        <p:spPr>
          <a:xfrm>
            <a:off x="2022374" y="471948"/>
            <a:ext cx="4350836" cy="4260536"/>
          </a:xfrm>
          <a:prstGeom prst="ellipse">
            <a:avLst/>
          </a:prstGeom>
          <a:effectLst>
            <a:glow rad="101600">
              <a:srgbClr val="92D050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20737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4" y="793687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0224" y="1405704"/>
            <a:ext cx="5996762" cy="455125"/>
            <a:chOff x="460224" y="1435196"/>
            <a:chExt cx="5996762" cy="4551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5996762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vi-VN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3723" y="3031372"/>
            <a:ext cx="1660380" cy="455125"/>
            <a:chOff x="443723" y="2146156"/>
            <a:chExt cx="1660380" cy="45512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660380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vi-VN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1405704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cao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nhọn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lông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trắng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3723" y="3859405"/>
            <a:ext cx="1587964" cy="455125"/>
            <a:chOff x="443723" y="2146156"/>
            <a:chExt cx="1587964" cy="4551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587964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chim</a:t>
              </a:r>
              <a:r>
                <a:rPr lang="en-US" sz="1800" dirty="0">
                  <a:latin typeface="UTM Avo" panose="02040603050506020204" pitchFamily="18" charset="0"/>
                </a:rPr>
                <a:t> cu</a:t>
              </a:r>
              <a:endParaRPr lang="vi-VN" sz="1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0224" y="2233139"/>
            <a:ext cx="1571463" cy="455125"/>
            <a:chOff x="460224" y="1435196"/>
            <a:chExt cx="1571463" cy="45512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1571463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vi-VN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2222888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túi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đựng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mồi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3050617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nhay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nhào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xuống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nước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để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bắt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cá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23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6" y="628566"/>
            <a:ext cx="5817729" cy="3874607"/>
          </a:xfrm>
          <a:prstGeom prst="rect">
            <a:avLst/>
          </a:prstGeom>
        </p:spPr>
      </p:pic>
      <p:pic>
        <p:nvPicPr>
          <p:cNvPr id="3" name="Khoảnh khắc săn mồi của loài bói cá bông _ Kingfisher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1001" y="923882"/>
            <a:ext cx="5838174" cy="328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6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51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4" y="793687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0224" y="1405704"/>
            <a:ext cx="5996762" cy="455125"/>
            <a:chOff x="460224" y="1435196"/>
            <a:chExt cx="5996762" cy="4551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5996762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vi-VN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3723" y="3031372"/>
            <a:ext cx="1660380" cy="455125"/>
            <a:chOff x="443723" y="2146156"/>
            <a:chExt cx="1660380" cy="45512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660380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vi-VN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1405704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cao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nhọn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lông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trắng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3723" y="3859405"/>
            <a:ext cx="1587964" cy="455125"/>
            <a:chOff x="443723" y="2146156"/>
            <a:chExt cx="1587964" cy="4551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587964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chim</a:t>
              </a:r>
              <a:r>
                <a:rPr lang="en-US" sz="1800" dirty="0">
                  <a:latin typeface="UTM Avo" panose="02040603050506020204" pitchFamily="18" charset="0"/>
                </a:rPr>
                <a:t> cu</a:t>
              </a:r>
              <a:endParaRPr lang="vi-VN" sz="1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0224" y="2233139"/>
            <a:ext cx="1571463" cy="455125"/>
            <a:chOff x="460224" y="1435196"/>
            <a:chExt cx="1571463" cy="45512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1571463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vi-VN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2222888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túi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đựng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mồi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3050617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nhay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nhào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xuống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nước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để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bắt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cá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3860709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thuộc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họ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bồ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đầu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ngực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nở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đuôi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vót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53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24" y="396638"/>
            <a:ext cx="5409172" cy="4328101"/>
          </a:xfrm>
          <a:prstGeom prst="rect">
            <a:avLst/>
          </a:prstGeom>
        </p:spPr>
      </p:pic>
      <p:pic>
        <p:nvPicPr>
          <p:cNvPr id="3" name="Cu gáy rút bổi đẳng cấp về hẳn 1 cặp ...........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01486.31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5321" y="954419"/>
            <a:ext cx="5711177" cy="321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3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4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5299" y="451258"/>
            <a:ext cx="3042331" cy="728662"/>
            <a:chOff x="495299" y="451258"/>
            <a:chExt cx="3042331" cy="728662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495299" y="451258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112646" y="588635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TRẢ LỜI CÂU HỎI</a:t>
              </a:r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513617"/>
              </p:ext>
            </p:extLst>
          </p:nvPr>
        </p:nvGraphicFramePr>
        <p:xfrm>
          <a:off x="495299" y="1686847"/>
          <a:ext cx="5958348" cy="2225040"/>
        </p:xfrm>
        <a:graphic>
          <a:graphicData uri="http://schemas.openxmlformats.org/drawingml/2006/table">
            <a:tbl>
              <a:tblPr firstRow="1" bandRow="1">
                <a:tableStyleId>{98A10E9E-05DE-497A-B104-E80DA98F5660}</a:tableStyleId>
              </a:tblPr>
              <a:tblGrid>
                <a:gridCol w="2389239">
                  <a:extLst>
                    <a:ext uri="{9D8B030D-6E8A-4147-A177-3AD203B41FA5}">
                      <a16:colId xmlns:a16="http://schemas.microsoft.com/office/drawing/2014/main" val="130334700"/>
                    </a:ext>
                  </a:extLst>
                </a:gridCol>
                <a:gridCol w="786580">
                  <a:extLst>
                    <a:ext uri="{9D8B030D-6E8A-4147-A177-3AD203B41FA5}">
                      <a16:colId xmlns:a16="http://schemas.microsoft.com/office/drawing/2014/main" val="3237409473"/>
                    </a:ext>
                  </a:extLst>
                </a:gridCol>
                <a:gridCol w="2782529">
                  <a:extLst>
                    <a:ext uri="{9D8B030D-6E8A-4147-A177-3AD203B41FA5}">
                      <a16:colId xmlns:a16="http://schemas.microsoft.com/office/drawing/2014/main" val="19499333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2"/>
                          </a:solidFill>
                          <a:latin typeface="UTM Avo" panose="02040603050506020204" pitchFamily="18" charset="0"/>
                        </a:rPr>
                        <a:t>A</a:t>
                      </a:r>
                      <a:r>
                        <a:rPr lang="en-US" sz="1800" b="1" baseline="0" dirty="0">
                          <a:solidFill>
                            <a:schemeClr val="accent2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endParaRPr lang="en-US" sz="1800" b="1" dirty="0">
                        <a:solidFill>
                          <a:schemeClr val="accent2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rgbClr val="7EA13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2"/>
                          </a:solidFill>
                          <a:latin typeface="UTM Avo" panose="02040603050506020204" pitchFamily="18" charset="0"/>
                        </a:rPr>
                        <a:t>B 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807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đàn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cò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bạch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rgbClr val="B7D57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gật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gù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ca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hát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423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chú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bói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cá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rgbClr val="B7D57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hạ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cánh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reo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mừng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745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bầy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chim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cu</a:t>
                      </a:r>
                    </a:p>
                  </a:txBody>
                  <a:tcPr>
                    <a:solidFill>
                      <a:srgbClr val="B7D57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đứng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im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như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tượng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đá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799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chú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ếch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rgbClr val="B7D57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đỗ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xuống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rồi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bay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lên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251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bác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bồ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nông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rgbClr val="B7D57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UTM Avo" panose="02040603050506020204" pitchFamily="18" charset="0"/>
                        </a:rPr>
                        <a:t>ì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ộp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vang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lừng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2246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7838" y="1086464"/>
            <a:ext cx="6273269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latin typeface="UTM Avo" panose="02040603050506020204" pitchFamily="18" charset="0"/>
              </a:rPr>
              <a:t>2. </a:t>
            </a:r>
            <a:r>
              <a:rPr lang="en-US" sz="1600" dirty="0" err="1">
                <a:latin typeface="UTM Avo" panose="02040603050506020204" pitchFamily="18" charset="0"/>
              </a:rPr>
              <a:t>Kết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hợp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từ</a:t>
            </a:r>
            <a:r>
              <a:rPr lang="en-US" sz="1600" dirty="0">
                <a:latin typeface="UTM Avo" panose="02040603050506020204" pitchFamily="18" charset="0"/>
              </a:rPr>
              <a:t> ở </a:t>
            </a:r>
            <a:r>
              <a:rPr lang="en-US" sz="1600" dirty="0" err="1">
                <a:latin typeface="UTM Avo" panose="02040603050506020204" pitchFamily="18" charset="0"/>
              </a:rPr>
              <a:t>cột</a:t>
            </a:r>
            <a:r>
              <a:rPr lang="en-US" sz="1600" dirty="0">
                <a:latin typeface="UTM Avo" panose="02040603050506020204" pitchFamily="18" charset="0"/>
              </a:rPr>
              <a:t> A </a:t>
            </a:r>
            <a:r>
              <a:rPr lang="en-US" sz="1600" dirty="0" err="1">
                <a:latin typeface="UTM Avo" panose="02040603050506020204" pitchFamily="18" charset="0"/>
              </a:rPr>
              <a:t>với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từ</a:t>
            </a:r>
            <a:r>
              <a:rPr lang="en-US" sz="1600" dirty="0">
                <a:latin typeface="UTM Avo" panose="02040603050506020204" pitchFamily="18" charset="0"/>
              </a:rPr>
              <a:t> ở </a:t>
            </a:r>
            <a:r>
              <a:rPr lang="en-US" sz="1600" dirty="0" err="1">
                <a:latin typeface="UTM Avo" panose="02040603050506020204" pitchFamily="18" charset="0"/>
              </a:rPr>
              <a:t>cột</a:t>
            </a:r>
            <a:r>
              <a:rPr lang="en-US" sz="1600" dirty="0">
                <a:latin typeface="UTM Avo" panose="02040603050506020204" pitchFamily="18" charset="0"/>
              </a:rPr>
              <a:t> B</a:t>
            </a:r>
            <a:endParaRPr lang="vi-VN" sz="1600" dirty="0">
              <a:latin typeface="UTM Avo" panose="020406030505060202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880852" y="2251587"/>
            <a:ext cx="796413" cy="37362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880852" y="2612554"/>
            <a:ext cx="796412" cy="740923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880852" y="2245258"/>
            <a:ext cx="796413" cy="728263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880851" y="3353477"/>
            <a:ext cx="796413" cy="37792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880851" y="2986180"/>
            <a:ext cx="796413" cy="715605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70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5299" y="451258"/>
            <a:ext cx="3042331" cy="728662"/>
            <a:chOff x="495299" y="451258"/>
            <a:chExt cx="3042331" cy="728662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495299" y="451258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112646" y="588635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TRẢ LỜI CÂU HỎI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7838" y="1086464"/>
            <a:ext cx="6273269" cy="95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latin typeface="UTM Avo" panose="02040603050506020204" pitchFamily="18" charset="0"/>
              </a:rPr>
              <a:t>3. </a:t>
            </a:r>
            <a:r>
              <a:rPr lang="en-US" sz="2000" dirty="0" err="1">
                <a:latin typeface="UTM Avo" panose="02040603050506020204" pitchFamily="18" charset="0"/>
              </a:rPr>
              <a:t>Câu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thơ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thể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hiện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niềm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vui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của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tre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đón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khách</a:t>
            </a:r>
            <a:endParaRPr lang="vi-VN" sz="2000" dirty="0">
              <a:latin typeface="UTM Avo" panose="0204060305050602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85157" y="1991026"/>
            <a:ext cx="3651640" cy="2862322"/>
            <a:chOff x="1885157" y="1991026"/>
            <a:chExt cx="3651640" cy="286232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2293866" y="1991026"/>
              <a:ext cx="3242931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UTM Avo" panose="02040603050506020204" pitchFamily="18" charset="0"/>
                </a:rPr>
                <a:t>Bờ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tre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quanh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hồ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UTM Avo" panose="02040603050506020204" pitchFamily="18" charset="0"/>
                </a:rPr>
                <a:t>Suốt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ngày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đón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khách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UTM Avo" panose="02040603050506020204" pitchFamily="18" charset="0"/>
                </a:rPr>
                <a:t>Một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đàn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cò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bạch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UTM Avo" panose="02040603050506020204" pitchFamily="18" charset="0"/>
                </a:rPr>
                <a:t>Hạ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cánh</a:t>
              </a:r>
              <a:r>
                <a:rPr lang="en-US" sz="2000" dirty="0">
                  <a:latin typeface="UTM Avo" panose="02040603050506020204" pitchFamily="18" charset="0"/>
                </a:rPr>
                <a:t> reo </a:t>
              </a:r>
              <a:r>
                <a:rPr lang="en-US" sz="2000" dirty="0" err="1">
                  <a:latin typeface="UTM Avo" panose="02040603050506020204" pitchFamily="18" charset="0"/>
                </a:rPr>
                <a:t>mừng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>
                  <a:latin typeface="UTM Avo" panose="02040603050506020204" pitchFamily="18" charset="0"/>
                </a:rPr>
                <a:t>Tre </a:t>
              </a:r>
              <a:r>
                <a:rPr lang="en-US" sz="2000" dirty="0" err="1">
                  <a:latin typeface="UTM Avo" panose="02040603050506020204" pitchFamily="18" charset="0"/>
                </a:rPr>
                <a:t>chợt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tưng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bừng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UTM Avo" panose="02040603050506020204" pitchFamily="18" charset="0"/>
                </a:rPr>
                <a:t>Nở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đầy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hoa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trắng</a:t>
              </a:r>
              <a:endParaRPr lang="en-US" sz="2000" dirty="0">
                <a:latin typeface="UTM Avo" panose="02040603050506020204" pitchFamily="18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690EC3B-891B-417A-A712-D5F0015B3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5157" y="2080711"/>
              <a:ext cx="408709" cy="386220"/>
            </a:xfrm>
            <a:prstGeom prst="rect">
              <a:avLst/>
            </a:prstGeom>
          </p:spPr>
        </p:pic>
      </p:grpSp>
      <p:cxnSp>
        <p:nvCxnSpPr>
          <p:cNvPr id="17" name="Straight Connector 16"/>
          <p:cNvCxnSpPr/>
          <p:nvPr/>
        </p:nvCxnSpPr>
        <p:spPr>
          <a:xfrm>
            <a:off x="2417691" y="4282248"/>
            <a:ext cx="2287659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382844" y="4737491"/>
            <a:ext cx="2189156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4200525" y="2562225"/>
            <a:ext cx="904875" cy="352425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867706" y="3023987"/>
            <a:ext cx="770969" cy="352425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943907" y="3485749"/>
            <a:ext cx="837644" cy="3524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4039157" y="3947511"/>
            <a:ext cx="742394" cy="3524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8" grpId="0" animBg="1"/>
      <p:bldP spid="22" grpId="0" animBg="1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9644" y="294968"/>
            <a:ext cx="2798727" cy="887228"/>
            <a:chOff x="549644" y="540772"/>
            <a:chExt cx="2798727" cy="887228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9" t="35990" r="85076" b="58298"/>
            <a:stretch/>
          </p:blipFill>
          <p:spPr bwMode="auto">
            <a:xfrm>
              <a:off x="549644" y="540772"/>
              <a:ext cx="747486" cy="887228"/>
            </a:xfrm>
            <a:prstGeom prst="roundRect">
              <a:avLst>
                <a:gd name="adj" fmla="val 5000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923387" y="627964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Luyện</a:t>
              </a: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tập</a:t>
              </a: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73337" y="830235"/>
            <a:ext cx="6273269" cy="864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1.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bài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hiện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niềm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vui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khi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đến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bờ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tre</a:t>
            </a:r>
            <a:endParaRPr lang="vi-VN" sz="1800" dirty="0">
              <a:latin typeface="UTM Avo" panose="020406030505060202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95059" y="1827396"/>
            <a:ext cx="3064275" cy="2526525"/>
            <a:chOff x="561734" y="1827396"/>
            <a:chExt cx="3064275" cy="25265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923387" y="1827396"/>
              <a:ext cx="2702622" cy="2526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Bờ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tre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quanh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hồ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Suốt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ngày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đón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khách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Một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đàn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Hạ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cánh</a:t>
              </a:r>
              <a:r>
                <a:rPr lang="en-US" sz="1800" dirty="0">
                  <a:latin typeface="UTM Avo" panose="02040603050506020204" pitchFamily="18" charset="0"/>
                </a:rPr>
                <a:t> reo </a:t>
              </a:r>
              <a:r>
                <a:rPr lang="en-US" sz="1800" dirty="0" err="1">
                  <a:latin typeface="UTM Avo" panose="02040603050506020204" pitchFamily="18" charset="0"/>
                </a:rPr>
                <a:t>mừng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>
                  <a:latin typeface="UTM Avo" panose="02040603050506020204" pitchFamily="18" charset="0"/>
                </a:rPr>
                <a:t>Tre </a:t>
              </a:r>
              <a:r>
                <a:rPr lang="en-US" sz="1800" dirty="0" err="1">
                  <a:latin typeface="UTM Avo" panose="02040603050506020204" pitchFamily="18" charset="0"/>
                </a:rPr>
                <a:t>chợt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tưng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bừng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Nở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đầy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hoa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trắng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690EC3B-891B-417A-A712-D5F0015B3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34" y="1888281"/>
              <a:ext cx="361653" cy="341753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3339094" y="1371334"/>
            <a:ext cx="3307512" cy="3416320"/>
            <a:chOff x="3339094" y="1371334"/>
            <a:chExt cx="3307512" cy="341632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3669459" y="1371334"/>
              <a:ext cx="297714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Đến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chơi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im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lặng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Có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bác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Đứng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nhìn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mênh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mông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Im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như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tượng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đá</a:t>
              </a:r>
              <a:r>
                <a:rPr lang="en-US" sz="1800" dirty="0">
                  <a:latin typeface="UTM Avo" panose="02040603050506020204" pitchFamily="18" charset="0"/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Một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chú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Đỗ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xuống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cành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mềm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Chú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vụt</a:t>
              </a:r>
              <a:r>
                <a:rPr lang="en-US" sz="1800" dirty="0">
                  <a:latin typeface="UTM Avo" panose="02040603050506020204" pitchFamily="18" charset="0"/>
                </a:rPr>
                <a:t> bay </a:t>
              </a:r>
              <a:r>
                <a:rPr lang="en-US" sz="1800" dirty="0" err="1">
                  <a:latin typeface="UTM Avo" panose="02040603050506020204" pitchFamily="18" charset="0"/>
                </a:rPr>
                <a:t>lên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Đậu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vào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chỗ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cũ</a:t>
              </a:r>
              <a:r>
                <a:rPr lang="en-US" sz="1800" dirty="0">
                  <a:latin typeface="UTM Avo" panose="02040603050506020204" pitchFamily="18" charset="0"/>
                </a:rPr>
                <a:t>.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CCAB96B-6FE5-4EDE-ABE3-7E5F314AE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9094" y="1513748"/>
              <a:ext cx="341753" cy="341753"/>
            </a:xfrm>
            <a:prstGeom prst="rect">
              <a:avLst/>
            </a:prstGeom>
          </p:spPr>
        </p:pic>
      </p:grpSp>
      <p:cxnSp>
        <p:nvCxnSpPr>
          <p:cNvPr id="29" name="Straight Connector 28"/>
          <p:cNvCxnSpPr/>
          <p:nvPr/>
        </p:nvCxnSpPr>
        <p:spPr>
          <a:xfrm>
            <a:off x="1956619" y="3470787"/>
            <a:ext cx="1081549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284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9644" y="294968"/>
            <a:ext cx="2798727" cy="887228"/>
            <a:chOff x="549644" y="540772"/>
            <a:chExt cx="2798727" cy="887228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9" t="35990" r="85076" b="58298"/>
            <a:stretch/>
          </p:blipFill>
          <p:spPr bwMode="auto">
            <a:xfrm>
              <a:off x="549644" y="540772"/>
              <a:ext cx="747486" cy="887228"/>
            </a:xfrm>
            <a:prstGeom prst="roundRect">
              <a:avLst>
                <a:gd name="adj" fmla="val 5000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923387" y="627964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Luyện</a:t>
              </a: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tập</a:t>
              </a: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73337" y="830235"/>
            <a:ext cx="6273269" cy="864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1.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bài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hiện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niềm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vui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khi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đến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bờ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tre</a:t>
            </a:r>
            <a:endParaRPr lang="vi-VN" sz="1800" dirty="0"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70412" y="1836614"/>
            <a:ext cx="3083559" cy="1695529"/>
            <a:chOff x="572425" y="1797947"/>
            <a:chExt cx="3083559" cy="16955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953362" y="1797947"/>
              <a:ext cx="2702622" cy="1695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Ghé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chơi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đông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đủ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Cả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toán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chim</a:t>
              </a:r>
              <a:r>
                <a:rPr lang="en-US" sz="1800" dirty="0">
                  <a:latin typeface="UTM Avo" panose="02040603050506020204" pitchFamily="18" charset="0"/>
                </a:rPr>
                <a:t> cu</a:t>
              </a:r>
            </a:p>
            <a:p>
              <a:pPr algn="just">
                <a:lnSpc>
                  <a:spcPct val="150000"/>
                </a:lnSpc>
              </a:pPr>
              <a:r>
                <a:rPr lang="en-US" sz="1800" dirty="0">
                  <a:latin typeface="UTM Avo" panose="02040603050506020204" pitchFamily="18" charset="0"/>
                </a:rPr>
                <a:t>Ca </a:t>
              </a:r>
              <a:r>
                <a:rPr lang="en-US" sz="1800" dirty="0" err="1">
                  <a:latin typeface="UTM Avo" panose="02040603050506020204" pitchFamily="18" charset="0"/>
                </a:rPr>
                <a:t>hát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gật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gù</a:t>
              </a:r>
              <a:r>
                <a:rPr lang="en-US" sz="1800" dirty="0">
                  <a:latin typeface="UTM Avo" panose="02040603050506020204" pitchFamily="18" charset="0"/>
                </a:rPr>
                <a:t>:</a:t>
              </a:r>
            </a:p>
            <a:p>
              <a:pPr algn="just">
                <a:lnSpc>
                  <a:spcPct val="150000"/>
                </a:lnSpc>
              </a:pPr>
              <a:r>
                <a:rPr lang="en-US" sz="1800" dirty="0">
                  <a:latin typeface="UTM Avo" panose="02040603050506020204" pitchFamily="18" charset="0"/>
                </a:rPr>
                <a:t>“Ồ, </a:t>
              </a:r>
              <a:r>
                <a:rPr lang="en-US" sz="1800" dirty="0" err="1">
                  <a:latin typeface="UTM Avo" panose="02040603050506020204" pitchFamily="18" charset="0"/>
                </a:rPr>
                <a:t>tre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rất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mát</a:t>
              </a:r>
              <a:r>
                <a:rPr lang="en-US" sz="1800" dirty="0">
                  <a:latin typeface="UTM Avo" panose="02040603050506020204" pitchFamily="18" charset="0"/>
                </a:rPr>
                <a:t>!”.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A4E56CF-13A6-4CFC-BDFF-C89478191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425" y="1920631"/>
              <a:ext cx="367087" cy="367087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3412897" y="1807619"/>
            <a:ext cx="3087696" cy="2123658"/>
            <a:chOff x="3558910" y="2029127"/>
            <a:chExt cx="3087696" cy="21236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3943984" y="2029127"/>
              <a:ext cx="27026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Khách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còn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chú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ếch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>
                  <a:latin typeface="UTM Avo" panose="02040603050506020204" pitchFamily="18" charset="0"/>
                </a:rPr>
                <a:t>Ì </a:t>
              </a:r>
              <a:r>
                <a:rPr lang="en-US" sz="1800" dirty="0" err="1">
                  <a:latin typeface="UTM Avo" panose="02040603050506020204" pitchFamily="18" charset="0"/>
                </a:rPr>
                <a:t>ộp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vang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lừng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Gọi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sao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tưng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bừng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Lúc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ngày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vừa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tắt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r">
                <a:lnSpc>
                  <a:spcPct val="150000"/>
                </a:lnSpc>
              </a:pPr>
              <a:r>
                <a:rPr lang="en-US" sz="1600" i="1" dirty="0">
                  <a:latin typeface="UTM Avo" panose="02040603050506020204" pitchFamily="18" charset="0"/>
                </a:rPr>
                <a:t>(</a:t>
              </a:r>
              <a:r>
                <a:rPr lang="en-US" sz="1600" i="1" dirty="0" err="1">
                  <a:latin typeface="UTM Avo" panose="02040603050506020204" pitchFamily="18" charset="0"/>
                </a:rPr>
                <a:t>Võ</a:t>
              </a:r>
              <a:r>
                <a:rPr lang="en-US" sz="1600" i="1" dirty="0">
                  <a:latin typeface="UTM Avo" panose="02040603050506020204" pitchFamily="18" charset="0"/>
                </a:rPr>
                <a:t> </a:t>
              </a:r>
              <a:r>
                <a:rPr lang="en-US" sz="1600" i="1" dirty="0" err="1">
                  <a:latin typeface="UTM Avo" panose="02040603050506020204" pitchFamily="18" charset="0"/>
                </a:rPr>
                <a:t>Quảng</a:t>
              </a:r>
              <a:r>
                <a:rPr lang="en-US" sz="1600" i="1" dirty="0">
                  <a:latin typeface="UTM Avo" panose="02040603050506020204" pitchFamily="18" charset="0"/>
                </a:rPr>
                <a:t>)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92" t="30735" r="25077" b="36754"/>
            <a:stretch/>
          </p:blipFill>
          <p:spPr>
            <a:xfrm>
              <a:off x="3558910" y="2148400"/>
              <a:ext cx="385074" cy="392339"/>
            </a:xfrm>
            <a:prstGeom prst="rect">
              <a:avLst/>
            </a:prstGeom>
          </p:spPr>
        </p:pic>
      </p:grpSp>
      <p:cxnSp>
        <p:nvCxnSpPr>
          <p:cNvPr id="29" name="Straight Connector 28"/>
          <p:cNvCxnSpPr/>
          <p:nvPr/>
        </p:nvCxnSpPr>
        <p:spPr>
          <a:xfrm>
            <a:off x="1054330" y="3067664"/>
            <a:ext cx="1600380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876189" y="2615380"/>
            <a:ext cx="1600380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915518" y="3067664"/>
            <a:ext cx="2072327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69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VIẾT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3</a:t>
              </a: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C142A06D-6A13-4C98-BDFE-1220BF5C3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77" y="3197640"/>
            <a:ext cx="1557223" cy="155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12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582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12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BỜ TRE ĐÓN KHÁCH</a:t>
            </a:r>
          </a:p>
        </p:txBody>
      </p:sp>
      <p:sp>
        <p:nvSpPr>
          <p:cNvPr id="32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36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41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28627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703872" y="591824"/>
            <a:ext cx="4635536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Bờ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tre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đón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khách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31147" y="664427"/>
            <a:ext cx="6076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1. </a:t>
            </a:r>
            <a:r>
              <a:rPr lang="en-US" sz="1800" dirty="0" err="1">
                <a:latin typeface="UTM Avo" panose="02040603050506020204" pitchFamily="18" charset="0"/>
              </a:rPr>
              <a:t>Nghe</a:t>
            </a:r>
            <a:r>
              <a:rPr lang="en-US" sz="1800" dirty="0">
                <a:latin typeface="UTM Avo" panose="02040603050506020204" pitchFamily="18" charset="0"/>
              </a:rPr>
              <a:t> – </a:t>
            </a:r>
            <a:r>
              <a:rPr lang="en-US" sz="1800" dirty="0" err="1">
                <a:latin typeface="UTM Avo" panose="02040603050506020204" pitchFamily="18" charset="0"/>
              </a:rPr>
              <a:t>viết</a:t>
            </a:r>
            <a:r>
              <a:rPr lang="en-US" sz="1800" dirty="0">
                <a:latin typeface="UTM Avo" panose="02040603050506020204" pitchFamily="18" charset="0"/>
              </a:rPr>
              <a:t>:</a:t>
            </a:r>
            <a:endParaRPr lang="vi-VN" sz="1800" dirty="0">
              <a:latin typeface="UTM Avo" panose="0204060305050602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5695" y="1371334"/>
            <a:ext cx="3064275" cy="2526525"/>
            <a:chOff x="561734" y="1827396"/>
            <a:chExt cx="3064275" cy="25265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923387" y="1827396"/>
              <a:ext cx="2702622" cy="2526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Bờ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tre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quanh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hồ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Suốt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ngày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đón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khách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Một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đàn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Hạ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cánh</a:t>
              </a:r>
              <a:r>
                <a:rPr lang="en-US" sz="1800" dirty="0">
                  <a:latin typeface="UTM Avo" panose="02040603050506020204" pitchFamily="18" charset="0"/>
                </a:rPr>
                <a:t> reo </a:t>
              </a:r>
              <a:r>
                <a:rPr lang="en-US" sz="1800" dirty="0" err="1">
                  <a:latin typeface="UTM Avo" panose="02040603050506020204" pitchFamily="18" charset="0"/>
                </a:rPr>
                <a:t>mừng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>
                  <a:latin typeface="UTM Avo" panose="02040603050506020204" pitchFamily="18" charset="0"/>
                </a:rPr>
                <a:t>Tre </a:t>
              </a:r>
              <a:r>
                <a:rPr lang="en-US" sz="1800" dirty="0" err="1">
                  <a:latin typeface="UTM Avo" panose="02040603050506020204" pitchFamily="18" charset="0"/>
                </a:rPr>
                <a:t>chợt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tưng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bừng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Nở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đầy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hoa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trắng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690EC3B-891B-417A-A712-D5F0015B3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34" y="1888281"/>
              <a:ext cx="361653" cy="341753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3339094" y="1371334"/>
            <a:ext cx="3307512" cy="3416320"/>
            <a:chOff x="3339094" y="1371334"/>
            <a:chExt cx="3307512" cy="341632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3669459" y="1371334"/>
              <a:ext cx="297714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Đến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chơi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im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lặng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Có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bác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Đứng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nhìn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mênh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mông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Im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như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tượng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đá</a:t>
              </a:r>
              <a:r>
                <a:rPr lang="en-US" sz="1800" dirty="0">
                  <a:latin typeface="UTM Avo" panose="02040603050506020204" pitchFamily="18" charset="0"/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Một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chú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Đỗ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xuống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cành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mềm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Chú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vụt</a:t>
              </a:r>
              <a:r>
                <a:rPr lang="en-US" sz="1800" dirty="0">
                  <a:latin typeface="UTM Avo" panose="02040603050506020204" pitchFamily="18" charset="0"/>
                </a:rPr>
                <a:t> bay </a:t>
              </a:r>
              <a:r>
                <a:rPr lang="en-US" sz="1800" dirty="0" err="1">
                  <a:latin typeface="UTM Avo" panose="02040603050506020204" pitchFamily="18" charset="0"/>
                </a:rPr>
                <a:t>lên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Đậu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vào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chỗ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cũ</a:t>
              </a:r>
              <a:r>
                <a:rPr lang="en-US" sz="1800" dirty="0">
                  <a:latin typeface="UTM Avo" panose="02040603050506020204" pitchFamily="18" charset="0"/>
                </a:rPr>
                <a:t>.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CCAB96B-6FE5-4EDE-ABE3-7E5F314AE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9094" y="1513748"/>
              <a:ext cx="341753" cy="3417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422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12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582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12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BỜ TRE ĐÓN KHÁCH</a:t>
            </a:r>
          </a:p>
        </p:txBody>
      </p:sp>
      <p:sp>
        <p:nvSpPr>
          <p:cNvPr id="6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10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15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74448" y="1418308"/>
            <a:ext cx="4732817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2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Quan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sát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tranh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và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cảm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nhận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về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cảnh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vật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được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vẽ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trong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tranh</a:t>
            </a:r>
            <a:endParaRPr lang="vi-VN" sz="1600" dirty="0">
              <a:latin typeface="UTM Avo" panose="02040603050506020204" pitchFamily="18" charset="0"/>
            </a:endParaRPr>
          </a:p>
        </p:txBody>
      </p:sp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775" y="2074898"/>
            <a:ext cx="3806787" cy="28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0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9379E3-F72F-364A-B033-9BD22226F102}"/>
              </a:ext>
            </a:extLst>
          </p:cNvPr>
          <p:cNvSpPr txBox="1"/>
          <p:nvPr/>
        </p:nvSpPr>
        <p:spPr>
          <a:xfrm>
            <a:off x="2028828" y="618785"/>
            <a:ext cx="5365827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Các từ dễ viết sai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1244706" y="1766339"/>
            <a:ext cx="2717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>
                <a:latin typeface="UTM Avo" panose="02040603050506020204" pitchFamily="18" charset="0"/>
              </a:rPr>
              <a:t>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vi-VN" sz="24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1DFA7C5-42F0-644F-A449-37BAD5B856D4}"/>
              </a:ext>
            </a:extLst>
          </p:cNvPr>
          <p:cNvSpPr/>
          <p:nvPr/>
        </p:nvSpPr>
        <p:spPr>
          <a:xfrm>
            <a:off x="1414382" y="2010031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984686-D9C8-1541-B1BE-DF75E6CE61B6}"/>
              </a:ext>
            </a:extLst>
          </p:cNvPr>
          <p:cNvSpPr/>
          <p:nvPr/>
        </p:nvSpPr>
        <p:spPr>
          <a:xfrm>
            <a:off x="1244706" y="2354783"/>
            <a:ext cx="2717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vi-VN" sz="24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72DEC70-6CE3-A84E-B133-9B8831666FB9}"/>
              </a:ext>
            </a:extLst>
          </p:cNvPr>
          <p:cNvSpPr/>
          <p:nvPr/>
        </p:nvSpPr>
        <p:spPr>
          <a:xfrm>
            <a:off x="1414382" y="2598475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0DC3C9-D8FE-8343-84BC-BA7E05AFEB0D}"/>
              </a:ext>
            </a:extLst>
          </p:cNvPr>
          <p:cNvSpPr/>
          <p:nvPr/>
        </p:nvSpPr>
        <p:spPr>
          <a:xfrm>
            <a:off x="1244706" y="2943227"/>
            <a:ext cx="2717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endParaRPr lang="vi-VN" sz="2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8FA0106-3394-A74C-9895-B3A17E410635}"/>
              </a:ext>
            </a:extLst>
          </p:cNvPr>
          <p:cNvSpPr/>
          <p:nvPr/>
        </p:nvSpPr>
        <p:spPr>
          <a:xfrm>
            <a:off x="1414382" y="3186919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0DC3C9-D8FE-8343-84BC-BA7E05AFEB0D}"/>
              </a:ext>
            </a:extLst>
          </p:cNvPr>
          <p:cNvSpPr/>
          <p:nvPr/>
        </p:nvSpPr>
        <p:spPr>
          <a:xfrm>
            <a:off x="1244706" y="3531671"/>
            <a:ext cx="2717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endParaRPr lang="vi-VN" sz="2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8FA0106-3394-A74C-9895-B3A17E410635}"/>
              </a:ext>
            </a:extLst>
          </p:cNvPr>
          <p:cNvSpPr/>
          <p:nvPr/>
        </p:nvSpPr>
        <p:spPr>
          <a:xfrm>
            <a:off x="1414382" y="3775363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1244706" y="1190347"/>
            <a:ext cx="2717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endParaRPr lang="vi-VN" sz="24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1DFA7C5-42F0-644F-A449-37BAD5B856D4}"/>
              </a:ext>
            </a:extLst>
          </p:cNvPr>
          <p:cNvSpPr/>
          <p:nvPr/>
        </p:nvSpPr>
        <p:spPr>
          <a:xfrm>
            <a:off x="1414382" y="1453703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385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65" y="1900846"/>
            <a:ext cx="2887461" cy="28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746083" y="1309021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2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746081" y="548161"/>
            <a:ext cx="5365827" cy="735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517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1948" y="605623"/>
            <a:ext cx="59288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Chọn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>
                <a:latin typeface="UTM Avo" panose="02040603050506020204" pitchFamily="18" charset="0"/>
              </a:rPr>
              <a:t>d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 err="1">
                <a:latin typeface="UTM Avo" panose="02040603050506020204" pitchFamily="18" charset="0"/>
              </a:rPr>
              <a:t>gi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thay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cho</a:t>
            </a:r>
            <a:r>
              <a:rPr lang="en-US" sz="1800" dirty="0">
                <a:latin typeface="UTM Avo" panose="02040603050506020204" pitchFamily="18" charset="0"/>
              </a:rPr>
              <a:t> ô </a:t>
            </a:r>
            <a:r>
              <a:rPr lang="en-US" sz="1800" dirty="0" err="1">
                <a:latin typeface="UTM Avo" panose="02040603050506020204" pitchFamily="18" charset="0"/>
              </a:rPr>
              <a:t>vuông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      </a:t>
            </a:r>
            <a:r>
              <a:rPr lang="en-US" sz="1800" dirty="0" err="1">
                <a:latin typeface="UTM Avo" panose="02040603050506020204" pitchFamily="18" charset="0"/>
              </a:rPr>
              <a:t>Cây</a:t>
            </a:r>
            <a:r>
              <a:rPr lang="en-US" sz="1800" dirty="0">
                <a:latin typeface="UTM Avo" panose="02040603050506020204" pitchFamily="18" charset="0"/>
              </a:rPr>
              <a:t>  d </a:t>
            </a:r>
            <a:r>
              <a:rPr lang="en-US" sz="1800" dirty="0" err="1">
                <a:latin typeface="UTM Avo" panose="02040603050506020204" pitchFamily="18" charset="0"/>
              </a:rPr>
              <a:t>ừa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xanh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tỏa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nhiều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tàu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Dang </a:t>
            </a:r>
            <a:r>
              <a:rPr lang="en-US" sz="1800" dirty="0" err="1">
                <a:latin typeface="UTM Avo" panose="02040603050506020204" pitchFamily="18" charset="0"/>
              </a:rPr>
              <a:t>tay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gi</a:t>
            </a:r>
            <a:r>
              <a:rPr lang="en-US" sz="1800" dirty="0">
                <a:latin typeface="UTM Avo" panose="02040603050506020204" pitchFamily="18" charset="0"/>
              </a:rPr>
              <a:t> ó </a:t>
            </a:r>
            <a:r>
              <a:rPr lang="en-US" sz="1800" dirty="0" err="1">
                <a:latin typeface="UTM Avo" panose="02040603050506020204" pitchFamily="18" charset="0"/>
              </a:rPr>
              <a:t>gật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đầu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gọi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trăng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46573" y="1121818"/>
            <a:ext cx="30479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25656" y="1500982"/>
            <a:ext cx="30479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123769" y="1540310"/>
            <a:ext cx="30479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26908" y="1099384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0777" y="1500982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62317" y="1500982"/>
            <a:ext cx="427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1948" y="2140385"/>
            <a:ext cx="592885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3.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Chọn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 err="1">
                <a:latin typeface="UTM Avo" panose="02040603050506020204" pitchFamily="18" charset="0"/>
              </a:rPr>
              <a:t>iu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 err="1">
                <a:latin typeface="UTM Avo" panose="02040603050506020204" pitchFamily="18" charset="0"/>
              </a:rPr>
              <a:t>ưu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thay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cho</a:t>
            </a:r>
            <a:r>
              <a:rPr lang="en-US" sz="1800" dirty="0">
                <a:latin typeface="UTM Avo" panose="02040603050506020204" pitchFamily="18" charset="0"/>
              </a:rPr>
              <a:t> ô </a:t>
            </a:r>
            <a:r>
              <a:rPr lang="en-US" sz="1800" dirty="0" err="1">
                <a:latin typeface="UTM Avo" panose="02040603050506020204" pitchFamily="18" charset="0"/>
              </a:rPr>
              <a:t>vuông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Xe</a:t>
            </a:r>
            <a:r>
              <a:rPr lang="en-US" sz="1800" dirty="0">
                <a:latin typeface="UTM Avo" panose="02040603050506020204" pitchFamily="18" charset="0"/>
              </a:rPr>
              <a:t> c </a:t>
            </a:r>
            <a:r>
              <a:rPr lang="en-US" sz="1800" dirty="0" err="1">
                <a:latin typeface="UTM Avo" panose="02040603050506020204" pitchFamily="18" charset="0"/>
              </a:rPr>
              <a:t>ứu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hỏa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chạy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như</a:t>
            </a:r>
            <a:r>
              <a:rPr lang="en-US" sz="1800" dirty="0">
                <a:latin typeface="UTM Avo" panose="02040603050506020204" pitchFamily="18" charset="0"/>
              </a:rPr>
              <a:t> bay </a:t>
            </a:r>
            <a:r>
              <a:rPr lang="en-US" sz="1800" dirty="0" err="1">
                <a:latin typeface="UTM Avo" panose="02040603050506020204" pitchFamily="18" charset="0"/>
              </a:rPr>
              <a:t>đến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đám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cháy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Chim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hót</a:t>
            </a:r>
            <a:r>
              <a:rPr lang="en-US" sz="1800" dirty="0">
                <a:latin typeface="UTM Avo" panose="02040603050506020204" pitchFamily="18" charset="0"/>
              </a:rPr>
              <a:t> r </a:t>
            </a:r>
            <a:r>
              <a:rPr lang="en-US" sz="1800" dirty="0" err="1">
                <a:latin typeface="UTM Avo" panose="02040603050506020204" pitchFamily="18" charset="0"/>
              </a:rPr>
              <a:t>íu</a:t>
            </a:r>
            <a:r>
              <a:rPr lang="en-US" sz="1800" dirty="0">
                <a:latin typeface="UTM Avo" panose="02040603050506020204" pitchFamily="18" charset="0"/>
              </a:rPr>
              <a:t>    </a:t>
            </a:r>
            <a:r>
              <a:rPr lang="en-US" sz="1800" dirty="0" err="1">
                <a:latin typeface="UTM Avo" panose="02040603050506020204" pitchFamily="18" charset="0"/>
              </a:rPr>
              <a:t>rít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vòm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cây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Cây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bưởi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quả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sai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ĩu</a:t>
            </a:r>
            <a:r>
              <a:rPr lang="en-US" sz="1800" dirty="0">
                <a:latin typeface="UTM Avo" panose="02040603050506020204" pitchFamily="18" charset="0"/>
              </a:rPr>
              <a:t>  </a:t>
            </a:r>
            <a:r>
              <a:rPr lang="en-US" sz="1800" dirty="0" err="1">
                <a:latin typeface="UTM Avo" panose="02040603050506020204" pitchFamily="18" charset="0"/>
              </a:rPr>
              <a:t>cành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428549" y="2692248"/>
            <a:ext cx="400251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388808" y="2641296"/>
            <a:ext cx="558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ứu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028317" y="3488738"/>
            <a:ext cx="400251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866642" y="3907838"/>
            <a:ext cx="352933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996873" y="3456703"/>
            <a:ext cx="558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íu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18710" y="3875572"/>
            <a:ext cx="558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ĩu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60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  <p:bldP spid="7" grpId="0" animBg="1"/>
      <p:bldP spid="8" grpId="0" animBg="1"/>
      <p:bldP spid="3" grpId="0"/>
      <p:bldP spid="9" grpId="0"/>
      <p:bldP spid="4" grpId="0"/>
      <p:bldP spid="10" grpId="0" uiExpand="1" build="p"/>
      <p:bldP spid="11" grpId="0" animBg="1"/>
      <p:bldP spid="12" grpId="0"/>
      <p:bldP spid="13" grpId="0" animBg="1"/>
      <p:bldP spid="14" grpId="0" animBg="1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1948" y="605623"/>
            <a:ext cx="59288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Chọn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>
                <a:latin typeface="UTM Avo" panose="02040603050506020204" pitchFamily="18" charset="0"/>
              </a:rPr>
              <a:t>d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 err="1">
                <a:latin typeface="UTM Avo" panose="02040603050506020204" pitchFamily="18" charset="0"/>
              </a:rPr>
              <a:t>gi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thay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cho</a:t>
            </a:r>
            <a:r>
              <a:rPr lang="en-US" sz="1800" dirty="0">
                <a:latin typeface="UTM Avo" panose="02040603050506020204" pitchFamily="18" charset="0"/>
              </a:rPr>
              <a:t> ô </a:t>
            </a:r>
            <a:r>
              <a:rPr lang="en-US" sz="1800" dirty="0" err="1">
                <a:latin typeface="UTM Avo" panose="02040603050506020204" pitchFamily="18" charset="0"/>
              </a:rPr>
              <a:t>vuông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      </a:t>
            </a:r>
            <a:r>
              <a:rPr lang="en-US" sz="1800" dirty="0" err="1">
                <a:latin typeface="UTM Avo" panose="02040603050506020204" pitchFamily="18" charset="0"/>
              </a:rPr>
              <a:t>Cây</a:t>
            </a:r>
            <a:r>
              <a:rPr lang="en-US" sz="1800" dirty="0">
                <a:latin typeface="UTM Avo" panose="02040603050506020204" pitchFamily="18" charset="0"/>
              </a:rPr>
              <a:t>  d </a:t>
            </a:r>
            <a:r>
              <a:rPr lang="en-US" sz="1800" dirty="0" err="1">
                <a:latin typeface="UTM Avo" panose="02040603050506020204" pitchFamily="18" charset="0"/>
              </a:rPr>
              <a:t>ừa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xanh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tỏa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nhiều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tàu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Dang </a:t>
            </a:r>
            <a:r>
              <a:rPr lang="en-US" sz="1800" dirty="0" err="1">
                <a:latin typeface="UTM Avo" panose="02040603050506020204" pitchFamily="18" charset="0"/>
              </a:rPr>
              <a:t>tay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gi</a:t>
            </a:r>
            <a:r>
              <a:rPr lang="en-US" sz="1800" dirty="0">
                <a:latin typeface="UTM Avo" panose="02040603050506020204" pitchFamily="18" charset="0"/>
              </a:rPr>
              <a:t> ó </a:t>
            </a:r>
            <a:r>
              <a:rPr lang="en-US" sz="1800" dirty="0" err="1">
                <a:latin typeface="UTM Avo" panose="02040603050506020204" pitchFamily="18" charset="0"/>
              </a:rPr>
              <a:t>gật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đầu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gọi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trăng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46573" y="1121818"/>
            <a:ext cx="30479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25656" y="1500982"/>
            <a:ext cx="30479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123769" y="1540310"/>
            <a:ext cx="30479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26908" y="1099384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0777" y="1500982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62317" y="1500982"/>
            <a:ext cx="427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1948" y="2035610"/>
            <a:ext cx="59288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3.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Chọn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 err="1">
                <a:latin typeface="UTM Avo" panose="02040603050506020204" pitchFamily="18" charset="0"/>
              </a:rPr>
              <a:t>ươc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 err="1">
                <a:latin typeface="UTM Avo" panose="02040603050506020204" pitchFamily="18" charset="0"/>
              </a:rPr>
              <a:t>ươt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thay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cho</a:t>
            </a:r>
            <a:r>
              <a:rPr lang="en-US" sz="1800" dirty="0">
                <a:latin typeface="UTM Avo" panose="02040603050506020204" pitchFamily="18" charset="0"/>
              </a:rPr>
              <a:t> ô </a:t>
            </a:r>
            <a:r>
              <a:rPr lang="en-US" sz="1800" dirty="0" err="1">
                <a:latin typeface="UTM Avo" panose="02040603050506020204" pitchFamily="18" charset="0"/>
              </a:rPr>
              <a:t>vuông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Hoa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thược</a:t>
            </a:r>
            <a:r>
              <a:rPr lang="en-US" sz="1800" dirty="0">
                <a:latin typeface="UTM Avo" panose="02040603050506020204" pitchFamily="18" charset="0"/>
              </a:rPr>
              <a:t> d </a:t>
            </a:r>
            <a:r>
              <a:rPr lang="en-US" sz="1800" dirty="0" err="1">
                <a:latin typeface="UTM Avo" panose="02040603050506020204" pitchFamily="18" charset="0"/>
              </a:rPr>
              <a:t>ược</a:t>
            </a:r>
            <a:r>
              <a:rPr lang="en-US" sz="1800" dirty="0">
                <a:latin typeface="UTM Avo" panose="02040603050506020204" pitchFamily="18" charset="0"/>
              </a:rPr>
              <a:t>  </a:t>
            </a:r>
            <a:r>
              <a:rPr lang="en-US" sz="1800" dirty="0" err="1">
                <a:latin typeface="UTM Avo" panose="02040603050506020204" pitchFamily="18" charset="0"/>
              </a:rPr>
              <a:t>nở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rực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rỡ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vườn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Những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hàng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liễu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rủ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</a:t>
            </a:r>
            <a:r>
              <a:rPr lang="en-US" sz="1800" dirty="0">
                <a:latin typeface="UTM Avo" panose="02040603050506020204" pitchFamily="18" charset="0"/>
              </a:rPr>
              <a:t>  </a:t>
            </a:r>
            <a:r>
              <a:rPr lang="en-US" sz="1800" dirty="0" err="1">
                <a:latin typeface="UTM Avo" panose="02040603050506020204" pitchFamily="18" charset="0"/>
              </a:rPr>
              <a:t>ướt</a:t>
            </a:r>
            <a:r>
              <a:rPr lang="en-US" sz="1800" dirty="0">
                <a:latin typeface="UTM Avo" panose="02040603050506020204" pitchFamily="18" charset="0"/>
              </a:rPr>
              <a:t>   </a:t>
            </a:r>
            <a:r>
              <a:rPr lang="en-US" sz="1800" dirty="0" err="1">
                <a:latin typeface="UTM Avo" panose="02040603050506020204" pitchFamily="18" charset="0"/>
              </a:rPr>
              <a:t>tha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bên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hồ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>
                <a:latin typeface="UTM Avo" panose="02040603050506020204" pitchFamily="18" charset="0"/>
              </a:rPr>
              <a:t>N  </a:t>
            </a:r>
            <a:r>
              <a:rPr lang="en-US" sz="1800" dirty="0" err="1">
                <a:latin typeface="UTM Avo" panose="02040603050506020204" pitchFamily="18" charset="0"/>
              </a:rPr>
              <a:t>ước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ngập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mênh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mông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66129" y="2569917"/>
            <a:ext cx="565558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42677" y="2528010"/>
            <a:ext cx="752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ược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283566" y="2972386"/>
            <a:ext cx="51690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076326" y="3383963"/>
            <a:ext cx="546714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245516" y="2940120"/>
            <a:ext cx="78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ướt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27065" y="3345863"/>
            <a:ext cx="934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ước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01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  <p:bldP spid="7" grpId="0" animBg="1"/>
      <p:bldP spid="8" grpId="0" animBg="1"/>
      <p:bldP spid="3" grpId="0"/>
      <p:bldP spid="9" grpId="0"/>
      <p:bldP spid="4" grpId="0"/>
      <p:bldP spid="10" grpId="0" uiExpand="1" build="p"/>
      <p:bldP spid="11" grpId="0" animBg="1"/>
      <p:bldP spid="12" grpId="0"/>
      <p:bldP spid="13" grpId="0" animBg="1"/>
      <p:bldP spid="14" grpId="0" animBg="1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TỪ VÀ CÂU</a:t>
              </a:r>
              <a:endParaRPr lang="en-US" sz="2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4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2" name="Picture 2">
            <a:extLst>
              <a:ext uri="{FF2B5EF4-FFF2-40B4-BE49-F238E27FC236}">
                <a16:creationId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95" y="3157026"/>
            <a:ext cx="1760560" cy="1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12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582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12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BỜ TRE ĐÓN KHÁCH</a:t>
            </a:r>
          </a:p>
        </p:txBody>
      </p:sp>
      <p:sp>
        <p:nvSpPr>
          <p:cNvPr id="29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36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41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56445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40401" y="361003"/>
            <a:ext cx="6076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1. </a:t>
            </a:r>
            <a:r>
              <a:rPr lang="en-US" sz="1800" dirty="0" err="1">
                <a:latin typeface="UTM Avo" panose="02040603050506020204" pitchFamily="18" charset="0"/>
              </a:rPr>
              <a:t>Xếp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nhóm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thích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hợp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85825" y="891051"/>
            <a:ext cx="2085975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Từ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chỉ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con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vật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267075" y="891051"/>
            <a:ext cx="2867025" cy="5524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Từ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chỉ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bộ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phận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con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vật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590858" y="1648610"/>
            <a:ext cx="1307656" cy="1047167"/>
            <a:chOff x="590858" y="2157122"/>
            <a:chExt cx="1307656" cy="1047167"/>
          </a:xfrm>
        </p:grpSpPr>
        <p:pic>
          <p:nvPicPr>
            <p:cNvPr id="12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2157122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923925" y="2415262"/>
              <a:ext cx="6415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đầu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90858" y="2492525"/>
            <a:ext cx="1307656" cy="1047167"/>
            <a:chOff x="590858" y="3001037"/>
            <a:chExt cx="1307656" cy="1047167"/>
          </a:xfrm>
        </p:grpSpPr>
        <p:pic>
          <p:nvPicPr>
            <p:cNvPr id="13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3001037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923925" y="3315633"/>
              <a:ext cx="772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chân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90858" y="3336440"/>
            <a:ext cx="1307656" cy="1047167"/>
            <a:chOff x="590858" y="3844952"/>
            <a:chExt cx="1307656" cy="1047167"/>
          </a:xfrm>
        </p:grpSpPr>
        <p:pic>
          <p:nvPicPr>
            <p:cNvPr id="14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3844952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23925" y="4140962"/>
              <a:ext cx="6367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mắt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036200" y="1633616"/>
            <a:ext cx="1307656" cy="1047167"/>
            <a:chOff x="2036200" y="2142128"/>
            <a:chExt cx="1307656" cy="1047167"/>
          </a:xfrm>
        </p:grpSpPr>
        <p:pic>
          <p:nvPicPr>
            <p:cNvPr id="15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2448900" y="2415262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dê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036200" y="2477531"/>
            <a:ext cx="1307656" cy="1047167"/>
            <a:chOff x="2036200" y="2986043"/>
            <a:chExt cx="1307656" cy="1047167"/>
          </a:xfrm>
        </p:grpSpPr>
        <p:pic>
          <p:nvPicPr>
            <p:cNvPr id="16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2448900" y="3240591"/>
              <a:ext cx="5229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lợn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036200" y="3321446"/>
            <a:ext cx="1307656" cy="1047167"/>
            <a:chOff x="2036200" y="3829958"/>
            <a:chExt cx="1307656" cy="1047167"/>
          </a:xfrm>
        </p:grpSpPr>
        <p:pic>
          <p:nvPicPr>
            <p:cNvPr id="17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/>
            <p:cNvSpPr txBox="1"/>
            <p:nvPr/>
          </p:nvSpPr>
          <p:spPr>
            <a:xfrm>
              <a:off x="2434473" y="4116136"/>
              <a:ext cx="5517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mỏ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481542" y="1633616"/>
            <a:ext cx="1307656" cy="1047167"/>
            <a:chOff x="3481542" y="2142128"/>
            <a:chExt cx="1307656" cy="1047167"/>
          </a:xfrm>
        </p:grpSpPr>
        <p:pic>
          <p:nvPicPr>
            <p:cNvPr id="18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3904944" y="2424525"/>
              <a:ext cx="4844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cổ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3481542" y="2477531"/>
            <a:ext cx="1307656" cy="1047167"/>
            <a:chOff x="3481542" y="2986043"/>
            <a:chExt cx="1307656" cy="1047167"/>
          </a:xfrm>
        </p:grpSpPr>
        <p:pic>
          <p:nvPicPr>
            <p:cNvPr id="19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3794571" y="3260807"/>
              <a:ext cx="6815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đuôi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481542" y="3321446"/>
            <a:ext cx="1307656" cy="1047167"/>
            <a:chOff x="3481542" y="3829958"/>
            <a:chExt cx="1307656" cy="1047167"/>
          </a:xfrm>
        </p:grpSpPr>
        <p:pic>
          <p:nvPicPr>
            <p:cNvPr id="20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3892120" y="4104722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gà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926884" y="1633616"/>
            <a:ext cx="1307656" cy="1047167"/>
            <a:chOff x="4926884" y="2142128"/>
            <a:chExt cx="1307656" cy="1047167"/>
          </a:xfrm>
        </p:grpSpPr>
        <p:pic>
          <p:nvPicPr>
            <p:cNvPr id="21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5334490" y="2427998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bò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926884" y="2477531"/>
            <a:ext cx="1307656" cy="1047167"/>
            <a:chOff x="4926884" y="2986043"/>
            <a:chExt cx="1307656" cy="1047167"/>
          </a:xfrm>
        </p:grpSpPr>
        <p:pic>
          <p:nvPicPr>
            <p:cNvPr id="22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5194226" y="3254215"/>
              <a:ext cx="772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cánh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926884" y="3321446"/>
            <a:ext cx="1307656" cy="1047167"/>
            <a:chOff x="4926884" y="3829958"/>
            <a:chExt cx="1307656" cy="1047167"/>
          </a:xfrm>
        </p:grpSpPr>
        <p:pic>
          <p:nvPicPr>
            <p:cNvPr id="23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5388993" y="4116136"/>
              <a:ext cx="437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vịt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49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4.44444E-6 L -0.21157 -4.44444E-6 " pathEditMode="relative" rAng="0" ptsTypes="AA">
                                      <p:cBhvr>
                                        <p:cTn id="5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9" y="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3.33333E-6 L -0.21157 -3.33333E-6 " pathEditMode="relative" rAng="0" ptsTypes="AA">
                                      <p:cBhvr>
                                        <p:cTn id="5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9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0741E-7 -8.64198E-7 L -0.42083 -8.64198E-7 " pathEditMode="relative" rAng="0" ptsTypes="AA">
                                      <p:cBhvr>
                                        <p:cTn id="6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42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-8.64198E-7 L -0.42153 -0.1642 " pathEditMode="relative" rAng="0" ptsTypes="AA">
                                      <p:cBhvr>
                                        <p:cTn id="6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88" y="-821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-4.44444E-6 L -0.42153 -4.44444E-6 " pathEditMode="relative" rAng="0" ptsTypes="AA">
                                      <p:cBhvr>
                                        <p:cTn id="65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88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-2.22222E-6 L 0.63218 -0.00278 " pathEditMode="relative" rAng="0" ptsTypes="AA">
                                      <p:cBhvr>
                                        <p:cTn id="6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97" y="-154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1.35802E-6 L 0.42153 -0.00278 " pathEditMode="relative" rAng="0" ptsTypes="AA">
                                      <p:cBhvr>
                                        <p:cTn id="6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34" y="101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8.64198E-7 L 0.42153 -8.64198E-7 " pathEditMode="relative" rAng="0" ptsTypes="AA">
                                      <p:cBhvr>
                                        <p:cTn id="71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88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2.46914E-7 L 0.52685 0.29691 " pathEditMode="relative" rAng="0" ptsTypes="AA">
                                      <p:cBhvr>
                                        <p:cTn id="7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43" y="148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1801" y="541978"/>
            <a:ext cx="6076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ngữ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chỉ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bộ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lông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đôi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mắt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cặp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sừng</a:t>
            </a:r>
            <a:r>
              <a:rPr lang="en-US" sz="1800" dirty="0">
                <a:latin typeface="UTM Avo" panose="02040603050506020204" pitchFamily="18" charset="0"/>
              </a:rPr>
              <a:t>,…)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từng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hình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01" b="99580" l="0" r="97686">
                        <a14:foregroundMark x1="22108" y1="77311" x2="4884" y2="87815"/>
                        <a14:foregroundMark x1="4113" y1="89496" x2="29563" y2="37395"/>
                        <a14:foregroundMark x1="26478" y1="47899" x2="21851" y2="24790"/>
                        <a14:foregroundMark x1="21851" y1="25210" x2="32134" y2="7983"/>
                        <a14:foregroundMark x1="32134" y1="7983" x2="45244" y2="4622"/>
                        <a14:foregroundMark x1="45244" y1="4622" x2="51157" y2="14706"/>
                        <a14:foregroundMark x1="51157" y1="14706" x2="55013" y2="23109"/>
                        <a14:foregroundMark x1="55013" y1="23109" x2="55527" y2="27731"/>
                        <a14:foregroundMark x1="55527" y1="27731" x2="52699" y2="38235"/>
                        <a14:foregroundMark x1="52699" y1="38235" x2="52185" y2="41176"/>
                        <a14:foregroundMark x1="52185" y1="41176" x2="58098" y2="41597"/>
                        <a14:foregroundMark x1="58098" y1="42017" x2="62725" y2="44538"/>
                        <a14:foregroundMark x1="59640" y1="43277" x2="65039" y2="43277"/>
                        <a14:foregroundMark x1="65039" y1="43277" x2="70951" y2="44958"/>
                        <a14:foregroundMark x1="70951" y1="44958" x2="74036" y2="47059"/>
                        <a14:foregroundMark x1="74036" y1="47059" x2="78149" y2="52101"/>
                        <a14:foregroundMark x1="78149" y1="52101" x2="89974" y2="71849"/>
                        <a14:foregroundMark x1="89974" y1="73950" x2="96401" y2="63025"/>
                        <a14:foregroundMark x1="96401" y1="64706" x2="96915" y2="76050"/>
                        <a14:foregroundMark x1="96401" y1="76471" x2="95630" y2="81513"/>
                        <a14:foregroundMark x1="95630" y1="81513" x2="93059" y2="90336"/>
                        <a14:foregroundMark x1="93059" y1="90336" x2="44730" y2="90756"/>
                        <a14:foregroundMark x1="47301" y1="91176" x2="5656" y2="91176"/>
                        <a14:foregroundMark x1="3342" y1="87815" x2="0" y2="92017"/>
                        <a14:backgroundMark x1="28021" y1="5882" x2="56555" y2="3361"/>
                        <a14:backgroundMark x1="52442" y1="13025" x2="56041" y2="23950"/>
                        <a14:backgroundMark x1="58612" y1="35714" x2="56812" y2="40336"/>
                        <a14:backgroundMark x1="56041" y1="24370" x2="55013" y2="33613"/>
                        <a14:backgroundMark x1="55013" y1="33613" x2="53470" y2="39076"/>
                        <a14:backgroundMark x1="59383" y1="40756" x2="67609" y2="4243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92" y="1828596"/>
            <a:ext cx="3636634" cy="2224984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117748" y="1828596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Mắt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99785" y="2546767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Tai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130573" y="3277941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Mũi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 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2228760" imgH="514440"/>
        </mc:Choice>
        <mc:Fallback>
          <p:control name="TextBox1" r:id="rId1" imgW="2228760" imgH="514440">
            <p:pic>
              <p:nvPicPr>
                <p:cNvPr id="10" name="TextBox1"/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149725" y="1828800"/>
                  <a:ext cx="2232025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1860480" imgH="514440"/>
        </mc:Choice>
        <mc:Fallback>
          <p:control name="TextBox2" r:id="rId2" imgW="1860480" imgH="514440">
            <p:pic>
              <p:nvPicPr>
                <p:cNvPr id="12" name="TextBox2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22788" y="2546350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1314360" imgH="514440"/>
        </mc:Choice>
        <mc:Fallback>
          <p:control name="TextBox3" r:id="rId3" imgW="1314360" imgH="514440">
            <p:pic>
              <p:nvPicPr>
                <p:cNvPr id="14" name="TextBox3"/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067194" y="3298578"/>
                  <a:ext cx="1314556" cy="51117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428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9" grpId="0" animBg="1"/>
      <p:bldP spid="11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1801" y="541978"/>
            <a:ext cx="6076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ngữ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chỉ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bộ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lông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đôi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mắt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cặp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sừng</a:t>
            </a:r>
            <a:r>
              <a:rPr lang="en-US" sz="1800" dirty="0">
                <a:latin typeface="UTM Avo" panose="02040603050506020204" pitchFamily="18" charset="0"/>
              </a:rPr>
              <a:t>,…)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từng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hình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94660" y="1602453"/>
            <a:ext cx="977571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Sừng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36621" y="3072435"/>
            <a:ext cx="968232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499785" y="2310647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lông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48" b="98328" l="615" r="99077">
                        <a14:foregroundMark x1="7077" y1="25418" x2="3385" y2="29431"/>
                        <a14:foregroundMark x1="3385" y1="29766" x2="4308" y2="31438"/>
                        <a14:foregroundMark x1="4308" y1="31438" x2="10769" y2="32107"/>
                        <a14:foregroundMark x1="10769" y1="32107" x2="16615" y2="33445"/>
                        <a14:foregroundMark x1="16615" y1="33445" x2="22462" y2="35117"/>
                        <a14:foregroundMark x1="19692" y1="34114" x2="20000" y2="45151"/>
                        <a14:foregroundMark x1="20000" y1="45151" x2="30154" y2="50167"/>
                        <a14:foregroundMark x1="28923" y1="50167" x2="33538" y2="61204"/>
                        <a14:foregroundMark x1="32308" y1="59197" x2="35692" y2="74916"/>
                        <a14:foregroundMark x1="35692" y1="74582" x2="34769" y2="83278"/>
                        <a14:foregroundMark x1="34769" y1="83278" x2="30462" y2="88963"/>
                        <a14:foregroundMark x1="30154" y1="89632" x2="29231" y2="91973"/>
                        <a14:foregroundMark x1="29231" y1="91639" x2="37846" y2="92642"/>
                        <a14:foregroundMark x1="37846" y1="92642" x2="40308" y2="90970"/>
                        <a14:foregroundMark x1="40308" y1="90970" x2="40308" y2="87625"/>
                        <a14:foregroundMark x1="40308" y1="87625" x2="42154" y2="56856"/>
                        <a14:foregroundMark x1="41846" y1="59532" x2="48308" y2="57860"/>
                        <a14:foregroundMark x1="47385" y1="58194" x2="46769" y2="60870"/>
                        <a14:foregroundMark x1="46769" y1="60870" x2="48308" y2="61873"/>
                        <a14:foregroundMark x1="48308" y1="61873" x2="50154" y2="82274"/>
                        <a14:foregroundMark x1="50462" y1="80602" x2="46769" y2="91973"/>
                        <a14:foregroundMark x1="46769" y1="91973" x2="56308" y2="92642"/>
                        <a14:foregroundMark x1="6154" y1="25418" x2="15692" y2="21739"/>
                        <a14:foregroundMark x1="10462" y1="23077" x2="1231" y2="14716"/>
                        <a14:foregroundMark x1="54462" y1="92308" x2="54769" y2="98328"/>
                        <a14:foregroundMark x1="54769" y1="97324" x2="97231" y2="96656"/>
                        <a14:foregroundMark x1="95692" y1="96656" x2="99077" y2="52174"/>
                        <a14:foregroundMark x1="98462" y1="52843" x2="96308" y2="21739"/>
                        <a14:foregroundMark x1="96923" y1="21739" x2="52000" y2="4348"/>
                        <a14:foregroundMark x1="52000" y1="4348" x2="615" y2="14381"/>
                        <a14:foregroundMark x1="4615" y1="9365" x2="31077" y2="11706"/>
                        <a14:foregroundMark x1="10769" y1="6689" x2="28000" y2="9365"/>
                        <a14:foregroundMark x1="16308" y1="7358" x2="2769" y2="7358"/>
                        <a14:foregroundMark x1="41231" y1="7023" x2="86154" y2="6355"/>
                        <a14:foregroundMark x1="86154" y1="6355" x2="96615" y2="19064"/>
                        <a14:backgroundMark x1="45231" y1="60535" x2="43692" y2="92977"/>
                        <a14:backgroundMark x1="5538" y1="22742" x2="923" y2="3177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1" y="1973581"/>
            <a:ext cx="2733260" cy="2514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1" imgW="2228760" imgH="514440"/>
        </mc:Choice>
        <mc:Fallback>
          <p:control name="TextBox1" r:id="rId1" imgW="2228760" imgH="514440">
            <p:pic>
              <p:nvPicPr>
                <p:cNvPr id="10" name="TextBox1"/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149725" y="1602657"/>
                  <a:ext cx="2232025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1860480" imgH="514440"/>
        </mc:Choice>
        <mc:Fallback>
          <p:control name="TextBox2" r:id="rId2" imgW="1860480" imgH="514440">
            <p:pic>
              <p:nvPicPr>
                <p:cNvPr id="12" name="TextBox2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22788" y="2320207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1860480" imgH="514440"/>
        </mc:Choice>
        <mc:Fallback>
          <p:control name="TextBox3" r:id="rId3" imgW="1860480" imgH="514440">
            <p:pic>
              <p:nvPicPr>
                <p:cNvPr id="14" name="TextBox3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22788" y="3072435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29962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3" r="7033"/>
          <a:stretch/>
        </p:blipFill>
        <p:spPr>
          <a:xfrm>
            <a:off x="515595" y="2003070"/>
            <a:ext cx="2984190" cy="23468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1801" y="541978"/>
            <a:ext cx="6076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ngữ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chỉ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bộ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lông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đôi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mắt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cặp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sừng</a:t>
            </a:r>
            <a:r>
              <a:rPr lang="en-US" sz="1800" dirty="0">
                <a:latin typeface="UTM Avo" panose="02040603050506020204" pitchFamily="18" charset="0"/>
              </a:rPr>
              <a:t>,…)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từng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hình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17748" y="1602453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lông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99785" y="3072435"/>
            <a:ext cx="905067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mào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99785" y="3782971"/>
            <a:ext cx="1012825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móng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499785" y="2310647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mỏ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2228760" imgH="514440"/>
        </mc:Choice>
        <mc:Fallback>
          <p:control name="TextBox1" r:id="rId1" imgW="2228760" imgH="514440">
            <p:pic>
              <p:nvPicPr>
                <p:cNvPr id="10" name="TextBox1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149725" y="1602657"/>
                  <a:ext cx="2232025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1860480" imgH="514440"/>
        </mc:Choice>
        <mc:Fallback>
          <p:control name="TextBox2" r:id="rId2" imgW="1860480" imgH="514440">
            <p:pic>
              <p:nvPicPr>
                <p:cNvPr id="12" name="TextBox2"/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22788" y="2320207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1860480" imgH="514440"/>
        </mc:Choice>
        <mc:Fallback>
          <p:control name="TextBox3" r:id="rId3" imgW="1860480" imgH="514440">
            <p:pic>
              <p:nvPicPr>
                <p:cNvPr id="14" name="TextBox3"/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22788" y="3072435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4" r:id="rId4" imgW="1860480" imgH="514440"/>
        </mc:Choice>
        <mc:Fallback>
          <p:control name="TextBox4" r:id="rId4" imgW="1860480" imgH="514440">
            <p:pic>
              <p:nvPicPr>
                <p:cNvPr id="17" name="TextBox4"/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22788" y="3809251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67195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1801" y="374830"/>
            <a:ext cx="6076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ngữ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chỉ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bộ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lông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đôi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mắt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cặp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sừng</a:t>
            </a:r>
            <a:r>
              <a:rPr lang="en-US" sz="1800" dirty="0">
                <a:latin typeface="UTM Avo" panose="02040603050506020204" pitchFamily="18" charset="0"/>
              </a:rPr>
              <a:t>,…)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từng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hình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822780" y="1307487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lông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204817" y="2777469"/>
            <a:ext cx="905067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tai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04817" y="3488005"/>
            <a:ext cx="1012825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ria 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04817" y="2015681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mắt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76" y="1435305"/>
            <a:ext cx="1695687" cy="301032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3194639" y="4179275"/>
            <a:ext cx="1012825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 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2228760" imgH="514440"/>
        </mc:Choice>
        <mc:Fallback>
          <p:control name="TextBox1" r:id="rId1" imgW="2228760" imgH="514440">
            <p:pic>
              <p:nvPicPr>
                <p:cNvPr id="10" name="TextBox1"/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854757" y="1307691"/>
                  <a:ext cx="2232025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1860480" imgH="514440"/>
        </mc:Choice>
        <mc:Fallback>
          <p:control name="TextBox2" r:id="rId2" imgW="1860480" imgH="514440">
            <p:pic>
              <p:nvPicPr>
                <p:cNvPr id="12" name="TextBox2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27820" y="2025241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1860480" imgH="514440"/>
        </mc:Choice>
        <mc:Fallback>
          <p:control name="TextBox3" r:id="rId3" imgW="1860480" imgH="514440">
            <p:pic>
              <p:nvPicPr>
                <p:cNvPr id="14" name="TextBox3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27820" y="2777469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4" r:id="rId4" imgW="1860480" imgH="514440"/>
        </mc:Choice>
        <mc:Fallback>
          <p:control name="TextBox4" r:id="rId4" imgW="1860480" imgH="514440">
            <p:pic>
              <p:nvPicPr>
                <p:cNvPr id="17" name="TextBox4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27820" y="3514285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5" r:id="rId5" imgW="1860480" imgH="514440"/>
        </mc:Choice>
        <mc:Fallback>
          <p:control name="TextBox5" r:id="rId5" imgW="1860480" imgH="514440">
            <p:pic>
              <p:nvPicPr>
                <p:cNvPr id="19" name="TextBox5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17642" y="4205555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90875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1 – 2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4" name="Picture 4">
            <a:extLst>
              <a:ext uri="{FF2B5EF4-FFF2-40B4-BE49-F238E27FC236}">
                <a16:creationId xmlns:a16="http://schemas.microsoft.com/office/drawing/2014/main" id="{52354FA0-88C8-4F5C-A6E1-0274A536B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4" y="3268600"/>
            <a:ext cx="1563093" cy="15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12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582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12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BỜ TRE ĐÓN KHÁCH</a:t>
            </a:r>
          </a:p>
        </p:txBody>
      </p:sp>
      <p:sp>
        <p:nvSpPr>
          <p:cNvPr id="29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33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38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605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VIẾT ĐOẠN</a:t>
              </a:r>
              <a:endParaRPr lang="en-US" sz="2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5 – 6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059E8847-6DF9-49B9-A6CB-3B711B446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835" y="2904210"/>
            <a:ext cx="1985630" cy="198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12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582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12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BỜ TRE ĐÓN KHÁCH</a:t>
            </a:r>
          </a:p>
        </p:txBody>
      </p:sp>
      <p:sp>
        <p:nvSpPr>
          <p:cNvPr id="32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36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41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28753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4537" y="434258"/>
            <a:ext cx="6016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UTM Avo" panose="02040603050506020204" pitchFamily="18" charset="0"/>
              </a:rPr>
              <a:t>1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Đọc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đoạn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văn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sau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động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mùa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xuân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mùa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thu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mùa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đông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537" y="1001932"/>
            <a:ext cx="6016932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err="1">
                <a:latin typeface="UTM Avo" panose="02040603050506020204" pitchFamily="18" charset="0"/>
              </a:rPr>
              <a:t>Nhà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gấu</a:t>
            </a:r>
            <a:r>
              <a:rPr lang="en-US" sz="1800" b="1" dirty="0">
                <a:latin typeface="UTM Avo" panose="02040603050506020204" pitchFamily="18" charset="0"/>
              </a:rPr>
              <a:t> ở </a:t>
            </a:r>
            <a:r>
              <a:rPr lang="en-US" sz="1800" b="1" dirty="0" err="1">
                <a:latin typeface="UTM Avo" panose="02040603050506020204" pitchFamily="18" charset="0"/>
              </a:rPr>
              <a:t>trong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rừng</a:t>
            </a:r>
            <a:endParaRPr lang="en-US" sz="1800" b="1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    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ở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rừng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Mùa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xuân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kéo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nhau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bẻ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măng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uống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ong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Mùa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thu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nhặt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quả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dẻ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bố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mẹ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gấy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cùng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béo</a:t>
            </a:r>
            <a:r>
              <a:rPr lang="en-US" sz="1800" dirty="0">
                <a:latin typeface="UTM Avo" panose="02040603050506020204" pitchFamily="18" charset="0"/>
              </a:rPr>
              <a:t> rung </a:t>
            </a:r>
            <a:r>
              <a:rPr lang="en-US" sz="1800" dirty="0" err="1">
                <a:latin typeface="UTM Avo" panose="02040603050506020204" pitchFamily="18" charset="0"/>
              </a:rPr>
              <a:t>rinh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bước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lè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lặc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lè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Béo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đến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nỗi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khii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mùa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đông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tới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suốt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tháng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rét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đứng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tránh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gió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gốc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cây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không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cần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kiếm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ăn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chỉ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mút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hai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bàn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chân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mỡ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cũng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đủ</a:t>
            </a:r>
            <a:r>
              <a:rPr lang="en-US" sz="1800" dirty="0">
                <a:latin typeface="UTM Avo" panose="02040603050506020204" pitchFamily="18" charset="0"/>
              </a:rPr>
              <a:t> no.</a:t>
            </a:r>
          </a:p>
          <a:p>
            <a:pPr algn="r">
              <a:lnSpc>
                <a:spcPct val="150000"/>
              </a:lnSpc>
            </a:pPr>
            <a:r>
              <a:rPr lang="en-US" i="1" dirty="0">
                <a:latin typeface="UTM Avo" panose="02040603050506020204" pitchFamily="18" charset="0"/>
              </a:rPr>
              <a:t>(</a:t>
            </a:r>
            <a:r>
              <a:rPr lang="en-US" i="1" dirty="0" err="1">
                <a:latin typeface="UTM Avo" panose="02040603050506020204" pitchFamily="18" charset="0"/>
              </a:rPr>
              <a:t>Tô</a:t>
            </a:r>
            <a:r>
              <a:rPr lang="en-US" i="1" dirty="0">
                <a:latin typeface="UTM Avo" panose="02040603050506020204" pitchFamily="18" charset="0"/>
              </a:rPr>
              <a:t> </a:t>
            </a:r>
            <a:r>
              <a:rPr lang="en-US" i="1" dirty="0" err="1">
                <a:latin typeface="UTM Avo" panose="02040603050506020204" pitchFamily="18" charset="0"/>
              </a:rPr>
              <a:t>Hoài</a:t>
            </a:r>
            <a:r>
              <a:rPr lang="en-US" i="1" dirty="0">
                <a:latin typeface="UTM Avo" panose="02040603050506020204" pitchFamily="18" charset="0"/>
              </a:rPr>
              <a:t>)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570271" y="2251587"/>
            <a:ext cx="234991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372465" y="2251587"/>
            <a:ext cx="155349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356852" y="2644877"/>
            <a:ext cx="1809135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0271" y="3883742"/>
            <a:ext cx="3254477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356852" y="4286865"/>
            <a:ext cx="2467896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52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4537" y="532581"/>
            <a:ext cx="60169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Viết</a:t>
            </a:r>
            <a:r>
              <a:rPr lang="en-US" sz="1800" dirty="0">
                <a:latin typeface="UTM Avo" panose="02040603050506020204" pitchFamily="18" charset="0"/>
              </a:rPr>
              <a:t> 3 – 5 </a:t>
            </a:r>
            <a:r>
              <a:rPr lang="en-US" sz="1800" dirty="0" err="1">
                <a:latin typeface="UTM Avo" panose="02040603050506020204" pitchFamily="18" charset="0"/>
              </a:rPr>
              <a:t>câu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động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quan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được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GỢI Ý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muốn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kể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nào</a:t>
            </a:r>
            <a:r>
              <a:rPr lang="en-US" sz="1800" dirty="0">
                <a:latin typeface="UTM Avo" panose="020406030505060202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được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quan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kĩ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 ở </a:t>
            </a:r>
            <a:r>
              <a:rPr lang="en-US" sz="1800" dirty="0" err="1">
                <a:latin typeface="UTM Avo" panose="02040603050506020204" pitchFamily="18" charset="0"/>
              </a:rPr>
              <a:t>đâu</a:t>
            </a:r>
            <a:r>
              <a:rPr lang="en-US" sz="1800" dirty="0">
                <a:latin typeface="UTM Avo" panose="02040603050506020204" pitchFamily="18" charset="0"/>
              </a:rPr>
              <a:t>? </a:t>
            </a:r>
            <a:r>
              <a:rPr lang="en-US" sz="1800" dirty="0" err="1">
                <a:latin typeface="UTM Avo" panose="02040603050506020204" pitchFamily="18" charset="0"/>
              </a:rPr>
              <a:t>Khi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nào</a:t>
            </a:r>
            <a:r>
              <a:rPr lang="en-US" sz="1800" dirty="0">
                <a:latin typeface="UTM Avo" panose="020406030505060202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Kể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những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động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Nêu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nhân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xét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54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1278" y="425391"/>
            <a:ext cx="586002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ĐỌC MỞ RỘNG</a:t>
            </a:r>
          </a:p>
          <a:p>
            <a:pPr marL="342900" lvl="1" indent="-342900">
              <a:lnSpc>
                <a:spcPct val="150000"/>
              </a:lnSpc>
              <a:buAutoNum type="arabicPeriod"/>
            </a:pPr>
            <a:r>
              <a:rPr lang="en-US" sz="1800" dirty="0" err="1">
                <a:latin typeface="UTM Avo" panose="02040603050506020204" pitchFamily="18" charset="0"/>
              </a:rPr>
              <a:t>Mang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đến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lớp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sách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báo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viết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loài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nuôi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342900" lvl="1" indent="-342900">
              <a:lnSpc>
                <a:spcPct val="150000"/>
              </a:lnSpc>
              <a:buAutoNum type="arabicPeriod"/>
            </a:pPr>
            <a:r>
              <a:rPr lang="en-US" sz="1800" dirty="0" err="1">
                <a:latin typeface="UTM Avo" panose="02040603050506020204" pitchFamily="18" charset="0"/>
              </a:rPr>
              <a:t>Cùng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đọc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với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bạn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đổi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số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thông</a:t>
            </a:r>
            <a:r>
              <a:rPr lang="en-US" sz="1800" dirty="0">
                <a:latin typeface="UTM Avo" panose="02040603050506020204" pitchFamily="18" charset="0"/>
              </a:rPr>
              <a:t> tin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loài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1219200" y="2684208"/>
            <a:ext cx="2989006" cy="560439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Tên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loài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vật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đó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là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gì</a:t>
            </a:r>
            <a:r>
              <a:rPr lang="en-US" sz="1800" dirty="0">
                <a:solidFill>
                  <a:srgbClr val="000000"/>
                </a:solidFill>
              </a:rPr>
              <a:t> ?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3067665" y="3403895"/>
            <a:ext cx="2989006" cy="560439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Loài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vật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đó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ăn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gì</a:t>
            </a:r>
            <a:r>
              <a:rPr lang="en-US" sz="1800" dirty="0">
                <a:solidFill>
                  <a:srgbClr val="000000"/>
                </a:solidFill>
              </a:rPr>
              <a:t> ?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1219200" y="4123582"/>
            <a:ext cx="2989006" cy="5604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B7D574"/>
          </a:solidFill>
          <a:ln w="12700">
            <a:solidFill>
              <a:srgbClr val="7EA13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Đặc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điểm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nào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khiến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nhớ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nhất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về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loài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vật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đó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7557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66713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00640" y="476785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954337" y="969499"/>
            <a:ext cx="27026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Bờ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tre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quanh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hồ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Suốt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ngày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đón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khách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Một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đàn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cò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bạch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Hạ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cánh</a:t>
            </a:r>
            <a:r>
              <a:rPr lang="en-US" sz="1600" dirty="0">
                <a:latin typeface="UTM Avo" panose="02040603050506020204" pitchFamily="18" charset="0"/>
              </a:rPr>
              <a:t> reo </a:t>
            </a:r>
            <a:r>
              <a:rPr lang="en-US" sz="1600" dirty="0" err="1">
                <a:latin typeface="UTM Avo" panose="02040603050506020204" pitchFamily="18" charset="0"/>
              </a:rPr>
              <a:t>mừng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Tre </a:t>
            </a:r>
            <a:r>
              <a:rPr lang="en-US" sz="1600" dirty="0" err="1">
                <a:latin typeface="UTM Avo" panose="02040603050506020204" pitchFamily="18" charset="0"/>
              </a:rPr>
              <a:t>chợt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tưng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bừng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Nở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đầy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hoa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trắng</a:t>
            </a:r>
            <a:endParaRPr lang="en-US" sz="16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05704" y="230835"/>
            <a:ext cx="27026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Đến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chơi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im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lặng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Có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bác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bồ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nông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Đứng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nhìn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mênh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mông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Im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như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tượng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đá</a:t>
            </a:r>
            <a:r>
              <a:rPr lang="en-US" sz="16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Một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chú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bói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cá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Đỗ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xuống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cành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mềm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Chú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vụt</a:t>
            </a:r>
            <a:r>
              <a:rPr lang="en-US" sz="1600" dirty="0">
                <a:latin typeface="UTM Avo" panose="02040603050506020204" pitchFamily="18" charset="0"/>
              </a:rPr>
              <a:t> bay </a:t>
            </a:r>
            <a:r>
              <a:rPr lang="en-US" sz="1600" dirty="0" err="1">
                <a:latin typeface="UTM Avo" panose="02040603050506020204" pitchFamily="18" charset="0"/>
              </a:rPr>
              <a:t>lên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Đậu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vào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chỗ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cũ</a:t>
            </a:r>
            <a:r>
              <a:rPr lang="en-US" sz="16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979265" y="3277823"/>
            <a:ext cx="2702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Ghé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chơi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đông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đủ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Cả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toán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chim</a:t>
            </a:r>
            <a:r>
              <a:rPr lang="en-US" sz="16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Ca </a:t>
            </a:r>
            <a:r>
              <a:rPr lang="en-US" sz="1600" dirty="0" err="1">
                <a:latin typeface="UTM Avo" panose="02040603050506020204" pitchFamily="18" charset="0"/>
              </a:rPr>
              <a:t>hát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gật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gù</a:t>
            </a:r>
            <a:r>
              <a:rPr lang="en-US" sz="16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“ồ, </a:t>
            </a:r>
            <a:r>
              <a:rPr lang="en-US" sz="1600" dirty="0" err="1">
                <a:latin typeface="UTM Avo" panose="02040603050506020204" pitchFamily="18" charset="0"/>
              </a:rPr>
              <a:t>tre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rất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mát</a:t>
            </a:r>
            <a:r>
              <a:rPr lang="en-US" sz="1600" dirty="0">
                <a:latin typeface="UTM Avo" panose="02040603050506020204" pitchFamily="18" charset="0"/>
              </a:rPr>
              <a:t>!”.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05704" y="3277823"/>
            <a:ext cx="270262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Khách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còn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chú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ếch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Ì </a:t>
            </a:r>
            <a:r>
              <a:rPr lang="en-US" sz="1600" dirty="0" err="1">
                <a:latin typeface="UTM Avo" panose="02040603050506020204" pitchFamily="18" charset="0"/>
              </a:rPr>
              <a:t>ộp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vang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lừng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Gọi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sao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tưng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bừng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Lúc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ngày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vừa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tắt</a:t>
            </a:r>
            <a:endParaRPr lang="en-US" sz="1600" dirty="0">
              <a:latin typeface="UTM Avo" panose="0204060305050602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i="1" dirty="0">
                <a:latin typeface="UTM Avo" panose="02040603050506020204" pitchFamily="18" charset="0"/>
              </a:rPr>
              <a:t>(</a:t>
            </a:r>
            <a:r>
              <a:rPr lang="en-US" i="1" dirty="0" err="1">
                <a:latin typeface="UTM Avo" panose="02040603050506020204" pitchFamily="18" charset="0"/>
              </a:rPr>
              <a:t>Võ</a:t>
            </a:r>
            <a:r>
              <a:rPr lang="en-US" i="1" dirty="0">
                <a:latin typeface="UTM Avo" panose="02040603050506020204" pitchFamily="18" charset="0"/>
              </a:rPr>
              <a:t> </a:t>
            </a:r>
            <a:r>
              <a:rPr lang="en-US" i="1" dirty="0" err="1">
                <a:latin typeface="UTM Avo" panose="02040603050506020204" pitchFamily="18" charset="0"/>
              </a:rPr>
              <a:t>Quảng</a:t>
            </a:r>
            <a:r>
              <a:rPr lang="en-US" i="1" dirty="0">
                <a:latin typeface="UTM Avo" panose="02040603050506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3686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9379E3-F72F-364A-B033-9BD22226F102}"/>
              </a:ext>
            </a:extLst>
          </p:cNvPr>
          <p:cNvSpPr txBox="1"/>
          <p:nvPr/>
        </p:nvSpPr>
        <p:spPr>
          <a:xfrm>
            <a:off x="1924802" y="727214"/>
            <a:ext cx="5365827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Luyện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đọc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từ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khó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1598667" y="1314054"/>
            <a:ext cx="2580041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vi-VN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984686-D9C8-1541-B1BE-DF75E6CE61B6}"/>
              </a:ext>
            </a:extLst>
          </p:cNvPr>
          <p:cNvSpPr/>
          <p:nvPr/>
        </p:nvSpPr>
        <p:spPr>
          <a:xfrm>
            <a:off x="1598667" y="1902498"/>
            <a:ext cx="2471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>
                <a:latin typeface="UTM Avo" panose="02040603050506020204" pitchFamily="18" charset="0"/>
              </a:rPr>
              <a:t>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vi-VN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0DC3C9-D8FE-8343-84BC-BA7E05AFEB0D}"/>
              </a:ext>
            </a:extLst>
          </p:cNvPr>
          <p:cNvSpPr/>
          <p:nvPr/>
        </p:nvSpPr>
        <p:spPr>
          <a:xfrm>
            <a:off x="1598667" y="2471659"/>
            <a:ext cx="2186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endParaRPr lang="vi-VN" sz="24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1DFA7C5-42F0-644F-A449-37BAD5B856D4}"/>
              </a:ext>
            </a:extLst>
          </p:cNvPr>
          <p:cNvSpPr/>
          <p:nvPr/>
        </p:nvSpPr>
        <p:spPr>
          <a:xfrm>
            <a:off x="1768343" y="1557746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72DEC70-6CE3-A84E-B133-9B8831666FB9}"/>
              </a:ext>
            </a:extLst>
          </p:cNvPr>
          <p:cNvSpPr/>
          <p:nvPr/>
        </p:nvSpPr>
        <p:spPr>
          <a:xfrm>
            <a:off x="1768343" y="2146190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8FA0106-3394-A74C-9895-B3A17E410635}"/>
              </a:ext>
            </a:extLst>
          </p:cNvPr>
          <p:cNvSpPr/>
          <p:nvPr/>
        </p:nvSpPr>
        <p:spPr>
          <a:xfrm>
            <a:off x="1768344" y="2715351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0DC3C9-D8FE-8343-84BC-BA7E05AFEB0D}"/>
              </a:ext>
            </a:extLst>
          </p:cNvPr>
          <p:cNvSpPr/>
          <p:nvPr/>
        </p:nvSpPr>
        <p:spPr>
          <a:xfrm>
            <a:off x="1598667" y="3040819"/>
            <a:ext cx="2304740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endParaRPr lang="vi-VN" sz="24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72DEC70-6CE3-A84E-B133-9B8831666FB9}"/>
              </a:ext>
            </a:extLst>
          </p:cNvPr>
          <p:cNvSpPr/>
          <p:nvPr/>
        </p:nvSpPr>
        <p:spPr>
          <a:xfrm>
            <a:off x="1768343" y="3287370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3" name="Group 12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303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 animBg="1"/>
      <p:bldP spid="7" grpId="0" animBg="1"/>
      <p:bldP spid="8" grpId="0" animBg="1"/>
      <p:bldP spid="9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66713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00640" y="476785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954337" y="969499"/>
            <a:ext cx="27026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Bờ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tre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quanh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hồ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Suốt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ngày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đón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khách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Một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đàn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cò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bạch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Hạ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cánh</a:t>
            </a:r>
            <a:r>
              <a:rPr lang="en-US" sz="1600" dirty="0">
                <a:latin typeface="UTM Avo" panose="02040603050506020204" pitchFamily="18" charset="0"/>
              </a:rPr>
              <a:t> reo </a:t>
            </a:r>
            <a:r>
              <a:rPr lang="en-US" sz="1600" dirty="0" err="1">
                <a:latin typeface="UTM Avo" panose="02040603050506020204" pitchFamily="18" charset="0"/>
              </a:rPr>
              <a:t>mừng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Tre </a:t>
            </a:r>
            <a:r>
              <a:rPr lang="en-US" sz="1600" dirty="0" err="1">
                <a:latin typeface="UTM Avo" panose="02040603050506020204" pitchFamily="18" charset="0"/>
              </a:rPr>
              <a:t>chợt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tưng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bừng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Nở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đầy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hoa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trắng</a:t>
            </a:r>
            <a:endParaRPr lang="en-US" sz="16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05704" y="230835"/>
            <a:ext cx="27026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Đến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chơi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im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lặng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Có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bác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bồ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nông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Đứng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nhìn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mênh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mông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Im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như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tượng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đá</a:t>
            </a:r>
            <a:r>
              <a:rPr lang="en-US" sz="16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Một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chú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bói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cá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Đỗ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xuống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cành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mềm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Chú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vụt</a:t>
            </a:r>
            <a:r>
              <a:rPr lang="en-US" sz="1600" dirty="0">
                <a:latin typeface="UTM Avo" panose="02040603050506020204" pitchFamily="18" charset="0"/>
              </a:rPr>
              <a:t> bay </a:t>
            </a:r>
            <a:r>
              <a:rPr lang="en-US" sz="1600" dirty="0" err="1">
                <a:latin typeface="UTM Avo" panose="02040603050506020204" pitchFamily="18" charset="0"/>
              </a:rPr>
              <a:t>lên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Đậu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vào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chỗ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cũ</a:t>
            </a:r>
            <a:r>
              <a:rPr lang="en-US" sz="16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979265" y="3277823"/>
            <a:ext cx="2702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Ghé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chơi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đông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đủ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Cả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toán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chim</a:t>
            </a:r>
            <a:r>
              <a:rPr lang="en-US" sz="16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Ca </a:t>
            </a:r>
            <a:r>
              <a:rPr lang="en-US" sz="1600" dirty="0" err="1">
                <a:latin typeface="UTM Avo" panose="02040603050506020204" pitchFamily="18" charset="0"/>
              </a:rPr>
              <a:t>hát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gật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gù</a:t>
            </a:r>
            <a:r>
              <a:rPr lang="en-US" sz="16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“Ồ, </a:t>
            </a:r>
            <a:r>
              <a:rPr lang="en-US" sz="1600" dirty="0" err="1">
                <a:latin typeface="UTM Avo" panose="02040603050506020204" pitchFamily="18" charset="0"/>
              </a:rPr>
              <a:t>tre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rất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mát</a:t>
            </a:r>
            <a:r>
              <a:rPr lang="en-US" sz="1600" dirty="0">
                <a:latin typeface="UTM Avo" panose="02040603050506020204" pitchFamily="18" charset="0"/>
              </a:rPr>
              <a:t>!”.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05704" y="3277823"/>
            <a:ext cx="270262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Khách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còn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chú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ếch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Ì </a:t>
            </a:r>
            <a:r>
              <a:rPr lang="en-US" sz="1600" dirty="0" err="1">
                <a:latin typeface="UTM Avo" panose="02040603050506020204" pitchFamily="18" charset="0"/>
              </a:rPr>
              <a:t>ộp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vang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lừng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Gọi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sao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tưng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bừng</a:t>
            </a:r>
            <a:endParaRPr lang="en-US" sz="16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Lúc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ngày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vừa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tắt</a:t>
            </a:r>
            <a:endParaRPr lang="en-US" sz="1600" dirty="0">
              <a:latin typeface="UTM Avo" panose="0204060305050602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i="1" dirty="0">
                <a:latin typeface="UTM Avo" panose="02040603050506020204" pitchFamily="18" charset="0"/>
              </a:rPr>
              <a:t>(</a:t>
            </a:r>
            <a:r>
              <a:rPr lang="en-US" i="1" dirty="0" err="1">
                <a:latin typeface="UTM Avo" panose="02040603050506020204" pitchFamily="18" charset="0"/>
              </a:rPr>
              <a:t>Võ</a:t>
            </a:r>
            <a:r>
              <a:rPr lang="en-US" i="1" dirty="0">
                <a:latin typeface="UTM Avo" panose="02040603050506020204" pitchFamily="18" charset="0"/>
              </a:rPr>
              <a:t> </a:t>
            </a:r>
            <a:r>
              <a:rPr lang="en-US" i="1" dirty="0" err="1">
                <a:latin typeface="UTM Avo" panose="02040603050506020204" pitchFamily="18" charset="0"/>
              </a:rPr>
              <a:t>Quảng</a:t>
            </a:r>
            <a:r>
              <a:rPr lang="en-US" i="1" dirty="0">
                <a:latin typeface="UTM Avo" panose="02040603050506020204" pitchFamily="18" charset="0"/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90EC3B-891B-417A-A712-D5F0015B33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95" y="1065976"/>
            <a:ext cx="304770" cy="28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CAB96B-6FE5-4EDE-ABE3-7E5F314AEE0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704" y="355318"/>
            <a:ext cx="288000" cy="28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4E56CF-13A6-4CFC-BDFF-C89478191F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3" y="3374300"/>
            <a:ext cx="288000" cy="28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2" t="30735" r="25077" b="36754"/>
          <a:stretch/>
        </p:blipFill>
        <p:spPr>
          <a:xfrm>
            <a:off x="3717704" y="3330333"/>
            <a:ext cx="302112" cy="30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4" y="793687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0224" y="1405704"/>
            <a:ext cx="5996762" cy="455125"/>
            <a:chOff x="460224" y="1435196"/>
            <a:chExt cx="5996762" cy="4551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5996762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vi-VN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3723" y="3031372"/>
            <a:ext cx="1660380" cy="455125"/>
            <a:chOff x="443723" y="2146156"/>
            <a:chExt cx="1660380" cy="45512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660380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vi-VN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1405704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cao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nhọn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lông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trắng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3723" y="3859405"/>
            <a:ext cx="1587964" cy="455125"/>
            <a:chOff x="443723" y="2146156"/>
            <a:chExt cx="1587964" cy="4551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587964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chim</a:t>
              </a:r>
              <a:r>
                <a:rPr lang="en-US" sz="1800" dirty="0">
                  <a:latin typeface="UTM Avo" panose="02040603050506020204" pitchFamily="18" charset="0"/>
                </a:rPr>
                <a:t> cu</a:t>
              </a:r>
              <a:endParaRPr lang="vi-VN" sz="1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0224" y="2233139"/>
            <a:ext cx="1571463" cy="455125"/>
            <a:chOff x="460224" y="1435196"/>
            <a:chExt cx="1571463" cy="45512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1571463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vi-VN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25" y="2341834"/>
            <a:ext cx="3434335" cy="203472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56" y="1839079"/>
            <a:ext cx="1956841" cy="293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2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4" y="793687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0224" y="1405704"/>
            <a:ext cx="5996762" cy="455125"/>
            <a:chOff x="460224" y="1435196"/>
            <a:chExt cx="5996762" cy="4551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5996762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vi-VN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3723" y="3031372"/>
            <a:ext cx="1660380" cy="455125"/>
            <a:chOff x="443723" y="2146156"/>
            <a:chExt cx="1660380" cy="45512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660380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vi-VN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1405704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cao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nhọn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lông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trắng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3723" y="3859405"/>
            <a:ext cx="1587964" cy="455125"/>
            <a:chOff x="443723" y="2146156"/>
            <a:chExt cx="1587964" cy="4551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587964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chim</a:t>
              </a:r>
              <a:r>
                <a:rPr lang="en-US" sz="1800" dirty="0">
                  <a:latin typeface="UTM Avo" panose="02040603050506020204" pitchFamily="18" charset="0"/>
                </a:rPr>
                <a:t> cu</a:t>
              </a:r>
              <a:endParaRPr lang="vi-VN" sz="1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0224" y="2233139"/>
            <a:ext cx="1571463" cy="455125"/>
            <a:chOff x="460224" y="1435196"/>
            <a:chExt cx="1571463" cy="45512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1571463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vi-VN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2222888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túi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đựng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mồi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63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32" y="454859"/>
            <a:ext cx="5613547" cy="42101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3"/>
          <a:stretch/>
        </p:blipFill>
        <p:spPr>
          <a:xfrm>
            <a:off x="588532" y="452527"/>
            <a:ext cx="5613546" cy="419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0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</TotalTime>
  <Words>1377</Words>
  <Application>Microsoft Office PowerPoint</Application>
  <PresentationFormat>Custom</PresentationFormat>
  <Paragraphs>262</Paragraphs>
  <Slides>33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UTM Cookies</vt:lpstr>
      <vt:lpstr>Montserrat</vt:lpstr>
      <vt:lpstr>UTM Avo</vt:lpstr>
      <vt:lpstr>Kalam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Lenovo</cp:lastModifiedBy>
  <cp:revision>99</cp:revision>
  <dcterms:modified xsi:type="dcterms:W3CDTF">2021-07-17T10:38:09Z</dcterms:modified>
</cp:coreProperties>
</file>