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46"/>
  </p:notesMasterIdLst>
  <p:sldIdLst>
    <p:sldId id="262" r:id="rId2"/>
    <p:sldId id="312" r:id="rId3"/>
    <p:sldId id="261" r:id="rId4"/>
    <p:sldId id="259" r:id="rId5"/>
    <p:sldId id="313" r:id="rId6"/>
    <p:sldId id="263" r:id="rId7"/>
    <p:sldId id="270" r:id="rId8"/>
    <p:sldId id="272" r:id="rId9"/>
    <p:sldId id="277" r:id="rId10"/>
    <p:sldId id="271" r:id="rId11"/>
    <p:sldId id="276" r:id="rId12"/>
    <p:sldId id="278" r:id="rId13"/>
    <p:sldId id="279" r:id="rId14"/>
    <p:sldId id="275" r:id="rId15"/>
    <p:sldId id="311" r:id="rId16"/>
    <p:sldId id="280" r:id="rId17"/>
    <p:sldId id="281" r:id="rId18"/>
    <p:sldId id="314" r:id="rId19"/>
    <p:sldId id="315" r:id="rId20"/>
    <p:sldId id="284" r:id="rId21"/>
    <p:sldId id="316" r:id="rId22"/>
    <p:sldId id="288" r:id="rId23"/>
    <p:sldId id="290" r:id="rId24"/>
    <p:sldId id="291" r:id="rId25"/>
    <p:sldId id="292" r:id="rId26"/>
    <p:sldId id="293" r:id="rId27"/>
    <p:sldId id="317" r:id="rId28"/>
    <p:sldId id="296" r:id="rId29"/>
    <p:sldId id="297" r:id="rId30"/>
    <p:sldId id="294" r:id="rId31"/>
    <p:sldId id="295" r:id="rId32"/>
    <p:sldId id="318" r:id="rId33"/>
    <p:sldId id="298" r:id="rId34"/>
    <p:sldId id="299" r:id="rId35"/>
    <p:sldId id="301" r:id="rId36"/>
    <p:sldId id="300" r:id="rId37"/>
    <p:sldId id="302" r:id="rId38"/>
    <p:sldId id="303" r:id="rId39"/>
    <p:sldId id="304" r:id="rId40"/>
    <p:sldId id="305" r:id="rId41"/>
    <p:sldId id="306" r:id="rId42"/>
    <p:sldId id="307" r:id="rId43"/>
    <p:sldId id="309" r:id="rId44"/>
    <p:sldId id="30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4" y="32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91093-3EBA-465A-ABD7-62CFEAD147DC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FACE0-DC64-4546-9992-979885E834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70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5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377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98270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9280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24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2936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487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6532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0665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21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5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66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919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97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76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2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45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21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3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138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01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737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4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377B2-CA8A-472A-8636-8D3357B9B751}" type="datetimeFigureOut">
              <a:rPr lang="en-US" smtClean="0"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5FC6-8892-4E8C-99EE-B02AC7AED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11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10" Type="http://schemas.openxmlformats.org/officeDocument/2006/relationships/image" Target="../media/image34.png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em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3.png"/><Relationship Id="rId4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microsoft.com/office/2007/relationships/hdphoto" Target="../media/hdphoto8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GIF"/><Relationship Id="rId4" Type="http://schemas.microsoft.com/office/2007/relationships/hdphoto" Target="../media/hdphoto9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5.wdp"/><Relationship Id="rId5" Type="http://schemas.openxmlformats.org/officeDocument/2006/relationships/image" Target="../media/image13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49.png"/><Relationship Id="rId4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microsoft.com/office/2007/relationships/hdphoto" Target="../media/hdphoto5.wdp"/><Relationship Id="rId4" Type="http://schemas.openxmlformats.org/officeDocument/2006/relationships/image" Target="../media/image1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microsoft.com/office/2007/relationships/hdphoto" Target="../media/hdphoto4.wdp"/><Relationship Id="rId5" Type="http://schemas.openxmlformats.org/officeDocument/2006/relationships/image" Target="../media/image12.png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2516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Chào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mừng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với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Tiếng Việt - Lớp 2</a:t>
            </a:r>
          </a:p>
        </p:txBody>
      </p:sp>
      <p:sp>
        <p:nvSpPr>
          <p:cNvPr id="5" name="Rectangle 4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30136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817" y="5092265"/>
            <a:ext cx="1245801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44520" y="4832942"/>
            <a:ext cx="1376372" cy="1765735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" t="3179" r="1644" b="2890"/>
          <a:stretch/>
        </p:blipFill>
        <p:spPr>
          <a:xfrm>
            <a:off x="1017585" y="0"/>
            <a:ext cx="9596487" cy="23023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3029" r="1978" b="4927"/>
          <a:stretch/>
        </p:blipFill>
        <p:spPr>
          <a:xfrm>
            <a:off x="1848158" y="2302377"/>
            <a:ext cx="8616099" cy="1195585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t="3088" r="1881" b="2434"/>
          <a:stretch/>
        </p:blipFill>
        <p:spPr>
          <a:xfrm>
            <a:off x="1272617" y="3360570"/>
            <a:ext cx="9086424" cy="1435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t="15877" r="1987" b="6481"/>
          <a:stretch/>
        </p:blipFill>
        <p:spPr>
          <a:xfrm>
            <a:off x="1527647" y="4795653"/>
            <a:ext cx="9257123" cy="190063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1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269632" y="105508"/>
            <a:ext cx="11922368" cy="6635261"/>
          </a:xfr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A2D1403-B7AB-4440-A9B5-3E71737860DF}"/>
              </a:ext>
            </a:extLst>
          </p:cNvPr>
          <p:cNvSpPr txBox="1">
            <a:spLocks/>
          </p:cNvSpPr>
          <p:nvPr/>
        </p:nvSpPr>
        <p:spPr>
          <a:xfrm>
            <a:off x="2497444" y="419165"/>
            <a:ext cx="8540686" cy="3268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từ</a:t>
            </a:r>
            <a:r>
              <a:rPr 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53818" y="2827406"/>
            <a:ext cx="98010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gi</a:t>
            </a:r>
            <a:r>
              <a:rPr lang="nl-NL" altLang="en-US" sz="4400" b="1" dirty="0">
                <a:latin typeface="Times New Roman" panose="02020603050405020304" pitchFamily="18" charset="0"/>
              </a:rPr>
              <a:t>ả vờ, </a:t>
            </a: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x</a:t>
            </a:r>
            <a:r>
              <a:rPr lang="nl-NL" altLang="en-US" sz="4400" b="1" dirty="0">
                <a:latin typeface="Times New Roman" panose="02020603050405020304" pitchFamily="18" charset="0"/>
              </a:rPr>
              <a:t>âm </a:t>
            </a: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ch</a:t>
            </a:r>
            <a:r>
              <a:rPr lang="nl-NL" altLang="en-US" sz="4400" b="1" dirty="0">
                <a:latin typeface="Times New Roman" panose="02020603050405020304" pitchFamily="18" charset="0"/>
              </a:rPr>
              <a:t>iếm, c</a:t>
            </a: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ưỡi</a:t>
            </a:r>
            <a:r>
              <a:rPr lang="nl-NL" altLang="en-US" sz="4400" b="1" dirty="0">
                <a:latin typeface="Times New Roman" panose="02020603050405020304" pitchFamily="18" charset="0"/>
              </a:rPr>
              <a:t> cổ, ngh</a:t>
            </a: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iến</a:t>
            </a:r>
            <a:r>
              <a:rPr lang="nl-NL" altLang="en-US" sz="4400" b="1" dirty="0">
                <a:latin typeface="Times New Roman" panose="02020603050405020304" pitchFamily="18" charset="0"/>
              </a:rPr>
              <a:t> </a:t>
            </a:r>
            <a:r>
              <a:rPr lang="nl-NL" altLang="en-US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r</a:t>
            </a:r>
            <a:r>
              <a:rPr lang="nl-NL" altLang="en-US" sz="4400" b="1" dirty="0">
                <a:latin typeface="Times New Roman" panose="02020603050405020304" pitchFamily="18" charset="0"/>
              </a:rPr>
              <a:t>ăng</a:t>
            </a:r>
            <a:r>
              <a:rPr lang="nl-NL" altLang="en-US" sz="2000" b="1" dirty="0">
                <a:latin typeface="Times New Roman" panose="02020603050405020304" pitchFamily="18" charset="0"/>
              </a:rPr>
              <a:t>.</a:t>
            </a:r>
            <a:endParaRPr lang="en-US" altLang="en-US" sz="20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819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4285" y="117707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3" y="-109655"/>
            <a:ext cx="12192000" cy="6858000"/>
          </a:xfrm>
        </p:spPr>
      </p:pic>
      <p:sp>
        <p:nvSpPr>
          <p:cNvPr id="5" name="Text Box 19"/>
          <p:cNvSpPr txBox="1">
            <a:spLocks noChangeArrowheads="1"/>
          </p:cNvSpPr>
          <p:nvPr/>
        </p:nvSpPr>
        <p:spPr bwMode="auto">
          <a:xfrm>
            <a:off x="1858112" y="1235272"/>
            <a:ext cx="8915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nl-NL" altLang="en-US" sz="2800" dirty="0">
                <a:latin typeface="Times New Roman" panose="02020603050405020304" pitchFamily="18" charset="0"/>
              </a:rPr>
              <a:t>+ </a:t>
            </a:r>
            <a:r>
              <a:rPr lang="nl-NL" altLang="en-US" sz="2800" b="1" dirty="0">
                <a:latin typeface="Times New Roman" panose="02020603050405020304" pitchFamily="18" charset="0"/>
              </a:rPr>
              <a:t>Đợi từ sáng đến trưa,  vẫn không được gặp,  cậu bèn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liều chết </a:t>
            </a:r>
            <a:r>
              <a:rPr lang="nl-NL" altLang="en-US" sz="2800" b="1" dirty="0">
                <a:latin typeface="Times New Roman" panose="02020603050405020304" pitchFamily="18" charset="0"/>
              </a:rPr>
              <a:t> xô mấy người lính gác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ngã chúi</a:t>
            </a:r>
            <a:r>
              <a:rPr lang="nl-NL" altLang="en-US" sz="2800" b="1" dirty="0">
                <a:latin typeface="Times New Roman" panose="02020603050405020304" pitchFamily="18" charset="0"/>
              </a:rPr>
              <a:t>,  xăm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xăm</a:t>
            </a:r>
            <a:r>
              <a:rPr lang="nl-NL" altLang="en-US" sz="2800" b="1" dirty="0">
                <a:latin typeface="Times New Roman" panose="02020603050405020304" pitchFamily="18" charset="0"/>
              </a:rPr>
              <a:t> xuống bến.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6" name="Line 24"/>
          <p:cNvSpPr>
            <a:spLocks noChangeShapeType="1"/>
          </p:cNvSpPr>
          <p:nvPr/>
        </p:nvSpPr>
        <p:spPr bwMode="auto">
          <a:xfrm flipH="1">
            <a:off x="5485074" y="1324867"/>
            <a:ext cx="163398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25"/>
          <p:cNvSpPr>
            <a:spLocks noChangeShapeType="1"/>
          </p:cNvSpPr>
          <p:nvPr/>
        </p:nvSpPr>
        <p:spPr bwMode="auto">
          <a:xfrm flipH="1">
            <a:off x="8857465" y="1379182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Line 26"/>
          <p:cNvSpPr>
            <a:spLocks noChangeShapeType="1"/>
          </p:cNvSpPr>
          <p:nvPr/>
        </p:nvSpPr>
        <p:spPr bwMode="auto">
          <a:xfrm flipH="1">
            <a:off x="3258385" y="1760182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27"/>
          <p:cNvSpPr>
            <a:spLocks noChangeShapeType="1"/>
          </p:cNvSpPr>
          <p:nvPr/>
        </p:nvSpPr>
        <p:spPr bwMode="auto">
          <a:xfrm flipH="1">
            <a:off x="9868735" y="1767244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28"/>
          <p:cNvSpPr>
            <a:spLocks noChangeShapeType="1"/>
          </p:cNvSpPr>
          <p:nvPr/>
        </p:nvSpPr>
        <p:spPr bwMode="auto">
          <a:xfrm flipH="1">
            <a:off x="3690938" y="2194793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9"/>
          <p:cNvSpPr>
            <a:spLocks noChangeShapeType="1"/>
          </p:cNvSpPr>
          <p:nvPr/>
        </p:nvSpPr>
        <p:spPr bwMode="auto">
          <a:xfrm flipH="1">
            <a:off x="3607496" y="2187314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653470" y="2620941"/>
            <a:ext cx="9153427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Low">
              <a:spcBef>
                <a:spcPct val="0"/>
              </a:spcBef>
              <a:buClrTx/>
              <a:buSzTx/>
              <a:buFontTx/>
              <a:buNone/>
            </a:pPr>
            <a:r>
              <a:rPr lang="nl-NL" altLang="en-US" b="1" dirty="0">
                <a:latin typeface="Times New Roman" panose="02020603050405020304" pitchFamily="18" charset="0"/>
              </a:rPr>
              <a:t>+ </a:t>
            </a:r>
            <a:r>
              <a:rPr lang="nl-NL" altLang="en-US" sz="2800" b="1" dirty="0">
                <a:latin typeface="Times New Roman" panose="02020603050405020304" pitchFamily="18" charset="0"/>
              </a:rPr>
              <a:t>Ta xuống xin bệ kiến Vua, không kẻ nào được giữ ta lại (giọng giận dữ). Quốc Toản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tạ ơn</a:t>
            </a:r>
            <a:r>
              <a:rPr lang="nl-NL" altLang="en-US" sz="2800" b="1" dirty="0">
                <a:latin typeface="Times New Roman" panose="02020603050405020304" pitchFamily="18" charset="0"/>
              </a:rPr>
              <a:t> Vua, chân bước lên bờ mà lòng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ấm ức</a:t>
            </a:r>
            <a:r>
              <a:rPr lang="nl-NL" altLang="en-US" sz="2800" b="1" dirty="0">
                <a:latin typeface="Times New Roman" panose="02020603050405020304" pitchFamily="18" charset="0"/>
              </a:rPr>
              <a:t>:    “Vua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ban cho</a:t>
            </a:r>
            <a:r>
              <a:rPr lang="nl-NL" altLang="en-US" sz="2800" b="1" dirty="0">
                <a:latin typeface="Times New Roman" panose="02020603050405020304" pitchFamily="18" charset="0"/>
              </a:rPr>
              <a:t> cam quý  nhưng xem ta như trẻ con,  vẫn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không cho</a:t>
            </a:r>
            <a:r>
              <a:rPr lang="nl-NL" altLang="en-US" sz="2800" b="1" dirty="0">
                <a:latin typeface="Times New Roman" panose="02020603050405020304" pitchFamily="18" charset="0"/>
              </a:rPr>
              <a:t> dự bàn việc nước.”   Nghĩ đến quân giặc đang lăm le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đè đầu cưỡi cổ</a:t>
            </a:r>
            <a:r>
              <a:rPr lang="nl-NL" altLang="en-US" sz="2800" b="1" dirty="0">
                <a:latin typeface="Times New Roman" panose="02020603050405020304" pitchFamily="18" charset="0"/>
              </a:rPr>
              <a:t> dân mình,  cậu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nghiến răng</a:t>
            </a:r>
            <a:r>
              <a:rPr lang="nl-NL" altLang="en-US" sz="2800" b="1" dirty="0">
                <a:latin typeface="Times New Roman" panose="02020603050405020304" pitchFamily="18" charset="0"/>
              </a:rPr>
              <a:t>,  hai bàn tay </a:t>
            </a:r>
            <a:r>
              <a:rPr lang="nl-NL" altLang="en-US" sz="2800" b="1" u="sng" dirty="0">
                <a:latin typeface="Times New Roman" panose="02020603050405020304" pitchFamily="18" charset="0"/>
              </a:rPr>
              <a:t>bóp chặt</a:t>
            </a:r>
            <a:r>
              <a:rPr lang="nl-NL" altLang="en-US" sz="2800" b="1" dirty="0">
                <a:latin typeface="Times New Roman" panose="02020603050405020304" pitchFamily="18" charset="0"/>
              </a:rPr>
              <a:t>.</a:t>
            </a:r>
            <a:endParaRPr lang="en-US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H="1">
            <a:off x="6153983" y="274462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H="1">
            <a:off x="4299261" y="3607551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5" name="Line 8"/>
          <p:cNvSpPr>
            <a:spLocks noChangeShapeType="1"/>
          </p:cNvSpPr>
          <p:nvPr/>
        </p:nvSpPr>
        <p:spPr bwMode="auto">
          <a:xfrm flipH="1">
            <a:off x="4223061" y="3607551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6" name="Line 9"/>
          <p:cNvSpPr>
            <a:spLocks noChangeShapeType="1"/>
          </p:cNvSpPr>
          <p:nvPr/>
        </p:nvSpPr>
        <p:spPr bwMode="auto">
          <a:xfrm flipH="1">
            <a:off x="7837946" y="3128845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7" name="Line 10"/>
          <p:cNvSpPr>
            <a:spLocks noChangeShapeType="1"/>
          </p:cNvSpPr>
          <p:nvPr/>
        </p:nvSpPr>
        <p:spPr bwMode="auto">
          <a:xfrm flipH="1">
            <a:off x="9055281" y="4080796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8" name="Line 11"/>
          <p:cNvSpPr>
            <a:spLocks noChangeShapeType="1"/>
          </p:cNvSpPr>
          <p:nvPr/>
        </p:nvSpPr>
        <p:spPr bwMode="auto">
          <a:xfrm flipH="1">
            <a:off x="8973385" y="408147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 flipH="1">
            <a:off x="3637028" y="409634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9916950" y="4477340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21" name="Line 14"/>
          <p:cNvSpPr>
            <a:spLocks noChangeShapeType="1"/>
          </p:cNvSpPr>
          <p:nvPr/>
        </p:nvSpPr>
        <p:spPr bwMode="auto">
          <a:xfrm flipH="1">
            <a:off x="7106681" y="4891432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22" name="Line 15"/>
          <p:cNvSpPr>
            <a:spLocks noChangeShapeType="1"/>
          </p:cNvSpPr>
          <p:nvPr/>
        </p:nvSpPr>
        <p:spPr bwMode="auto">
          <a:xfrm flipH="1">
            <a:off x="7030481" y="4909712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23" name="Line 16"/>
          <p:cNvSpPr>
            <a:spLocks noChangeShapeType="1"/>
          </p:cNvSpPr>
          <p:nvPr/>
        </p:nvSpPr>
        <p:spPr bwMode="auto">
          <a:xfrm flipH="1">
            <a:off x="3651905" y="4979152"/>
            <a:ext cx="1524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24" name="Rectangle 23"/>
          <p:cNvSpPr/>
          <p:nvPr/>
        </p:nvSpPr>
        <p:spPr>
          <a:xfrm>
            <a:off x="3393720" y="378111"/>
            <a:ext cx="450950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đọc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câu</a:t>
            </a: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khó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882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6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6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6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6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6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6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1" y="166605"/>
            <a:ext cx="3124200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86975" y="428024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Times New Roman" panose="02020603050405020304" pitchFamily="18" charset="0"/>
                  <a:ea typeface="Arial-Rounded" panose="020B0500000000000000" charset="0"/>
                  <a:cs typeface="Times New Roman" panose="02020603050405020304" pitchFamily="18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65853" y="411532"/>
            <a:ext cx="8410591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(1279 – 1368),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73365" y="1436703"/>
            <a:ext cx="11364449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bất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15562" y="1970231"/>
            <a:ext cx="9275711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(1267 – 1285):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giặc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163362" y="3559390"/>
            <a:ext cx="11839197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173365" y="4233122"/>
            <a:ext cx="4192968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153880" y="4860204"/>
            <a:ext cx="11726824" cy="553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Vương</a:t>
            </a: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tước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913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2" grpId="0"/>
      <p:bldP spid="14" grpId="0"/>
      <p:bldP spid="16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817" y="5092265"/>
            <a:ext cx="1245801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44520" y="4832942"/>
            <a:ext cx="1376372" cy="1765735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" t="3179" r="1644" b="2890"/>
          <a:stretch/>
        </p:blipFill>
        <p:spPr>
          <a:xfrm>
            <a:off x="1017585" y="0"/>
            <a:ext cx="9596487" cy="23023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3029" r="1978" b="4927"/>
          <a:stretch/>
        </p:blipFill>
        <p:spPr>
          <a:xfrm>
            <a:off x="1848158" y="2302377"/>
            <a:ext cx="8616099" cy="1195585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t="3088" r="1881" b="2434"/>
          <a:stretch/>
        </p:blipFill>
        <p:spPr>
          <a:xfrm>
            <a:off x="1272617" y="3360570"/>
            <a:ext cx="9086424" cy="1435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t="15877" r="1987" b="6481"/>
          <a:stretch/>
        </p:blipFill>
        <p:spPr>
          <a:xfrm>
            <a:off x="1527647" y="4795653"/>
            <a:ext cx="9257123" cy="190063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1848158" y="2296685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>
            <a:off x="1769607" y="3442007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9" name="Oval 18"/>
          <p:cNvSpPr/>
          <p:nvPr/>
        </p:nvSpPr>
        <p:spPr>
          <a:xfrm>
            <a:off x="1634470" y="4806703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4" name="Oval 13"/>
          <p:cNvSpPr/>
          <p:nvPr/>
        </p:nvSpPr>
        <p:spPr>
          <a:xfrm>
            <a:off x="2031987" y="747743"/>
            <a:ext cx="334141" cy="30799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663" y="443892"/>
            <a:ext cx="527050" cy="178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218" y="1947193"/>
            <a:ext cx="527050" cy="1391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539" y="3126377"/>
            <a:ext cx="527050" cy="170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01" y="4457364"/>
            <a:ext cx="527050" cy="185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98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  <p:bldP spid="16" grpId="0" bldLvl="0" animBg="1"/>
      <p:bldP spid="19" grpId="0" bldLvl="0" animBg="1"/>
      <p:bldP spid="14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1524000" y="2819400"/>
            <a:ext cx="9144000" cy="1600200"/>
          </a:xfrm>
          <a:prstGeom prst="ribbon">
            <a:avLst>
              <a:gd name="adj1" fmla="val 31944"/>
              <a:gd name="adj2" fmla="val 62278"/>
            </a:avLst>
          </a:prstGeom>
          <a:solidFill>
            <a:srgbClr val="FAEEA4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4267200" y="3505201"/>
            <a:ext cx="4191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>
                <a:solidFill>
                  <a:srgbClr val="6600FF"/>
                </a:solidFill>
                <a:latin typeface="Times New Roman" panose="02020603050405020304" pitchFamily="18" charset="0"/>
              </a:rPr>
              <a:t>Đọc trong nhóm</a:t>
            </a:r>
          </a:p>
        </p:txBody>
      </p:sp>
      <p:pic>
        <p:nvPicPr>
          <p:cNvPr id="12293" name="Picture 5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43400"/>
            <a:ext cx="3048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30480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-457200"/>
            <a:ext cx="3048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8" descr="club%20meet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4343400"/>
            <a:ext cx="3048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167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817" y="5092265"/>
            <a:ext cx="1245801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944520" y="4832942"/>
            <a:ext cx="1376372" cy="1765735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" t="3179" r="1644" b="2890"/>
          <a:stretch/>
        </p:blipFill>
        <p:spPr>
          <a:xfrm>
            <a:off x="1017585" y="0"/>
            <a:ext cx="9596487" cy="230237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6" t="3029" r="1978" b="4927"/>
          <a:stretch/>
        </p:blipFill>
        <p:spPr>
          <a:xfrm>
            <a:off x="1848158" y="2302377"/>
            <a:ext cx="8616099" cy="1195585"/>
          </a:xfrm>
          <a:prstGeom prst="rect">
            <a:avLst/>
          </a:prstGeom>
          <a:solidFill>
            <a:srgbClr val="FFC000"/>
          </a:solidFill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" t="3088" r="1881" b="2434"/>
          <a:stretch/>
        </p:blipFill>
        <p:spPr>
          <a:xfrm>
            <a:off x="1272617" y="3360570"/>
            <a:ext cx="9086424" cy="14350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" t="15877" r="1987" b="6481"/>
          <a:stretch/>
        </p:blipFill>
        <p:spPr>
          <a:xfrm>
            <a:off x="1527647" y="4795653"/>
            <a:ext cx="9257123" cy="19006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58446" y="6334780"/>
            <a:ext cx="57925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Arial-Rounded" panose="020B0500000000000000" charset="0"/>
                <a:cs typeface="Times New Roman" panose="02020603050405020304" pitchFamily="18" charset="0"/>
              </a:rPr>
              <a:t>bài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ea typeface="Arial-Rounded" panose="020B050000000000000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775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37848" y="2368184"/>
            <a:ext cx="7824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609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71820" y="1041"/>
            <a:ext cx="7863285" cy="1724532"/>
            <a:chOff x="-253302" y="411458"/>
            <a:chExt cx="3790932" cy="728662"/>
          </a:xfrm>
        </p:grpSpPr>
        <p:pic>
          <p:nvPicPr>
            <p:cNvPr id="5" name="Picture 4" descr="20210409090849_wm_shs-tieng-viet-2-tap-1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665" t="20433" r="84827" b="75049"/>
            <a:stretch/>
          </p:blipFill>
          <p:spPr bwMode="auto">
            <a:xfrm>
              <a:off x="-253302" y="411458"/>
              <a:ext cx="906865" cy="728662"/>
            </a:xfrm>
            <a:prstGeom prst="roundRect">
              <a:avLst>
                <a:gd name="adj" fmla="val 33007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07B3502-F58A-46C0-88F8-3DE26F98CD3F}"/>
                </a:ext>
              </a:extLst>
            </p:cNvPr>
            <p:cNvSpPr txBox="1"/>
            <p:nvPr/>
          </p:nvSpPr>
          <p:spPr>
            <a:xfrm>
              <a:off x="1112646" y="588635"/>
              <a:ext cx="2424984" cy="278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2800" b="1" dirty="0">
                  <a:solidFill>
                    <a:srgbClr val="17479D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</a:rPr>
                <a:t>TRẢ LỜI CÂU HỎI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EE696DF-76E1-4A97-9B3A-174226DC8640}"/>
              </a:ext>
            </a:extLst>
          </p:cNvPr>
          <p:cNvSpPr txBox="1"/>
          <p:nvPr/>
        </p:nvSpPr>
        <p:spPr>
          <a:xfrm>
            <a:off x="832302" y="1672518"/>
            <a:ext cx="9511865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en-US" sz="2400" b="1" dirty="0" err="1">
                <a:latin typeface="UTM Avo" panose="02040603050506020204" pitchFamily="18" charset="0"/>
              </a:rPr>
              <a:t>Trần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Quốc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Toản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xin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gặp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vua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để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làm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gì</a:t>
            </a:r>
            <a:r>
              <a:rPr lang="vi-VN" sz="24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B7E71D-61B9-43E5-ADFD-6EBD7E94A272}"/>
              </a:ext>
            </a:extLst>
          </p:cNvPr>
          <p:cNvSpPr txBox="1"/>
          <p:nvPr/>
        </p:nvSpPr>
        <p:spPr>
          <a:xfrm>
            <a:off x="808859" y="2157300"/>
            <a:ext cx="9511865" cy="57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Trần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Quốc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Toản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gặp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vua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để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xin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đánh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giặc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9BEFCD-C20C-4AED-85F9-80A2327A4898}"/>
              </a:ext>
            </a:extLst>
          </p:cNvPr>
          <p:cNvSpPr txBox="1"/>
          <p:nvPr/>
        </p:nvSpPr>
        <p:spPr>
          <a:xfrm>
            <a:off x="836023" y="2700527"/>
            <a:ext cx="95118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</a:t>
            </a: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400" b="1" dirty="0" err="1">
                <a:latin typeface="UTM Avo" panose="02040603050506020204" pitchFamily="18" charset="0"/>
              </a:rPr>
              <a:t>Tìm</a:t>
            </a:r>
            <a:r>
              <a:rPr lang="en-US" sz="2400" b="1" dirty="0">
                <a:latin typeface="UTM Avo" panose="02040603050506020204" pitchFamily="18" charset="0"/>
              </a:rPr>
              <a:t> chi </a:t>
            </a:r>
            <a:r>
              <a:rPr lang="en-US" sz="2400" b="1" dirty="0" err="1">
                <a:latin typeface="UTM Avo" panose="02040603050506020204" pitchFamily="18" charset="0"/>
              </a:rPr>
              <a:t>tiết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cho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thấy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Trần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Quốc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Toản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rất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nóng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lòng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gặp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vua</a:t>
            </a:r>
            <a:r>
              <a:rPr lang="vi-VN" sz="24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120BC9-9818-4209-A02F-A1426AFF3240}"/>
              </a:ext>
            </a:extLst>
          </p:cNvPr>
          <p:cNvSpPr txBox="1"/>
          <p:nvPr/>
        </p:nvSpPr>
        <p:spPr>
          <a:xfrm>
            <a:off x="832302" y="3271233"/>
            <a:ext cx="9511865" cy="11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chi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tiết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: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đợi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mãi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gặp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vua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cậu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liền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xô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mấy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người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lính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gác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,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xăm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xăm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xuống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bến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EC15C8-B8EB-46A2-8B51-61A8B9273773}"/>
              </a:ext>
            </a:extLst>
          </p:cNvPr>
          <p:cNvSpPr txBox="1"/>
          <p:nvPr/>
        </p:nvSpPr>
        <p:spPr>
          <a:xfrm>
            <a:off x="832302" y="4210315"/>
            <a:ext cx="9511865" cy="5777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</a:t>
            </a: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400" b="1" dirty="0" err="1">
                <a:latin typeface="UTM Avo" panose="02040603050506020204" pitchFamily="18" charset="0"/>
              </a:rPr>
              <a:t>Vua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khen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Trần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Quốc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Toản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thế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nào</a:t>
            </a:r>
            <a:r>
              <a:rPr lang="vi-VN" sz="24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155A62-394A-4F0F-98E9-87633E21B8FE}"/>
              </a:ext>
            </a:extLst>
          </p:cNvPr>
          <p:cNvSpPr txBox="1"/>
          <p:nvPr/>
        </p:nvSpPr>
        <p:spPr>
          <a:xfrm>
            <a:off x="832302" y="4720205"/>
            <a:ext cx="9511865" cy="577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Vua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khen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Trần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Quốc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Toản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còn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trẻ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mà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đã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biết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lo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việc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9460" y="230713"/>
            <a:ext cx="906780" cy="84836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391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E4C0CC1A-3E57-4BCE-858A-9BB1B4124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902979" y="3054053"/>
            <a:ext cx="1000468" cy="67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C3EEC2E-9F02-46E5-A0D7-67F2916A1E32}"/>
              </a:ext>
            </a:extLst>
          </p:cNvPr>
          <p:cNvSpPr txBox="1"/>
          <p:nvPr/>
        </p:nvSpPr>
        <p:spPr>
          <a:xfrm>
            <a:off x="1687294" y="2803165"/>
            <a:ext cx="95585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dirty="0" err="1">
                <a:latin typeface="UTM Avo" panose="02040603050506020204" pitchFamily="18" charset="0"/>
              </a:rPr>
              <a:t>Việc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Quốc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Toản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vô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tình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bóp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nát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quả</a:t>
            </a:r>
            <a:r>
              <a:rPr lang="en-US" sz="2800" b="1" dirty="0">
                <a:latin typeface="UTM Avo" panose="02040603050506020204" pitchFamily="18" charset="0"/>
              </a:rPr>
              <a:t> cam </a:t>
            </a:r>
            <a:r>
              <a:rPr lang="en-US" sz="2800" b="1" dirty="0" err="1">
                <a:latin typeface="UTM Avo" panose="02040603050506020204" pitchFamily="18" charset="0"/>
              </a:rPr>
              <a:t>thể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hiện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điều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gì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  <a:endParaRPr lang="vi-VN" sz="2800" b="1" dirty="0">
              <a:latin typeface="UTM Avo" panose="020406030505060202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2D0510-876A-4A99-95C4-F2F92ECF9D1E}"/>
              </a:ext>
            </a:extLst>
          </p:cNvPr>
          <p:cNvSpPr txBox="1"/>
          <p:nvPr/>
        </p:nvSpPr>
        <p:spPr>
          <a:xfrm>
            <a:off x="1119133" y="4033628"/>
            <a:ext cx="99593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Việc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Quốc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Toản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vô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bóp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nát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quả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cam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thể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hiện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Quốc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Toản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rất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yêu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căm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thù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giặc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749469-8661-420C-8EE4-5772A95C88A9}"/>
              </a:ext>
            </a:extLst>
          </p:cNvPr>
          <p:cNvSpPr txBox="1"/>
          <p:nvPr/>
        </p:nvSpPr>
        <p:spPr>
          <a:xfrm>
            <a:off x="1281065" y="993400"/>
            <a:ext cx="103710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</a:t>
            </a: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 </a:t>
            </a:r>
            <a:r>
              <a:rPr lang="en-US" sz="2800" b="1" dirty="0" err="1">
                <a:latin typeface="UTM Avo" panose="02040603050506020204" pitchFamily="18" charset="0"/>
              </a:rPr>
              <a:t>Vì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sao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vua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khen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mà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Trần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Quốc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Toản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vẫn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ấm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ức</a:t>
            </a:r>
            <a:r>
              <a:rPr lang="vi-VN" sz="2800" b="1" dirty="0">
                <a:latin typeface="UTM Avo" panose="020406030505060202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DAB8F9-8E01-438B-9F68-DB6AC7FD82E2}"/>
              </a:ext>
            </a:extLst>
          </p:cNvPr>
          <p:cNvSpPr txBox="1"/>
          <p:nvPr/>
        </p:nvSpPr>
        <p:spPr>
          <a:xfrm>
            <a:off x="1119132" y="1577532"/>
            <a:ext cx="103710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Trần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Quốc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Toản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được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vua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khen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mà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vẫn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ấm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ức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vì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nghĩ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vua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coi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mình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như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trẻ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con,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không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cho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dự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bàn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việc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nước</a:t>
            </a:r>
            <a:r>
              <a:rPr lang="en-US" sz="2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8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867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A3C7FBB-0134-41F0-9437-48D957ABC2A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170"/>
          <a:stretch/>
        </p:blipFill>
        <p:spPr>
          <a:xfrm>
            <a:off x="1985554" y="522287"/>
            <a:ext cx="9056915" cy="5813425"/>
          </a:xfrm>
          <a:prstGeom prst="flowChartConnector">
            <a:avLst/>
          </a:prstGeom>
        </p:spPr>
      </p:pic>
      <p:pic>
        <p:nvPicPr>
          <p:cNvPr id="5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95" y="398263"/>
            <a:ext cx="1703159" cy="175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5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7" t="713" r="11766" b="2701"/>
          <a:stretch/>
        </p:blipFill>
        <p:spPr>
          <a:xfrm>
            <a:off x="386500" y="365125"/>
            <a:ext cx="10614581" cy="50270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6816" y="5609764"/>
            <a:ext cx="107842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0" lvl="0" algn="just">
              <a:spcBef>
                <a:spcPts val="0"/>
              </a:spcBef>
              <a:spcAft>
                <a:spcPts val="430"/>
              </a:spcAft>
              <a:buClr>
                <a:srgbClr val="000000"/>
              </a:buClr>
              <a:buSzPts val="1150"/>
              <a:tabLst>
                <a:tab pos="306705" algn="l"/>
              </a:tabLs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Nhỏ tuổi như Trần Quốc Toản mà đã có lòng yêu nư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c, căm thù giặc thì thật đáng khâm phục, đáng để chúng ta học tập.</a:t>
            </a:r>
            <a:endParaRPr lang="en-US" sz="28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914001" y="6858000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62210" y="1028750"/>
            <a:ext cx="11609579" cy="5857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    </a:t>
            </a:r>
            <a:r>
              <a:rPr lang="en-US" b="1" dirty="0" err="1">
                <a:latin typeface="UTM Avo" panose="02040603050506020204" pitchFamily="18" charset="0"/>
              </a:rPr>
              <a:t>Giặc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Nguyên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sứ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thần</a:t>
            </a:r>
            <a:r>
              <a:rPr lang="en-US" b="1" dirty="0">
                <a:latin typeface="UTM Avo" panose="02040603050506020204" pitchFamily="18" charset="0"/>
              </a:rPr>
              <a:t> sang </a:t>
            </a:r>
            <a:r>
              <a:rPr lang="en-US" b="1" dirty="0" err="1">
                <a:latin typeface="UTM Avo" panose="02040603050506020204" pitchFamily="18" charset="0"/>
              </a:rPr>
              <a:t>giả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vờ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mượn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đường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để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xâm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chiếm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 ta. </a:t>
            </a:r>
            <a:r>
              <a:rPr lang="en-US" b="1" dirty="0" err="1">
                <a:latin typeface="UTM Avo" panose="02040603050506020204" pitchFamily="18" charset="0"/>
              </a:rPr>
              <a:t>Thấy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sự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giặc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ngang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ngược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Trần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vô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cùng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căm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giận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Biết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họp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bàn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việc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dưới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thuyền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rồng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quyết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đợi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gặp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xin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đánh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giặc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Đợi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mãi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không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gặp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được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cậu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liều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chết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xô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mấy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lính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gác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xăm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xăm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xuống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bến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Gặp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xuống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tâu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>
                <a:latin typeface="UTM Avo" panose="02040603050506020204" pitchFamily="18" charset="0"/>
              </a:rPr>
              <a:t>Cho </a:t>
            </a:r>
            <a:r>
              <a:rPr lang="en-US" b="1" dirty="0" err="1">
                <a:latin typeface="UTM Avo" panose="02040603050506020204" pitchFamily="18" charset="0"/>
              </a:rPr>
              <a:t>giặc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mượn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đường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mất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. Xin </a:t>
            </a:r>
            <a:r>
              <a:rPr lang="en-US" b="1" dirty="0" err="1">
                <a:latin typeface="UTM Avo" panose="02040603050506020204" pitchFamily="18" charset="0"/>
              </a:rPr>
              <a:t>bệ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hạ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đánh</a:t>
            </a:r>
            <a:r>
              <a:rPr lang="en-US" b="1" dirty="0">
                <a:latin typeface="UTM Avo" panose="02040603050506020204" pitchFamily="18" charset="0"/>
              </a:rPr>
              <a:t>!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Nói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xong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cậu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tự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đặt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thanh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gươm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lên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gáy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xin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chịu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tội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đứng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dậy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ôn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tồn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bảo</a:t>
            </a:r>
            <a:r>
              <a:rPr lang="en-US" b="1" dirty="0">
                <a:latin typeface="UTM Avo" panose="02040603050506020204" pitchFamily="18" charset="0"/>
              </a:rPr>
              <a:t>:</a:t>
            </a:r>
          </a:p>
          <a:p>
            <a:pPr marL="228594" indent="-228594" algn="just">
              <a:lnSpc>
                <a:spcPct val="150000"/>
              </a:lnSpc>
              <a:buFontTx/>
              <a:buChar char="-"/>
            </a:pP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làm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trái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phép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lẽ</a:t>
            </a:r>
            <a:r>
              <a:rPr lang="en-US" b="1" dirty="0">
                <a:latin typeface="UTM Avo" panose="02040603050506020204" pitchFamily="18" charset="0"/>
              </a:rPr>
              <a:t> ra </a:t>
            </a:r>
            <a:r>
              <a:rPr lang="en-US" b="1" dirty="0" err="1">
                <a:latin typeface="UTM Avo" panose="02040603050506020204" pitchFamily="18" charset="0"/>
              </a:rPr>
              <a:t>phải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trị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tội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Nhưng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còn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trẻ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mà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đã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biết</a:t>
            </a:r>
            <a:r>
              <a:rPr lang="en-US" b="1" dirty="0">
                <a:latin typeface="UTM Avo" panose="02040603050506020204" pitchFamily="18" charset="0"/>
              </a:rPr>
              <a:t> lo </a:t>
            </a:r>
            <a:r>
              <a:rPr lang="en-US" b="1" dirty="0" err="1">
                <a:latin typeface="UTM Avo" panose="02040603050506020204" pitchFamily="18" charset="0"/>
              </a:rPr>
              <a:t>việc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, ta </a:t>
            </a:r>
            <a:r>
              <a:rPr lang="en-US" b="1" dirty="0" err="1">
                <a:latin typeface="UTM Avo" panose="02040603050506020204" pitchFamily="18" charset="0"/>
              </a:rPr>
              <a:t>có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lời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khen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Nói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rồi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 ban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một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quả</a:t>
            </a:r>
            <a:r>
              <a:rPr lang="en-US" b="1" dirty="0">
                <a:latin typeface="UTM Avo" panose="02040603050506020204" pitchFamily="18" charset="0"/>
              </a:rPr>
              <a:t> cam.</a:t>
            </a:r>
          </a:p>
          <a:p>
            <a:pPr algn="just">
              <a:lnSpc>
                <a:spcPct val="150000"/>
              </a:lnSpc>
            </a:pP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ấm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ức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bước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lên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bờ</a:t>
            </a:r>
            <a:r>
              <a:rPr lang="en-US" b="1" dirty="0">
                <a:latin typeface="UTM Avo" panose="02040603050506020204" pitchFamily="18" charset="0"/>
              </a:rPr>
              <a:t>: “ </a:t>
            </a:r>
            <a:r>
              <a:rPr lang="en-US" b="1" dirty="0" err="1">
                <a:latin typeface="UTM Avo" panose="02040603050506020204" pitchFamily="18" charset="0"/>
              </a:rPr>
              <a:t>Vua</a:t>
            </a:r>
            <a:r>
              <a:rPr lang="en-US" b="1" dirty="0">
                <a:latin typeface="UTM Avo" panose="02040603050506020204" pitchFamily="18" charset="0"/>
              </a:rPr>
              <a:t> ban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cam </a:t>
            </a:r>
            <a:r>
              <a:rPr lang="en-US" b="1" dirty="0" err="1">
                <a:latin typeface="UTM Avo" panose="02040603050506020204" pitchFamily="18" charset="0"/>
              </a:rPr>
              <a:t>quý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nhưng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xem</a:t>
            </a:r>
            <a:r>
              <a:rPr lang="en-US" b="1" dirty="0">
                <a:latin typeface="UTM Avo" panose="02040603050506020204" pitchFamily="18" charset="0"/>
              </a:rPr>
              <a:t> ta </a:t>
            </a:r>
            <a:r>
              <a:rPr lang="en-US" b="1" dirty="0" err="1">
                <a:latin typeface="UTM Avo" panose="02040603050506020204" pitchFamily="18" charset="0"/>
              </a:rPr>
              <a:t>như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trẻ</a:t>
            </a:r>
            <a:r>
              <a:rPr lang="en-US" b="1" dirty="0">
                <a:latin typeface="UTM Avo" panose="02040603050506020204" pitchFamily="18" charset="0"/>
              </a:rPr>
              <a:t> con, </a:t>
            </a:r>
            <a:r>
              <a:rPr lang="en-US" b="1" dirty="0" err="1">
                <a:latin typeface="UTM Avo" panose="02040603050506020204" pitchFamily="18" charset="0"/>
              </a:rPr>
              <a:t>không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dự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bàn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việc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nước</a:t>
            </a:r>
            <a:r>
              <a:rPr lang="en-US" b="1" dirty="0">
                <a:latin typeface="UTM Avo" panose="02040603050506020204" pitchFamily="18" charset="0"/>
              </a:rPr>
              <a:t>”. </a:t>
            </a:r>
            <a:r>
              <a:rPr lang="en-US" b="1" dirty="0" err="1">
                <a:latin typeface="UTM Avo" panose="02040603050506020204" pitchFamily="18" charset="0"/>
              </a:rPr>
              <a:t>Nghĩ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đến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quân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giặc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ngang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ngược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cậu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nghiến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răng</a:t>
            </a:r>
            <a:r>
              <a:rPr lang="en-US" b="1" dirty="0">
                <a:latin typeface="UTM Avo" panose="02040603050506020204" pitchFamily="18" charset="0"/>
              </a:rPr>
              <a:t>, </a:t>
            </a:r>
            <a:r>
              <a:rPr lang="en-US" b="1" dirty="0" err="1">
                <a:latin typeface="UTM Avo" panose="02040603050506020204" pitchFamily="18" charset="0"/>
              </a:rPr>
              <a:t>hai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bàn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tay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bóp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chặt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Khi </a:t>
            </a:r>
            <a:r>
              <a:rPr lang="en-US" b="1" dirty="0" err="1">
                <a:latin typeface="UTM Avo" panose="02040603050506020204" pitchFamily="18" charset="0"/>
              </a:rPr>
              <a:t>trở</a:t>
            </a:r>
            <a:r>
              <a:rPr lang="en-US" b="1" dirty="0">
                <a:latin typeface="UTM Avo" panose="02040603050506020204" pitchFamily="18" charset="0"/>
              </a:rPr>
              <a:t> ra, </a:t>
            </a:r>
            <a:r>
              <a:rPr lang="en-US" b="1" dirty="0" err="1">
                <a:latin typeface="UTM Avo" panose="02040603050506020204" pitchFamily="18" charset="0"/>
              </a:rPr>
              <a:t>Quốc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Toản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xoè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tay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cho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mọi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người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xem</a:t>
            </a:r>
            <a:r>
              <a:rPr lang="en-US" b="1" dirty="0">
                <a:latin typeface="UTM Avo" panose="02040603050506020204" pitchFamily="18" charset="0"/>
              </a:rPr>
              <a:t> cam </a:t>
            </a:r>
            <a:r>
              <a:rPr lang="en-US" b="1" dirty="0" err="1">
                <a:latin typeface="UTM Avo" panose="02040603050506020204" pitchFamily="18" charset="0"/>
              </a:rPr>
              <a:t>quý</a:t>
            </a:r>
            <a:r>
              <a:rPr lang="en-US" b="1" dirty="0">
                <a:latin typeface="UTM Avo" panose="02040603050506020204" pitchFamily="18" charset="0"/>
              </a:rPr>
              <a:t>. </a:t>
            </a:r>
            <a:r>
              <a:rPr lang="en-US" b="1" dirty="0" err="1">
                <a:latin typeface="UTM Avo" panose="02040603050506020204" pitchFamily="18" charset="0"/>
              </a:rPr>
              <a:t>Nhưng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quả</a:t>
            </a:r>
            <a:r>
              <a:rPr lang="en-US" b="1" dirty="0">
                <a:latin typeface="UTM Avo" panose="02040603050506020204" pitchFamily="18" charset="0"/>
              </a:rPr>
              <a:t> cam </a:t>
            </a:r>
            <a:r>
              <a:rPr lang="en-US" b="1" dirty="0" err="1">
                <a:latin typeface="UTM Avo" panose="02040603050506020204" pitchFamily="18" charset="0"/>
              </a:rPr>
              <a:t>đã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nát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từ</a:t>
            </a:r>
            <a:r>
              <a:rPr lang="en-US" b="1" dirty="0">
                <a:latin typeface="UTM Avo" panose="02040603050506020204" pitchFamily="18" charset="0"/>
              </a:rPr>
              <a:t> bao </a:t>
            </a:r>
            <a:r>
              <a:rPr lang="en-US" b="1" dirty="0" err="1">
                <a:latin typeface="UTM Avo" panose="02040603050506020204" pitchFamily="18" charset="0"/>
              </a:rPr>
              <a:t>giờ</a:t>
            </a:r>
            <a:r>
              <a:rPr lang="en-US" b="1" dirty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b="1" dirty="0">
                <a:latin typeface="UTM Avo" panose="02040603050506020204" pitchFamily="18" charset="0"/>
              </a:rPr>
              <a:t>				(Theo Nguyễn </a:t>
            </a:r>
            <a:r>
              <a:rPr lang="en-US" b="1" dirty="0" err="1">
                <a:latin typeface="UTM Avo" panose="02040603050506020204" pitchFamily="18" charset="0"/>
              </a:rPr>
              <a:t>Huy</a:t>
            </a:r>
            <a:r>
              <a:rPr lang="en-US" b="1" dirty="0">
                <a:latin typeface="UTM Avo" panose="02040603050506020204" pitchFamily="18" charset="0"/>
              </a:rPr>
              <a:t> </a:t>
            </a:r>
            <a:r>
              <a:rPr lang="en-US" b="1" dirty="0" err="1">
                <a:latin typeface="UTM Avo" panose="02040603050506020204" pitchFamily="18" charset="0"/>
              </a:rPr>
              <a:t>Tưởng</a:t>
            </a:r>
            <a:r>
              <a:rPr lang="en-US" b="1" dirty="0">
                <a:latin typeface="UTM Avo" panose="02040603050506020204" pitchFamily="18" charset="0"/>
              </a:rPr>
              <a:t>)</a:t>
            </a:r>
            <a:endParaRPr lang="vi-VN" b="1" dirty="0">
              <a:latin typeface="UTM Avo" panose="020406030505060202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170165" y="181929"/>
            <a:ext cx="26780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17479D"/>
                </a:solidFill>
                <a:latin typeface="UTM Avo" panose="02040603050506020204" pitchFamily="18" charset="0"/>
              </a:rPr>
              <a:t>LUYỆN ĐỌC LẠI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162210" y="128497"/>
            <a:ext cx="776411" cy="70022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271940" y="382419"/>
            <a:ext cx="6180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BÓP NÁT QUẢ CAM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33613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3"/>
          <p:cNvGrpSpPr/>
          <p:nvPr/>
        </p:nvGrpSpPr>
        <p:grpSpPr>
          <a:xfrm>
            <a:off x="3596319" y="0"/>
            <a:ext cx="5758801" cy="5388747"/>
            <a:chOff x="3084810" y="-335112"/>
            <a:chExt cx="5809496" cy="5760000"/>
          </a:xfrm>
        </p:grpSpPr>
        <p:grpSp>
          <p:nvGrpSpPr>
            <p:cNvPr id="3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5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6" name="图片 12"/>
              <p:cNvPicPr>
                <a:picLocks noChangeAspect="1"/>
              </p:cNvPicPr>
              <p:nvPr/>
            </p:nvPicPr>
            <p:blipFill rotWithShape="1">
              <a:blip r:embed="rId2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4" name="图片 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pic>
        <p:nvPicPr>
          <p:cNvPr id="7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380" y="2952283"/>
            <a:ext cx="8852597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9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0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9041981" y="721183"/>
            <a:ext cx="1759996" cy="734428"/>
          </a:xfrm>
          <a:prstGeom prst="rect">
            <a:avLst/>
          </a:prstGeom>
        </p:spPr>
      </p:pic>
      <p:sp>
        <p:nvSpPr>
          <p:cNvPr id="11" name="椭圆 21"/>
          <p:cNvSpPr/>
          <p:nvPr/>
        </p:nvSpPr>
        <p:spPr>
          <a:xfrm>
            <a:off x="1216616" y="567963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2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20516" y="3131636"/>
            <a:ext cx="3436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endParaRPr 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椭圆 21"/>
          <p:cNvSpPr/>
          <p:nvPr/>
        </p:nvSpPr>
        <p:spPr>
          <a:xfrm>
            <a:off x="502523" y="2951874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16" name="椭圆 22"/>
          <p:cNvSpPr/>
          <p:nvPr/>
        </p:nvSpPr>
        <p:spPr>
          <a:xfrm>
            <a:off x="946347" y="3600597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9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472" y="1081902"/>
            <a:ext cx="11293312" cy="1325563"/>
          </a:xfrm>
        </p:spPr>
        <p:txBody>
          <a:bodyPr>
            <a:noAutofit/>
          </a:bodyPr>
          <a:lstStyle/>
          <a:p>
            <a:r>
              <a:rPr lang="vi-VN" sz="3200" b="1" dirty="0"/>
              <a:t>Câu 1. Xếp 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vi-VN" sz="3200" b="1" dirty="0"/>
              <a:t>c từ ngữ vào 2 nhóm: từ ngữ chỉ người và từ ngữ chỉ vật</a:t>
            </a:r>
            <a:r>
              <a:rPr lang="en-US" sz="3200" b="1" dirty="0"/>
              <a:t>: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b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1026957"/>
              </p:ext>
            </p:extLst>
          </p:nvPr>
        </p:nvGraphicFramePr>
        <p:xfrm>
          <a:off x="838190" y="2345124"/>
          <a:ext cx="11001876" cy="43856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00938">
                  <a:extLst>
                    <a:ext uri="{9D8B030D-6E8A-4147-A177-3AD203B41FA5}">
                      <a16:colId xmlns:a16="http://schemas.microsoft.com/office/drawing/2014/main" val="1011976219"/>
                    </a:ext>
                  </a:extLst>
                </a:gridCol>
                <a:gridCol w="5500938">
                  <a:extLst>
                    <a:ext uri="{9D8B030D-6E8A-4147-A177-3AD203B41FA5}">
                      <a16:colId xmlns:a16="http://schemas.microsoft.com/office/drawing/2014/main" val="1740812272"/>
                    </a:ext>
                  </a:extLst>
                </a:gridCol>
              </a:tblGrid>
              <a:tr h="1599089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en-US" sz="3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vật</a:t>
                      </a:r>
                      <a:endParaRPr lang="en-US" sz="32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6816247"/>
                  </a:ext>
                </a:extLst>
              </a:tr>
              <a:tr h="278652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634796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93992" y="4017683"/>
            <a:ext cx="365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Toản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978870" y="4503136"/>
            <a:ext cx="2309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vua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978869" y="5139565"/>
            <a:ext cx="2309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2780906" y="5794979"/>
            <a:ext cx="2309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7617633" y="3970015"/>
            <a:ext cx="365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7617633" y="4554790"/>
            <a:ext cx="365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gươm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7760606" y="5288837"/>
            <a:ext cx="36576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rồng</a:t>
            </a:r>
            <a:endParaRPr lang="en-US" sz="3200" dirty="0"/>
          </a:p>
        </p:txBody>
      </p:sp>
      <p:sp>
        <p:nvSpPr>
          <p:cNvPr id="12" name="Google Shape;386;p32">
            <a:extLst>
              <a:ext uri="{FF2B5EF4-FFF2-40B4-BE49-F238E27FC236}">
                <a16:creationId xmlns:a16="http://schemas.microsoft.com/office/drawing/2014/main" id="{1C37CFDE-FD17-46D7-A182-0B62207CA647}"/>
              </a:ext>
            </a:extLst>
          </p:cNvPr>
          <p:cNvSpPr txBox="1">
            <a:spLocks/>
          </p:cNvSpPr>
          <p:nvPr/>
        </p:nvSpPr>
        <p:spPr>
          <a:xfrm>
            <a:off x="2377096" y="-264607"/>
            <a:ext cx="7069337" cy="10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None/>
              <a:defRPr sz="1867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/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 THEO VĂN BẢN ĐỌC</a:t>
            </a:r>
          </a:p>
        </p:txBody>
      </p:sp>
      <p:sp>
        <p:nvSpPr>
          <p:cNvPr id="13" name="Rectangle 12"/>
          <p:cNvSpPr/>
          <p:nvPr/>
        </p:nvSpPr>
        <p:spPr>
          <a:xfrm>
            <a:off x="-939191" y="686460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99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" t="1364" r="1112" b="1718"/>
          <a:stretch/>
        </p:blipFill>
        <p:spPr>
          <a:xfrm>
            <a:off x="631596" y="443060"/>
            <a:ext cx="10850251" cy="5542961"/>
          </a:xfrm>
        </p:spPr>
      </p:pic>
      <p:sp>
        <p:nvSpPr>
          <p:cNvPr id="5" name="Oval 4"/>
          <p:cNvSpPr/>
          <p:nvPr/>
        </p:nvSpPr>
        <p:spPr>
          <a:xfrm>
            <a:off x="94268" y="400696"/>
            <a:ext cx="537328" cy="615263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648174" y="3949830"/>
            <a:ext cx="1461154" cy="1055803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583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8416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53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3713">
        <p15:prstTrans prst="curtains"/>
      </p:transition>
    </mc:Choice>
    <mc:Fallback xmlns="">
      <p:transition spd="slow" advClick="0" advTm="3713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774891" y="655065"/>
            <a:ext cx="7591660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/>
                </a:solidFill>
                <a:latin typeface="UTM Cookies" panose="02040603050506020204" pitchFamily="18" charset="0"/>
              </a:rPr>
              <a:t>CHỮ HOA </a:t>
            </a:r>
            <a:r>
              <a:rPr lang="en-US" sz="5867" b="1" dirty="0">
                <a:solidFill>
                  <a:schemeClr val="bg2">
                    <a:lumMod val="20000"/>
                    <a:lumOff val="80000"/>
                  </a:schemeClr>
                </a:solidFill>
                <a:latin typeface="HP001 4 hàng" panose="020B0603050302020204" pitchFamily="34" charset="0"/>
              </a:rPr>
              <a:t>Z</a:t>
            </a:r>
            <a:endParaRPr lang="en-US" sz="4800" dirty="0">
              <a:solidFill>
                <a:schemeClr val="bg2">
                  <a:lumMod val="20000"/>
                  <a:lumOff val="80000"/>
                </a:schemeClr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495074-CD09-4CB2-8F23-DB3380F67003}"/>
              </a:ext>
            </a:extLst>
          </p:cNvPr>
          <p:cNvSpPr txBox="1"/>
          <p:nvPr/>
        </p:nvSpPr>
        <p:spPr>
          <a:xfrm>
            <a:off x="2673965" y="1706849"/>
            <a:ext cx="7154436" cy="9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67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667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667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26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733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Z</a:t>
            </a:r>
            <a:endParaRPr lang="en-US" sz="2667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2AF9FF-F79E-4B41-BCE2-7473F2F750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934" t="24511" r="13656" b="24889"/>
          <a:stretch/>
        </p:blipFill>
        <p:spPr>
          <a:xfrm>
            <a:off x="6470870" y="3233611"/>
            <a:ext cx="3132015" cy="3053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9487EB8-EC70-4801-A528-9E8DB46BF8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1" r="53647" b="-923"/>
          <a:stretch/>
        </p:blipFill>
        <p:spPr>
          <a:xfrm>
            <a:off x="2589117" y="2708541"/>
            <a:ext cx="3559505" cy="36504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66777A7-A253-498A-A8D1-B39BDD1EAB8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0401" y="386365"/>
            <a:ext cx="1844491" cy="1827815"/>
          </a:xfrm>
          <a:prstGeom prst="flowChartConnector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3801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l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1311" y="848411"/>
            <a:ext cx="3718089" cy="499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2286001" y="1371600"/>
            <a:ext cx="16482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dirty="0"/>
              <a:t>:</a:t>
            </a:r>
          </a:p>
        </p:txBody>
      </p:sp>
      <p:sp>
        <p:nvSpPr>
          <p:cNvPr id="7180" name="AutoShape 12"/>
          <p:cNvSpPr>
            <a:spLocks noChangeArrowheads="1"/>
          </p:cNvSpPr>
          <p:nvPr/>
        </p:nvSpPr>
        <p:spPr bwMode="auto">
          <a:xfrm>
            <a:off x="838985" y="2362199"/>
            <a:ext cx="4562573" cy="2360629"/>
          </a:xfrm>
          <a:prstGeom prst="wedgeRoundRectCallout">
            <a:avLst>
              <a:gd name="adj1" fmla="val 75764"/>
              <a:gd name="adj2" fmla="val 54356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sz="3200" dirty="0">
                <a:latin typeface="+mj-lt"/>
              </a:rPr>
              <a:t>Cao 5 li, gồm 1 nét viết liền  kết hợp của 3 nét cơ bản: nét cong trên, cong phải và lượn ngang. </a:t>
            </a:r>
          </a:p>
        </p:txBody>
      </p:sp>
      <p:pic>
        <p:nvPicPr>
          <p:cNvPr id="5127" name="Picture 16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0" y="51063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6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7" y="5953125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475521-7A33-44A2-8529-828CB4B89D41}"/>
              </a:ext>
            </a:extLst>
          </p:cNvPr>
          <p:cNvSpPr txBox="1"/>
          <p:nvPr/>
        </p:nvSpPr>
        <p:spPr>
          <a:xfrm>
            <a:off x="3040024" y="-103780"/>
            <a:ext cx="5731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Z</a:t>
            </a:r>
            <a:endParaRPr 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982963" y="6858000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0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9" grpId="0"/>
      <p:bldP spid="718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l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1904999"/>
            <a:ext cx="3200400" cy="392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8534400" y="1447799"/>
            <a:ext cx="1219200" cy="1717563"/>
            <a:chOff x="816" y="1440"/>
            <a:chExt cx="768" cy="872"/>
          </a:xfrm>
        </p:grpSpPr>
        <p:grpSp>
          <p:nvGrpSpPr>
            <p:cNvPr id="6153" name="Group 9"/>
            <p:cNvGrpSpPr>
              <a:grpSpLocks/>
            </p:cNvGrpSpPr>
            <p:nvPr/>
          </p:nvGrpSpPr>
          <p:grpSpPr bwMode="auto">
            <a:xfrm>
              <a:off x="816" y="1440"/>
              <a:ext cx="768" cy="864"/>
              <a:chOff x="816" y="1440"/>
              <a:chExt cx="768" cy="864"/>
            </a:xfrm>
          </p:grpSpPr>
          <p:sp>
            <p:nvSpPr>
              <p:cNvPr id="6161" name="Line 10"/>
              <p:cNvSpPr>
                <a:spLocks noChangeShapeType="1"/>
              </p:cNvSpPr>
              <p:nvPr/>
            </p:nvSpPr>
            <p:spPr bwMode="auto">
              <a:xfrm flipH="1">
                <a:off x="816" y="2112"/>
                <a:ext cx="48" cy="19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62" name="Line 11"/>
              <p:cNvSpPr>
                <a:spLocks noChangeShapeType="1"/>
              </p:cNvSpPr>
              <p:nvPr/>
            </p:nvSpPr>
            <p:spPr bwMode="auto">
              <a:xfrm>
                <a:off x="1440" y="1440"/>
                <a:ext cx="144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54" name="Group 12"/>
            <p:cNvGrpSpPr>
              <a:grpSpLocks/>
            </p:cNvGrpSpPr>
            <p:nvPr/>
          </p:nvGrpSpPr>
          <p:grpSpPr bwMode="auto">
            <a:xfrm>
              <a:off x="816" y="1440"/>
              <a:ext cx="768" cy="872"/>
              <a:chOff x="816" y="1440"/>
              <a:chExt cx="768" cy="872"/>
            </a:xfrm>
          </p:grpSpPr>
          <p:sp>
            <p:nvSpPr>
              <p:cNvPr id="6155" name="Line 13"/>
              <p:cNvSpPr>
                <a:spLocks noChangeShapeType="1"/>
              </p:cNvSpPr>
              <p:nvPr/>
            </p:nvSpPr>
            <p:spPr bwMode="auto">
              <a:xfrm flipV="1">
                <a:off x="864" y="1440"/>
                <a:ext cx="576" cy="6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6" name="Line 14"/>
              <p:cNvSpPr>
                <a:spLocks noChangeShapeType="1"/>
              </p:cNvSpPr>
              <p:nvPr/>
            </p:nvSpPr>
            <p:spPr bwMode="auto">
              <a:xfrm flipV="1">
                <a:off x="1008" y="1544"/>
                <a:ext cx="576" cy="6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7" name="Line 15"/>
              <p:cNvSpPr>
                <a:spLocks noChangeShapeType="1"/>
              </p:cNvSpPr>
              <p:nvPr/>
            </p:nvSpPr>
            <p:spPr bwMode="auto">
              <a:xfrm flipV="1">
                <a:off x="816" y="1488"/>
                <a:ext cx="672" cy="81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8" name="Line 16"/>
              <p:cNvSpPr>
                <a:spLocks noChangeShapeType="1"/>
              </p:cNvSpPr>
              <p:nvPr/>
            </p:nvSpPr>
            <p:spPr bwMode="auto">
              <a:xfrm flipV="1">
                <a:off x="816" y="2216"/>
                <a:ext cx="192" cy="9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9" name="Arc 17"/>
              <p:cNvSpPr>
                <a:spLocks/>
              </p:cNvSpPr>
              <p:nvPr/>
            </p:nvSpPr>
            <p:spPr bwMode="auto">
              <a:xfrm>
                <a:off x="864" y="2120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6160" name="Arc 18"/>
              <p:cNvSpPr>
                <a:spLocks/>
              </p:cNvSpPr>
              <p:nvPr/>
            </p:nvSpPr>
            <p:spPr bwMode="auto">
              <a:xfrm>
                <a:off x="912" y="2168"/>
                <a:ext cx="48" cy="48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360023" y="308679"/>
            <a:ext cx="20906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Cách</a:t>
            </a:r>
            <a:r>
              <a:rPr lang="en-US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viết</a:t>
            </a:r>
            <a:r>
              <a:rPr lang="en-US" altLang="en-US" sz="2400" dirty="0"/>
              <a:t>:</a:t>
            </a:r>
          </a:p>
        </p:txBody>
      </p:sp>
      <p:sp>
        <p:nvSpPr>
          <p:cNvPr id="8212" name="AutoShape 20"/>
          <p:cNvSpPr>
            <a:spLocks noChangeArrowheads="1"/>
          </p:cNvSpPr>
          <p:nvPr/>
        </p:nvSpPr>
        <p:spPr bwMode="auto">
          <a:xfrm>
            <a:off x="287383" y="1026728"/>
            <a:ext cx="5945777" cy="4600303"/>
          </a:xfrm>
          <a:prstGeom prst="wedgeRoundRectCallout">
            <a:avLst>
              <a:gd name="adj1" fmla="val 64023"/>
              <a:gd name="adj2" fmla="val 39468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000" dirty="0">
                <a:latin typeface=".VnTime" panose="020B7200000000000000" pitchFamily="34" charset="0"/>
              </a:rPr>
              <a:t>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vi-VN" sz="2800" dirty="0">
                <a:latin typeface="+mj-lt"/>
              </a:rPr>
              <a:t>iữa đường kẻ 4 với đường kẻ 5, viết  nét cong trên sát đường kẻ 6.</a:t>
            </a:r>
          </a:p>
          <a:p>
            <a:r>
              <a:rPr lang="vi-VN" sz="2800" dirty="0">
                <a:latin typeface="+mj-lt"/>
              </a:rPr>
              <a:t>Tiếp tục lượn cong sang phải xuống sát đường kẻ 1 (nét cong phải)</a:t>
            </a:r>
          </a:p>
          <a:p>
            <a:r>
              <a:rPr lang="vi-VN" sz="2800" dirty="0">
                <a:latin typeface="+mj-lt"/>
              </a:rPr>
              <a:t> Đổi chiều bút viết nét lượn ngang từ trái sang phải tạo thành một vòng xoắn ở chân chữ, dừng bút ở đường kẻ 2.</a:t>
            </a:r>
          </a:p>
        </p:txBody>
      </p:sp>
      <p:pic>
        <p:nvPicPr>
          <p:cNvPr id="6151" name="Picture 16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4659" y="5830577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6" descr="Picture5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42"/>
            <a:ext cx="9525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8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C 0.00482 0.00232 0.00977 0.00486 0.01289 0.00764 C 0.01602 0.01042 0.01654 0.01366 0.01862 0.01713 C 0.0207 0.0206 0.02383 0.02315 0.02565 0.02847 C 0.0276 0.0338 0.0293 0.04283 0.03008 0.04954 C 0.03073 0.05625 0.03138 0.06227 0.03008 0.06852 C 0.02865 0.07477 0.02565 0.07986 0.02135 0.08773 C 0.01706 0.0956 0.01081 0.10926 0.00417 0.11621 C -0.00247 0.12315 -0.0099 0.12685 -0.01862 0.12963 C -0.02721 0.13241 -0.03789 0.13565 -0.04857 0.13334 C -0.05937 0.13102 -0.07448 0.12315 -0.08294 0.11621 C -0.09154 0.10926 -0.0957 0.09838 -0.1 0.09144 C -0.1043 0.08449 -0.10625 0.08195 -0.10872 0.07431 C -0.11107 0.06667 -0.11302 0.05625 -0.11445 0.04584 C -0.11576 0.03542 -0.11771 0.02176 -0.11719 0.01135 C -0.11667 0.00093 -0.11497 -0.00393 -0.11146 -0.01713 C -0.10794 -0.03032 -0.10312 -0.0537 -0.09583 -0.06852 C -0.08854 -0.08333 -0.0776 -0.09722 -0.06719 -0.10671 C -0.05677 -0.1162 -0.04219 -0.12129 -0.03294 -0.12569 C -0.02383 -0.13009 -0.02122 -0.13217 -0.01146 -0.13333 C -0.00169 -0.13449 0.01302 -0.13657 0.02565 -0.13333 C 0.03841 -0.13009 0.05469 -0.11898 0.06419 -0.11435 C 0.07383 -0.10972 0.07513 -0.11365 0.08281 -0.10486 C 0.09049 -0.09606 0.1026 -0.07685 0.1099 -0.06088 C 0.11719 -0.0449 0.12344 -0.02546 0.12708 -0.00949 C 0.13073 0.00648 0.13164 0.0169 0.13138 0.03426 C 0.13125 0.05162 0.1293 0.0757 0.12565 0.09514 C 0.12201 0.11459 0.11654 0.13172 0.1099 0.15047 C 0.10326 0.16922 0.09701 0.18959 0.08555 0.20764 C 0.07409 0.2257 0.05482 0.24537 0.04128 0.25903 C 0.02773 0.27269 0.01497 0.28172 0.00417 0.28959 C -0.00664 0.29746 -0.01198 0.30162 -0.02292 0.30672 C -0.03385 0.31181 -0.04883 0.31783 -0.06146 0.31991 C -0.07409 0.32199 -0.08711 0.32153 -0.09857 0.31991 C -0.11003 0.31829 -0.1224 0.31621 -0.13008 0.31042 C -0.13763 0.30463 -0.14167 0.29236 -0.14427 0.28565 C -0.14687 0.27894 -0.14727 0.27685 -0.14583 0.2706 C -0.1444 0.26435 -0.14414 0.2544 -0.13581 0.24769 C -0.12747 0.24097 -0.11081 0.23172 -0.09583 0.23056 C -0.08086 0.2294 -0.06133 0.23496 -0.04583 0.24005 C -0.03034 0.24514 -0.01562 0.25324 -0.00299 0.26088 C 0.00977 0.26852 0.01549 0.27801 0.03008 0.28565 C 0.04466 0.29329 0.06979 0.30232 0.08424 0.30672 C 0.09857 0.31111 0.1056 0.31366 0.11706 0.3125 C 0.12852 0.31135 0.14167 0.30787 0.15273 0.29908 C 0.16393 0.29028 0.17721 0.26991 0.18424 0.25903 C 0.19115 0.24815 0.19271 0.24121 0.19427 0.23426 " pathEditMode="relative" rAng="0" ptsTypes="AAAAAAAAAAAAAAAAAAAAAAAAAAAAAAAAAAAAAAAAAAAAAAA">
                                      <p:cBhvr>
                                        <p:cTn id="1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70" y="9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1" grpId="0"/>
      <p:bldP spid="82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334">
              <a:srgbClr val="EBF3FA"/>
            </a:gs>
            <a:gs pos="27550">
              <a:srgbClr val="DEEBF6"/>
            </a:gs>
            <a:gs pos="36442">
              <a:srgbClr val="D6E6F4"/>
            </a:gs>
            <a:gs pos="37803">
              <a:srgbClr val="D5E5F4"/>
            </a:gs>
            <a:gs pos="51085">
              <a:srgbClr val="C9DEF1"/>
            </a:gs>
            <a:gs pos="59126">
              <a:srgbClr val="C2DAEF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34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ập viết lớp 1, Q hoa kiểu 2, thuan mai, tập viết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" t="8564" r="-617"/>
          <a:stretch/>
        </p:blipFill>
        <p:spPr>
          <a:xfrm>
            <a:off x="838200" y="365125"/>
            <a:ext cx="10653073" cy="5811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787173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74120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r="329" b="38107"/>
          <a:stretch/>
        </p:blipFill>
        <p:spPr bwMode="auto">
          <a:xfrm>
            <a:off x="109979" y="935356"/>
            <a:ext cx="11972041" cy="22865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462" name="TextBox 8"/>
          <p:cNvSpPr txBox="1"/>
          <p:nvPr/>
        </p:nvSpPr>
        <p:spPr>
          <a:xfrm>
            <a:off x="961534" y="1248501"/>
            <a:ext cx="12738146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Trần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Quốc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Toản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là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người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anh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hùng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nhỏ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anose="020B0603050302020204" pitchFamily="34" charset="0"/>
              </a:rPr>
              <a:t>tuổi</a:t>
            </a: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466535" y="91123"/>
            <a:ext cx="3751580" cy="5710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5A14ACB-BA2A-42D1-98F7-CA57672DDE68}"/>
              </a:ext>
            </a:extLst>
          </p:cNvPr>
          <p:cNvSpPr txBox="1"/>
          <p:nvPr/>
        </p:nvSpPr>
        <p:spPr>
          <a:xfrm>
            <a:off x="1105349" y="3314641"/>
            <a:ext cx="106125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latin typeface="UTM Avo" panose="02040603050506020204" pitchFamily="18" charset="0"/>
              </a:rPr>
              <a:t>a. </a:t>
            </a:r>
            <a:r>
              <a:rPr lang="en-US" sz="2400" b="1" dirty="0" err="1">
                <a:latin typeface="UTM Avo" panose="02040603050506020204" pitchFamily="18" charset="0"/>
              </a:rPr>
              <a:t>Chữ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cái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nào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được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viết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hoa</a:t>
            </a:r>
            <a:r>
              <a:rPr lang="en-US" sz="2400" b="1" dirty="0">
                <a:latin typeface="UTM Avo" panose="02040603050506020204" pitchFamily="18" charset="0"/>
              </a:rPr>
              <a:t>? </a:t>
            </a:r>
          </a:p>
          <a:p>
            <a:pPr algn="just">
              <a:lnSpc>
                <a:spcPct val="150000"/>
              </a:lnSpc>
            </a:pPr>
            <a:endParaRPr lang="vi-VN" sz="2400" b="1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vi-VN" sz="2400" b="1" dirty="0">
                <a:latin typeface="UTM Avo" panose="02040603050506020204" pitchFamily="18" charset="0"/>
              </a:rPr>
              <a:t>b. </a:t>
            </a:r>
            <a:r>
              <a:rPr lang="en-US" sz="2400" b="1" dirty="0" err="1">
                <a:latin typeface="UTM Avo" panose="02040603050506020204" pitchFamily="18" charset="0"/>
              </a:rPr>
              <a:t>Khoảng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cách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giữa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các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chữ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ghi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tiếng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như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thế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nào</a:t>
            </a:r>
            <a:r>
              <a:rPr lang="en-US" sz="2400" b="1" dirty="0">
                <a:latin typeface="UTM Avo" panose="02040603050506020204" pitchFamily="18" charset="0"/>
              </a:rPr>
              <a:t>?</a:t>
            </a:r>
            <a:endParaRPr lang="vi-VN" sz="2400" b="1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endParaRPr lang="vi-VN" sz="2400" b="1" dirty="0"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b="1" dirty="0">
                <a:latin typeface="UTM Avo" panose="02040603050506020204" pitchFamily="18" charset="0"/>
              </a:rPr>
              <a:t>c. </a:t>
            </a:r>
            <a:r>
              <a:rPr lang="en-US" sz="2400" b="1" dirty="0" err="1">
                <a:latin typeface="UTM Avo" panose="02040603050506020204" pitchFamily="18" charset="0"/>
              </a:rPr>
              <a:t>Những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chữ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cái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nào</a:t>
            </a:r>
            <a:r>
              <a:rPr lang="en-US" sz="2400" b="1" dirty="0"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latin typeface="UTM Avo" panose="02040603050506020204" pitchFamily="18" charset="0"/>
              </a:rPr>
              <a:t>cao</a:t>
            </a:r>
            <a:r>
              <a:rPr lang="en-US" sz="2400" b="1" dirty="0">
                <a:latin typeface="UTM Avo" panose="02040603050506020204" pitchFamily="18" charset="0"/>
              </a:rPr>
              <a:t> 2.5 li ?</a:t>
            </a:r>
            <a:endParaRPr lang="vi-VN" sz="2400" b="1" dirty="0"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0E950B-C8BB-4935-91C5-B7A3E6C7EADE}"/>
              </a:ext>
            </a:extLst>
          </p:cNvPr>
          <p:cNvSpPr txBox="1"/>
          <p:nvPr/>
        </p:nvSpPr>
        <p:spPr>
          <a:xfrm>
            <a:off x="961534" y="4904013"/>
            <a:ext cx="106125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Khoảng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giữa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ghi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tiếng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1 con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o.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A12120-69C0-4ED1-8941-E290F22F507E}"/>
              </a:ext>
            </a:extLst>
          </p:cNvPr>
          <p:cNvSpPr txBox="1"/>
          <p:nvPr/>
        </p:nvSpPr>
        <p:spPr>
          <a:xfrm>
            <a:off x="1105348" y="3851172"/>
            <a:ext cx="26942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HP001 4 hàng" panose="020B0603050302020204" pitchFamily="34" charset="0"/>
              </a:rPr>
              <a:t>Z, T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2CBE13-D5C9-4C68-A64A-97B98D96ED0B}"/>
              </a:ext>
            </a:extLst>
          </p:cNvPr>
          <p:cNvSpPr txBox="1"/>
          <p:nvPr/>
        </p:nvSpPr>
        <p:spPr>
          <a:xfrm>
            <a:off x="1105348" y="5879808"/>
            <a:ext cx="10612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 hàng" panose="020B0603050302020204" pitchFamily="34" charset="0"/>
              </a:rPr>
              <a:t>g, l, h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2400" b="1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040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  <p:bldP spid="13" grpId="0" uiExpand="1" build="p"/>
      <p:bldP spid="14" grpId="0" uiExpand="1"/>
      <p:bldP spid="15" grpId="0"/>
      <p:bldP spid="1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3774891" y="655065"/>
            <a:ext cx="75916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800" dirty="0">
                <a:solidFill>
                  <a:schemeClr val="accent2"/>
                </a:solidFill>
                <a:latin typeface="UTM Cookies" panose="02040603050506020204" pitchFamily="18" charset="0"/>
              </a:rPr>
              <a:t>LUYỆN VIẾT VỞ</a:t>
            </a:r>
            <a:endParaRPr lang="en-US" sz="4800" dirty="0">
              <a:solidFill>
                <a:schemeClr val="accent2"/>
              </a:solidFill>
              <a:latin typeface="HP001" panose="020B0603050302020204" pitchFamily="34" charset="0"/>
              <a:ea typeface="HP001" panose="020B0603050302020204" pitchFamily="34" charset="0"/>
            </a:endParaRPr>
          </a:p>
        </p:txBody>
      </p:sp>
      <p:pic>
        <p:nvPicPr>
          <p:cNvPr id="15" name="Picture 2" descr="Student Writing (#4) | Free SVG">
            <a:extLst>
              <a:ext uri="{FF2B5EF4-FFF2-40B4-BE49-F238E27FC236}">
                <a16:creationId xmlns:a16="http://schemas.microsoft.com/office/drawing/2014/main" id="{0A965514-ECAF-4850-8ADD-D39DABD67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023" y="2584151"/>
            <a:ext cx="3849948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2C03E65-CE96-43DC-BA78-7E52DB0E7929}"/>
              </a:ext>
            </a:extLst>
          </p:cNvPr>
          <p:cNvSpPr txBox="1"/>
          <p:nvPr/>
        </p:nvSpPr>
        <p:spPr>
          <a:xfrm>
            <a:off x="2518778" y="2130496"/>
            <a:ext cx="7154436" cy="584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133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vào vở </a:t>
            </a:r>
            <a:r>
              <a:rPr lang="vi-VN" sz="2133" b="1" i="1" dirty="0">
                <a:solidFill>
                  <a:srgbClr val="0070C0"/>
                </a:solidFill>
                <a:latin typeface="UTM Avo" panose="02040603050506020204" pitchFamily="18" charset="0"/>
              </a:rPr>
              <a:t>Tập viết 2 tập </a:t>
            </a:r>
            <a:r>
              <a:rPr lang="en-US" sz="2133" b="1" i="1" dirty="0" err="1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133" b="1" i="1" dirty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en-US" sz="2133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2C39D4-90BB-4BBE-988A-65D06D33E6A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0401" y="386365"/>
            <a:ext cx="1844491" cy="1827815"/>
          </a:xfrm>
          <a:prstGeom prst="flowChartConnector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662494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 err="1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4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323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063" y="1530123"/>
            <a:ext cx="6226414" cy="362807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1592427" y="2373189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34100" y="3137687"/>
            <a:ext cx="2825509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endParaRPr lang="en-US" sz="6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260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 advTm="3713">
        <p15:prstTrans prst="curtains"/>
      </p:transition>
    </mc:Choice>
    <mc:Fallback xmlns="">
      <p:transition spd="slow" advClick="0" advTm="3713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óp nát quả cam -- Truyện kể lớp 2 -- Hạt giống tâm hồ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571" y="292231"/>
            <a:ext cx="10963373" cy="608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1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" t="4856" b="608"/>
          <a:stretch/>
        </p:blipFill>
        <p:spPr>
          <a:xfrm>
            <a:off x="650448" y="641023"/>
            <a:ext cx="11123629" cy="5872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319096" y="273474"/>
            <a:ext cx="5709192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1. </a:t>
            </a:r>
            <a:r>
              <a:rPr lang="vi-VN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Nêu sự việc trong từng tranh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en-US" sz="1600" u="none" strike="noStrike" spc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4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700" y="348888"/>
            <a:ext cx="733566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Kể lại từng đoạn của câu chuyện theo tranh.</a:t>
            </a:r>
            <a:endParaRPr lang="en-US" sz="2400" b="1" u="none" strike="noStrike" spc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59" y="744719"/>
            <a:ext cx="10548594" cy="47888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697585" y="5665509"/>
            <a:ext cx="105391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marR="12700" indent="0" algn="just">
              <a:spcBef>
                <a:spcPts val="0"/>
              </a:spcBef>
              <a:spcAft>
                <a:spcPts val="0"/>
              </a:spcAft>
            </a:pPr>
            <a:r>
              <a:rPr lang="vi-VN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Tranh 1. Trần Quốc Toản xô ngã mấy người lính gác để được vào gặp vua, xin đánh giặc.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108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peelOff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700" y="348888"/>
            <a:ext cx="733566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Kể lại từng đoạn của câu chuyện theo tranh.</a:t>
            </a:r>
            <a:endParaRPr lang="en-US" sz="2400" b="1" u="none" strike="noStrike" spc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828" y="961532"/>
            <a:ext cx="9860436" cy="47134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923828" y="5818258"/>
            <a:ext cx="102626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marR="12700" indent="0" algn="just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Tranh 2. Trần Quốc Toản quỳ xuống tâu với vua: </a:t>
            </a:r>
            <a:r>
              <a:rPr lang="vi-VN" sz="24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“Cho giặc mượn đường là mất nước. Xin bệ hạ cho đánh!”</a:t>
            </a:r>
            <a:r>
              <a:rPr lang="vi-VN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và đặt thanh gươm lên gáy xin chịu tội.</a:t>
            </a:r>
            <a:endParaRPr lang="en-US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718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peelOff"/>
      </p:transition>
    </mc:Choice>
    <mc:Fallback xmlns="">
      <p:transition spd="slow" advClick="0" advTm="3713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8433" y="5667428"/>
            <a:ext cx="109979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marR="12700" algn="just">
              <a:spcBef>
                <a:spcPts val="0"/>
              </a:spcBef>
              <a:spcAft>
                <a:spcPts val="0"/>
              </a:spcAft>
            </a:pP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Tranh 3. Vua nói: </a:t>
            </a:r>
            <a:r>
              <a:rPr lang="vi-VN" sz="2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“Quốc Toản làm trái phép nước, lẽ ra phải trị tội. Nhưng còn trẻ mà đã biết ỉo việc nước, ta có lời khen."</a:t>
            </a:r>
            <a:r>
              <a:rPr lang="vi-VN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và ban cho Quốc Toản một quả cam.</a:t>
            </a:r>
            <a:endParaRPr lang="en-US" sz="2400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3700" y="348888"/>
            <a:ext cx="733566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Kể lại từng đoạn của câu chuyện theo tranh.</a:t>
            </a:r>
            <a:endParaRPr lang="en-US" sz="2400" b="1" u="none" strike="noStrike" spc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81" y="886121"/>
            <a:ext cx="11180189" cy="4703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588733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peelOff"/>
      </p:transition>
    </mc:Choice>
    <mc:Fallback xmlns="">
      <p:transition spd="slow" advClick="0" advTm="3713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KIM ĐỒNG (Hình minh họa theo lời bài hát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2803" y="371789"/>
            <a:ext cx="11163719" cy="5787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13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3700" y="348888"/>
            <a:ext cx="7335663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2. </a:t>
            </a:r>
            <a:r>
              <a:rPr lang="vi-VN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Kể lại từng đoạn của câu chuyện theo tranh.</a:t>
            </a:r>
            <a:endParaRPr lang="en-US" sz="2400" b="1" u="none" strike="noStrike" spc="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28" y="940325"/>
            <a:ext cx="10935093" cy="46403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4" name="Rectangle 3"/>
          <p:cNvSpPr/>
          <p:nvPr/>
        </p:nvSpPr>
        <p:spPr>
          <a:xfrm>
            <a:off x="510618" y="5913061"/>
            <a:ext cx="10988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00" marR="12700" indent="0" algn="just">
              <a:spcBef>
                <a:spcPts val="0"/>
              </a:spcBef>
              <a:spcAft>
                <a:spcPts val="865"/>
              </a:spcAft>
            </a:pPr>
            <a:r>
              <a:rPr lang="vi-VN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Tranh 4. Quốc Toản xoè tay cho mọi người xem quả cam vua ban nhưng quả cam đã nát từ bao giở.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1105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3713">
        <p15:prstTrans prst="peelOff"/>
      </p:transition>
    </mc:Choice>
    <mc:Fallback xmlns="">
      <p:transition spd="slow" advClick="0" advTm="3713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WordArt 3"/>
          <p:cNvSpPr>
            <a:spLocks noChangeArrowheads="1" noChangeShapeType="1" noTextEdit="1"/>
          </p:cNvSpPr>
          <p:nvPr/>
        </p:nvSpPr>
        <p:spPr bwMode="auto">
          <a:xfrm>
            <a:off x="2133600" y="533400"/>
            <a:ext cx="7315200" cy="990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0875"/>
              </a:avLst>
            </a:prstTxWarp>
            <a:scene3d>
              <a:camera prst="legacyPerspectiveFront">
                <a:rot lat="20519994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.VnTimeH" panose="020B7200000000000000" pitchFamily="34" charset="0"/>
              </a:rPr>
              <a:t>KÓ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.VnTimeH" panose="020B7200000000000000" pitchFamily="34" charset="0"/>
              </a:rPr>
              <a:t>theo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.VnTimeH" panose="020B7200000000000000" pitchFamily="34" charset="0"/>
              </a:rPr>
              <a:t> </a:t>
            </a:r>
            <a:r>
              <a:rPr lang="en-US" sz="3600" b="1" kern="10" dirty="0" err="1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.VnTimeH" panose="020B7200000000000000" pitchFamily="34" charset="0"/>
              </a:rPr>
              <a:t>nhãm</a:t>
            </a:r>
            <a:r>
              <a:rPr lang="en-US" sz="3600" b="1" kern="10" dirty="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.VnTimeH" panose="020B7200000000000000" pitchFamily="34" charset="0"/>
              </a:rPr>
              <a:t> </a:t>
            </a:r>
          </a:p>
        </p:txBody>
      </p:sp>
      <p:pic>
        <p:nvPicPr>
          <p:cNvPr id="4" name="Picture 2" descr="Teacher with student isolated Premium Vector">
            <a:extLst>
              <a:ext uri="{FF2B5EF4-FFF2-40B4-BE49-F238E27FC236}">
                <a16:creationId xmlns:a16="http://schemas.microsoft.com/office/drawing/2014/main" id="{04B7E3B1-B788-4605-901B-8A63CD49EC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855" b="14845"/>
          <a:stretch/>
        </p:blipFill>
        <p:spPr bwMode="auto">
          <a:xfrm>
            <a:off x="1131215" y="2050659"/>
            <a:ext cx="10020693" cy="41466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50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7" t="4856" b="608"/>
          <a:stretch/>
        </p:blipFill>
        <p:spPr>
          <a:xfrm>
            <a:off x="650448" y="1036948"/>
            <a:ext cx="11123629" cy="54769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3633081" y="348888"/>
            <a:ext cx="4397935" cy="2590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R="0" lvl="0" algn="just">
              <a:lnSpc>
                <a:spcPts val="1300"/>
              </a:lnSpc>
              <a:spcBef>
                <a:spcPts val="0"/>
              </a:spcBef>
              <a:spcAft>
                <a:spcPts val="330"/>
              </a:spcAft>
              <a:buClr>
                <a:srgbClr val="000000"/>
              </a:buClr>
              <a:buSzPts val="1300"/>
              <a:tabLst>
                <a:tab pos="295275" algn="l"/>
              </a:tabLst>
            </a:pPr>
            <a:r>
              <a:rPr lang="en-US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THI KỂ THEO NHÓM</a:t>
            </a:r>
            <a:r>
              <a:rPr lang="vi-VN" dirty="0">
                <a:solidFill>
                  <a:srgbClr val="000000"/>
                </a:solidFill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endParaRPr lang="en-US" sz="1600" u="none" strike="noStrike" spc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73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713">
        <p14:doors dir="vert"/>
      </p:transition>
    </mc:Choice>
    <mc:Fallback xmlns="">
      <p:transition spd="slow" advClick="0" advTm="3713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622168"/>
            <a:ext cx="10586300" cy="4204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605279" y="5071620"/>
            <a:ext cx="1105764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chuyện ca ngợi người anh hùng nhỏ tuổi Trần Quốc Toản. Ngay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khi còn bé, Trẩn Quốc Toản đã rất quan tâm đến việc nư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ớ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Điều này thể hiện Trần Quốc Toản lả người yêu nước và có chí lớn.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43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flip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7" t="15000" r="30666" b="14667"/>
          <a:stretch/>
        </p:blipFill>
        <p:spPr>
          <a:xfrm flipH="1">
            <a:off x="-120886" y="430963"/>
            <a:ext cx="5799716" cy="59960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274579">
            <a:off x="1687433" y="3958904"/>
            <a:ext cx="13632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 panose="02040603050506020204" pitchFamily="18" charset="0"/>
              </a:rPr>
              <a:t>VẬN </a:t>
            </a:r>
          </a:p>
          <a:p>
            <a:r>
              <a:rPr lang="en-US" sz="2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Cookies" panose="02040603050506020204" pitchFamily="18" charset="0"/>
              </a:rPr>
              <a:t>DỤNG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51" t="16074" r="11519" b="15079"/>
          <a:stretch/>
        </p:blipFill>
        <p:spPr>
          <a:xfrm>
            <a:off x="5401559" y="966438"/>
            <a:ext cx="6014031" cy="3992061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447934" y="1741213"/>
            <a:ext cx="420892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Chọn chi tiết hoặc </a:t>
            </a:r>
            <a:endParaRPr lang="en-US" sz="3200" dirty="0">
              <a:latin typeface="Times New Roman" panose="02020603050405020304" pitchFamily="18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r>
              <a:rPr lang="vi-VN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điều em thích về nhân vật Tr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ầ</a:t>
            </a:r>
            <a:r>
              <a:rPr lang="vi-VN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n Quốc Toản để kể cho người thân nghe</a:t>
            </a:r>
            <a:r>
              <a:rPr lang="en-US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.</a:t>
            </a:r>
            <a:r>
              <a:rPr lang="vi-VN" sz="3200" dirty="0">
                <a:latin typeface="Times New Roman" panose="02020603050405020304" pitchFamily="18" charset="0"/>
                <a:ea typeface="Courier New" panose="02070309020205020404" pitchFamily="49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018504" y="6795193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3814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>
        <p15:prstTrans prst="origami"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248773" y="320212"/>
            <a:ext cx="2534738" cy="764664"/>
            <a:chOff x="334135" y="617893"/>
            <a:chExt cx="1966613" cy="573498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25000"/>
                    </a:schemeClr>
                  </a:solidFill>
                  <a:latin typeface="UTM Cookies" panose="02040603050506020204" pitchFamily="18" charset="0"/>
                </a:rPr>
                <a:t>BÀI 23 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34135" y="629650"/>
              <a:ext cx="1677443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267" dirty="0">
                  <a:solidFill>
                    <a:schemeClr val="bg1">
                      <a:lumMod val="75000"/>
                    </a:schemeClr>
                  </a:solidFill>
                  <a:latin typeface="UTM Cookies" panose="02040603050506020204" pitchFamily="18" charset="0"/>
                </a:rPr>
                <a:t>BÀI 23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2659318" y="312926"/>
            <a:ext cx="5874982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333" dirty="0">
                <a:ln>
                  <a:solidFill>
                    <a:schemeClr val="bg1">
                      <a:lumMod val="25000"/>
                    </a:schemeClr>
                  </a:solidFill>
                </a:ln>
                <a:solidFill>
                  <a:schemeClr val="accent1"/>
                </a:solidFill>
                <a:latin typeface="UTM Cookies" panose="02040603050506020204" pitchFamily="18" charset="0"/>
              </a:rPr>
              <a:t>BÓP NÁT QUẢ CAM</a:t>
            </a:r>
          </a:p>
        </p:txBody>
      </p:sp>
      <p:sp>
        <p:nvSpPr>
          <p:cNvPr id="15" name="Google Shape;1714;p64"/>
          <p:cNvSpPr/>
          <p:nvPr/>
        </p:nvSpPr>
        <p:spPr>
          <a:xfrm rot="-2019064">
            <a:off x="1454642" y="1078276"/>
            <a:ext cx="22536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6" name="Google Shape;1715;p64"/>
          <p:cNvSpPr/>
          <p:nvPr/>
        </p:nvSpPr>
        <p:spPr>
          <a:xfrm rot="-2019064">
            <a:off x="355963" y="1132565"/>
            <a:ext cx="136554" cy="13032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7" name="Google Shape;1716;p64"/>
          <p:cNvSpPr/>
          <p:nvPr/>
        </p:nvSpPr>
        <p:spPr>
          <a:xfrm rot="-2019064">
            <a:off x="623166" y="1306207"/>
            <a:ext cx="357972" cy="366652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18" name="Google Shape;1725;p64"/>
          <p:cNvGrpSpPr/>
          <p:nvPr/>
        </p:nvGrpSpPr>
        <p:grpSpPr>
          <a:xfrm rot="-1723955">
            <a:off x="2182080" y="452780"/>
            <a:ext cx="297009" cy="328459"/>
            <a:chOff x="5414907" y="2017485"/>
            <a:chExt cx="220338" cy="243702"/>
          </a:xfrm>
        </p:grpSpPr>
        <p:sp>
          <p:nvSpPr>
            <p:cNvPr id="19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0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1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2" name="Google Shape;1714;p64"/>
          <p:cNvSpPr/>
          <p:nvPr/>
        </p:nvSpPr>
        <p:spPr>
          <a:xfrm rot="-2019064">
            <a:off x="526190" y="225008"/>
            <a:ext cx="225360" cy="245983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grpSp>
        <p:nvGrpSpPr>
          <p:cNvPr id="23" name="Google Shape;1725;p64"/>
          <p:cNvGrpSpPr/>
          <p:nvPr/>
        </p:nvGrpSpPr>
        <p:grpSpPr>
          <a:xfrm rot="6447076">
            <a:off x="987392" y="1162286"/>
            <a:ext cx="363539" cy="403179"/>
            <a:chOff x="5365548" y="2017485"/>
            <a:chExt cx="269696" cy="309455"/>
          </a:xfrm>
        </p:grpSpPr>
        <p:sp>
          <p:nvSpPr>
            <p:cNvPr id="24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5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sp>
          <p:nvSpPr>
            <p:cNvPr id="26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792372" y="1737299"/>
            <a:ext cx="8543197" cy="464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2933"/>
              </a:lnSpc>
            </a:pPr>
            <a:r>
              <a:rPr lang="en-US" sz="2800" b="1" dirty="0" err="1">
                <a:latin typeface="UTM Avo" panose="02040603050506020204" pitchFamily="18" charset="0"/>
              </a:rPr>
              <a:t>Nói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tên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một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người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anh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hùng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nhỏ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tuổi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mà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em</a:t>
            </a:r>
            <a:r>
              <a:rPr lang="en-US" sz="2800" b="1" dirty="0">
                <a:latin typeface="UTM Avo" panose="02040603050506020204" pitchFamily="18" charset="0"/>
              </a:rPr>
              <a:t> </a:t>
            </a:r>
            <a:r>
              <a:rPr lang="en-US" sz="2800" b="1" dirty="0" err="1">
                <a:latin typeface="UTM Avo" panose="02040603050506020204" pitchFamily="18" charset="0"/>
              </a:rPr>
              <a:t>biết</a:t>
            </a:r>
            <a:r>
              <a:rPr lang="en-US" sz="2800" b="1" dirty="0">
                <a:latin typeface="UTM Avo" panose="02040603050506020204" pitchFamily="18" charset="0"/>
              </a:rPr>
              <a:t>?</a:t>
            </a:r>
            <a:endParaRPr lang="vi-VN" sz="2400" dirty="0">
              <a:latin typeface="UTM Avo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0ADAA5B-D8F7-46E2-AC36-48E5EAA41E4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89326" y="219823"/>
            <a:ext cx="1410788" cy="11070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70B73C-300D-4B8B-B1E6-008C26AFCB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1520" y="2806041"/>
            <a:ext cx="5305205" cy="34183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A1CC8A-9714-4DE4-8BC4-89027738075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55280" y="2674763"/>
            <a:ext cx="3942961" cy="3611947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073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055046" cy="2016125"/>
            <a:chOff x="2118480" y="1316166"/>
            <a:chExt cx="1653053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56319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1+ 2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979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4" name="图片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  <p:extLst>
      <p:ext uri="{BB962C8B-B14F-4D97-AF65-F5344CB8AC3E}">
        <p14:creationId xmlns:p14="http://schemas.microsoft.com/office/powerpoint/2010/main" val="418989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ếng việt lớp 2, học ki 2, tuần 33, Bóp nát quả cam, thuan mai, tiếng việ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05279" y="327581"/>
            <a:ext cx="11057641" cy="62028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-957544" y="6699399"/>
            <a:ext cx="39180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8" t="1565" r="11373"/>
          <a:stretch/>
        </p:blipFill>
        <p:spPr>
          <a:xfrm>
            <a:off x="345047" y="111369"/>
            <a:ext cx="11922368" cy="6635261"/>
          </a:xfrm>
        </p:spPr>
      </p:pic>
      <p:sp>
        <p:nvSpPr>
          <p:cNvPr id="5" name="Rectangle 4"/>
          <p:cNvSpPr/>
          <p:nvPr/>
        </p:nvSpPr>
        <p:spPr>
          <a:xfrm>
            <a:off x="0" y="6858000"/>
            <a:ext cx="3995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: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Ngô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Thu </a:t>
            </a:r>
            <a:r>
              <a:rPr lang="en-US" b="1" i="1" dirty="0" err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Huyền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3028754" y="2834236"/>
            <a:ext cx="7359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 ĐỌC TỪNG CÂU</a:t>
            </a:r>
          </a:p>
        </p:txBody>
      </p:sp>
    </p:spTree>
    <p:extLst>
      <p:ext uri="{BB962C8B-B14F-4D97-AF65-F5344CB8AC3E}">
        <p14:creationId xmlns:p14="http://schemas.microsoft.com/office/powerpoint/2010/main" val="39587651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1753</TotalTime>
  <Words>1565</Words>
  <Application>Microsoft Office PowerPoint</Application>
  <PresentationFormat>Widescreen</PresentationFormat>
  <Paragraphs>146</Paragraphs>
  <Slides>44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61" baseType="lpstr">
      <vt:lpstr>等线</vt:lpstr>
      <vt:lpstr>.VnTime</vt:lpstr>
      <vt:lpstr>.VnTimeH</vt:lpstr>
      <vt:lpstr>Arial</vt:lpstr>
      <vt:lpstr>Arial Rounded MT Bold</vt:lpstr>
      <vt:lpstr>Arial-Rounded</vt:lpstr>
      <vt:lpstr>Calibri</vt:lpstr>
      <vt:lpstr>Calibri Light</vt:lpstr>
      <vt:lpstr>HP001</vt:lpstr>
      <vt:lpstr>HP001 4 hàng</vt:lpstr>
      <vt:lpstr>Montserrat</vt:lpstr>
      <vt:lpstr>SVN-Cookies</vt:lpstr>
      <vt:lpstr>Times New Roman</vt:lpstr>
      <vt:lpstr>UTM Avo</vt:lpstr>
      <vt:lpstr>UTM Cookies</vt:lpstr>
      <vt:lpstr>Verdana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Câu 1. Xếp các từ ngữ vào 2 nhóm: từ ngữ chỉ người và từ ngữ chỉ vật: Trần Quốc Toản, vua, thuyền rồng, quả cam, lính, sứ thần, thanh gươm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May01</dc:creator>
  <cp:lastModifiedBy>Lenovo</cp:lastModifiedBy>
  <cp:revision>52</cp:revision>
  <dcterms:created xsi:type="dcterms:W3CDTF">2021-07-07T09:47:17Z</dcterms:created>
  <dcterms:modified xsi:type="dcterms:W3CDTF">2021-07-14T06:52:15Z</dcterms:modified>
</cp:coreProperties>
</file>