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6.jpg" ContentType="image/png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00" r:id="rId2"/>
  </p:sldMasterIdLst>
  <p:notesMasterIdLst>
    <p:notesMasterId r:id="rId36"/>
  </p:notesMasterIdLst>
  <p:sldIdLst>
    <p:sldId id="519" r:id="rId3"/>
    <p:sldId id="522" r:id="rId4"/>
    <p:sldId id="523" r:id="rId5"/>
    <p:sldId id="263" r:id="rId6"/>
    <p:sldId id="277" r:id="rId7"/>
    <p:sldId id="265" r:id="rId8"/>
    <p:sldId id="285" r:id="rId9"/>
    <p:sldId id="288" r:id="rId10"/>
    <p:sldId id="289" r:id="rId11"/>
    <p:sldId id="290" r:id="rId12"/>
    <p:sldId id="260" r:id="rId13"/>
    <p:sldId id="292" r:id="rId14"/>
    <p:sldId id="524" r:id="rId15"/>
    <p:sldId id="294" r:id="rId16"/>
    <p:sldId id="296" r:id="rId17"/>
    <p:sldId id="298" r:id="rId18"/>
    <p:sldId id="326" r:id="rId19"/>
    <p:sldId id="525" r:id="rId20"/>
    <p:sldId id="299" r:id="rId21"/>
    <p:sldId id="526" r:id="rId22"/>
    <p:sldId id="527" r:id="rId23"/>
    <p:sldId id="302" r:id="rId24"/>
    <p:sldId id="520" r:id="rId25"/>
    <p:sldId id="327" r:id="rId26"/>
    <p:sldId id="485" r:id="rId27"/>
    <p:sldId id="486" r:id="rId28"/>
    <p:sldId id="328" r:id="rId29"/>
    <p:sldId id="521" r:id="rId30"/>
    <p:sldId id="528" r:id="rId31"/>
    <p:sldId id="531" r:id="rId32"/>
    <p:sldId id="532" r:id="rId33"/>
    <p:sldId id="533" r:id="rId34"/>
    <p:sldId id="47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00FFFF"/>
    <a:srgbClr val="0099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4" autoAdjust="0"/>
    <p:restoredTop sz="94671" autoAdjust="0"/>
  </p:normalViewPr>
  <p:slideViewPr>
    <p:cSldViewPr snapToGrid="0">
      <p:cViewPr varScale="1">
        <p:scale>
          <a:sx n="66" d="100"/>
          <a:sy n="66" d="100"/>
        </p:scale>
        <p:origin x="-74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D24-1B7C-4484-868B-EF08D1053E00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A8A9-21EC-4DA7-AFE0-2CDE06AC7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710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2247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550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1180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637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3190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442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442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948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95761" y="1952500"/>
            <a:ext cx="7455200" cy="2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33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73600" y="5010033"/>
            <a:ext cx="5644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73070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57548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576800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2576800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7897227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7897227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2576800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2576800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7897227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7897227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476304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76304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4137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6764137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954533" y="807533"/>
            <a:ext cx="731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253628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1310567" y="2622913"/>
            <a:ext cx="3174731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452696" y="3113689"/>
            <a:ext cx="2799065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4469514" y="2514475"/>
            <a:ext cx="3174743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4706096" y="3007628"/>
            <a:ext cx="2799149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7650369" y="2418200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7838169" y="29074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1303376" y="4912767"/>
            <a:ext cx="3174816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526267" y="5416133"/>
            <a:ext cx="279904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4474039" y="4924833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4663372" y="54146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7648802" y="4912667"/>
            <a:ext cx="3174660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7792133" y="5413294"/>
            <a:ext cx="2799167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30555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4567510" y="2130260"/>
            <a:ext cx="3798892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4568263" y="3631225"/>
            <a:ext cx="379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4551046" y="1879377"/>
            <a:ext cx="1929205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4567667" y="3343015"/>
            <a:ext cx="19292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4488490" y="5036135"/>
            <a:ext cx="3799621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4455622" y="4825113"/>
            <a:ext cx="1929175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63589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807849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2539049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6853351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6584551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807849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2539049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6853351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6584551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3441449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3441449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7486951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7486951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3202520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06752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653150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6383725" y="3353297"/>
            <a:ext cx="3459756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6324874" y="2706023"/>
            <a:ext cx="3404231" cy="67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735970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570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6600800" y="1944133"/>
            <a:ext cx="39588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17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720448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04228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4533" y="807533"/>
            <a:ext cx="815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 rot="154">
            <a:off x="1424771" y="1847860"/>
            <a:ext cx="8925600" cy="4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AutoNum type="arabicPeriod"/>
              <a:defRPr sz="1333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36208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915997" y="2742513"/>
            <a:ext cx="5260580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360000" y="2564367"/>
            <a:ext cx="45668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6585600" y="4051100"/>
            <a:ext cx="41156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7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6680200" y="4802733"/>
            <a:ext cx="3926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97583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9812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837255430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5410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6913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833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281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96284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04448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5656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703313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2184967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6392797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6870283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3007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16251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3068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84367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173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11781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 rot="-325168">
            <a:off x="1863126" y="2665367"/>
            <a:ext cx="3697327" cy="1618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65546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848200" y="2293367"/>
            <a:ext cx="64956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3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33837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30645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144577" y="910267"/>
            <a:ext cx="3109600" cy="20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015251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2537133" y="2651967"/>
            <a:ext cx="7276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2115400" y="4106533"/>
            <a:ext cx="7961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7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124676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52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3" r:id="rId20"/>
    <p:sldLayoutId id="2147483699" r:id="rId21"/>
    <p:sldLayoutId id="2147483698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18.jpg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20.jpg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audio" Target="../media/media9.m4a"/><Relationship Id="rId7" Type="http://schemas.openxmlformats.org/officeDocument/2006/relationships/image" Target="../media/image21.jpg"/><Relationship Id="rId2" Type="http://schemas.microsoft.com/office/2007/relationships/media" Target="../media/media9.m4a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4.jp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2.jp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media13.m4a"/><Relationship Id="rId7" Type="http://schemas.openxmlformats.org/officeDocument/2006/relationships/image" Target="../media/image17.png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13.xml"/><Relationship Id="rId5" Type="http://schemas.openxmlformats.org/officeDocument/2006/relationships/video" Target="../media/media14.mp4"/><Relationship Id="rId4" Type="http://schemas.microsoft.com/office/2007/relationships/media" Target="../media/media14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mp"/><Relationship Id="rId13" Type="http://schemas.openxmlformats.org/officeDocument/2006/relationships/image" Target="../media/image38.tm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2.tmp"/><Relationship Id="rId12" Type="http://schemas.openxmlformats.org/officeDocument/2006/relationships/image" Target="../media/image37.tmp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1.tmp"/><Relationship Id="rId11" Type="http://schemas.openxmlformats.org/officeDocument/2006/relationships/image" Target="../media/image36.tmp"/><Relationship Id="rId5" Type="http://schemas.openxmlformats.org/officeDocument/2006/relationships/image" Target="../media/image17.png"/><Relationship Id="rId10" Type="http://schemas.openxmlformats.org/officeDocument/2006/relationships/image" Target="../media/image35.tmp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4.tmp"/><Relationship Id="rId14" Type="http://schemas.openxmlformats.org/officeDocument/2006/relationships/image" Target="../media/image39.tm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mp"/><Relationship Id="rId7" Type="http://schemas.openxmlformats.org/officeDocument/2006/relationships/image" Target="../media/image51.tmp"/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tmp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9.jp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14">
            <a:extLst>
              <a:ext uri="{FF2B5EF4-FFF2-40B4-BE49-F238E27FC236}">
                <a16:creationId xmlns=""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636025" y="1655170"/>
            <a:ext cx="4675537" cy="1954845"/>
            <a:chOff x="2118480" y="1316166"/>
            <a:chExt cx="1512168" cy="1512168"/>
          </a:xfrm>
        </p:grpSpPr>
        <p:sp>
          <p:nvSpPr>
            <p:cNvPr id="11" name="15">
              <a:extLst>
                <a:ext uri="{FF2B5EF4-FFF2-40B4-BE49-F238E27FC236}">
                  <a16:creationId xmlns=""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=""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01" y="232576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Hồ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Gươm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=""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=""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=""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=""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=""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00405" y="975450"/>
            <a:ext cx="7269918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3850665" y="2494667"/>
            <a:ext cx="9820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C637E3BC-1A55-4E2D-9DFF-D663F9A59248}"/>
              </a:ext>
            </a:extLst>
          </p:cNvPr>
          <p:cNvCxnSpPr>
            <a:cxnSpLocks/>
          </p:cNvCxnSpPr>
          <p:nvPr/>
        </p:nvCxnSpPr>
        <p:spPr>
          <a:xfrm flipH="1">
            <a:off x="7836442" y="239020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9900537" y="2913709"/>
            <a:ext cx="138335" cy="6617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3555166D-5E94-4918-9FA1-1126BB2EF7CE}"/>
              </a:ext>
            </a:extLst>
          </p:cNvPr>
          <p:cNvCxnSpPr>
            <a:cxnSpLocks/>
          </p:cNvCxnSpPr>
          <p:nvPr/>
        </p:nvCxnSpPr>
        <p:spPr>
          <a:xfrm flipH="1">
            <a:off x="10038872" y="2913709"/>
            <a:ext cx="117540" cy="6617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034BF368-F4F4-4A43-8C2F-9A68AC2FB15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95867" y="2251990"/>
            <a:ext cx="10959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Tôi thầm nghĩ: không biết có phải rùa đã từng ngậm thanh kiếm của vua Lê thắng giặc đó không?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97550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 txBox="1">
            <a:spLocks noGrp="1"/>
          </p:cNvSpPr>
          <p:nvPr>
            <p:ph type="body" idx="1"/>
          </p:nvPr>
        </p:nvSpPr>
        <p:spPr>
          <a:xfrm rot="-325168">
            <a:off x="1674760" y="2559084"/>
            <a:ext cx="4080777" cy="18865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None/>
            </a:pPr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Hũ: bình sành sứ (thủy tinh,…) loại nhỏ, ở giữa phình ra, nhỏ dần về đáy, dùng để đựng.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0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>
            <a:extLst>
              <a:ext uri="{FF2B5EF4-FFF2-40B4-BE49-F238E27FC236}">
                <a16:creationId xmlns="" xmlns:a16="http://schemas.microsoft.com/office/drawing/2014/main" id="{0751BB3A-9070-474E-96CA-726CE82CA4F2}"/>
              </a:ext>
            </a:extLst>
          </p:cNvPr>
          <p:cNvGrpSpPr/>
          <p:nvPr/>
        </p:nvGrpSpPr>
        <p:grpSpPr>
          <a:xfrm>
            <a:off x="532566" y="556453"/>
            <a:ext cx="6030450" cy="794827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="" xmlns:a16="http://schemas.microsoft.com/office/drawing/2014/main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="" xmlns:a16="http://schemas.microsoft.com/office/drawing/2014/main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="" xmlns:a16="http://schemas.microsoft.com/office/drawing/2014/main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=""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532566" y="286453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60FAB490-1BE0-47F2-9FE1-5F4EF79096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1" y="1369253"/>
            <a:ext cx="10412155" cy="37706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30949" y="5751593"/>
            <a:ext cx="8140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Hồ Gươm còn gọi là hồ Hoàn Kiếm ở thủ đô Hà Nội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31"/>
          <p:cNvGrpSpPr/>
          <p:nvPr/>
        </p:nvGrpSpPr>
        <p:grpSpPr>
          <a:xfrm rot="271998">
            <a:off x="1100490" y="1792689"/>
            <a:ext cx="4853022" cy="2957610"/>
            <a:chOff x="3301878" y="2654755"/>
            <a:chExt cx="819004" cy="605284"/>
          </a:xfrm>
          <a:solidFill>
            <a:srgbClr val="92D050"/>
          </a:solidFill>
        </p:grpSpPr>
        <p:sp>
          <p:nvSpPr>
            <p:cNvPr id="346" name="Google Shape;346;p31"/>
            <p:cNvSpPr/>
            <p:nvPr/>
          </p:nvSpPr>
          <p:spPr>
            <a:xfrm>
              <a:off x="3307935" y="2790603"/>
              <a:ext cx="800405" cy="469436"/>
            </a:xfrm>
            <a:custGeom>
              <a:avLst/>
              <a:gdLst/>
              <a:ahLst/>
              <a:cxnLst/>
              <a:rect l="l" t="t" r="r" b="b"/>
              <a:pathLst>
                <a:path w="61712" h="36194" extrusionOk="0">
                  <a:moveTo>
                    <a:pt x="56975" y="1"/>
                  </a:moveTo>
                  <a:lnTo>
                    <a:pt x="1" y="5705"/>
                  </a:lnTo>
                  <a:lnTo>
                    <a:pt x="4737" y="36194"/>
                  </a:lnTo>
                  <a:lnTo>
                    <a:pt x="61711" y="30489"/>
                  </a:lnTo>
                  <a:lnTo>
                    <a:pt x="56975" y="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347;p31"/>
            <p:cNvSpPr/>
            <p:nvPr/>
          </p:nvSpPr>
          <p:spPr>
            <a:xfrm>
              <a:off x="3399914" y="2654755"/>
              <a:ext cx="720968" cy="605284"/>
            </a:xfrm>
            <a:custGeom>
              <a:avLst/>
              <a:gdLst/>
              <a:ahLst/>
              <a:cxnLst/>
              <a:rect l="l" t="t" r="r" b="b"/>
              <a:pathLst>
                <a:path w="63146" h="46668" extrusionOk="0">
                  <a:moveTo>
                    <a:pt x="57909" y="1"/>
                  </a:moveTo>
                  <a:cubicBezTo>
                    <a:pt x="50070" y="8540"/>
                    <a:pt x="1" y="12543"/>
                    <a:pt x="1" y="12543"/>
                  </a:cubicBezTo>
                  <a:lnTo>
                    <a:pt x="5204" y="46668"/>
                  </a:lnTo>
                  <a:cubicBezTo>
                    <a:pt x="5204" y="46668"/>
                    <a:pt x="54840" y="43132"/>
                    <a:pt x="63146" y="34125"/>
                  </a:cubicBezTo>
                  <a:lnTo>
                    <a:pt x="57909" y="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348;p31"/>
            <p:cNvSpPr/>
            <p:nvPr/>
          </p:nvSpPr>
          <p:spPr>
            <a:xfrm>
              <a:off x="3301878" y="2804027"/>
              <a:ext cx="200763" cy="456012"/>
            </a:xfrm>
            <a:custGeom>
              <a:avLst/>
              <a:gdLst/>
              <a:ahLst/>
              <a:cxnLst/>
              <a:rect l="l" t="t" r="r" b="b"/>
              <a:pathLst>
                <a:path w="15479" h="35159" extrusionOk="0">
                  <a:moveTo>
                    <a:pt x="10275" y="0"/>
                  </a:moveTo>
                  <a:lnTo>
                    <a:pt x="1" y="1034"/>
                  </a:lnTo>
                  <a:lnTo>
                    <a:pt x="5204" y="35159"/>
                  </a:lnTo>
                  <a:lnTo>
                    <a:pt x="15478" y="34124"/>
                  </a:lnTo>
                  <a:lnTo>
                    <a:pt x="10275" y="0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51" name="Google Shape;351;p31"/>
          <p:cNvSpPr txBox="1">
            <a:spLocks noGrp="1"/>
          </p:cNvSpPr>
          <p:nvPr>
            <p:ph type="body" idx="1"/>
          </p:nvPr>
        </p:nvSpPr>
        <p:spPr>
          <a:xfrm rot="-325168">
            <a:off x="1674760" y="2559084"/>
            <a:ext cx="4080777" cy="1886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just">
              <a:buNone/>
            </a:pPr>
            <a:r>
              <a:rPr lang="en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 kính : cổ và trang nghiêm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0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>
            <a:extLst>
              <a:ext uri="{FF2B5EF4-FFF2-40B4-BE49-F238E27FC236}">
                <a16:creationId xmlns="" xmlns:a16="http://schemas.microsoft.com/office/drawing/2014/main" id="{0751BB3A-9070-474E-96CA-726CE82CA4F2}"/>
              </a:ext>
            </a:extLst>
          </p:cNvPr>
          <p:cNvGrpSpPr/>
          <p:nvPr/>
        </p:nvGrpSpPr>
        <p:grpSpPr>
          <a:xfrm>
            <a:off x="532566" y="556453"/>
            <a:ext cx="6030450" cy="1266841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="" xmlns:a16="http://schemas.microsoft.com/office/drawing/2014/main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="" xmlns:a16="http://schemas.microsoft.com/office/drawing/2014/main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="" xmlns:a16="http://schemas.microsoft.com/office/drawing/2014/main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=""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628968" y="578296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8A76FDC8-D579-4FBE-902C-00497E57C38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252" y="1047799"/>
            <a:ext cx="5692651" cy="46486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7648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51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 txBox="1">
            <a:spLocks noGrp="1"/>
          </p:cNvSpPr>
          <p:nvPr>
            <p:ph type="body" idx="1"/>
          </p:nvPr>
        </p:nvSpPr>
        <p:spPr>
          <a:xfrm rot="-325168">
            <a:off x="1674760" y="2559084"/>
            <a:ext cx="4080777" cy="18865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just">
              <a:buNone/>
            </a:pPr>
            <a:r>
              <a:rPr lang="en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 </a:t>
            </a:r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sành sứ (thủy tinh,…) loại nhỏ, ở giữa phình ra, nhỏ dần về đáy, dùng để đựng.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0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>
            <a:extLst>
              <a:ext uri="{FF2B5EF4-FFF2-40B4-BE49-F238E27FC236}">
                <a16:creationId xmlns:a16="http://schemas.microsoft.com/office/drawing/2014/main" xmlns="" id="{0751BB3A-9070-474E-96CA-726CE82CA4F2}"/>
              </a:ext>
            </a:extLst>
          </p:cNvPr>
          <p:cNvGrpSpPr/>
          <p:nvPr/>
        </p:nvGrpSpPr>
        <p:grpSpPr>
          <a:xfrm>
            <a:off x="532566" y="556453"/>
            <a:ext cx="6030450" cy="1266841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:a16="http://schemas.microsoft.com/office/drawing/2014/main" xmlns="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:a16="http://schemas.microsoft.com/office/drawing/2014/main" xmlns="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:a16="http://schemas.microsoft.com/office/drawing/2014/main" xmlns="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:a16="http://schemas.microsoft.com/office/drawing/2014/main" xmlns="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628968" y="578296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8A76FDC8-D579-4FBE-902C-00497E57C38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639928" y="5629226"/>
            <a:ext cx="4373404" cy="7469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Gương bầu dục</a:t>
            </a:r>
            <a:endParaRPr lang="en-US" sz="4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30" y="2047165"/>
            <a:ext cx="2778646" cy="3524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7" y="1823294"/>
            <a:ext cx="3277950" cy="3526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976" y="750627"/>
            <a:ext cx="2953224" cy="31616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59295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51" grpId="0" build="p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=""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2932131" y="539555"/>
            <a:ext cx="6887969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=""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=""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=""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=""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817214" y="281340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A41FBCED-6420-45D4-AFBC-9BC06E4795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22787" y="1608133"/>
            <a:ext cx="8500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1. Bài văn tả những cảnh đẹp nào của Hồ Gươm ?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51299" y="2592325"/>
            <a:ext cx="3411519" cy="3280256"/>
            <a:chOff x="1051299" y="2592325"/>
            <a:chExt cx="3411519" cy="328025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299" y="2592325"/>
              <a:ext cx="3411519" cy="242099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365196" y="5226250"/>
              <a:ext cx="2865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smtClean="0">
                  <a:latin typeface="Times New Roman" pitchFamily="18" charset="0"/>
                  <a:cs typeface="Times New Roman" pitchFamily="18" charset="0"/>
                </a:rPr>
                <a:t>Cầu Thê Húc</a:t>
              </a:r>
              <a:endParaRPr lang="en-US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24103" y="2551382"/>
            <a:ext cx="3663207" cy="3280256"/>
            <a:chOff x="4624103" y="2551382"/>
            <a:chExt cx="3663207" cy="32802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4103" y="2551382"/>
              <a:ext cx="3188771" cy="242099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624103" y="5185307"/>
              <a:ext cx="36632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smtClean="0">
                  <a:latin typeface="Times New Roman" pitchFamily="18" charset="0"/>
                  <a:cs typeface="Times New Roman" pitchFamily="18" charset="0"/>
                </a:rPr>
                <a:t>Đền Ngọc Sơn</a:t>
              </a:r>
              <a:endParaRPr lang="en-US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287310" y="2551382"/>
            <a:ext cx="3529154" cy="3321199"/>
            <a:chOff x="8287310" y="2551382"/>
            <a:chExt cx="3529154" cy="33211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7310" y="2551382"/>
              <a:ext cx="3529154" cy="242099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007522" y="5226250"/>
              <a:ext cx="2625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smtClean="0">
                  <a:latin typeface="Times New Roman" pitchFamily="18" charset="0"/>
                  <a:cs typeface="Times New Roman" pitchFamily="18" charset="0"/>
                </a:rPr>
                <a:t>Tháp Bút</a:t>
              </a:r>
              <a:endParaRPr lang="en-US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88823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1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=""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=""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=""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=""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90140" y="2352319"/>
            <a:ext cx="9662377" cy="1564701"/>
            <a:chOff x="1881479" y="1597500"/>
            <a:chExt cx="1106346" cy="402847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708368" y="2792050"/>
            <a:ext cx="7202809" cy="7613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 Thê Húc được miêu tả như thế nào?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=""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62968" y="63269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10429" y="2529073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88095" y="2237578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DB9E87A-2104-418A-997D-6F14E5B919D2}"/>
              </a:ext>
            </a:extLst>
          </p:cNvPr>
          <p:cNvSpPr/>
          <p:nvPr/>
        </p:nvSpPr>
        <p:spPr>
          <a:xfrm>
            <a:off x="703073" y="4499839"/>
            <a:ext cx="10764837" cy="10382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 Thê Húc màu son, cong cong như con tôm, dẫn vào đền Ngọc Sơn.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789;p36">
            <a:extLst>
              <a:ext uri="{FF2B5EF4-FFF2-40B4-BE49-F238E27FC236}">
                <a16:creationId xmlns="" xmlns:a16="http://schemas.microsoft.com/office/drawing/2014/main" id="{0A3637DC-20C3-4DBD-ABDF-09F85C5C6B36}"/>
              </a:ext>
            </a:extLst>
          </p:cNvPr>
          <p:cNvGrpSpPr/>
          <p:nvPr/>
        </p:nvGrpSpPr>
        <p:grpSpPr>
          <a:xfrm rot="-10790834">
            <a:off x="967277" y="2423457"/>
            <a:ext cx="6770640" cy="1423983"/>
            <a:chOff x="1881479" y="1597500"/>
            <a:chExt cx="1106346" cy="402847"/>
          </a:xfrm>
        </p:grpSpPr>
        <p:sp>
          <p:nvSpPr>
            <p:cNvPr id="27" name="Google Shape;790;p36">
              <a:extLst>
                <a:ext uri="{FF2B5EF4-FFF2-40B4-BE49-F238E27FC236}">
                  <a16:creationId xmlns="" xmlns:a16="http://schemas.microsoft.com/office/drawing/2014/main" id="{3E2DBEE4-D92A-479D-B225-30054F541A14}"/>
                </a:ext>
              </a:extLst>
            </p:cNvPr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791;p36">
              <a:extLst>
                <a:ext uri="{FF2B5EF4-FFF2-40B4-BE49-F238E27FC236}">
                  <a16:creationId xmlns="" xmlns:a16="http://schemas.microsoft.com/office/drawing/2014/main" id="{B9BC6C29-178E-4034-8D34-785219045928}"/>
                </a:ext>
              </a:extLst>
            </p:cNvPr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E48800"/>
            </a:solidFill>
            <a:ln>
              <a:noFill/>
            </a:ln>
          </p:spPr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EF3A93A9-D6E1-4BA5-8C2D-C5CB3A1DD42D}"/>
              </a:ext>
            </a:extLst>
          </p:cNvPr>
          <p:cNvGrpSpPr/>
          <p:nvPr/>
        </p:nvGrpSpPr>
        <p:grpSpPr>
          <a:xfrm>
            <a:off x="1095593" y="2532033"/>
            <a:ext cx="1235133" cy="1206833"/>
            <a:chOff x="1092483" y="3885616"/>
            <a:chExt cx="1235133" cy="1206833"/>
          </a:xfrm>
        </p:grpSpPr>
        <p:sp>
          <p:nvSpPr>
            <p:cNvPr id="30" name="Google Shape;810;p36">
              <a:extLst>
                <a:ext uri="{FF2B5EF4-FFF2-40B4-BE49-F238E27FC236}">
                  <a16:creationId xmlns="" xmlns:a16="http://schemas.microsoft.com/office/drawing/2014/main" id="{FBEBB4D7-8F9B-4DBF-8822-1D9351E248A8}"/>
                </a:ext>
              </a:extLst>
            </p:cNvPr>
            <p:cNvSpPr/>
            <p:nvPr/>
          </p:nvSpPr>
          <p:spPr>
            <a:xfrm>
              <a:off x="1092483" y="3885616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C58211F7-716E-488B-8F65-B70AD182DB82}"/>
                </a:ext>
              </a:extLst>
            </p:cNvPr>
            <p:cNvSpPr txBox="1"/>
            <p:nvPr/>
          </p:nvSpPr>
          <p:spPr>
            <a:xfrm>
              <a:off x="1355738" y="4049899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2" name="Google Shape;792;p36">
            <a:extLst>
              <a:ext uri="{FF2B5EF4-FFF2-40B4-BE49-F238E27FC236}">
                <a16:creationId xmlns="" xmlns:a16="http://schemas.microsoft.com/office/drawing/2014/main" id="{23E25605-BBC2-4F8F-B438-0BA18FF77D19}"/>
              </a:ext>
            </a:extLst>
          </p:cNvPr>
          <p:cNvSpPr txBox="1">
            <a:spLocks/>
          </p:cNvSpPr>
          <p:nvPr/>
        </p:nvSpPr>
        <p:spPr>
          <a:xfrm rot="21439213">
            <a:off x="1713159" y="2752784"/>
            <a:ext cx="5683928" cy="761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en-US" sz="2800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 1-2 câu giới thiệu về Tháp Rùa ?</a:t>
            </a:r>
            <a:endParaRPr lang="en-US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oogle Shape;378;p32">
            <a:extLst>
              <a:ext uri="{FF2B5EF4-FFF2-40B4-BE49-F238E27FC236}">
                <a16:creationId xmlns="" xmlns:a16="http://schemas.microsoft.com/office/drawing/2014/main" id="{DA049C9A-F19D-43CE-AF74-3A482201BF81}"/>
              </a:ext>
            </a:extLst>
          </p:cNvPr>
          <p:cNvGrpSpPr/>
          <p:nvPr/>
        </p:nvGrpSpPr>
        <p:grpSpPr>
          <a:xfrm>
            <a:off x="2121903" y="488055"/>
            <a:ext cx="6887969" cy="1669729"/>
            <a:chOff x="589295" y="2199196"/>
            <a:chExt cx="2577800" cy="446948"/>
          </a:xfrm>
        </p:grpSpPr>
        <p:sp>
          <p:nvSpPr>
            <p:cNvPr id="33" name="Google Shape;379;p32">
              <a:extLst>
                <a:ext uri="{FF2B5EF4-FFF2-40B4-BE49-F238E27FC236}">
                  <a16:creationId xmlns="" xmlns:a16="http://schemas.microsoft.com/office/drawing/2014/main" id="{E537C66F-D893-499F-8190-79DAAA5A1F4A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80;p32">
              <a:extLst>
                <a:ext uri="{FF2B5EF4-FFF2-40B4-BE49-F238E27FC236}">
                  <a16:creationId xmlns="" xmlns:a16="http://schemas.microsoft.com/office/drawing/2014/main" id="{D5C45C3C-F8F1-4CBB-95CE-6F1F3EDCFDF9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81;p32">
              <a:extLst>
                <a:ext uri="{FF2B5EF4-FFF2-40B4-BE49-F238E27FC236}">
                  <a16:creationId xmlns="" xmlns:a16="http://schemas.microsoft.com/office/drawing/2014/main" id="{DEB3D54D-E277-4768-882D-35EE8194F1E2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86;p32">
            <a:extLst>
              <a:ext uri="{FF2B5EF4-FFF2-40B4-BE49-F238E27FC236}">
                <a16:creationId xmlns="" xmlns:a16="http://schemas.microsoft.com/office/drawing/2014/main" id="{2CC09E55-5AED-4A44-9726-CAEF6CEB8EA3}"/>
              </a:ext>
            </a:extLst>
          </p:cNvPr>
          <p:cNvSpPr txBox="1">
            <a:spLocks/>
          </p:cNvSpPr>
          <p:nvPr/>
        </p:nvSpPr>
        <p:spPr>
          <a:xfrm>
            <a:off x="2030687" y="555037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3151E929-9D66-4579-BA0F-2C41F8F1B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5" b="19609"/>
          <a:stretch/>
        </p:blipFill>
        <p:spPr>
          <a:xfrm>
            <a:off x="7165074" y="3300559"/>
            <a:ext cx="4262493" cy="3276269"/>
          </a:xfrm>
          <a:prstGeom prst="rect">
            <a:avLst/>
          </a:prstGeom>
        </p:spPr>
      </p:pic>
      <p:sp>
        <p:nvSpPr>
          <p:cNvPr id="17" name="Thought Bubble: Cloud 20">
            <a:extLst>
              <a:ext uri="{FF2B5EF4-FFF2-40B4-BE49-F238E27FC236}">
                <a16:creationId xmlns="" xmlns:a16="http://schemas.microsoft.com/office/drawing/2014/main" id="{A821495F-E21A-415F-8896-AA8DD15E8D23}"/>
              </a:ext>
            </a:extLst>
          </p:cNvPr>
          <p:cNvSpPr/>
          <p:nvPr/>
        </p:nvSpPr>
        <p:spPr>
          <a:xfrm rot="11394328">
            <a:off x="4609252" y="3852441"/>
            <a:ext cx="2555822" cy="1477414"/>
          </a:xfrm>
          <a:prstGeom prst="cloudCallout">
            <a:avLst>
              <a:gd name="adj1" fmla="val -58093"/>
              <a:gd name="adj2" fmla="val 17538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97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378;p32">
            <a:extLst>
              <a:ext uri="{FF2B5EF4-FFF2-40B4-BE49-F238E27FC236}">
                <a16:creationId xmlns="" xmlns:a16="http://schemas.microsoft.com/office/drawing/2014/main" id="{CA923413-3221-474B-8560-FFE24617202A}"/>
              </a:ext>
            </a:extLst>
          </p:cNvPr>
          <p:cNvGrpSpPr/>
          <p:nvPr/>
        </p:nvGrpSpPr>
        <p:grpSpPr>
          <a:xfrm>
            <a:off x="3162654" y="604312"/>
            <a:ext cx="6887969" cy="931176"/>
            <a:chOff x="603225" y="2182575"/>
            <a:chExt cx="2577800" cy="424450"/>
          </a:xfrm>
        </p:grpSpPr>
        <p:sp>
          <p:nvSpPr>
            <p:cNvPr id="25" name="Google Shape;380;p32">
              <a:extLst>
                <a:ext uri="{FF2B5EF4-FFF2-40B4-BE49-F238E27FC236}">
                  <a16:creationId xmlns="" xmlns:a16="http://schemas.microsoft.com/office/drawing/2014/main" id="{4F15B1BA-4CFE-4696-9D88-D7F7F428B8AC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81;p32">
              <a:extLst>
                <a:ext uri="{FF2B5EF4-FFF2-40B4-BE49-F238E27FC236}">
                  <a16:creationId xmlns="" xmlns:a16="http://schemas.microsoft.com/office/drawing/2014/main" id="{6D126A5F-0DA6-4386-9932-8AE4787BF0C5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79;p32">
              <a:extLst>
                <a:ext uri="{FF2B5EF4-FFF2-40B4-BE49-F238E27FC236}">
                  <a16:creationId xmlns="" xmlns:a16="http://schemas.microsoft.com/office/drawing/2014/main" id="{16429A8E-42D4-48B3-83D3-E66A34ABB035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386;p32">
            <a:extLst>
              <a:ext uri="{FF2B5EF4-FFF2-40B4-BE49-F238E27FC236}">
                <a16:creationId xmlns="" xmlns:a16="http://schemas.microsoft.com/office/drawing/2014/main" id="{EC5BB427-6410-4142-A09E-92C9356D6140}"/>
              </a:ext>
            </a:extLst>
          </p:cNvPr>
          <p:cNvSpPr txBox="1">
            <a:spLocks/>
          </p:cNvSpPr>
          <p:nvPr/>
        </p:nvSpPr>
        <p:spPr>
          <a:xfrm>
            <a:off x="2980223" y="569305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sp>
        <p:nvSpPr>
          <p:cNvPr id="14" name="Google Shape;787;p36"/>
          <p:cNvSpPr/>
          <p:nvPr/>
        </p:nvSpPr>
        <p:spPr>
          <a:xfrm rot="10809061">
            <a:off x="1199092" y="3148687"/>
            <a:ext cx="9640054" cy="1573437"/>
          </a:xfrm>
          <a:custGeom>
            <a:avLst/>
            <a:gdLst/>
            <a:ahLst/>
            <a:cxnLst/>
            <a:rect l="l" t="t" r="r" b="b"/>
            <a:pathLst>
              <a:path w="74167" h="26992" extrusionOk="0">
                <a:moveTo>
                  <a:pt x="72981" y="1"/>
                </a:moveTo>
                <a:lnTo>
                  <a:pt x="10974" y="3101"/>
                </a:lnTo>
                <a:lnTo>
                  <a:pt x="1" y="15806"/>
                </a:lnTo>
                <a:lnTo>
                  <a:pt x="12159" y="26992"/>
                </a:lnTo>
                <a:lnTo>
                  <a:pt x="74166" y="23922"/>
                </a:lnTo>
                <a:lnTo>
                  <a:pt x="7298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" name="TextBox 1"/>
          <p:cNvSpPr txBox="1"/>
          <p:nvPr/>
        </p:nvSpPr>
        <p:spPr>
          <a:xfrm>
            <a:off x="1624083" y="3431451"/>
            <a:ext cx="80931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4. Khi thấy rùa hiện lên trên mặt hồ, tác giả nghĩ tới điều gì ?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55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72" y="478517"/>
            <a:ext cx="9580730" cy="485860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0502" y="5276125"/>
            <a:ext cx="11191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Tác giả nghĩ rằng : không biết đây có phải là con rùa từng ngậm thanh kiếm vua Lê không ?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54731" y="5247986"/>
            <a:ext cx="6027612" cy="128394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en-US" sz="5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Sự tích Hồ Gươm</a:t>
            </a:r>
            <a:endParaRPr lang="en-US" sz="5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00514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4" presetClass="emph" presetSubtype="0" fill="hold" grpId="1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  <p:bldP spid="18" grpId="0"/>
      <p:bldP spid="1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465B7304-672B-4184-8580-661A17C9E7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4" name="TRUYỀN THUYẾT HỒ GƯƠM - Truyện cổ tích hay nhất - Phim hoạt hình hay nhất - Fairy Tales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4149" y="627797"/>
            <a:ext cx="11019051" cy="53499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155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593" objId="2"/>
        <p14:triggerEvt type="onClick" time="3593" objId="2"/>
        <p14:stopEvt time="65199" objId="2"/>
        <p14:playEvt time="66085" objId="2"/>
        <p14:stopEvt time="66564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373" y="2141109"/>
            <a:ext cx="458777" cy="7400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1299">
            <a:off x="5256424" y="2227389"/>
            <a:ext cx="458777" cy="740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1883">
            <a:off x="4257928" y="2268348"/>
            <a:ext cx="611702" cy="5550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59" y="3130793"/>
            <a:ext cx="3117803" cy="34314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26">
            <a:off x="2037664" y="707650"/>
            <a:ext cx="458777" cy="74003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33253" y="911453"/>
            <a:ext cx="694933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000" b="1" cap="none" spc="0" smtClean="0">
                <a:ln/>
                <a:solidFill>
                  <a:schemeClr val="accent3"/>
                </a:solidFill>
                <a:effectLst/>
              </a:rPr>
              <a:t>Em biết những gì về thủ đô Hà Nội  ?</a:t>
            </a:r>
            <a:endParaRPr lang="en-US" sz="3000" b="1" cap="none" spc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3336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1790474" y="252315"/>
            <a:ext cx="8117285" cy="1166877"/>
            <a:chOff x="1790474" y="252315"/>
            <a:chExt cx="8117285" cy="1166877"/>
          </a:xfrm>
        </p:grpSpPr>
        <p:grpSp>
          <p:nvGrpSpPr>
            <p:cNvPr id="15" name="Google Shape;378;p32">
              <a:extLst>
                <a:ext uri="{FF2B5EF4-FFF2-40B4-BE49-F238E27FC236}">
                  <a16:creationId xmlns="" xmlns:a16="http://schemas.microsoft.com/office/drawing/2014/main" id="{8DBAB0A9-3C5D-44B8-8CEA-115B6D375EC5}"/>
                </a:ext>
              </a:extLst>
            </p:cNvPr>
            <p:cNvGrpSpPr/>
            <p:nvPr/>
          </p:nvGrpSpPr>
          <p:grpSpPr>
            <a:xfrm>
              <a:off x="1790474" y="488016"/>
              <a:ext cx="8117285" cy="931176"/>
              <a:chOff x="603225" y="2182575"/>
              <a:chExt cx="2577800" cy="424450"/>
            </a:xfrm>
          </p:grpSpPr>
          <p:sp>
            <p:nvSpPr>
              <p:cNvPr id="16" name="Google Shape;379;p32">
                <a:extLst>
                  <a:ext uri="{FF2B5EF4-FFF2-40B4-BE49-F238E27FC236}">
                    <a16:creationId xmlns="" xmlns:a16="http://schemas.microsoft.com/office/drawing/2014/main" id="{0727C588-0A08-4159-8471-1257E0FD12F6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80;p32">
                <a:extLst>
                  <a:ext uri="{FF2B5EF4-FFF2-40B4-BE49-F238E27FC236}">
                    <a16:creationId xmlns="" xmlns:a16="http://schemas.microsoft.com/office/drawing/2014/main" id="{6C866E77-CF64-47E6-B702-872F6DD9CE46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81;p32">
                <a:extLst>
                  <a:ext uri="{FF2B5EF4-FFF2-40B4-BE49-F238E27FC236}">
                    <a16:creationId xmlns="" xmlns:a16="http://schemas.microsoft.com/office/drawing/2014/main" id="{E356F405-6CD9-4786-BB07-96792230962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386;p32">
              <a:extLst>
                <a:ext uri="{FF2B5EF4-FFF2-40B4-BE49-F238E27FC236}">
                  <a16:creationId xmlns="" xmlns:a16="http://schemas.microsoft.com/office/drawing/2014/main" id="{1C37CFDE-FD17-46D7-A182-0B62207CA647}"/>
                </a:ext>
              </a:extLst>
            </p:cNvPr>
            <p:cNvSpPr txBox="1">
              <a:spLocks/>
            </p:cNvSpPr>
            <p:nvPr/>
          </p:nvSpPr>
          <p:spPr>
            <a:xfrm>
              <a:off x="2388583" y="252315"/>
              <a:ext cx="7069337" cy="10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9pPr>
            </a:lstStyle>
            <a:p>
              <a:pPr marL="0" indent="0"/>
              <a:r>
                <a:rPr lang="en-US" sz="32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 THEO VĂN BẢN ĐỌC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951013"/>
            <a:ext cx="11218460" cy="2490730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208165" y="2304064"/>
            <a:ext cx="1999060" cy="682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cong cong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208164" y="3145782"/>
            <a:ext cx="1999061" cy="682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 bưởi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532528" y="2304064"/>
            <a:ext cx="2059341" cy="682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rùa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532528" y="3145782"/>
            <a:ext cx="2059341" cy="682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thanh kiếm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260480" y="2301656"/>
            <a:ext cx="1797920" cy="682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ớn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260480" y="3145782"/>
            <a:ext cx="1797920" cy="682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 xuê</a:t>
            </a:r>
            <a:endParaRPr lang="en-US"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08164" y="1555845"/>
            <a:ext cx="6494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sz="2000" smtClean="0"/>
              <a:t>.Xếp các từ ngữ dưới đây vào các nhóm thích hợp</a:t>
            </a:r>
            <a:endParaRPr lang="en-US" sz="2000"/>
          </a:p>
        </p:txBody>
      </p:sp>
      <p:pic>
        <p:nvPicPr>
          <p:cNvPr id="35" name="Picture 3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90" y="1321467"/>
            <a:ext cx="714475" cy="74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65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9377E-7 -3.08973E-6 L 0.09848 0.279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24" y="139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3232E-6 -2.95097E-6 L -0.10642 0.367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8" y="1836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5859E-6 -1.39685E-6 L -0.03243 0.4070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" y="20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9377E-7 -1.39685E-6 L 0.46125 0.4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56" y="2014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6 0.1531 L 0.03686 0.40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46E-6 -3.08973E-6 L -0.04481 0.375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18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0" y="1381347"/>
            <a:ext cx="10577015" cy="49512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790474" y="252315"/>
            <a:ext cx="8117285" cy="1166877"/>
            <a:chOff x="1790474" y="252315"/>
            <a:chExt cx="8117285" cy="1166877"/>
          </a:xfrm>
        </p:grpSpPr>
        <p:grpSp>
          <p:nvGrpSpPr>
            <p:cNvPr id="17" name="Google Shape;378;p32">
              <a:extLst>
                <a:ext uri="{FF2B5EF4-FFF2-40B4-BE49-F238E27FC236}">
                  <a16:creationId xmlns="" xmlns:a16="http://schemas.microsoft.com/office/drawing/2014/main" id="{8DBAB0A9-3C5D-44B8-8CEA-115B6D375EC5}"/>
                </a:ext>
              </a:extLst>
            </p:cNvPr>
            <p:cNvGrpSpPr/>
            <p:nvPr/>
          </p:nvGrpSpPr>
          <p:grpSpPr>
            <a:xfrm>
              <a:off x="1790474" y="488016"/>
              <a:ext cx="8117285" cy="931176"/>
              <a:chOff x="603225" y="2182575"/>
              <a:chExt cx="2577800" cy="424450"/>
            </a:xfrm>
          </p:grpSpPr>
          <p:sp>
            <p:nvSpPr>
              <p:cNvPr id="19" name="Google Shape;379;p32">
                <a:extLst>
                  <a:ext uri="{FF2B5EF4-FFF2-40B4-BE49-F238E27FC236}">
                    <a16:creationId xmlns="" xmlns:a16="http://schemas.microsoft.com/office/drawing/2014/main" id="{0727C588-0A08-4159-8471-1257E0FD12F6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80;p32">
                <a:extLst>
                  <a:ext uri="{FF2B5EF4-FFF2-40B4-BE49-F238E27FC236}">
                    <a16:creationId xmlns="" xmlns:a16="http://schemas.microsoft.com/office/drawing/2014/main" id="{6C866E77-CF64-47E6-B702-872F6DD9CE46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81;p32">
                <a:extLst>
                  <a:ext uri="{FF2B5EF4-FFF2-40B4-BE49-F238E27FC236}">
                    <a16:creationId xmlns="" xmlns:a16="http://schemas.microsoft.com/office/drawing/2014/main" id="{E356F405-6CD9-4786-BB07-96792230962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" name="Google Shape;386;p32">
              <a:extLst>
                <a:ext uri="{FF2B5EF4-FFF2-40B4-BE49-F238E27FC236}">
                  <a16:creationId xmlns="" xmlns:a16="http://schemas.microsoft.com/office/drawing/2014/main" id="{1C37CFDE-FD17-46D7-A182-0B62207CA647}"/>
                </a:ext>
              </a:extLst>
            </p:cNvPr>
            <p:cNvSpPr txBox="1">
              <a:spLocks/>
            </p:cNvSpPr>
            <p:nvPr/>
          </p:nvSpPr>
          <p:spPr>
            <a:xfrm>
              <a:off x="2388583" y="252315"/>
              <a:ext cx="7069337" cy="10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9pPr>
            </a:lstStyle>
            <a:p>
              <a:pPr marL="0" indent="0"/>
              <a:r>
                <a:rPr lang="en-US" sz="32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 THEO VĂN BẢN ĐỌC</a:t>
              </a:r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6080077" y="3856954"/>
            <a:ext cx="307075" cy="14247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6122725" y="4817660"/>
            <a:ext cx="307075" cy="8025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165375" y="3856954"/>
            <a:ext cx="221777" cy="7369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917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378;p32">
            <a:extLst>
              <a:ext uri="{FF2B5EF4-FFF2-40B4-BE49-F238E27FC236}">
                <a16:creationId xmlns=""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1790474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=""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=""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=""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=""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3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FA6BF288-08BC-4392-881A-9A3A089AAC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70" y="1861163"/>
            <a:ext cx="6420747" cy="591143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49" y="2642935"/>
            <a:ext cx="3686690" cy="54679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971" y="2642935"/>
            <a:ext cx="3623188" cy="564289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49" y="3549132"/>
            <a:ext cx="3567611" cy="551151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49" y="4355196"/>
            <a:ext cx="3567611" cy="530703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48" y="5198009"/>
            <a:ext cx="3567611" cy="574994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970" y="3521838"/>
            <a:ext cx="3623187" cy="551151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970" y="4317563"/>
            <a:ext cx="3623189" cy="568336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54" y="5198009"/>
            <a:ext cx="3620005" cy="57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26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7169E-7 -4.59759E-6 L -0.22405 -0.242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2" y="-121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6385E-7 -4.0333E-6 L -0.17924 0.1269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62" y="633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8656E-6 1.48011E-6 L -0.07399 0.118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9" y="59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01" y="232576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4000" b="1" noProof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GƯƠM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8" name="14">
            <a:extLst>
              <a:ext uri="{FF2B5EF4-FFF2-40B4-BE49-F238E27FC236}">
                <a16:creationId xmlns="" xmlns:a16="http://schemas.microsoft.com/office/drawing/2014/main" id="{31151818-B080-433D-A619-EB2880751D59}"/>
              </a:ext>
            </a:extLst>
          </p:cNvPr>
          <p:cNvGrpSpPr/>
          <p:nvPr/>
        </p:nvGrpSpPr>
        <p:grpSpPr>
          <a:xfrm>
            <a:off x="3569504" y="1412875"/>
            <a:ext cx="4505325" cy="2016125"/>
            <a:chOff x="2118480" y="1316166"/>
            <a:chExt cx="1512168" cy="1512168"/>
          </a:xfrm>
        </p:grpSpPr>
        <p:sp>
          <p:nvSpPr>
            <p:cNvPr id="49" name="15">
              <a:extLst>
                <a:ext uri="{FF2B5EF4-FFF2-40B4-BE49-F238E27FC236}">
                  <a16:creationId xmlns="" xmlns:a16="http://schemas.microsoft.com/office/drawing/2014/main" id="{AB2C2D91-B1D8-4AD3-B0DB-F2C0AB8ADB6E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0" name="TextBox 67">
              <a:extLst>
                <a:ext uri="{FF2B5EF4-FFF2-40B4-BE49-F238E27FC236}">
                  <a16:creationId xmlns="" xmlns:a16="http://schemas.microsoft.com/office/drawing/2014/main" id="{0C9978AA-7B78-494D-9DD5-BC5A62EAF02C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87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C475521-7A33-44A2-8529-828CB4B89D41}"/>
              </a:ext>
            </a:extLst>
          </p:cNvPr>
          <p:cNvSpPr txBox="1"/>
          <p:nvPr/>
        </p:nvSpPr>
        <p:spPr>
          <a:xfrm>
            <a:off x="2955183" y="946762"/>
            <a:ext cx="57316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Q, </a:t>
            </a:r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kiểu 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63" y="2006221"/>
            <a:ext cx="4111507" cy="42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40" y="2006221"/>
            <a:ext cx="4237851" cy="42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327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ữ Q kiểu 2 cỡ nhỏ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2137" y="409433"/>
            <a:ext cx="11423176" cy="60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3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ữ V viết hoa cỡ nhỏ kiểu 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0800000" flipH="1" flipV="1">
            <a:off x="423081" y="423081"/>
            <a:ext cx="11368585" cy="603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336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="" xmlns:a16="http://schemas.microsoft.com/office/drawing/2014/main" id="{4C89809E-4DAE-4B3F-8F7A-84E38EFD47E7}"/>
              </a:ext>
            </a:extLst>
          </p:cNvPr>
          <p:cNvSpPr/>
          <p:nvPr/>
        </p:nvSpPr>
        <p:spPr>
          <a:xfrm>
            <a:off x="932180" y="658987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7C7A9665-D65A-4F8D-BB27-97CB230E49AF}"/>
              </a:ext>
            </a:extLst>
          </p:cNvPr>
          <p:cNvSpPr/>
          <p:nvPr/>
        </p:nvSpPr>
        <p:spPr>
          <a:xfrm>
            <a:off x="2028825" y="3349437"/>
            <a:ext cx="7886700" cy="2667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261DE52-4F2F-4F0A-B520-7E08026636D3}"/>
              </a:ext>
            </a:extLst>
          </p:cNvPr>
          <p:cNvSpPr txBox="1"/>
          <p:nvPr/>
        </p:nvSpPr>
        <p:spPr>
          <a:xfrm>
            <a:off x="2609849" y="3571875"/>
            <a:ext cx="5200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4B963DB-6FE8-46F5-82F5-CA65073C43A9}"/>
              </a:ext>
            </a:extLst>
          </p:cNvPr>
          <p:cNvSpPr txBox="1"/>
          <p:nvPr/>
        </p:nvSpPr>
        <p:spPr>
          <a:xfrm>
            <a:off x="2600324" y="4290358"/>
            <a:ext cx="613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1E2058B-35A1-42CE-970E-CF27740C63C3}"/>
              </a:ext>
            </a:extLst>
          </p:cNvPr>
          <p:cNvSpPr txBox="1"/>
          <p:nvPr/>
        </p:nvSpPr>
        <p:spPr>
          <a:xfrm>
            <a:off x="2609850" y="5035362"/>
            <a:ext cx="5057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ô li?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25" y="1637731"/>
            <a:ext cx="7770267" cy="110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18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01" y="232576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:HỒ GƯƠM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14">
            <a:extLst>
              <a:ext uri="{FF2B5EF4-FFF2-40B4-BE49-F238E27FC236}">
                <a16:creationId xmlns="" xmlns:a16="http://schemas.microsoft.com/office/drawing/2014/main" id="{C31A4F60-4725-422C-8001-34F08437E5D6}"/>
              </a:ext>
            </a:extLst>
          </p:cNvPr>
          <p:cNvGrpSpPr/>
          <p:nvPr/>
        </p:nvGrpSpPr>
        <p:grpSpPr>
          <a:xfrm>
            <a:off x="3569504" y="1412875"/>
            <a:ext cx="4505325" cy="2016125"/>
            <a:chOff x="2118480" y="1316166"/>
            <a:chExt cx="1512168" cy="1512168"/>
          </a:xfrm>
        </p:grpSpPr>
        <p:sp>
          <p:nvSpPr>
            <p:cNvPr id="46" name="15">
              <a:extLst>
                <a:ext uri="{FF2B5EF4-FFF2-40B4-BE49-F238E27FC236}">
                  <a16:creationId xmlns="" xmlns:a16="http://schemas.microsoft.com/office/drawing/2014/main" id="{F6B05650-437F-4B5C-865F-8CC1D60FC64C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>
              <a:extLst>
                <a:ext uri="{FF2B5EF4-FFF2-40B4-BE49-F238E27FC236}">
                  <a16:creationId xmlns="" xmlns:a16="http://schemas.microsoft.com/office/drawing/2014/main" id="{49A7C333-A5CB-4328-BD84-3EF2760F4B21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40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78" y="0"/>
            <a:ext cx="10058400" cy="663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74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006530" y="1687133"/>
            <a:ext cx="3052293" cy="13909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 Nội</a:t>
            </a:r>
            <a:endParaRPr lang="en-US" sz="4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1" name="Group 1030"/>
          <p:cNvGrpSpPr/>
          <p:nvPr/>
        </p:nvGrpSpPr>
        <p:grpSpPr>
          <a:xfrm>
            <a:off x="571566" y="110746"/>
            <a:ext cx="3881962" cy="2671956"/>
            <a:chOff x="571566" y="110746"/>
            <a:chExt cx="3881962" cy="2671956"/>
          </a:xfrm>
        </p:grpSpPr>
        <p:cxnSp>
          <p:nvCxnSpPr>
            <p:cNvPr id="7" name="Straight Arrow Connector 6"/>
            <p:cNvCxnSpPr>
              <a:stCxn id="2" idx="1"/>
            </p:cNvCxnSpPr>
            <p:nvPr/>
          </p:nvCxnSpPr>
          <p:spPr>
            <a:xfrm flipH="1" flipV="1">
              <a:off x="3349709" y="1313645"/>
              <a:ext cx="1103819" cy="577183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6" y="110746"/>
              <a:ext cx="2764063" cy="1898358"/>
            </a:xfrm>
            <a:prstGeom prst="rect">
              <a:avLst/>
            </a:prstGeom>
          </p:spPr>
        </p:pic>
        <p:sp>
          <p:nvSpPr>
            <p:cNvPr id="1025" name="TextBox 1024"/>
            <p:cNvSpPr txBox="1"/>
            <p:nvPr/>
          </p:nvSpPr>
          <p:spPr>
            <a:xfrm>
              <a:off x="1029223" y="2382592"/>
              <a:ext cx="28723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Lăng Bác</a:t>
              </a:r>
              <a:endParaRPr lang="en-US" sz="2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4" name="Group 1033"/>
          <p:cNvGrpSpPr/>
          <p:nvPr/>
        </p:nvGrpSpPr>
        <p:grpSpPr>
          <a:xfrm>
            <a:off x="6611825" y="110746"/>
            <a:ext cx="4811734" cy="2496013"/>
            <a:chOff x="6611825" y="110746"/>
            <a:chExt cx="4811734" cy="2496013"/>
          </a:xfrm>
        </p:grpSpPr>
        <p:cxnSp>
          <p:nvCxnSpPr>
            <p:cNvPr id="4" name="Straight Arrow Connector 3"/>
            <p:cNvCxnSpPr>
              <a:stCxn id="2" idx="7"/>
            </p:cNvCxnSpPr>
            <p:nvPr/>
          </p:nvCxnSpPr>
          <p:spPr>
            <a:xfrm flipV="1">
              <a:off x="6611825" y="1442434"/>
              <a:ext cx="986709" cy="448394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534" y="110746"/>
              <a:ext cx="3825025" cy="1898358"/>
            </a:xfrm>
            <a:prstGeom prst="rect">
              <a:avLst/>
            </a:prstGeom>
          </p:spPr>
        </p:pic>
        <p:sp>
          <p:nvSpPr>
            <p:cNvPr id="1027" name="TextBox 1026"/>
            <p:cNvSpPr txBox="1"/>
            <p:nvPr/>
          </p:nvSpPr>
          <p:spPr>
            <a:xfrm>
              <a:off x="8021759" y="2206649"/>
              <a:ext cx="2139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Cầu Thê Húc</a:t>
              </a:r>
              <a:endParaRPr lang="en-US" sz="2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8" name="Group 1037"/>
          <p:cNvGrpSpPr/>
          <p:nvPr/>
        </p:nvGrpSpPr>
        <p:grpSpPr>
          <a:xfrm>
            <a:off x="6989871" y="2562896"/>
            <a:ext cx="4433689" cy="3008628"/>
            <a:chOff x="6989871" y="2562896"/>
            <a:chExt cx="4433689" cy="3008628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6989871" y="2562896"/>
              <a:ext cx="1031888" cy="687468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5" name="Group 1034"/>
            <p:cNvGrpSpPr/>
            <p:nvPr/>
          </p:nvGrpSpPr>
          <p:grpSpPr>
            <a:xfrm>
              <a:off x="8021759" y="3035088"/>
              <a:ext cx="3401801" cy="2536436"/>
              <a:chOff x="8021759" y="3035088"/>
              <a:chExt cx="3401801" cy="2536436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1759" y="3035088"/>
                <a:ext cx="3401801" cy="1914726"/>
              </a:xfrm>
              <a:prstGeom prst="rect">
                <a:avLst/>
              </a:prstGeom>
            </p:spPr>
          </p:pic>
          <p:sp>
            <p:nvSpPr>
              <p:cNvPr id="1028" name="TextBox 1027"/>
              <p:cNvSpPr txBox="1"/>
              <p:nvPr/>
            </p:nvSpPr>
            <p:spPr>
              <a:xfrm>
                <a:off x="8577330" y="5171414"/>
                <a:ext cx="24870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smtClean="0">
                    <a:latin typeface="Times New Roman" pitchFamily="18" charset="0"/>
                    <a:cs typeface="Times New Roman" pitchFamily="18" charset="0"/>
                  </a:rPr>
                  <a:t>Phố cổ</a:t>
                </a:r>
                <a:endParaRPr lang="en-US" sz="20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39" name="Group 1038"/>
          <p:cNvGrpSpPr/>
          <p:nvPr/>
        </p:nvGrpSpPr>
        <p:grpSpPr>
          <a:xfrm>
            <a:off x="4274504" y="3146394"/>
            <a:ext cx="3052293" cy="3285390"/>
            <a:chOff x="4274504" y="3146394"/>
            <a:chExt cx="3052293" cy="328539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52365">
              <a:off x="5402616" y="3298176"/>
              <a:ext cx="923104" cy="619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36" name="Group 1035"/>
            <p:cNvGrpSpPr/>
            <p:nvPr/>
          </p:nvGrpSpPr>
          <p:grpSpPr>
            <a:xfrm>
              <a:off x="4274504" y="3975245"/>
              <a:ext cx="3052293" cy="2456539"/>
              <a:chOff x="4274504" y="3975245"/>
              <a:chExt cx="3052293" cy="2456539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9448" y="3975245"/>
                <a:ext cx="2619375" cy="1743075"/>
              </a:xfrm>
              <a:prstGeom prst="rect">
                <a:avLst/>
              </a:prstGeom>
            </p:spPr>
          </p:pic>
          <p:sp>
            <p:nvSpPr>
              <p:cNvPr id="1029" name="TextBox 1028"/>
              <p:cNvSpPr txBox="1"/>
              <p:nvPr/>
            </p:nvSpPr>
            <p:spPr>
              <a:xfrm>
                <a:off x="4274504" y="6031674"/>
                <a:ext cx="305229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smtClean="0">
                    <a:latin typeface="Times New Roman" pitchFamily="18" charset="0"/>
                    <a:cs typeface="Times New Roman" pitchFamily="18" charset="0"/>
                  </a:rPr>
                  <a:t>Những tòa nhà cao tầng</a:t>
                </a:r>
                <a:endParaRPr lang="en-US" sz="20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37" name="Group 1036"/>
          <p:cNvGrpSpPr/>
          <p:nvPr/>
        </p:nvGrpSpPr>
        <p:grpSpPr>
          <a:xfrm>
            <a:off x="571567" y="2867256"/>
            <a:ext cx="3735471" cy="3073600"/>
            <a:chOff x="571567" y="2867256"/>
            <a:chExt cx="3735471" cy="3073600"/>
          </a:xfrm>
        </p:grpSpPr>
        <p:cxnSp>
          <p:nvCxnSpPr>
            <p:cNvPr id="6" name="Straight Arrow Connector 5"/>
            <p:cNvCxnSpPr/>
            <p:nvPr/>
          </p:nvCxnSpPr>
          <p:spPr>
            <a:xfrm flipH="1">
              <a:off x="3496198" y="2867256"/>
              <a:ext cx="810840" cy="661555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7" y="3323564"/>
              <a:ext cx="2924632" cy="1847850"/>
            </a:xfrm>
            <a:prstGeom prst="rect">
              <a:avLst/>
            </a:prstGeom>
          </p:spPr>
        </p:pic>
        <p:sp>
          <p:nvSpPr>
            <p:cNvPr id="1030" name="TextBox 1029"/>
            <p:cNvSpPr txBox="1"/>
            <p:nvPr/>
          </p:nvSpPr>
          <p:spPr>
            <a:xfrm>
              <a:off x="1029223" y="5540746"/>
              <a:ext cx="20745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Chùa Một Cột</a:t>
              </a:r>
              <a:endParaRPr lang="en-US" sz="2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8817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590" y="893323"/>
            <a:ext cx="3182680" cy="300943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2790"/>
            <a:ext cx="4057819" cy="303319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104093" y="4503477"/>
            <a:ext cx="6073253" cy="873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Quê em hoặc nơi em sống có điều gì thú vị? </a:t>
            </a:r>
            <a:r>
              <a:rPr lang="vi-VN" sz="24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vi-VN" sz="24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 vật, hoạt động, món ăn nổi tiếng</a:t>
            </a:r>
            <a:r>
              <a:rPr lang="vi-VN" sz="24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,...</a:t>
            </a:r>
            <a:r>
              <a:rPr lang="en-US" sz="24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vi-VN" sz="24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19496" y="3493827"/>
            <a:ext cx="5813946" cy="817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3200" marR="0">
              <a:spcBef>
                <a:spcPts val="0"/>
              </a:spcBef>
              <a:spcAft>
                <a:spcPts val="295"/>
              </a:spcAft>
            </a:pPr>
            <a:r>
              <a:rPr lang="vi-VN" sz="2400" i="1" smtClean="0">
                <a:solidFill>
                  <a:srgbClr val="000000"/>
                </a:solidFill>
                <a:latin typeface="Times New Roman" pitchFamily="18" charset="0"/>
                <a:ea typeface="Palatino Linotype"/>
                <a:cs typeface="Times New Roman" pitchFamily="18" charset="0"/>
              </a:rPr>
              <a:t> </a:t>
            </a:r>
            <a:r>
              <a:rPr lang="vi-VN" sz="2400">
                <a:solidFill>
                  <a:srgbClr val="000000"/>
                </a:solidFill>
                <a:latin typeface="Times New Roman" pitchFamily="18" charset="0"/>
                <a:ea typeface="Palatino Linotype"/>
                <a:cs typeface="Times New Roman" pitchFamily="18" charset="0"/>
              </a:rPr>
              <a:t>Quê em ở đâu? Em đang sống ở đâu?</a:t>
            </a:r>
            <a:r>
              <a:rPr lang="vi-VN" sz="2400" i="1">
                <a:solidFill>
                  <a:srgbClr val="000000"/>
                </a:solidFill>
                <a:latin typeface="Times New Roman" pitchFamily="18" charset="0"/>
                <a:ea typeface="Palatino Linotype"/>
                <a:cs typeface="Times New Roman" pitchFamily="18" charset="0"/>
              </a:rPr>
              <a:t> (thành phố hay nông thôn?)</a:t>
            </a:r>
            <a:endParaRPr lang="en-US" sz="2400">
              <a:solidFill>
                <a:srgbClr val="000000"/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22830" y="5659535"/>
            <a:ext cx="5409063" cy="8403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 có tình cảm như thế nào với nơi đó?</a:t>
            </a:r>
            <a:endParaRPr lang="en-US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901" y="418751"/>
            <a:ext cx="3086099" cy="24957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623" y="4066745"/>
            <a:ext cx="2927689" cy="250944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9402455" y="3037313"/>
            <a:ext cx="24929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Nông thôn</a:t>
            </a:r>
            <a:endParaRPr lang="en-US" sz="3600" b="1" cap="none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668388" y="6244780"/>
            <a:ext cx="22621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Thành thị</a:t>
            </a:r>
            <a:endParaRPr lang="en-US" sz="3600" b="1" cap="none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94" y="3409947"/>
            <a:ext cx="76211" cy="38105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6" y="-75290"/>
            <a:ext cx="3252673" cy="98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83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8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3456" y="1406338"/>
            <a:ext cx="95534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70C0"/>
                </a:solidFill>
              </a:rPr>
              <a:t>2.</a:t>
            </a:r>
            <a:r>
              <a:rPr lang="en-US" smtClean="0"/>
              <a:t>. </a:t>
            </a:r>
            <a:r>
              <a:rPr lang="en-US" sz="2800" smtClean="0"/>
              <a:t>Nói những điều em biết thêm về quê hương đất nước qua trao đổi với bạn</a:t>
            </a:r>
            <a:endParaRPr lang="en-US" sz="280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598" y="3268640"/>
            <a:ext cx="3319157" cy="358936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6673755" y="1883392"/>
            <a:ext cx="5131559" cy="26749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 biết thêm về quê nội của bạn Sơn. Quê bạn ấy gần sông Hồng, có 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</a:t>
            </a:r>
            <a:r>
              <a:rPr lang="en-US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ề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 đậu phụ. </a:t>
            </a:r>
            <a:r>
              <a:rPr lang="en-US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ậu </a:t>
            </a:r>
            <a:r>
              <a:rPr lang="vi-VN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phụ quê 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ấ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vi-VN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ăn rất ngon. Em thích quê của bạn và muốn được một 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ầ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vi-VN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vế quê bạn chơi</a:t>
            </a:r>
            <a:r>
              <a:rPr lang="vi-VN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14" y="0"/>
            <a:ext cx="4767576" cy="140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17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97" y="1351128"/>
            <a:ext cx="9868651" cy="5286294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6" y="211313"/>
            <a:ext cx="4426382" cy="123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22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=""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3E2267E-5488-4A55-A290-AD4AB3E9BB39}"/>
              </a:ext>
            </a:extLst>
          </p:cNvPr>
          <p:cNvSpPr txBox="1"/>
          <p:nvPr/>
        </p:nvSpPr>
        <p:spPr>
          <a:xfrm>
            <a:off x="1206398" y="92233"/>
            <a:ext cx="588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cảnh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7" name="Google Shape;378;p32">
            <a:extLst>
              <a:ext uri="{FF2B5EF4-FFF2-40B4-BE49-F238E27FC236}">
                <a16:creationId xmlns="" xmlns:a16="http://schemas.microsoft.com/office/drawing/2014/main" id="{E11E78E0-F5CE-47FE-8A12-693C6680D16B}"/>
              </a:ext>
            </a:extLst>
          </p:cNvPr>
          <p:cNvGrpSpPr/>
          <p:nvPr/>
        </p:nvGrpSpPr>
        <p:grpSpPr>
          <a:xfrm>
            <a:off x="2508410" y="35144"/>
            <a:ext cx="7693187" cy="1266841"/>
            <a:chOff x="603225" y="2182575"/>
            <a:chExt cx="2577800" cy="424450"/>
          </a:xfrm>
        </p:grpSpPr>
        <p:sp>
          <p:nvSpPr>
            <p:cNvPr id="28" name="Google Shape;379;p32">
              <a:extLst>
                <a:ext uri="{FF2B5EF4-FFF2-40B4-BE49-F238E27FC236}">
                  <a16:creationId xmlns="" xmlns:a16="http://schemas.microsoft.com/office/drawing/2014/main" id="{9BC0BB4A-48CC-4B3A-8524-A4B32DA3E522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380;p32">
              <a:extLst>
                <a:ext uri="{FF2B5EF4-FFF2-40B4-BE49-F238E27FC236}">
                  <a16:creationId xmlns="" xmlns:a16="http://schemas.microsoft.com/office/drawing/2014/main" id="{9966CD12-A9DA-4DB6-886C-55FE78293B4C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81;p32">
              <a:extLst>
                <a:ext uri="{FF2B5EF4-FFF2-40B4-BE49-F238E27FC236}">
                  <a16:creationId xmlns="" xmlns:a16="http://schemas.microsoft.com/office/drawing/2014/main" id="{2B2A8A97-0202-4FA3-A581-A6FC71D1CC87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" name="Google Shape;386;p32">
            <a:extLst>
              <a:ext uri="{FF2B5EF4-FFF2-40B4-BE49-F238E27FC236}">
                <a16:creationId xmlns="" xmlns:a16="http://schemas.microsoft.com/office/drawing/2014/main" id="{8A82FDD3-03E5-4D5C-A48E-7C045179A9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94965" y="225882"/>
            <a:ext cx="7070400" cy="108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GƯƠM</a:t>
            </a:r>
            <a:endParaRPr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1BA41D5F-1617-478D-B34C-8A41933325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86" y="1708385"/>
            <a:ext cx="11073013" cy="4997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64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  <p:bldP spid="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4873525" y="2499876"/>
            <a:ext cx="296680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ầu dục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1686;p48">
            <a:extLst>
              <a:ext uri="{FF2B5EF4-FFF2-40B4-BE49-F238E27FC236}">
                <a16:creationId xmlns="" xmlns:a16="http://schemas.microsoft.com/office/drawing/2014/main" id="{000419CB-DAA0-491E-94E1-E0C9517F87CC}"/>
              </a:ext>
            </a:extLst>
          </p:cNvPr>
          <p:cNvSpPr txBox="1">
            <a:spLocks/>
          </p:cNvSpPr>
          <p:nvPr/>
        </p:nvSpPr>
        <p:spPr>
          <a:xfrm>
            <a:off x="4985769" y="3403189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xuê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1686;p48">
            <a:extLst>
              <a:ext uri="{FF2B5EF4-FFF2-40B4-BE49-F238E27FC236}">
                <a16:creationId xmlns="" xmlns:a16="http://schemas.microsoft.com/office/drawing/2014/main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985769" y="4334832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ưu điện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BC874099-9C1F-43A7-BCB2-5975B872F399}"/>
              </a:ext>
            </a:extLst>
          </p:cNvPr>
          <p:cNvCxnSpPr/>
          <p:nvPr/>
        </p:nvCxnSpPr>
        <p:spPr>
          <a:xfrm>
            <a:off x="6469169" y="3180080"/>
            <a:ext cx="28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=""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508281" y="4119659"/>
            <a:ext cx="3932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86A025D1-49ED-401F-B035-76398F5140D9}"/>
              </a:ext>
            </a:extLst>
          </p:cNvPr>
          <p:cNvCxnSpPr>
            <a:cxnSpLocks/>
          </p:cNvCxnSpPr>
          <p:nvPr/>
        </p:nvCxnSpPr>
        <p:spPr>
          <a:xfrm>
            <a:off x="5821680" y="5014969"/>
            <a:ext cx="6474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0" name="Google Shape;378;p32">
            <a:extLst>
              <a:ext uri="{FF2B5EF4-FFF2-40B4-BE49-F238E27FC236}">
                <a16:creationId xmlns="" xmlns:a16="http://schemas.microsoft.com/office/drawing/2014/main" id="{926121A4-5C1A-48FF-977D-84092DAEFBFF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101" name="Google Shape;379;p32">
              <a:extLst>
                <a:ext uri="{FF2B5EF4-FFF2-40B4-BE49-F238E27FC236}">
                  <a16:creationId xmlns="" xmlns:a16="http://schemas.microsoft.com/office/drawing/2014/main" id="{31190D26-AB75-4A5B-8AA6-89C532CCE3F9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80;p32">
              <a:extLst>
                <a:ext uri="{FF2B5EF4-FFF2-40B4-BE49-F238E27FC236}">
                  <a16:creationId xmlns="" xmlns:a16="http://schemas.microsoft.com/office/drawing/2014/main" id="{EB208419-4119-440D-A16C-9220BAB5C848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81;p32">
              <a:extLst>
                <a:ext uri="{FF2B5EF4-FFF2-40B4-BE49-F238E27FC236}">
                  <a16:creationId xmlns="" xmlns:a16="http://schemas.microsoft.com/office/drawing/2014/main" id="{90B94524-488C-4A8F-9183-2B2BEF04EC3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386;p32">
            <a:extLst>
              <a:ext uri="{FF2B5EF4-FFF2-40B4-BE49-F238E27FC236}">
                <a16:creationId xmlns="" xmlns:a16="http://schemas.microsoft.com/office/drawing/2014/main" id="{7D76E32D-C560-4ACA-947B-AC36318F8724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B4D8DED2-2073-4E30-81E4-1CFFFB920F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6611409" y="4074160"/>
            <a:ext cx="3932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86" grpId="0" build="p"/>
      <p:bldP spid="88" grpId="0"/>
      <p:bldP spid="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6;p32">
            <a:extLst>
              <a:ext uri="{FF2B5EF4-FFF2-40B4-BE49-F238E27FC236}">
                <a16:creationId xmlns="" xmlns:a16="http://schemas.microsoft.com/office/drawing/2014/main" id="{6DA89392-9502-41E1-98CB-0C0D86A6DE7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32980" y="934597"/>
            <a:ext cx="7064693" cy="61544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C101E2BF-E8DB-4417-923F-5E585FB98C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98783"/>
            <a:ext cx="11826240" cy="614544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="" xmlns:a16="http://schemas.microsoft.com/office/drawing/2014/main" id="{929ED3D2-C8F8-4990-B80C-D75CB7C2086C}"/>
              </a:ext>
            </a:extLst>
          </p:cNvPr>
          <p:cNvSpPr/>
          <p:nvPr/>
        </p:nvSpPr>
        <p:spPr>
          <a:xfrm>
            <a:off x="1587610" y="3828527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A024A64B-3AAE-4FF0-BD15-8519FBBC647A}"/>
              </a:ext>
            </a:extLst>
          </p:cNvPr>
          <p:cNvSpPr/>
          <p:nvPr/>
        </p:nvSpPr>
        <p:spPr>
          <a:xfrm>
            <a:off x="1575683" y="2251990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7791FD22-94BE-48D4-BB2D-7869657DCF40}"/>
              </a:ext>
            </a:extLst>
          </p:cNvPr>
          <p:cNvSpPr/>
          <p:nvPr/>
        </p:nvSpPr>
        <p:spPr>
          <a:xfrm>
            <a:off x="1587610" y="1370028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9393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4" name="Google Shape;378;p32">
            <a:extLst>
              <a:ext uri="{FF2B5EF4-FFF2-40B4-BE49-F238E27FC236}">
                <a16:creationId xmlns=""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=""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=""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=""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=""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CÂU KHÓ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0FAEA3AA-18AF-4320-9820-A89D2C56E117}"/>
              </a:ext>
            </a:extLst>
          </p:cNvPr>
          <p:cNvCxnSpPr>
            <a:cxnSpLocks/>
          </p:cNvCxnSpPr>
          <p:nvPr/>
        </p:nvCxnSpPr>
        <p:spPr>
          <a:xfrm flipH="1">
            <a:off x="5661772" y="279531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5901532" y="3358882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8614118" y="3300413"/>
            <a:ext cx="192162" cy="431329"/>
            <a:chOff x="11039163" y="3147313"/>
            <a:chExt cx="192162" cy="431329"/>
          </a:xfrm>
        </p:grpSpPr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F85978CF-866E-48B2-88DE-C1BEB53BB4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39163" y="3147313"/>
              <a:ext cx="111760" cy="41904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1365349C-3245-4C97-B11C-A3F7F3FBEC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119565" y="3159600"/>
              <a:ext cx="111760" cy="41904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4AE5A73B-876B-4BAC-9C5E-7FA38C81A58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03129" y="2731738"/>
            <a:ext cx="952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Từ  trên  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nhìn  </a:t>
            </a:r>
            <a:r>
              <a:rPr lang="vi-VN" sz="320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vi-VN" sz="3200">
                <a:latin typeface="Times New Roman" pitchFamily="18" charset="0"/>
                <a:cs typeface="Times New Roman" pitchFamily="18" charset="0"/>
              </a:rPr>
              <a:t>mặt  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hồ </a:t>
            </a:r>
            <a:r>
              <a:rPr lang="vi-VN" sz="3200">
                <a:latin typeface="Times New Roman" pitchFamily="18" charset="0"/>
                <a:cs typeface="Times New Roman" pitchFamily="18" charset="0"/>
              </a:rPr>
              <a:t>như một  chiếc  gương  bầu  dục  khổng  lồ,  sáng long lanh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591852" y="1828667"/>
            <a:ext cx="2966800" cy="776400"/>
          </a:xfrm>
        </p:spPr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41199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=""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=""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=""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=""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=""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29EB1C53-9239-4EAE-9FBB-E1CDA06137D2}"/>
              </a:ext>
            </a:extLst>
          </p:cNvPr>
          <p:cNvCxnSpPr>
            <a:cxnSpLocks/>
          </p:cNvCxnSpPr>
          <p:nvPr/>
        </p:nvCxnSpPr>
        <p:spPr>
          <a:xfrm flipH="1">
            <a:off x="6057988" y="2702181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11135394" y="2702181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6146998" y="330641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69FD3AA4-6C4A-40B8-AE76-9285942184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6262326" y="330641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25217" y="2459504"/>
            <a:ext cx="10190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Cầu Thê Húc màu son, cong cong như con tôm, dẫn vào đền Ngọc Sơn.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81409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=""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=""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=""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=""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=""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29EB1C53-9239-4EAE-9FBB-E1CDA06137D2}"/>
              </a:ext>
            </a:extLst>
          </p:cNvPr>
          <p:cNvCxnSpPr>
            <a:cxnSpLocks/>
          </p:cNvCxnSpPr>
          <p:nvPr/>
        </p:nvCxnSpPr>
        <p:spPr>
          <a:xfrm flipH="1">
            <a:off x="8514040" y="281359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2665549" y="347531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C637E3BC-1A55-4E2D-9DFF-D663F9A59248}"/>
              </a:ext>
            </a:extLst>
          </p:cNvPr>
          <p:cNvCxnSpPr>
            <a:cxnSpLocks/>
          </p:cNvCxnSpPr>
          <p:nvPr/>
        </p:nvCxnSpPr>
        <p:spPr>
          <a:xfrm flipH="1">
            <a:off x="7431746" y="347531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7600883" y="347531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16AAAA6A-F9B8-4ADD-A095-FA42137A3CDE}"/>
              </a:ext>
            </a:extLst>
          </p:cNvPr>
          <p:cNvCxnSpPr>
            <a:cxnSpLocks/>
          </p:cNvCxnSpPr>
          <p:nvPr/>
        </p:nvCxnSpPr>
        <p:spPr>
          <a:xfrm flipH="1">
            <a:off x="2540881" y="281359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CD5ADA4A-BEAF-4F27-A743-32A1BD0CF7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84476" y="2716689"/>
            <a:ext cx="10925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Có buổi, người ta thấy có con rùa lớn, đầu to như trái bưởi, nhô lên khỏi mặt nước.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1903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|0.8|0.8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"/>
</p:tagLst>
</file>

<file path=ppt/theme/theme1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590</Words>
  <Application>Microsoft Office PowerPoint</Application>
  <PresentationFormat>Custom</PresentationFormat>
  <Paragraphs>80</Paragraphs>
  <Slides>33</Slides>
  <Notes>13</Notes>
  <HiddenSlides>0</HiddenSlides>
  <MMClips>18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Volicy Bulletin Board Thesis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Windows User</cp:lastModifiedBy>
  <cp:revision>91</cp:revision>
  <dcterms:created xsi:type="dcterms:W3CDTF">2021-06-19T10:18:58Z</dcterms:created>
  <dcterms:modified xsi:type="dcterms:W3CDTF">2021-07-15T04:15:31Z</dcterms:modified>
</cp:coreProperties>
</file>