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5" r:id="rId3"/>
    <p:sldMasterId id="2147483679" r:id="rId4"/>
    <p:sldMasterId id="2147483691" r:id="rId5"/>
    <p:sldMasterId id="2147483693" r:id="rId6"/>
    <p:sldMasterId id="2147483705" r:id="rId7"/>
  </p:sldMasterIdLst>
  <p:notesMasterIdLst>
    <p:notesMasterId r:id="rId35"/>
  </p:notesMasterIdLst>
  <p:sldIdLst>
    <p:sldId id="257" r:id="rId8"/>
    <p:sldId id="285" r:id="rId9"/>
    <p:sldId id="258" r:id="rId10"/>
    <p:sldId id="259" r:id="rId11"/>
    <p:sldId id="26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0" r:id="rId20"/>
    <p:sldId id="286" r:id="rId21"/>
    <p:sldId id="271" r:id="rId22"/>
    <p:sldId id="269" r:id="rId23"/>
    <p:sldId id="272" r:id="rId24"/>
    <p:sldId id="287" r:id="rId25"/>
    <p:sldId id="273" r:id="rId26"/>
    <p:sldId id="274" r:id="rId27"/>
    <p:sldId id="276" r:id="rId28"/>
    <p:sldId id="275" r:id="rId29"/>
    <p:sldId id="278" r:id="rId30"/>
    <p:sldId id="277" r:id="rId31"/>
    <p:sldId id="279" r:id="rId32"/>
    <p:sldId id="284" r:id="rId33"/>
    <p:sldId id="28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7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3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62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06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40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37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863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00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45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871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9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60009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19/10/2021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07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71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1.png"/><Relationship Id="rId18" Type="http://schemas.openxmlformats.org/officeDocument/2006/relationships/image" Target="../media/image44.GIF"/><Relationship Id="rId26" Type="http://schemas.microsoft.com/office/2007/relationships/hdphoto" Target="../media/hdphoto10.wdp"/><Relationship Id="rId3" Type="http://schemas.openxmlformats.org/officeDocument/2006/relationships/image" Target="../media/image35.png"/><Relationship Id="rId21" Type="http://schemas.openxmlformats.org/officeDocument/2006/relationships/image" Target="../media/image46.png"/><Relationship Id="rId7" Type="http://schemas.openxmlformats.org/officeDocument/2006/relationships/image" Target="../media/image37.png"/><Relationship Id="rId12" Type="http://schemas.openxmlformats.org/officeDocument/2006/relationships/image" Target="../media/image40.GIF"/><Relationship Id="rId17" Type="http://schemas.openxmlformats.org/officeDocument/2006/relationships/image" Target="../media/image43.png"/><Relationship Id="rId25" Type="http://schemas.openxmlformats.org/officeDocument/2006/relationships/image" Target="../media/image48.png"/><Relationship Id="rId2" Type="http://schemas.openxmlformats.org/officeDocument/2006/relationships/image" Target="../media/image34.GIF"/><Relationship Id="rId16" Type="http://schemas.microsoft.com/office/2007/relationships/hdphoto" Target="../media/hdphoto6.wdp"/><Relationship Id="rId20" Type="http://schemas.microsoft.com/office/2007/relationships/hdphoto" Target="../media/hdphoto7.wdp"/><Relationship Id="rId29" Type="http://schemas.openxmlformats.org/officeDocument/2006/relationships/image" Target="../media/image50.GIF"/><Relationship Id="rId1" Type="http://schemas.openxmlformats.org/officeDocument/2006/relationships/slideLayout" Target="../slideLayouts/slideLayout55.xml"/><Relationship Id="rId6" Type="http://schemas.microsoft.com/office/2007/relationships/hdphoto" Target="../media/hdphoto2.wdp"/><Relationship Id="rId11" Type="http://schemas.openxmlformats.org/officeDocument/2006/relationships/image" Target="../media/image39.GIF"/><Relationship Id="rId24" Type="http://schemas.microsoft.com/office/2007/relationships/hdphoto" Target="../media/hdphoto9.wdp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23" Type="http://schemas.openxmlformats.org/officeDocument/2006/relationships/image" Target="../media/image47.png"/><Relationship Id="rId28" Type="http://schemas.microsoft.com/office/2007/relationships/hdphoto" Target="../media/hdphoto11.wdp"/><Relationship Id="rId10" Type="http://schemas.microsoft.com/office/2007/relationships/hdphoto" Target="../media/hdphoto4.wdp"/><Relationship Id="rId19" Type="http://schemas.openxmlformats.org/officeDocument/2006/relationships/image" Target="../media/image45.png"/><Relationship Id="rId31" Type="http://schemas.microsoft.com/office/2007/relationships/hdphoto" Target="../media/hdphoto12.wdp"/><Relationship Id="rId4" Type="http://schemas.microsoft.com/office/2007/relationships/hdphoto" Target="../media/hdphoto1.wdp"/><Relationship Id="rId9" Type="http://schemas.openxmlformats.org/officeDocument/2006/relationships/image" Target="../media/image38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49.png"/><Relationship Id="rId30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2. Tìm những câu thơ tả các bạn học sinh trong giờ ra chơi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3940" y="1098550"/>
            <a:ext cx="2665730" cy="169608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/>
        </p:nvSpPr>
        <p:spPr>
          <a:xfrm>
            <a:off x="838200" y="25488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3. Bạn nhỏ yêu những gì ở trường, lớp của mình?</a:t>
            </a:r>
          </a:p>
        </p:txBody>
      </p:sp>
      <p:sp>
        <p:nvSpPr>
          <p:cNvPr id="6" name="Cloud 5"/>
          <p:cNvSpPr/>
          <p:nvPr/>
        </p:nvSpPr>
        <p:spPr>
          <a:xfrm>
            <a:off x="3702050" y="3418840"/>
            <a:ext cx="5212715" cy="14300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hàng cây mát, sân trường, khung cửa sổ</a:t>
            </a: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777240" y="46285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4. Bạn nhỏ nhớ gì về cô giáo khi không đến lớp?</a:t>
            </a:r>
          </a:p>
        </p:txBody>
      </p:sp>
      <p:sp>
        <p:nvSpPr>
          <p:cNvPr id="8" name="Cloud 7"/>
          <p:cNvSpPr/>
          <p:nvPr/>
        </p:nvSpPr>
        <p:spPr>
          <a:xfrm>
            <a:off x="3722370" y="5598795"/>
            <a:ext cx="5212715" cy="1126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Nhớ lời cô ngọt ngào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 bldLvl="0" animBg="1"/>
      <p:bldP spid="6" grpId="1" animBg="1"/>
      <p:bldP spid="7" grpId="0"/>
      <p:bldP spid="7" grpId="1"/>
      <p:bldP spid="8" grpId="0" bldLvl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1040765" y="7600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1. Từ nào trong bài thơ thể hiện rõ nhất tình cảm của bạn nhỏ dành cho trường lớp?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" y="266700"/>
            <a:ext cx="845820" cy="7924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01185" y="2419350"/>
            <a:ext cx="2404110" cy="1318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Yêu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614680" y="3644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Kết hợp từ ngữ ở cột A với từ ngữ ở cột B để tạo câu nêu đặc điểm?</a:t>
            </a:r>
          </a:p>
        </p:txBody>
      </p:sp>
      <p:sp>
        <p:nvSpPr>
          <p:cNvPr id="5" name="Oval 4"/>
          <p:cNvSpPr/>
          <p:nvPr/>
        </p:nvSpPr>
        <p:spPr>
          <a:xfrm>
            <a:off x="2778760" y="1562100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7657465" y="1490345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06830" y="25457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Gương mặt các bạn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66825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Lời cô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66825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59220" y="247459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nhộn nhịp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20180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ngọt ngào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59220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hồng hào</a:t>
            </a:r>
          </a:p>
        </p:txBody>
      </p:sp>
      <p:cxnSp>
        <p:nvCxnSpPr>
          <p:cNvPr id="13" name="Straight Arrow Connector 12"/>
          <p:cNvCxnSpPr>
            <a:stCxn id="7" idx="3"/>
            <a:endCxn id="12" idx="1"/>
          </p:cNvCxnSpPr>
          <p:nvPr/>
        </p:nvCxnSpPr>
        <p:spPr>
          <a:xfrm>
            <a:off x="5375275" y="2946400"/>
            <a:ext cx="1083945" cy="25558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1" idx="1"/>
          </p:cNvCxnSpPr>
          <p:nvPr/>
        </p:nvCxnSpPr>
        <p:spPr>
          <a:xfrm>
            <a:off x="5335270" y="4203700"/>
            <a:ext cx="1184910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>
          <a:xfrm flipV="1">
            <a:off x="5335270" y="2875280"/>
            <a:ext cx="1123950" cy="26269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  <p:bldP spid="6" grpId="0" bldLvl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5F32B91-468A-47B0-A84C-5585EEC834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5212" y="2309475"/>
            <a:ext cx="3330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E, Ê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692" y="2886148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ăn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trưa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23482" y="3601720"/>
            <a:ext cx="903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56312" y="3383756"/>
            <a:ext cx="7327075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27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F3E786-8199-49B4-9D21-8E7C1BC9F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0230" y="173355"/>
            <a:ext cx="6853555" cy="6003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2225" y="182245"/>
            <a:ext cx="7401560" cy="6177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54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3331"/>
            <a:ext cx="10515600" cy="54536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904" y="723332"/>
            <a:ext cx="6714699" cy="545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3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"/>
          <a:stretch>
            <a:fillRect/>
          </a:stretch>
        </p:blipFill>
        <p:spPr bwMode="auto">
          <a:xfrm>
            <a:off x="0" y="1711398"/>
            <a:ext cx="12191999" cy="275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0320" y="2047298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Em yêu mái trường</a:t>
            </a:r>
          </a:p>
        </p:txBody>
      </p:sp>
      <p:sp>
        <p:nvSpPr>
          <p:cNvPr id="6" name="Rectangle 5"/>
          <p:cNvSpPr/>
          <p:nvPr/>
        </p:nvSpPr>
        <p:spPr>
          <a:xfrm>
            <a:off x="870320" y="2918484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Có hàng cây mát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94970" y="238760"/>
            <a:ext cx="3418205" cy="9836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Viết từ ứng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18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Yêu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lắm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!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47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30E9FC7-D5FE-4DE6-B67F-CCCAE1F6B6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696277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06094" y="336501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900198B-C32B-475F-A7BB-E7EC7EF6A3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00965" y="142240"/>
            <a:ext cx="3042285" cy="730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1. Nghe kể chuyện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294630" y="42545"/>
            <a:ext cx="3661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rial-Rounded" panose="020B0500000000000000" charset="0"/>
                <a:cs typeface="Arial-Rounded" panose="020B0500000000000000" charset="0"/>
              </a:rPr>
              <a:t>Bữa ăn trưa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770" y="801370"/>
            <a:ext cx="7315200" cy="3474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955" y="3964305"/>
            <a:ext cx="6865620" cy="2804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C8D9D5B-D1AB-4DB4-9397-3617F1A41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90" y="152400"/>
            <a:ext cx="8292465" cy="6257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F0A7A8-42BF-49E2-86FF-0CAAF0EA0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085" y="200850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Chọn kể 1-2 đoạn của câu chuyện theo tranh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25BF9CA-88B1-43E4-B5E6-06DA044440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4765" y="82550"/>
            <a:ext cx="8257540" cy="20046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54045" y="2769235"/>
            <a:ext cx="6856730" cy="193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Những món ăn nào em yêu thích?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Em ngồi ăn cạnh bạn nào?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Trước bữa ăn, em làm gì?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Sau bữa ăn, em làm gì?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F9D7731-5A3F-4794-9633-DF9957351F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xmlns="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xmlns="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xmlns="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xmlns="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>
            <a:fillRect/>
          </a:stretch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>
            <a:fillRect/>
          </a:stretch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>
            <a:fillRect/>
          </a:stretch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>
            <a:fillRect/>
          </a:stretch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>
            <a:fillRect/>
          </a:stretch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2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Lớp 2A hẹn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38513" y="1029800"/>
            <a:ext cx="7455944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Khởi động</a:t>
            </a:r>
            <a:endParaRPr kumimoji="0" lang="en-US" sz="88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6A83A6B-8FE2-449B-8DC2-6633A43733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 bài 13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3815" y="264160"/>
            <a:ext cx="9874250" cy="591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/>
          <p:cNvSpPr/>
          <p:nvPr/>
        </p:nvSpPr>
        <p:spPr>
          <a:xfrm>
            <a:off x="2312035" y="1815465"/>
            <a:ext cx="7658100" cy="3022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Bạn nhỏ trong bài hát có tình cảm như thế nào với ngôi trường của mình?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 mẫu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Luyện đọc theo khổ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" grpId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9951085" y="5083810"/>
            <a:ext cx="2078990" cy="9461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Thi đọc theo nhóm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30348"/>
          <a:stretch>
            <a:fillRect/>
          </a:stretch>
        </p:blipFill>
        <p:spPr>
          <a:xfrm>
            <a:off x="760997" y="107059"/>
            <a:ext cx="2514600" cy="970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2" grpId="0" bldLvl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91440"/>
            <a:ext cx="11773535" cy="1325880"/>
          </a:xfrm>
        </p:spPr>
        <p:txBody>
          <a:bodyPr>
            <a:normAutofit/>
          </a:bodyPr>
          <a:lstStyle/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1. Đọc khổ thơ tương ứng với từng bức tranh dưới đây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235" y="1203960"/>
            <a:ext cx="8778240" cy="5342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035" y="1793875"/>
            <a:ext cx="2879090" cy="3555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935" y="957580"/>
            <a:ext cx="2415540" cy="311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725" y="4459605"/>
            <a:ext cx="2701290" cy="1782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344</Words>
  <Application>Microsoft Office PowerPoint</Application>
  <PresentationFormat>Widescreen</PresentationFormat>
  <Paragraphs>70</Paragraphs>
  <Slides>27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45" baseType="lpstr">
      <vt:lpstr>Microsoft YaHei</vt:lpstr>
      <vt:lpstr>黑体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1_Office Theme</vt:lpstr>
      <vt:lpstr>4_Office 主题</vt:lpstr>
      <vt:lpstr>2_Office Theme</vt:lpstr>
      <vt:lpstr>2_Office 主题​​</vt:lpstr>
      <vt:lpstr>3_Office Theme</vt:lpstr>
      <vt:lpstr>4_Office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khổ thơ tương ứng với từng bức tranh dưới đây</vt:lpstr>
      <vt:lpstr>2. Tìm những câu thơ tả các bạn học sinh trong giờ ra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Chọn kể 1-2 đoạn của câu chuyện theo tranh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10</cp:revision>
  <dcterms:created xsi:type="dcterms:W3CDTF">2021-05-25T03:09:35Z</dcterms:created>
  <dcterms:modified xsi:type="dcterms:W3CDTF">2021-10-19T02:38:19Z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