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6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7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  <p:sldMasterId id="2147483698" r:id="rId5"/>
    <p:sldMasterId id="2147483710" r:id="rId6"/>
    <p:sldMasterId id="2147483712" r:id="rId7"/>
    <p:sldMasterId id="2147483724" r:id="rId8"/>
  </p:sldMasterIdLst>
  <p:notesMasterIdLst>
    <p:notesMasterId r:id="rId43"/>
  </p:notesMasterIdLst>
  <p:sldIdLst>
    <p:sldId id="30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6" r:id="rId17"/>
    <p:sldId id="275" r:id="rId18"/>
    <p:sldId id="268" r:id="rId19"/>
    <p:sldId id="269" r:id="rId20"/>
    <p:sldId id="270" r:id="rId21"/>
    <p:sldId id="271" r:id="rId22"/>
    <p:sldId id="272" r:id="rId23"/>
    <p:sldId id="273" r:id="rId24"/>
    <p:sldId id="277" r:id="rId25"/>
    <p:sldId id="278" r:id="rId26"/>
    <p:sldId id="279" r:id="rId27"/>
    <p:sldId id="274" r:id="rId28"/>
    <p:sldId id="307" r:id="rId29"/>
    <p:sldId id="276" r:id="rId30"/>
    <p:sldId id="280" r:id="rId31"/>
    <p:sldId id="281" r:id="rId32"/>
    <p:sldId id="282" r:id="rId33"/>
    <p:sldId id="283" r:id="rId34"/>
    <p:sldId id="303" r:id="rId35"/>
    <p:sldId id="300" r:id="rId36"/>
    <p:sldId id="302" r:id="rId37"/>
    <p:sldId id="285" r:id="rId38"/>
    <p:sldId id="286" r:id="rId39"/>
    <p:sldId id="287" r:id="rId40"/>
    <p:sldId id="288" r:id="rId41"/>
    <p:sldId id="298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1" autoAdjust="0"/>
    <p:restoredTop sz="94486" autoAdjust="0"/>
  </p:normalViewPr>
  <p:slideViewPr>
    <p:cSldViewPr snapToGrid="0">
      <p:cViewPr varScale="1">
        <p:scale>
          <a:sx n="74" d="100"/>
          <a:sy n="74" d="100"/>
        </p:scale>
        <p:origin x="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469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9142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0197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92108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340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978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48F24B-0E14-46F3-AD69-CB55947AC615}" type="slidenum">
              <a:rPr lang="en-US" smtClean="0">
                <a:solidFill>
                  <a:prstClr val="black"/>
                </a:solidFill>
              </a:rPr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267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951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1548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1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8502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56B7D7-24F9-4490-B2DA-DD66701C2C20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86628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8788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9/11/2021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9/11/2021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9/11/2021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134722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9/11/2021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5129029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9/11/2021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9/11/2021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9/11/2021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9/11/2021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983328-5D9C-4CDA-A4B0-8F0932BA2C1A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42557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9/11/2021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9/11/2021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9/11/2021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9/11/2021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3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8FA92-DCEB-416D-A3AA-345BE494323E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3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6662AC-A369-4D70-88AD-1C73A87EEAD0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36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1.jpe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7.GIF"/><Relationship Id="rId4" Type="http://schemas.openxmlformats.org/officeDocument/2006/relationships/image" Target="../media/image56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10" Type="http://schemas.microsoft.com/office/2007/relationships/hdphoto" Target="../media/hdphoto2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4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3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4.xml"/><Relationship Id="rId4" Type="http://schemas.openxmlformats.org/officeDocument/2006/relationships/image" Target="../media/image4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2" Type="http://schemas.openxmlformats.org/officeDocument/2006/relationships/video" Target="file:///C:\Users\Administrator\Downloads\G&#7884;I%20B&#7840;N%20-%20K&#7874;%20CHUY&#7878;N%20L&#7898;P%202-%20S&#193;CH%20K&#7870;T%20N&#7888;I%20TRI%20TH&#7912;C.webm" TargetMode="External"/><Relationship Id="rId1" Type="http://schemas.microsoft.com/office/2007/relationships/media" Target="file:///C:\Users\Administrator\Downloads\G&#7884;I%20B&#7840;N%20-%20K&#7874;%20CHUY&#7878;N%20L&#7898;P%202-%20S&#193;CH%20K&#7870;T%20N&#7888;I%20TRI%20TH&#7912;C.webm" TargetMode="External"/><Relationship Id="rId4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18.png"/><Relationship Id="rId18" Type="http://schemas.microsoft.com/office/2007/relationships/hdphoto" Target="../media/hdphoto9.wdp"/><Relationship Id="rId3" Type="http://schemas.openxmlformats.org/officeDocument/2006/relationships/slideLayout" Target="../slideLayouts/slideLayout2.xml"/><Relationship Id="rId21" Type="http://schemas.openxmlformats.org/officeDocument/2006/relationships/slide" Target="slide5.xml"/><Relationship Id="rId7" Type="http://schemas.openxmlformats.org/officeDocument/2006/relationships/image" Target="../media/image15.png"/><Relationship Id="rId12" Type="http://schemas.microsoft.com/office/2007/relationships/hdphoto" Target="../media/hdphoto6.wdp"/><Relationship Id="rId17" Type="http://schemas.openxmlformats.org/officeDocument/2006/relationships/image" Target="../media/image20.png"/><Relationship Id="rId2" Type="http://schemas.openxmlformats.org/officeDocument/2006/relationships/audio" Target="../media/media2.mp3"/><Relationship Id="rId16" Type="http://schemas.microsoft.com/office/2007/relationships/hdphoto" Target="../media/hdphoto8.wdp"/><Relationship Id="rId20" Type="http://schemas.openxmlformats.org/officeDocument/2006/relationships/slide" Target="slide4.xml"/><Relationship Id="rId1" Type="http://schemas.microsoft.com/office/2007/relationships/media" Target="../media/media2.mp3"/><Relationship Id="rId6" Type="http://schemas.microsoft.com/office/2007/relationships/hdphoto" Target="../media/hdphoto3.wdp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5" Type="http://schemas.openxmlformats.org/officeDocument/2006/relationships/image" Target="../media/image19.png"/><Relationship Id="rId10" Type="http://schemas.microsoft.com/office/2007/relationships/hdphoto" Target="../media/hdphoto5.wdp"/><Relationship Id="rId19" Type="http://schemas.openxmlformats.org/officeDocument/2006/relationships/image" Target="../media/image11.png"/><Relationship Id="rId4" Type="http://schemas.openxmlformats.org/officeDocument/2006/relationships/image" Target="../media/image13.jpeg"/><Relationship Id="rId9" Type="http://schemas.openxmlformats.org/officeDocument/2006/relationships/image" Target="../media/image16.png"/><Relationship Id="rId14" Type="http://schemas.microsoft.com/office/2007/relationships/hdphoto" Target="../media/hdphoto7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6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2.wav"/><Relationship Id="rId7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3.jpeg"/><Relationship Id="rId10" Type="http://schemas.openxmlformats.org/officeDocument/2006/relationships/slide" Target="slide3.xml"/><Relationship Id="rId4" Type="http://schemas.openxmlformats.org/officeDocument/2006/relationships/audio" Target="../media/audio3.wav"/><Relationship Id="rId9" Type="http://schemas.microsoft.com/office/2007/relationships/hdphoto" Target="../media/hdphoto10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microsoft.com/office/2007/relationships/hdphoto" Target="../media/hdphoto6.wdp"/><Relationship Id="rId18" Type="http://schemas.openxmlformats.org/officeDocument/2006/relationships/image" Target="../media/image29.png"/><Relationship Id="rId3" Type="http://schemas.openxmlformats.org/officeDocument/2006/relationships/slideLayout" Target="../slideLayouts/slideLayout2.xml"/><Relationship Id="rId21" Type="http://schemas.microsoft.com/office/2007/relationships/hdphoto" Target="../media/hdphoto8.wdp"/><Relationship Id="rId7" Type="http://schemas.microsoft.com/office/2007/relationships/hdphoto" Target="../media/hdphoto5.wdp"/><Relationship Id="rId12" Type="http://schemas.openxmlformats.org/officeDocument/2006/relationships/image" Target="../media/image17.png"/><Relationship Id="rId17" Type="http://schemas.microsoft.com/office/2007/relationships/hdphoto" Target="../media/hdphoto14.wdp"/><Relationship Id="rId2" Type="http://schemas.openxmlformats.org/officeDocument/2006/relationships/audio" Target="../media/media3.mp3"/><Relationship Id="rId16" Type="http://schemas.openxmlformats.org/officeDocument/2006/relationships/image" Target="../media/image28.png"/><Relationship Id="rId20" Type="http://schemas.openxmlformats.org/officeDocument/2006/relationships/image" Target="../media/image19.png"/><Relationship Id="rId1" Type="http://schemas.microsoft.com/office/2007/relationships/media" Target="../media/media3.mp3"/><Relationship Id="rId6" Type="http://schemas.openxmlformats.org/officeDocument/2006/relationships/image" Target="../media/image16.png"/><Relationship Id="rId11" Type="http://schemas.microsoft.com/office/2007/relationships/hdphoto" Target="../media/hdphoto12.wdp"/><Relationship Id="rId24" Type="http://schemas.openxmlformats.org/officeDocument/2006/relationships/slide" Target="slide6.xml"/><Relationship Id="rId5" Type="http://schemas.openxmlformats.org/officeDocument/2006/relationships/image" Target="../media/image24.png"/><Relationship Id="rId15" Type="http://schemas.microsoft.com/office/2007/relationships/hdphoto" Target="../media/hdphoto13.wdp"/><Relationship Id="rId23" Type="http://schemas.openxmlformats.org/officeDocument/2006/relationships/slide" Target="slide7.xml"/><Relationship Id="rId10" Type="http://schemas.openxmlformats.org/officeDocument/2006/relationships/image" Target="../media/image26.png"/><Relationship Id="rId19" Type="http://schemas.microsoft.com/office/2007/relationships/hdphoto" Target="../media/hdphoto15.wdp"/><Relationship Id="rId4" Type="http://schemas.openxmlformats.org/officeDocument/2006/relationships/notesSlide" Target="../notesSlides/notesSlide2.xml"/><Relationship Id="rId9" Type="http://schemas.microsoft.com/office/2007/relationships/hdphoto" Target="../media/hdphoto11.wdp"/><Relationship Id="rId14" Type="http://schemas.openxmlformats.org/officeDocument/2006/relationships/image" Target="../media/image27.png"/><Relationship Id="rId22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2.wav"/><Relationship Id="rId7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slide" Target="slide5.xml"/><Relationship Id="rId5" Type="http://schemas.openxmlformats.org/officeDocument/2006/relationships/image" Target="../media/image24.png"/><Relationship Id="rId10" Type="http://schemas.openxmlformats.org/officeDocument/2006/relationships/image" Target="../media/image30.png"/><Relationship Id="rId4" Type="http://schemas.openxmlformats.org/officeDocument/2006/relationships/audio" Target="../media/audio3.wav"/><Relationship Id="rId9" Type="http://schemas.microsoft.com/office/2007/relationships/hdphoto" Target="../media/hdphoto10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microsoft.com/office/2007/relationships/hdphoto" Target="../media/hdphoto16.wdp"/><Relationship Id="rId18" Type="http://schemas.openxmlformats.org/officeDocument/2006/relationships/image" Target="../media/image34.png"/><Relationship Id="rId3" Type="http://schemas.openxmlformats.org/officeDocument/2006/relationships/slideLayout" Target="../slideLayouts/slideLayout2.xml"/><Relationship Id="rId21" Type="http://schemas.microsoft.com/office/2007/relationships/hdphoto" Target="../media/hdphoto19.wdp"/><Relationship Id="rId7" Type="http://schemas.microsoft.com/office/2007/relationships/hdphoto" Target="../media/hdphoto8.wdp"/><Relationship Id="rId12" Type="http://schemas.openxmlformats.org/officeDocument/2006/relationships/image" Target="../media/image32.png"/><Relationship Id="rId17" Type="http://schemas.microsoft.com/office/2007/relationships/hdphoto" Target="../media/hdphoto17.wdp"/><Relationship Id="rId2" Type="http://schemas.openxmlformats.org/officeDocument/2006/relationships/audio" Target="../media/media3.mp3"/><Relationship Id="rId16" Type="http://schemas.openxmlformats.org/officeDocument/2006/relationships/image" Target="../media/image33.png"/><Relationship Id="rId20" Type="http://schemas.openxmlformats.org/officeDocument/2006/relationships/image" Target="../media/image35.png"/><Relationship Id="rId1" Type="http://schemas.microsoft.com/office/2007/relationships/media" Target="../media/media3.mp3"/><Relationship Id="rId6" Type="http://schemas.openxmlformats.org/officeDocument/2006/relationships/image" Target="../media/image19.png"/><Relationship Id="rId11" Type="http://schemas.microsoft.com/office/2007/relationships/hdphoto" Target="../media/hdphoto3.wdp"/><Relationship Id="rId24" Type="http://schemas.openxmlformats.org/officeDocument/2006/relationships/slide" Target="slide8.xml"/><Relationship Id="rId5" Type="http://schemas.openxmlformats.org/officeDocument/2006/relationships/image" Target="../media/image31.jpeg"/><Relationship Id="rId15" Type="http://schemas.microsoft.com/office/2007/relationships/hdphoto" Target="../media/hdphoto6.wdp"/><Relationship Id="rId23" Type="http://schemas.openxmlformats.org/officeDocument/2006/relationships/slide" Target="slide9.xml"/><Relationship Id="rId10" Type="http://schemas.openxmlformats.org/officeDocument/2006/relationships/image" Target="../media/image14.png"/><Relationship Id="rId19" Type="http://schemas.microsoft.com/office/2007/relationships/hdphoto" Target="../media/hdphoto18.wdp"/><Relationship Id="rId4" Type="http://schemas.openxmlformats.org/officeDocument/2006/relationships/notesSlide" Target="../notesSlides/notesSlide3.xml"/><Relationship Id="rId9" Type="http://schemas.microsoft.com/office/2007/relationships/hdphoto" Target="../media/hdphoto5.wdp"/><Relationship Id="rId14" Type="http://schemas.openxmlformats.org/officeDocument/2006/relationships/image" Target="../media/image17.png"/><Relationship Id="rId22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slide" Target="slide7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23.png"/><Relationship Id="rId4" Type="http://schemas.microsoft.com/office/2007/relationships/hdphoto" Target="../media/hdphoto18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7.GIF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11" Type="http://schemas.microsoft.com/office/2007/relationships/hdphoto" Target="../media/hdphoto20.wdp"/><Relationship Id="rId5" Type="http://schemas.openxmlformats.org/officeDocument/2006/relationships/image" Target="../media/image36.jpeg"/><Relationship Id="rId10" Type="http://schemas.openxmlformats.org/officeDocument/2006/relationships/image" Target="../media/image38.png"/><Relationship Id="rId4" Type="http://schemas.openxmlformats.org/officeDocument/2006/relationships/notesSlide" Target="../notesSlides/notesSlide4.xml"/><Relationship Id="rId9" Type="http://schemas.microsoft.com/office/2007/relationships/hdphoto" Target="../media/hdphoto10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hai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8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28015" y="2265751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1+ 2: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Đọc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912" y="3006760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Gọi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4881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67660" y="1442085"/>
            <a:ext cx="645668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 + 2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27370AA6-EA94-431A-9F7E-9EC2E8C03E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65" y="0"/>
            <a:ext cx="1086035" cy="10808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-Rounded" panose="020B0500000000000000" pitchFamily="34" charset="0"/>
                <a:cs typeface="Arial-Rounded" panose="020B0500000000000000" pitchFamily="34" charset="0"/>
              </a:rPr>
              <a:t>Nói về một người bạn của em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73355" y="156845"/>
            <a:ext cx="1478280" cy="89916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407410" y="1694180"/>
            <a:ext cx="7591148" cy="2707640"/>
          </a:xfrm>
          <a:prstGeom prst="wedgeRound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65D1932-B6DF-4E72-BF6A-5BC8D112FC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65" y="0"/>
            <a:ext cx="1086035" cy="10808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-Rounded" panose="020B0500000000000000" pitchFamily="34" charset="0"/>
                <a:cs typeface="Arial-Rounded" panose="020B0500000000000000" pitchFamily="34" charset="0"/>
              </a:rPr>
              <a:t>Gọi bạn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425450" y="1417955"/>
            <a:ext cx="5426710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Tự xa xưa thuở nào,</a:t>
            </a:r>
          </a:p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Trong rừng xanh sâu thẳm.</a:t>
            </a:r>
          </a:p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Đôi bạn sống bên nhau,</a:t>
            </a:r>
          </a:p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Bê Vàng và Dê Trắng.</a:t>
            </a:r>
          </a:p>
          <a:p>
            <a:endParaRPr lang="en-US" sz="320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Một năm, trời hạn hán,</a:t>
            </a:r>
          </a:p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Suối cạn, cỏ héo khô.</a:t>
            </a:r>
          </a:p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Lấy gì nuôi đôi bạn,</a:t>
            </a:r>
          </a:p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Chờ mưa đến bao giờ?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5496560" y="1417955"/>
            <a:ext cx="5284329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cỏ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  <a:p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Lang thang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quên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quá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khắp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nẻo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hoài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: “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!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!”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603740" y="5190185"/>
            <a:ext cx="2588260" cy="12391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2160" y="5087155"/>
            <a:ext cx="3300730" cy="1427310"/>
          </a:xfrm>
          <a:prstGeom prst="rect">
            <a:avLst/>
          </a:prstGeom>
        </p:spPr>
      </p:pic>
      <p:sp>
        <p:nvSpPr>
          <p:cNvPr id="10" name="Cloud 9"/>
          <p:cNvSpPr/>
          <p:nvPr/>
        </p:nvSpPr>
        <p:spPr>
          <a:xfrm>
            <a:off x="8580755" y="527685"/>
            <a:ext cx="2819400" cy="81089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Đọc mẫu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-Rounded" panose="020B0500000000000000" pitchFamily="34" charset="0"/>
                <a:cs typeface="Arial-Rounded" panose="020B0500000000000000" pitchFamily="34" charset="0"/>
              </a:rPr>
              <a:t>Gọi bạn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425450" y="1417955"/>
            <a:ext cx="5426710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Tự xa xưa thuở nào,</a:t>
            </a:r>
          </a:p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Trong rừng xanh sâu thẳm.</a:t>
            </a:r>
          </a:p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Đôi bạn sống bên nhau,</a:t>
            </a:r>
          </a:p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Bê Vàng và Dê Trắng.</a:t>
            </a:r>
          </a:p>
          <a:p>
            <a:endParaRPr lang="en-US" sz="320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Một năm, trời hạn hán,</a:t>
            </a:r>
          </a:p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Suối cạn, cỏ héo khô.</a:t>
            </a:r>
          </a:p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Lấy gì nuôi đôi bạn,</a:t>
            </a:r>
          </a:p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Chờ mưa đến bao giờ?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5496560" y="1417955"/>
            <a:ext cx="527304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cỏ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  <a:p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Lang thang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quên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quá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khắp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nẻo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hoài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: “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!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!”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603740" y="4068445"/>
            <a:ext cx="2588260" cy="23609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2160" y="4728210"/>
            <a:ext cx="3300730" cy="1786255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>
            <a:off x="2342515" y="1927225"/>
            <a:ext cx="709930" cy="0"/>
          </a:xfrm>
          <a:prstGeom prst="line">
            <a:avLst/>
          </a:prstGeom>
          <a:ln w="3492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7572304" y="3429000"/>
            <a:ext cx="709930" cy="0"/>
          </a:xfrm>
          <a:prstGeom prst="line">
            <a:avLst/>
          </a:prstGeom>
          <a:ln w="3492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160780" y="5941060"/>
            <a:ext cx="4930775" cy="582295"/>
          </a:xfrm>
          <a:prstGeom prst="rect">
            <a:avLst/>
          </a:prstGeom>
          <a:solidFill>
            <a:schemeClr val="accent6"/>
          </a:solidFill>
        </p:spPr>
        <p:txBody>
          <a:bodyPr wrap="square" lIns="91403" tIns="45702" rIns="91403" bIns="45702" rtlCol="0">
            <a:spAutoFit/>
          </a:bodyPr>
          <a:lstStyle/>
          <a:p>
            <a:pPr algn="ctr"/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 đọc từ khó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-Rounded" panose="020B0500000000000000" pitchFamily="34" charset="0"/>
                <a:cs typeface="Arial-Rounded" panose="020B0500000000000000" pitchFamily="34" charset="0"/>
              </a:rPr>
              <a:t>Gọi bạn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425450" y="1417955"/>
            <a:ext cx="5426710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Tự xa xưa thuở nào,</a:t>
            </a:r>
          </a:p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Trong rừng xanh sâu thẳm.</a:t>
            </a:r>
          </a:p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Đôi bạn sống bên nhau,</a:t>
            </a:r>
          </a:p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Bê Vàng và Dê Trắng.</a:t>
            </a:r>
          </a:p>
          <a:p>
            <a:endParaRPr lang="en-US" sz="320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Một năm, trời hạn hán,</a:t>
            </a:r>
          </a:p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Suối cạn, cỏ héo khô.</a:t>
            </a:r>
          </a:p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Lấy gì nuôi đôi bạn,</a:t>
            </a:r>
          </a:p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Chờ mưa đến bao giờ?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5496560" y="1417955"/>
            <a:ext cx="5216596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cỏ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  <a:p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Lang thang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quên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quá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khắp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nẻo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hoài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: “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!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!”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603740" y="4068445"/>
            <a:ext cx="2588260" cy="23609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7740" y="5047932"/>
            <a:ext cx="3300730" cy="1786255"/>
          </a:xfrm>
          <a:prstGeom prst="rect">
            <a:avLst/>
          </a:prstGeom>
        </p:spPr>
      </p:pic>
      <p:sp>
        <p:nvSpPr>
          <p:cNvPr id="10" name="Cloud 9"/>
          <p:cNvSpPr/>
          <p:nvPr/>
        </p:nvSpPr>
        <p:spPr>
          <a:xfrm>
            <a:off x="7221855" y="527685"/>
            <a:ext cx="4857750" cy="81089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Đọc nối tiếp đoạn</a:t>
            </a:r>
          </a:p>
        </p:txBody>
      </p: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70" y="3583940"/>
            <a:ext cx="527050" cy="216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70" y="1105535"/>
            <a:ext cx="527050" cy="216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975" y="527685"/>
            <a:ext cx="527050" cy="3936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0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/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600" b="1" dirty="0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GIẢI NGHĨA TỪ</a:t>
              </a:r>
              <a:endParaRPr lang="zh-CN" altLang="en-US" sz="36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/>
          <p:cNvSpPr/>
          <p:nvPr/>
        </p:nvSpPr>
        <p:spPr>
          <a:xfrm>
            <a:off x="3425187" y="716098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3760470" y="1045210"/>
            <a:ext cx="6916420" cy="1470182"/>
            <a:chOff x="172324" y="1157225"/>
            <a:chExt cx="2109019" cy="1406784"/>
          </a:xfrm>
        </p:grpSpPr>
        <p:sp>
          <p:nvSpPr>
            <p:cNvPr id="43" name="Hexagon 42"/>
            <p:cNvSpPr/>
            <p:nvPr/>
          </p:nvSpPr>
          <p:spPr>
            <a:xfrm>
              <a:off x="172324" y="1157225"/>
              <a:ext cx="2109019" cy="1406784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88974" y="1369884"/>
              <a:ext cx="1808630" cy="10299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600" b="0" u="none" strike="noStrike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sâu thẳm</a:t>
              </a:r>
            </a:p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vi-VN" sz="28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rất sâu</a:t>
              </a:r>
              <a:endParaRPr lang="en-US" altLang="vi-VN" sz="2800" b="0" i="0" u="none" strike="noStrike" dirty="0">
                <a:solidFill>
                  <a:srgbClr val="231F2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5220" y="95250"/>
            <a:ext cx="906780" cy="84836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699510" y="2700020"/>
            <a:ext cx="6916420" cy="1832610"/>
            <a:chOff x="172324" y="1157225"/>
            <a:chExt cx="2109019" cy="1753583"/>
          </a:xfrm>
        </p:grpSpPr>
        <p:sp>
          <p:nvSpPr>
            <p:cNvPr id="8" name="Hexagon 7"/>
            <p:cNvSpPr/>
            <p:nvPr/>
          </p:nvSpPr>
          <p:spPr>
            <a:xfrm>
              <a:off x="172324" y="1157225"/>
              <a:ext cx="2109019" cy="1753583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2" name="TextBox 43"/>
            <p:cNvSpPr txBox="1"/>
            <p:nvPr/>
          </p:nvSpPr>
          <p:spPr>
            <a:xfrm>
              <a:off x="288974" y="1369884"/>
              <a:ext cx="1808630" cy="14418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600" b="0" u="none" strike="noStrike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hạn hán</a:t>
              </a:r>
            </a:p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vi-VN" sz="28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Tình trạng thiếu nước do nắng lâu, không mưa gây ra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882390" y="4657090"/>
            <a:ext cx="6916420" cy="1536058"/>
            <a:chOff x="172324" y="1157225"/>
            <a:chExt cx="2109019" cy="1469819"/>
          </a:xfrm>
        </p:grpSpPr>
        <p:sp>
          <p:nvSpPr>
            <p:cNvPr id="16" name="Hexagon 15"/>
            <p:cNvSpPr/>
            <p:nvPr/>
          </p:nvSpPr>
          <p:spPr>
            <a:xfrm>
              <a:off x="172324" y="1157225"/>
              <a:ext cx="2109019" cy="1406784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8" name="TextBox 43"/>
            <p:cNvSpPr txBox="1"/>
            <p:nvPr/>
          </p:nvSpPr>
          <p:spPr>
            <a:xfrm>
              <a:off x="315308" y="1185168"/>
              <a:ext cx="1808630" cy="14418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600" b="0" u="none" strike="noStrike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lang thang</a:t>
              </a:r>
            </a:p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vi-VN" sz="28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Đi hết chỗ này đến chỗ khác, không dừng lại ở nơi nào.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-Rounded" panose="020B0500000000000000" pitchFamily="34" charset="0"/>
                <a:cs typeface="Arial-Rounded" panose="020B0500000000000000" pitchFamily="34" charset="0"/>
              </a:rPr>
              <a:t>Gọi bạn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425450" y="1417955"/>
            <a:ext cx="5426710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xa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xưa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thuở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rừng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xanh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sâu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thẳm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Đôi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endParaRPr lang="en-US" sz="32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hạn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hán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Suối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cạn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cỏ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héo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khô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Lấy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nuôi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đôi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Chờ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mưa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bao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5496560" y="1417955"/>
            <a:ext cx="5284329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cỏ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  <a:p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Lang thang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quên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quá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khắp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nẻo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hoài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: “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!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!”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603740" y="5112913"/>
            <a:ext cx="2588260" cy="131646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2160" y="5203065"/>
            <a:ext cx="3300730" cy="1311400"/>
          </a:xfrm>
          <a:prstGeom prst="rect">
            <a:avLst/>
          </a:prstGeom>
        </p:spPr>
      </p:pic>
      <p:sp>
        <p:nvSpPr>
          <p:cNvPr id="10" name="Cloud 9"/>
          <p:cNvSpPr/>
          <p:nvPr/>
        </p:nvSpPr>
        <p:spPr>
          <a:xfrm>
            <a:off x="8074025" y="274955"/>
            <a:ext cx="3326130" cy="106362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Đọc toàn bài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0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73612" y="565755"/>
            <a:ext cx="11718388" cy="179833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/>
          <a:srcRect t="50811"/>
          <a:stretch>
            <a:fillRect/>
          </a:stretch>
        </p:blipFill>
        <p:spPr>
          <a:xfrm>
            <a:off x="197963" y="0"/>
            <a:ext cx="3276542" cy="113150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135504" y="847188"/>
            <a:ext cx="9905365" cy="660937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 dirty="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1. </a:t>
            </a:r>
            <a:r>
              <a:rPr lang="en-US" altLang="zh-CN" sz="2800" dirty="0" err="1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Câu</a:t>
            </a:r>
            <a:r>
              <a:rPr lang="en-US" altLang="zh-CN" sz="2800" dirty="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chuyện</a:t>
            </a:r>
            <a:r>
              <a:rPr lang="en-US" altLang="zh-CN" sz="2800" dirty="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được</a:t>
            </a:r>
            <a:r>
              <a:rPr lang="en-US" altLang="zh-CN" sz="2800" dirty="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kể</a:t>
            </a:r>
            <a:r>
              <a:rPr lang="en-US" altLang="zh-CN" sz="2800" dirty="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trong</a:t>
            </a:r>
            <a:r>
              <a:rPr lang="en-US" altLang="zh-CN" sz="2800" dirty="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bài</a:t>
            </a:r>
            <a:r>
              <a:rPr lang="en-US" altLang="zh-CN" sz="2800" dirty="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diễn</a:t>
            </a:r>
            <a:r>
              <a:rPr lang="en-US" altLang="zh-CN" sz="2800" dirty="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ra</a:t>
            </a:r>
            <a:r>
              <a:rPr lang="en-US" altLang="zh-CN" sz="2800" dirty="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khi</a:t>
            </a:r>
            <a:r>
              <a:rPr lang="en-US" altLang="zh-CN" sz="2800" dirty="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nào</a:t>
            </a:r>
            <a:r>
              <a:rPr lang="en-US" altLang="zh-CN" sz="2800" dirty="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? Ở </a:t>
            </a:r>
            <a:r>
              <a:rPr lang="en-US" altLang="zh-CN" sz="2800" dirty="0" err="1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đâu</a:t>
            </a:r>
            <a:r>
              <a:rPr lang="en-US" altLang="zh-CN" sz="2800" dirty="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505710" y="1508125"/>
            <a:ext cx="10721975" cy="737235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Diễn ra từ thuở xa xưa, trong rừng xanh sâu thẳm</a:t>
            </a:r>
            <a:endParaRPr lang="en-US" altLang="zh-CN" sz="2800" dirty="0">
              <a:latin typeface="Arial-Rounded" panose="020B0500000000000000" pitchFamily="34" charset="0"/>
              <a:ea typeface="汉仪黑荔枝体简" panose="00020600040101010101" pitchFamily="18" charset="-122"/>
              <a:cs typeface="Arial-Rounded" panose="020B0500000000000000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880315" y="2346959"/>
            <a:ext cx="10311685" cy="660937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 dirty="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2. </a:t>
            </a:r>
            <a:r>
              <a:rPr lang="en-US" altLang="zh-CN" sz="2800" dirty="0" err="1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Chuyện</a:t>
            </a:r>
            <a:r>
              <a:rPr lang="en-US" altLang="zh-CN" sz="2800" dirty="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gì</a:t>
            </a:r>
            <a:r>
              <a:rPr lang="en-US" altLang="zh-CN" sz="2800" dirty="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xảy</a:t>
            </a:r>
            <a:r>
              <a:rPr lang="en-US" altLang="zh-CN" sz="2800" dirty="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ra</a:t>
            </a:r>
            <a:r>
              <a:rPr lang="en-US" altLang="zh-CN" sz="2800" dirty="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khiến</a:t>
            </a:r>
            <a:r>
              <a:rPr lang="en-US" altLang="zh-CN" sz="2800" dirty="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bê</a:t>
            </a:r>
            <a:r>
              <a:rPr lang="en-US" altLang="zh-CN" sz="2800" dirty="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vàng</a:t>
            </a:r>
            <a:r>
              <a:rPr lang="en-US" altLang="zh-CN" sz="2800" dirty="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phải</a:t>
            </a:r>
            <a:r>
              <a:rPr lang="en-US" altLang="zh-CN" sz="2800" dirty="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lang</a:t>
            </a:r>
            <a:r>
              <a:rPr lang="en-US" altLang="zh-CN" sz="2800" dirty="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thang</a:t>
            </a:r>
            <a:r>
              <a:rPr lang="en-US" altLang="zh-CN" sz="2800" dirty="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tìm</a:t>
            </a:r>
            <a:r>
              <a:rPr lang="en-US" altLang="zh-CN" sz="2800" dirty="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cỏ</a:t>
            </a:r>
            <a:r>
              <a:rPr lang="en-US" altLang="zh-CN" sz="2800" dirty="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831465" y="2810510"/>
            <a:ext cx="9099550" cy="691515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solidFill>
                  <a:sysClr val="windowText" lastClr="000000"/>
                </a:solidFill>
                <a:latin typeface="Arial-Rounded" panose="020B0500000000000000" pitchFamily="34" charset="0"/>
                <a:ea typeface="+mn-ea"/>
                <a:cs typeface="Arial-Rounded" panose="020B0500000000000000" pitchFamily="34" charset="0"/>
                <a:sym typeface="+mn-ea"/>
              </a:rPr>
              <a:t>Trời hạn hán, cỏ héo khô</a:t>
            </a:r>
            <a:endParaRPr lang="zh-CN" altLang="en-US" sz="2800" dirty="0">
              <a:latin typeface="Arial-Rounded" panose="020B0500000000000000" pitchFamily="34" charset="0"/>
              <a:ea typeface="汉仪黑荔枝体简" panose="00020600040101010101" pitchFamily="18" charset="-122"/>
              <a:cs typeface="Arial-Rounded" panose="020B0500000000000000" pitchFamily="34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24460" y="2141220"/>
            <a:ext cx="3204845" cy="2786380"/>
          </a:xfrm>
          <a:prstGeom prst="rect">
            <a:avLst/>
          </a:prstGeom>
        </p:spPr>
      </p:pic>
      <p:sp>
        <p:nvSpPr>
          <p:cNvPr id="2" name="矩形 10"/>
          <p:cNvSpPr/>
          <p:nvPr/>
        </p:nvSpPr>
        <p:spPr>
          <a:xfrm>
            <a:off x="2764790" y="3502025"/>
            <a:ext cx="9312910" cy="84201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3. Khi bê vàng quên đường về, dê trắng đã làm gì?</a:t>
            </a:r>
          </a:p>
        </p:txBody>
      </p:sp>
      <p:sp>
        <p:nvSpPr>
          <p:cNvPr id="5" name="TextBox 12"/>
          <p:cNvSpPr txBox="1"/>
          <p:nvPr/>
        </p:nvSpPr>
        <p:spPr>
          <a:xfrm>
            <a:off x="3814445" y="4225925"/>
            <a:ext cx="7915910" cy="692530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dirty="0" err="1">
                <a:solidFill>
                  <a:sysClr val="windowText" lastClr="00000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D</a:t>
            </a:r>
            <a:r>
              <a:rPr lang="en-US" sz="2600" dirty="0" err="1" smtClean="0">
                <a:solidFill>
                  <a:sysClr val="windowText" lastClr="000000"/>
                </a:solidFill>
                <a:latin typeface="Arial-Rounded" panose="020B0500000000000000" pitchFamily="34" charset="0"/>
                <a:ea typeface="+mn-ea"/>
                <a:cs typeface="Arial-Rounded" panose="020B0500000000000000" pitchFamily="34" charset="0"/>
                <a:sym typeface="+mn-ea"/>
              </a:rPr>
              <a:t>ê</a:t>
            </a:r>
            <a:r>
              <a:rPr lang="en-US" sz="2600" dirty="0" smtClean="0">
                <a:solidFill>
                  <a:sysClr val="windowText" lastClr="000000"/>
                </a:solidFill>
                <a:latin typeface="Arial-Rounded" panose="020B0500000000000000" pitchFamily="34" charset="0"/>
                <a:ea typeface="+mn-ea"/>
                <a:cs typeface="Arial-Rounded" panose="020B0500000000000000" pitchFamily="34" charset="0"/>
                <a:sym typeface="+mn-ea"/>
              </a:rPr>
              <a:t> </a:t>
            </a:r>
            <a:r>
              <a:rPr lang="en-US" sz="2600" dirty="0" err="1">
                <a:solidFill>
                  <a:sysClr val="windowText" lastClr="000000"/>
                </a:solidFill>
                <a:latin typeface="Arial-Rounded" panose="020B0500000000000000" pitchFamily="34" charset="0"/>
                <a:ea typeface="+mn-ea"/>
                <a:cs typeface="Arial-Rounded" panose="020B0500000000000000" pitchFamily="34" charset="0"/>
                <a:sym typeface="+mn-ea"/>
              </a:rPr>
              <a:t>trắng</a:t>
            </a:r>
            <a:r>
              <a:rPr lang="en-US" sz="2600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+mn-ea"/>
                <a:cs typeface="Arial-Rounded" panose="020B0500000000000000" pitchFamily="34" charset="0"/>
                <a:sym typeface="+mn-ea"/>
              </a:rPr>
              <a:t> </a:t>
            </a:r>
            <a:r>
              <a:rPr lang="en-US" sz="2600" dirty="0" err="1">
                <a:solidFill>
                  <a:sysClr val="windowText" lastClr="000000"/>
                </a:solidFill>
                <a:latin typeface="Arial-Rounded" panose="020B0500000000000000" pitchFamily="34" charset="0"/>
                <a:ea typeface="+mn-ea"/>
                <a:cs typeface="Arial-Rounded" panose="020B0500000000000000" pitchFamily="34" charset="0"/>
                <a:sym typeface="+mn-ea"/>
              </a:rPr>
              <a:t>chạy</a:t>
            </a:r>
            <a:r>
              <a:rPr lang="en-US" sz="2600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+mn-ea"/>
                <a:cs typeface="Arial-Rounded" panose="020B0500000000000000" pitchFamily="34" charset="0"/>
                <a:sym typeface="+mn-ea"/>
              </a:rPr>
              <a:t> </a:t>
            </a:r>
            <a:r>
              <a:rPr lang="en-US" sz="2600" dirty="0" err="1">
                <a:solidFill>
                  <a:sysClr val="windowText" lastClr="000000"/>
                </a:solidFill>
                <a:latin typeface="Arial-Rounded" panose="020B0500000000000000" pitchFamily="34" charset="0"/>
                <a:ea typeface="+mn-ea"/>
                <a:cs typeface="Arial-Rounded" panose="020B0500000000000000" pitchFamily="34" charset="0"/>
                <a:sym typeface="+mn-ea"/>
              </a:rPr>
              <a:t>khắp</a:t>
            </a:r>
            <a:r>
              <a:rPr lang="en-US" sz="2600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+mn-ea"/>
                <a:cs typeface="Arial-Rounded" panose="020B0500000000000000" pitchFamily="34" charset="0"/>
                <a:sym typeface="+mn-ea"/>
              </a:rPr>
              <a:t> </a:t>
            </a:r>
            <a:r>
              <a:rPr lang="en-US" sz="2600" dirty="0" err="1">
                <a:solidFill>
                  <a:sysClr val="windowText" lastClr="000000"/>
                </a:solidFill>
                <a:latin typeface="Arial-Rounded" panose="020B0500000000000000" pitchFamily="34" charset="0"/>
                <a:ea typeface="+mn-ea"/>
                <a:cs typeface="Arial-Rounded" panose="020B0500000000000000" pitchFamily="34" charset="0"/>
                <a:sym typeface="+mn-ea"/>
              </a:rPr>
              <a:t>nẻo</a:t>
            </a:r>
            <a:r>
              <a:rPr lang="en-US" sz="2600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+mn-ea"/>
                <a:cs typeface="Arial-Rounded" panose="020B0500000000000000" pitchFamily="34" charset="0"/>
                <a:sym typeface="+mn-ea"/>
              </a:rPr>
              <a:t> </a:t>
            </a:r>
            <a:r>
              <a:rPr lang="en-US" sz="2600" dirty="0" err="1">
                <a:solidFill>
                  <a:sysClr val="windowText" lastClr="000000"/>
                </a:solidFill>
                <a:latin typeface="Arial-Rounded" panose="020B0500000000000000" pitchFamily="34" charset="0"/>
                <a:ea typeface="+mn-ea"/>
                <a:cs typeface="Arial-Rounded" panose="020B0500000000000000" pitchFamily="34" charset="0"/>
                <a:sym typeface="+mn-ea"/>
              </a:rPr>
              <a:t>đường</a:t>
            </a:r>
            <a:r>
              <a:rPr lang="en-US" sz="2600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+mn-ea"/>
                <a:cs typeface="Arial-Rounded" panose="020B0500000000000000" pitchFamily="34" charset="0"/>
                <a:sym typeface="+mn-ea"/>
              </a:rPr>
              <a:t> </a:t>
            </a:r>
            <a:r>
              <a:rPr lang="en-US" sz="2600" dirty="0" err="1">
                <a:solidFill>
                  <a:sysClr val="windowText" lastClr="000000"/>
                </a:solidFill>
                <a:latin typeface="Arial-Rounded" panose="020B0500000000000000" pitchFamily="34" charset="0"/>
                <a:ea typeface="+mn-ea"/>
                <a:cs typeface="Arial-Rounded" panose="020B0500000000000000" pitchFamily="34" charset="0"/>
                <a:sym typeface="+mn-ea"/>
              </a:rPr>
              <a:t>gọi</a:t>
            </a:r>
            <a:r>
              <a:rPr lang="en-US" sz="2600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+mn-ea"/>
                <a:cs typeface="Arial-Rounded" panose="020B0500000000000000" pitchFamily="34" charset="0"/>
                <a:sym typeface="+mn-ea"/>
              </a:rPr>
              <a:t> </a:t>
            </a:r>
            <a:r>
              <a:rPr lang="en-US" sz="2600" dirty="0" err="1">
                <a:solidFill>
                  <a:sysClr val="windowText" lastClr="000000"/>
                </a:solidFill>
                <a:latin typeface="Arial-Rounded" panose="020B0500000000000000" pitchFamily="34" charset="0"/>
                <a:ea typeface="+mn-ea"/>
                <a:cs typeface="Arial-Rounded" panose="020B0500000000000000" pitchFamily="34" charset="0"/>
                <a:sym typeface="+mn-ea"/>
              </a:rPr>
              <a:t>và</a:t>
            </a:r>
            <a:r>
              <a:rPr lang="en-US" sz="2600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+mn-ea"/>
                <a:cs typeface="Arial-Rounded" panose="020B0500000000000000" pitchFamily="34" charset="0"/>
                <a:sym typeface="+mn-ea"/>
              </a:rPr>
              <a:t> </a:t>
            </a:r>
            <a:r>
              <a:rPr lang="en-US" sz="2600" dirty="0" err="1">
                <a:solidFill>
                  <a:sysClr val="windowText" lastClr="000000"/>
                </a:solidFill>
                <a:latin typeface="Arial-Rounded" panose="020B0500000000000000" pitchFamily="34" charset="0"/>
                <a:ea typeface="+mn-ea"/>
                <a:cs typeface="Arial-Rounded" panose="020B0500000000000000" pitchFamily="34" charset="0"/>
                <a:sym typeface="+mn-ea"/>
              </a:rPr>
              <a:t>tìm</a:t>
            </a:r>
            <a:r>
              <a:rPr lang="en-US" sz="2600" dirty="0">
                <a:solidFill>
                  <a:sysClr val="windowText" lastClr="000000"/>
                </a:solidFill>
                <a:latin typeface="Arial-Rounded" panose="020B0500000000000000" pitchFamily="34" charset="0"/>
                <a:ea typeface="+mn-ea"/>
                <a:cs typeface="Arial-Rounded" panose="020B0500000000000000" pitchFamily="34" charset="0"/>
                <a:sym typeface="+mn-ea"/>
              </a:rPr>
              <a:t> </a:t>
            </a:r>
            <a:r>
              <a:rPr lang="en-US" sz="2600" dirty="0" err="1">
                <a:solidFill>
                  <a:sysClr val="windowText" lastClr="000000"/>
                </a:solidFill>
                <a:latin typeface="Arial-Rounded" panose="020B0500000000000000" pitchFamily="34" charset="0"/>
                <a:ea typeface="+mn-ea"/>
                <a:cs typeface="Arial-Rounded" panose="020B0500000000000000" pitchFamily="34" charset="0"/>
                <a:sym typeface="+mn-ea"/>
              </a:rPr>
              <a:t>bạn</a:t>
            </a:r>
            <a:endParaRPr lang="zh-CN" altLang="en-US" sz="2800" dirty="0">
              <a:latin typeface="Arial-Rounded" panose="020B0500000000000000" pitchFamily="34" charset="0"/>
              <a:ea typeface="汉仪黑荔枝体简" panose="00020600040101010101" pitchFamily="18" charset="-122"/>
              <a:cs typeface="Arial-Rounded" panose="020B0500000000000000" pitchFamily="34" charset="0"/>
            </a:endParaRPr>
          </a:p>
        </p:txBody>
      </p:sp>
      <p:sp>
        <p:nvSpPr>
          <p:cNvPr id="14" name="矩形 10"/>
          <p:cNvSpPr/>
          <p:nvPr/>
        </p:nvSpPr>
        <p:spPr>
          <a:xfrm>
            <a:off x="2830830" y="4984750"/>
            <a:ext cx="9210040" cy="79502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>
                <a:latin typeface="Arial-Rounded" panose="020B0500000000000000" pitchFamily="34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4. Nêu cảm nghĩ của em về bê vàng và dê trắng?</a:t>
            </a:r>
          </a:p>
        </p:txBody>
      </p:sp>
      <p:sp>
        <p:nvSpPr>
          <p:cNvPr id="15" name="TextBox 12"/>
          <p:cNvSpPr txBox="1"/>
          <p:nvPr/>
        </p:nvSpPr>
        <p:spPr>
          <a:xfrm>
            <a:off x="3656522" y="5780643"/>
            <a:ext cx="6861278" cy="691515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solidFill>
                  <a:sysClr val="windowText" lastClr="000000"/>
                </a:solidFill>
                <a:latin typeface="Arial-Rounded" panose="020B0500000000000000" pitchFamily="34" charset="0"/>
                <a:ea typeface="+mn-ea"/>
                <a:cs typeface="Arial-Rounded" panose="020B0500000000000000" pitchFamily="34" charset="0"/>
                <a:sym typeface="+mn-ea"/>
              </a:rPr>
              <a:t>Tình bạn của 2 bạn rất đẹp và đáng quý</a:t>
            </a:r>
            <a:endParaRPr lang="zh-CN" altLang="en-US" sz="2800" dirty="0">
              <a:latin typeface="Arial-Rounded" panose="020B0500000000000000" pitchFamily="34" charset="0"/>
              <a:ea typeface="汉仪黑荔枝体简" panose="00020600040101010101" pitchFamily="18" charset="-122"/>
              <a:cs typeface="Arial-Rounded" panose="020B0500000000000000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46674" y="2692851"/>
            <a:ext cx="2109019" cy="2109019"/>
            <a:chOff x="156834" y="1993081"/>
            <a:chExt cx="2109019" cy="2109019"/>
          </a:xfrm>
        </p:grpSpPr>
        <p:sp>
          <p:nvSpPr>
            <p:cNvPr id="3" name="Oval 2"/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3"/>
            <p:cNvSpPr txBox="1"/>
            <p:nvPr/>
          </p:nvSpPr>
          <p:spPr>
            <a:xfrm>
              <a:off x="315731" y="2243748"/>
              <a:ext cx="1711988" cy="11988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600" b="1" dirty="0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Trả lời câu hỏi</a:t>
              </a:r>
              <a:endParaRPr lang="zh-CN" altLang="en-US" sz="36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13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4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5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6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  <p:bldP spid="9" grpId="0"/>
      <p:bldP spid="9" grpId="1"/>
      <p:bldP spid="11" grpId="0" bldLvl="0" animBg="1"/>
      <p:bldP spid="11" grpId="1" animBg="1"/>
      <p:bldP spid="12" grpId="0"/>
      <p:bldP spid="12" grpId="1"/>
      <p:bldP spid="2" grpId="0" bldLvl="0" animBg="1"/>
      <p:bldP spid="5" grpId="0"/>
      <p:bldP spid="5" grpId="1"/>
      <p:bldP spid="14" grpId="0" bldLvl="0" animBg="1"/>
      <p:bldP spid="14" grpId="1" animBg="1"/>
      <p:bldP spid="15" grpId="0"/>
      <p:bldP spid="15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3855" y="13855"/>
            <a:ext cx="12192000" cy="17379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spcCol="0"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66800" y="386241"/>
            <a:ext cx="6172200" cy="58472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 thuộc lòng hai khổ thơ đầu</a:t>
            </a:r>
            <a:endParaRPr lang="en-US" sz="3200" b="1" dirty="0">
              <a:latin typeface="Arial Rounded MT Bold" panose="020F070403050403020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1160820"/>
            <a:ext cx="5174672" cy="4246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000"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Tự xa xưa thuở nào,</a:t>
            </a:r>
            <a:endParaRPr lang="en-US" sz="300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defRPr/>
            </a:pPr>
            <a:r>
              <a:rPr lang="en-US" sz="3000"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Trong rừng xanh sâu thẳm.</a:t>
            </a:r>
            <a:endParaRPr lang="en-US" sz="300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defRPr/>
            </a:pPr>
            <a:r>
              <a:rPr lang="en-US" sz="3000"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Đôi bạn sống bên nhau,</a:t>
            </a:r>
            <a:endParaRPr lang="en-US" sz="300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defRPr/>
            </a:pPr>
            <a:r>
              <a:rPr lang="en-US" sz="3000"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Bê Vàng và Dê Trắng.</a:t>
            </a:r>
            <a:endParaRPr lang="en-US" sz="300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defRPr/>
            </a:pPr>
            <a:endParaRPr lang="en-US" sz="300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defRPr/>
            </a:pPr>
            <a:r>
              <a:rPr lang="en-US" sz="3000"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Một năm, trời hạn hán,</a:t>
            </a:r>
            <a:endParaRPr lang="en-US" sz="300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defRPr/>
            </a:pPr>
            <a:r>
              <a:rPr lang="en-US" sz="3000"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Suối cạn, cỏ héo khô.</a:t>
            </a:r>
            <a:endParaRPr lang="en-US" sz="300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defRPr/>
            </a:pPr>
            <a:r>
              <a:rPr lang="en-US" sz="3000"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Lấy gì nuôi đôi bạn,</a:t>
            </a:r>
            <a:endParaRPr lang="en-US" sz="300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defRPr/>
            </a:pPr>
            <a:r>
              <a:rPr lang="en-US" sz="3000"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Chờ mưa đến bao giờ?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0" r="100000">
                        <a14:foregroundMark x1="12889" y1="71778" x2="12222" y2="96000"/>
                        <a14:foregroundMark x1="27778" y1="77333" x2="19333" y2="81778"/>
                        <a14:foregroundMark x1="23111" y1="83111" x2="24667" y2="86444"/>
                        <a14:foregroundMark x1="19778" y1="80889" x2="15333" y2="88222"/>
                        <a14:foregroundMark x1="52444" y1="73111" x2="52667" y2="93333"/>
                        <a14:foregroundMark x1="58667" y1="82444" x2="57111" y2="95333"/>
                        <a14:foregroundMark x1="64222" y1="83778" x2="59778" y2="94667"/>
                        <a14:foregroundMark x1="38444" y1="90667" x2="46000" y2="95333"/>
                        <a14:foregroundMark x1="91778" y1="75333" x2="71778" y2="96000"/>
                        <a14:foregroundMark x1="40000" y1="71778" x2="49333" y2="82444"/>
                        <a14:foregroundMark x1="40222" y1="55556" x2="47556" y2="65333"/>
                        <a14:foregroundMark x1="56667" y1="48444" x2="54667" y2="64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594"/>
          <a:stretch>
            <a:fillRect/>
          </a:stretch>
        </p:blipFill>
        <p:spPr>
          <a:xfrm>
            <a:off x="5728855" y="4876800"/>
            <a:ext cx="4114800" cy="171286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3175" y="107677"/>
            <a:ext cx="2057400" cy="10353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53961" y="751512"/>
            <a:ext cx="1824184" cy="124017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28654" y="1167765"/>
            <a:ext cx="5174672" cy="452310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Tự xa xưa thuở nào,</a:t>
            </a:r>
            <a:endParaRPr lang="en-US" sz="320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defRPr/>
            </a:pPr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Trong rừng xanh sâu thẳm.</a:t>
            </a:r>
            <a:endParaRPr lang="en-US" sz="320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defRPr/>
            </a:pPr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Đôi bạn sống bên nhau,</a:t>
            </a:r>
            <a:endParaRPr lang="en-US" sz="320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defRPr/>
            </a:pPr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Bê Vàng và Dê Trắng.</a:t>
            </a:r>
            <a:endParaRPr lang="en-US" sz="320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defRPr/>
            </a:pPr>
            <a:endParaRPr lang="en-US" sz="320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defRPr/>
            </a:pPr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Một năm, trời hạn hán,</a:t>
            </a:r>
            <a:endParaRPr lang="en-US" sz="320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defRPr/>
            </a:pPr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Suối cạn, cỏ héo khô.</a:t>
            </a:r>
            <a:endParaRPr lang="en-US" sz="320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defRPr/>
            </a:pPr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Lấy gì nuôi đôi bạn,</a:t>
            </a:r>
            <a:endParaRPr lang="en-US" sz="320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defRPr/>
            </a:pPr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Chờ mưa đến bao giờ?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6684209"/>
            <a:ext cx="12192000" cy="17379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spcCol="0" rtlCol="0" anchor="ctr"/>
          <a:lstStyle/>
          <a:p>
            <a:pPr algn="ctr"/>
            <a:endParaRPr lang="en-US"/>
          </a:p>
        </p:txBody>
      </p:sp>
      <p:sp>
        <p:nvSpPr>
          <p:cNvPr id="2" name="Rectangle 13"/>
          <p:cNvSpPr/>
          <p:nvPr/>
        </p:nvSpPr>
        <p:spPr>
          <a:xfrm>
            <a:off x="292789" y="1167765"/>
            <a:ext cx="5174672" cy="516953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Tự </a:t>
            </a:r>
            <a:r>
              <a:rPr lang="en-US" sz="30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 còn lấm tấm</a:t>
            </a:r>
          </a:p>
          <a:p>
            <a:pPr>
              <a:defRPr/>
            </a:pPr>
            <a:r>
              <a:rPr lang="en-US" sz="3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 </a:t>
            </a:r>
            <a:r>
              <a:rPr lang="en-US" sz="30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lẫn màu lá xanh</a:t>
            </a:r>
          </a:p>
          <a:p>
            <a:pPr>
              <a:defRPr/>
            </a:pPr>
            <a:r>
              <a:rPr lang="en-US" sz="3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Đôi </a:t>
            </a:r>
            <a:r>
              <a:rPr lang="en-US" sz="30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nay bừng lửa thẫm</a:t>
            </a:r>
          </a:p>
          <a:p>
            <a:pPr>
              <a:defRPr/>
            </a:pPr>
            <a:r>
              <a:rPr lang="en-US" sz="3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 </a:t>
            </a:r>
            <a:r>
              <a:rPr lang="en-US" sz="30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rực cháy trên cành.</a:t>
            </a:r>
          </a:p>
          <a:p>
            <a:pPr>
              <a:defRPr/>
            </a:pPr>
            <a:endParaRPr lang="en-US" sz="3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defRPr/>
            </a:pPr>
            <a:r>
              <a:rPr lang="en-US" sz="3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 </a:t>
            </a:r>
            <a:r>
              <a:rPr lang="en-US" sz="30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ơi! Sao mà nhanh!</a:t>
            </a:r>
          </a:p>
          <a:p>
            <a:pPr>
              <a:defRPr/>
            </a:pPr>
            <a:r>
              <a:rPr lang="en-US" sz="3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Suối </a:t>
            </a:r>
            <a:r>
              <a:rPr lang="en-US" sz="30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nở nghìn mắt lửa,</a:t>
            </a:r>
          </a:p>
          <a:p>
            <a:pPr>
              <a:defRPr/>
            </a:pPr>
            <a:r>
              <a:rPr lang="en-US" sz="3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Lấy </a:t>
            </a:r>
            <a:r>
              <a:rPr lang="en-US" sz="30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dãy phố nhà mình,</a:t>
            </a:r>
          </a:p>
          <a:p>
            <a:pPr>
              <a:defRPr/>
            </a:pPr>
            <a:r>
              <a:rPr lang="en-US" sz="3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Chờ </a:t>
            </a:r>
            <a:r>
              <a:rPr lang="en-US" sz="30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 hoa phượng đỏ. </a:t>
            </a:r>
          </a:p>
          <a:p>
            <a:pPr>
              <a:defRPr/>
            </a:pP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>
              <a:defRPr/>
            </a:pP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 bldLvl="0" animBg="1"/>
      <p:bldP spid="2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-Rounded" panose="020B0500000000000000" pitchFamily="34" charset="0"/>
                <a:cs typeface="Arial-Rounded" panose="020B0500000000000000" pitchFamily="34" charset="0"/>
              </a:rPr>
              <a:t>Gọi bạn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425450" y="1167765"/>
            <a:ext cx="5426710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Tự xa xưa thuở nào,</a:t>
            </a:r>
          </a:p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Trong rừng xanh sâu thẳm.</a:t>
            </a:r>
          </a:p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Đôi bạn sống bên nhau,</a:t>
            </a:r>
          </a:p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Bê Vàng và Dê Trắng.</a:t>
            </a:r>
          </a:p>
          <a:p>
            <a:endParaRPr lang="en-US" sz="320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Một năm, trời hạn hán,</a:t>
            </a:r>
          </a:p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Suối cạn, cỏ héo khô.</a:t>
            </a:r>
          </a:p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Lấy gì nuôi đôi bạn,</a:t>
            </a:r>
          </a:p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Chờ mưa đến bao giờ?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5496560" y="1167765"/>
            <a:ext cx="542671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cỏ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  <a:p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Lang thang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quên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quá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khắp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nẻo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hoài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: “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!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!”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603740" y="4068445"/>
            <a:ext cx="2588260" cy="23609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2160" y="4728210"/>
            <a:ext cx="3300730" cy="1786255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755650" y="5703570"/>
            <a:ext cx="8397240" cy="81089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>
                <a:latin typeface="Arial-Rounded" panose="020B0500000000000000" pitchFamily="34" charset="0"/>
                <a:cs typeface="Arial-Rounded" panose="020B0500000000000000" pitchFamily="34" charset="0"/>
              </a:rPr>
              <a:t>1. Tìm từ ngữ chỉ tâm trạng của dê trắng khi không thấy bạn trở về? 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7322820" y="2667635"/>
            <a:ext cx="2647315" cy="2032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0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472" l="0" r="100000">
                        <a14:foregroundMark x1="22813" y1="9763" x2="22813" y2="9763"/>
                        <a14:foregroundMark x1="27813" y1="14248" x2="27813" y2="14248"/>
                        <a14:foregroundMark x1="19844" y1="10818" x2="19844" y2="10818"/>
                        <a14:foregroundMark x1="18281" y1="12929" x2="18281" y2="12929"/>
                        <a14:foregroundMark x1="20313" y1="14776" x2="20313" y2="14776"/>
                        <a14:foregroundMark x1="18438" y1="8179" x2="18438" y2="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514601"/>
            <a:ext cx="6096000" cy="3609975"/>
          </a:xfrm>
          <a:prstGeom prst="rect">
            <a:avLst/>
          </a:prstGeom>
        </p:spPr>
      </p:pic>
      <p:pic>
        <p:nvPicPr>
          <p:cNvPr id="4" name="TaydukyNhacchuong-Dangcapnhat_48bf (mp3cut.net) (5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877800" y="533400"/>
            <a:ext cx="609600" cy="609600"/>
          </a:xfrm>
          <a:prstGeom prst="rect">
            <a:avLst/>
          </a:prstGeom>
        </p:spPr>
      </p:pic>
      <p:sp>
        <p:nvSpPr>
          <p:cNvPr id="2" name="Oval Callout 1"/>
          <p:cNvSpPr/>
          <p:nvPr/>
        </p:nvSpPr>
        <p:spPr>
          <a:xfrm>
            <a:off x="1905000" y="0"/>
            <a:ext cx="7315200" cy="2514601"/>
          </a:xfrm>
          <a:prstGeom prst="wedgeEllipseCallout">
            <a:avLst>
              <a:gd name="adj1" fmla="val -55681"/>
              <a:gd name="adj2" fmla="val 7407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lvl="0" indent="-742950" algn="ctr">
              <a:buAutoNum type="arabicPeriod"/>
            </a:pPr>
            <a:r>
              <a:rPr lang="en-US" sz="38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 và khởi động: </a:t>
            </a:r>
          </a:p>
          <a:p>
            <a:pPr lvl="0" algn="ctr"/>
            <a:r>
              <a:rPr lang="en-US" sz="2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 mình ơi chúng ta hãy giúp thầy trò đường tăng trả lời tốt các câu hỏi vượt qua các thử thách để đến Tây Trúc thỉnh kinh nhé.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692" b="96000" l="9963" r="89851">
                        <a14:foregroundMark x1="35196" y1="28154" x2="39385" y2="29231"/>
                        <a14:foregroundMark x1="55121" y1="30615" x2="58845" y2="32692"/>
                        <a14:foregroundMark x1="69088" y1="20077" x2="69088" y2="23923"/>
                        <a14:foregroundMark x1="35196" y1="13462" x2="35196" y2="17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2590800"/>
            <a:ext cx="2357489" cy="2419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93763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sz="4890">
                <a:latin typeface="Arial-Rounded" panose="020B0500000000000000" pitchFamily="34" charset="0"/>
                <a:cs typeface="Arial-Rounded" panose="020B0500000000000000" pitchFamily="34" charset="0"/>
              </a:rPr>
              <a:t>2. Đóng vai 1 người bạn trong rừng nói lời an ủi dê trắng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ular Callout 3"/>
          <p:cNvSpPr/>
          <p:nvPr/>
        </p:nvSpPr>
        <p:spPr>
          <a:xfrm>
            <a:off x="3346450" y="2647315"/>
            <a:ext cx="5913755" cy="247523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Mình biết là dê trắng đang rất buồn và nhớ bê vàng. Bạn đừng buồn nữa nhé! Bê vàng sẽ sớm tìm được đường về thôi.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 animBg="1"/>
      <p:bldP spid="4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-38637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9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smtClean="0">
                <a:solidFill>
                  <a:schemeClr val="bg1"/>
                </a:solidFill>
                <a:latin typeface="HP001 4 hàng" panose="020B0603050302020204" pitchFamily="34" charset="0"/>
              </a:rPr>
              <a:t> 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28015" y="2265751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3: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8772" y="2906282"/>
            <a:ext cx="10856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Chữ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hoa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H 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7706" y="4335487"/>
            <a:ext cx="10856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4: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Nói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và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nghe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H="1" flipV="1">
            <a:off x="2128016" y="3802269"/>
            <a:ext cx="32406" cy="324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128015" y="3870463"/>
            <a:ext cx="7492503" cy="0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66372" y="4947406"/>
            <a:ext cx="106978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Kể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Gọi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3859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5088255" y="1442085"/>
            <a:ext cx="3658235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3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C4F2E0F-1605-426E-929D-B4BA6C11D5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65" y="0"/>
            <a:ext cx="1086035" cy="1080863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hu H">
            <a:hlinkClick r:id="" action="ppaction://media"/>
          </p:cNvPr>
          <p:cNvPicPr>
            <a:picLocks noGrp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28950" y="92075"/>
            <a:ext cx="6934835" cy="60852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332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>
            <a:fillRect/>
          </a:stretch>
        </p:blipFill>
        <p:spPr bwMode="auto">
          <a:xfrm>
            <a:off x="57150" y="2017395"/>
            <a:ext cx="1207770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462" name="TextBox 8"/>
          <p:cNvSpPr txBox="1"/>
          <p:nvPr/>
        </p:nvSpPr>
        <p:spPr>
          <a:xfrm>
            <a:off x="944245" y="2977515"/>
            <a:ext cx="1265174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Học thầy không tày học bạn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570230" y="410210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Viết từ ứng dụng</a:t>
            </a:r>
          </a:p>
        </p:txBody>
      </p:sp>
      <p:sp>
        <p:nvSpPr>
          <p:cNvPr id="3" name="Text Box 2"/>
          <p:cNvSpPr txBox="1"/>
          <p:nvPr/>
        </p:nvSpPr>
        <p:spPr>
          <a:xfrm rot="1140000">
            <a:off x="1310640" y="2710815"/>
            <a:ext cx="31178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BDD6AE1-C133-4E17-95AA-7B86C164D7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65" y="0"/>
            <a:ext cx="1086035" cy="1080863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62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4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C3FD5D0C-011F-484C-B1BE-96C008CBC7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65" y="0"/>
            <a:ext cx="1086035" cy="10808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é làm ca sỹ - Lớp chúng ta đoàn kế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946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hoạ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896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719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GỌI BẠN - KỂ CHUYỆN LỚP 2- SÁCH KẾT NỐI TRI THỨC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" y="410844"/>
            <a:ext cx="10612271" cy="5766119"/>
          </a:xfrm>
        </p:spPr>
      </p:pic>
    </p:spTree>
    <p:extLst>
      <p:ext uri="{BB962C8B-B14F-4D97-AF65-F5344CB8AC3E}">
        <p14:creationId xmlns:p14="http://schemas.microsoft.com/office/powerpoint/2010/main" val="128282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857" l="154" r="99692">
                        <a14:foregroundMark x1="60154" y1="42489" x2="72923" y2="49070"/>
                        <a14:foregroundMark x1="55692" y1="58941" x2="55385" y2="69099"/>
                        <a14:foregroundMark x1="60154" y1="75107" x2="76769" y2="73820"/>
                        <a14:foregroundMark x1="66308" y1="78398" x2="64000" y2="77110"/>
                        <a14:foregroundMark x1="47077" y1="95994" x2="47077" y2="95994"/>
                        <a14:foregroundMark x1="47077" y1="96567" x2="47077" y2="96567"/>
                        <a14:foregroundMark x1="71692" y1="94134" x2="74923" y2="94421"/>
                        <a14:foregroundMark x1="55692" y1="67668" x2="48923" y2="75393"/>
                        <a14:foregroundMark x1="59231" y1="76824" x2="54000" y2="73534"/>
                        <a14:foregroundMark x1="72000" y1="77110" x2="74923" y2="77396"/>
                        <a14:foregroundMark x1="42154" y1="92990" x2="46769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1" y="3856729"/>
            <a:ext cx="1647457" cy="1771650"/>
          </a:xfrm>
          <a:prstGeom prst="rect">
            <a:avLst/>
          </a:prstGeom>
        </p:spPr>
      </p:pic>
      <p:pic>
        <p:nvPicPr>
          <p:cNvPr id="5" name="Content Placeholder 5"/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91" b="100000" l="0" r="100000">
                        <a14:foregroundMark x1="22803" y1="66602" x2="31829" y2="61914"/>
                        <a14:foregroundMark x1="23990" y1="70313" x2="32304" y2="65039"/>
                        <a14:foregroundMark x1="30641" y1="57031" x2="31591" y2="59375"/>
                        <a14:foregroundMark x1="37055" y1="57227" x2="39430" y2="56250"/>
                        <a14:foregroundMark x1="39430" y1="56250" x2="39430" y2="56250"/>
                        <a14:foregroundMark x1="37055" y1="63477" x2="43230" y2="60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1" y="4163548"/>
            <a:ext cx="1503759" cy="1828800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843" b="9645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316" y="1752600"/>
            <a:ext cx="3030415" cy="21381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32" b="95548" l="9961" r="90625">
                        <a14:foregroundMark x1="61914" y1="20205" x2="61914" y2="20205"/>
                        <a14:foregroundMark x1="61914" y1="25685" x2="61914" y2="25685"/>
                        <a14:foregroundMark x1="62305" y1="34247" x2="62305" y2="34247"/>
                        <a14:foregroundMark x1="65430" y1="66438" x2="65430" y2="66438"/>
                        <a14:foregroundMark x1="66211" y1="81507" x2="66211" y2="81507"/>
                        <a14:foregroundMark x1="66406" y1="53425" x2="66406" y2="53425"/>
                        <a14:foregroundMark x1="76172" y1="32534" x2="76172" y2="32534"/>
                        <a14:foregroundMark x1="72266" y1="26712" x2="72266" y2="26712"/>
                        <a14:foregroundMark x1="77344" y1="34247" x2="77344" y2="34247"/>
                        <a14:foregroundMark x1="72266" y1="26712" x2="72266" y2="26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7" r="30366"/>
          <a:stretch>
            <a:fillRect/>
          </a:stretch>
        </p:blipFill>
        <p:spPr>
          <a:xfrm>
            <a:off x="5597845" y="4140004"/>
            <a:ext cx="1442090" cy="2362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663" b="100000" l="0" r="901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554" y="3997590"/>
            <a:ext cx="1421847" cy="2322350"/>
          </a:xfrm>
          <a:prstGeom prst="rect">
            <a:avLst/>
          </a:prstGeom>
        </p:spPr>
      </p:pic>
      <p:pic>
        <p:nvPicPr>
          <p:cNvPr id="12" name="Content Placeholder 3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478" b="100000" l="7083" r="90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006" y="32826"/>
            <a:ext cx="3124200" cy="2616517"/>
          </a:xfrm>
          <a:prstGeom prst="rect">
            <a:avLst/>
          </a:prstGeom>
        </p:spPr>
      </p:pic>
      <p:pic>
        <p:nvPicPr>
          <p:cNvPr id="14" name="Content Placeholder 3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564" b="96433" l="1077" r="98077">
                        <a14:foregroundMark x1="81769" y1="39911" x2="82615" y2="416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5828610"/>
            <a:ext cx="1374683" cy="948531"/>
          </a:xfrm>
          <a:prstGeom prst="rect">
            <a:avLst/>
          </a:prstGeom>
        </p:spPr>
      </p:pic>
      <p:pic>
        <p:nvPicPr>
          <p:cNvPr id="15" name="TaydukyNhacchuong-Dangcapnhat_48bf (mp3cut.net) (2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676400" y="1711283"/>
            <a:ext cx="609600" cy="609600"/>
          </a:xfrm>
          <a:prstGeom prst="rect">
            <a:avLst/>
          </a:prstGeom>
        </p:spPr>
      </p:pic>
      <p:sp>
        <p:nvSpPr>
          <p:cNvPr id="13" name="Flowchart: Connector 12">
            <a:hlinkClick r:id="rId20" action="ppaction://hlinksldjump"/>
            <a:extLst>
              <a:ext uri="{FF2B5EF4-FFF2-40B4-BE49-F238E27FC236}">
                <a16:creationId xmlns:a16="http://schemas.microsoft.com/office/drawing/2014/main" xmlns="" id="{730146F5-15BD-45C5-80A7-D24AFC53760D}"/>
              </a:ext>
            </a:extLst>
          </p:cNvPr>
          <p:cNvSpPr/>
          <p:nvPr/>
        </p:nvSpPr>
        <p:spPr>
          <a:xfrm>
            <a:off x="5597845" y="6319940"/>
            <a:ext cx="533400" cy="457200"/>
          </a:xfrm>
          <a:prstGeom prst="flowChartConnector">
            <a:avLst/>
          </a:prstGeom>
          <a:solidFill>
            <a:srgbClr val="D60093"/>
          </a:solidFill>
          <a:ln>
            <a:solidFill>
              <a:srgbClr val="E20C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16" name="Pentagon 3">
            <a:hlinkClick r:id="rId21" action="ppaction://hlinksldjump"/>
            <a:extLst>
              <a:ext uri="{FF2B5EF4-FFF2-40B4-BE49-F238E27FC236}">
                <a16:creationId xmlns:a16="http://schemas.microsoft.com/office/drawing/2014/main" xmlns="" id="{B4DED48D-CCD3-4B52-8907-C067230B92D3}"/>
              </a:ext>
            </a:extLst>
          </p:cNvPr>
          <p:cNvSpPr/>
          <p:nvPr/>
        </p:nvSpPr>
        <p:spPr>
          <a:xfrm>
            <a:off x="11353800" y="6319940"/>
            <a:ext cx="838200" cy="457200"/>
          </a:xfrm>
          <a:prstGeom prst="homePlate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85939E-6 L 0.00069 -0.35338 " pathEditMode="relative" rAng="0" ptsTypes="AA">
                                      <p:cBhvr>
                                        <p:cTn id="1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176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25 L -3.33333E-6 2.53469E-6 " pathEditMode="relative" rAng="0" ptsTypes="AA">
                                      <p:cBhvr>
                                        <p:cTn id="2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4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35985E-6 L 0.43316 -0.00786 " pathEditMode="relative" rAng="0" ptsTypes="AA">
                                      <p:cBhvr>
                                        <p:cTn id="38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49" y="-3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4904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019935" y="-75565"/>
            <a:ext cx="8151495" cy="7008495"/>
          </a:xfrm>
          <a:prstGeom prst="rect">
            <a:avLst/>
          </a:prstGeom>
        </p:spPr>
      </p:pic>
      <p:sp>
        <p:nvSpPr>
          <p:cNvPr id="4" name="Cloud Callout 3"/>
          <p:cNvSpPr/>
          <p:nvPr/>
        </p:nvSpPr>
        <p:spPr>
          <a:xfrm>
            <a:off x="8938829" y="154745"/>
            <a:ext cx="3262696" cy="2269685"/>
          </a:xfrm>
          <a:prstGeom prst="cloudCallou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Cloud Callout 4"/>
          <p:cNvSpPr/>
          <p:nvPr/>
        </p:nvSpPr>
        <p:spPr>
          <a:xfrm>
            <a:off x="-424375" y="154745"/>
            <a:ext cx="3114040" cy="2279845"/>
          </a:xfrm>
          <a:prstGeom prst="cloudCallout">
            <a:avLst>
              <a:gd name="adj1" fmla="val 26712"/>
              <a:gd name="adj2" fmla="val 71816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Cloud Callout 5"/>
          <p:cNvSpPr/>
          <p:nvPr/>
        </p:nvSpPr>
        <p:spPr>
          <a:xfrm>
            <a:off x="-516795" y="3446585"/>
            <a:ext cx="3020844" cy="2216771"/>
          </a:xfrm>
          <a:prstGeom prst="cloudCallout">
            <a:avLst>
              <a:gd name="adj1" fmla="val 26712"/>
              <a:gd name="adj2" fmla="val 71816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8938830" y="3784209"/>
            <a:ext cx="3262696" cy="2398534"/>
          </a:xfrm>
          <a:prstGeom prst="cloudCallout">
            <a:avLst>
              <a:gd name="adj1" fmla="val 26712"/>
              <a:gd name="adj2" fmla="val 71816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switch dir="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ldLvl="0" animBg="1"/>
      <p:bldP spid="6" grpId="0" animBg="1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1849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2.Chọn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1-2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838200" y="2099310"/>
            <a:ext cx="10515600" cy="291084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xưa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đùa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suối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 animBg="1"/>
      <p:bldP spid="4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1849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838200" y="2099310"/>
            <a:ext cx="10515600" cy="396557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bây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suối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vội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tủi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 animBg="1"/>
      <p:bldP spid="4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36979" y="1226185"/>
            <a:ext cx="10616821" cy="186753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02777" y="3420451"/>
            <a:ext cx="10986446" cy="318506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thẳm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nẻo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ê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àng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ê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rắng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510CEC-97B5-4A60-9C71-EBC9746E4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55902D5-0BD4-455F-AB5D-E3F6F81064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24" y="0"/>
            <a:ext cx="8875553" cy="5931017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2169937-B356-427A-BB98-7689C56BAD18}"/>
              </a:ext>
            </a:extLst>
          </p:cNvPr>
          <p:cNvSpPr txBox="1"/>
          <p:nvPr/>
        </p:nvSpPr>
        <p:spPr>
          <a:xfrm>
            <a:off x="3147969" y="1266629"/>
            <a:ext cx="609460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0070C0"/>
                </a:solidFill>
              </a:rPr>
              <a:t>CỦNG CỐ BÀI HỌC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508C7DF-FC71-4648-BCA1-28B99FD29E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  <p:grpSp>
        <p:nvGrpSpPr>
          <p:cNvPr id="13" name="1">
            <a:extLst>
              <a:ext uri="{FF2B5EF4-FFF2-40B4-BE49-F238E27FC236}">
                <a16:creationId xmlns:a16="http://schemas.microsoft.com/office/drawing/2014/main" xmlns="" id="{F91B7652-1A43-4852-AB5E-0C39343DCA52}"/>
              </a:ext>
            </a:extLst>
          </p:cNvPr>
          <p:cNvGrpSpPr/>
          <p:nvPr/>
        </p:nvGrpSpPr>
        <p:grpSpPr>
          <a:xfrm>
            <a:off x="0" y="4443812"/>
            <a:ext cx="12282473" cy="2258127"/>
            <a:chOff x="-53293" y="2190760"/>
            <a:chExt cx="9211855" cy="2951064"/>
          </a:xfrm>
        </p:grpSpPr>
        <p:pic>
          <p:nvPicPr>
            <p:cNvPr id="14" name="10">
              <a:extLst>
                <a:ext uri="{FF2B5EF4-FFF2-40B4-BE49-F238E27FC236}">
                  <a16:creationId xmlns:a16="http://schemas.microsoft.com/office/drawing/2014/main" xmlns="" id="{CD9DD4C0-AF4B-4FE1-A3E1-388DA02177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5" name="13">
              <a:extLst>
                <a:ext uri="{FF2B5EF4-FFF2-40B4-BE49-F238E27FC236}">
                  <a16:creationId xmlns:a16="http://schemas.microsoft.com/office/drawing/2014/main" xmlns="" id="{4EA58876-3131-4127-8EF3-6DF6D95EF1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6" name="16">
              <a:extLst>
                <a:ext uri="{FF2B5EF4-FFF2-40B4-BE49-F238E27FC236}">
                  <a16:creationId xmlns:a16="http://schemas.microsoft.com/office/drawing/2014/main" xmlns="" id="{6CE6C008-AB85-4086-B124-DE7BDF8BE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833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77453" y="787364"/>
            <a:ext cx="49359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66800" y="1602562"/>
            <a:ext cx="4928323" cy="9706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 tivi</a:t>
            </a:r>
            <a:endParaRPr lang="vi-VN" sz="3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16912" y="1579116"/>
            <a:ext cx="5622688" cy="99404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 đồng hồ</a:t>
            </a:r>
            <a:endParaRPr lang="vi-VN" sz="3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66800" y="2787340"/>
            <a:ext cx="4905576" cy="87026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 máy tính</a:t>
            </a:r>
            <a:endParaRPr lang="vi-VN" sz="3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65932" y="2755684"/>
            <a:ext cx="5573667" cy="90191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D. 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 quạt</a:t>
            </a:r>
            <a:endParaRPr lang="vi-VN" sz="3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588" y="1577027"/>
            <a:ext cx="650425" cy="57158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670" y="2768391"/>
            <a:ext cx="649634" cy="57089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3038" y="1577027"/>
            <a:ext cx="649634" cy="51970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675" y="2734903"/>
            <a:ext cx="649634" cy="570890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1066800" y="220626"/>
            <a:ext cx="10744200" cy="107477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 gì nằm ở trong nhà, Nhìn lên mặt nó biết ngay giờ nào - Là cái gì?</a:t>
            </a:r>
          </a:p>
        </p:txBody>
      </p:sp>
      <p:pic>
        <p:nvPicPr>
          <p:cNvPr id="20" name="Content Placeholder 3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15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3871777"/>
            <a:ext cx="7543800" cy="2986224"/>
          </a:xfrm>
        </p:spPr>
      </p:pic>
      <p:sp>
        <p:nvSpPr>
          <p:cNvPr id="23" name="Arrow: Right 13">
            <a:hlinkClick r:id="rId10" action="ppaction://hlinksldjump"/>
            <a:extLst>
              <a:ext uri="{FF2B5EF4-FFF2-40B4-BE49-F238E27FC236}">
                <a16:creationId xmlns:a16="http://schemas.microsoft.com/office/drawing/2014/main" xmlns="" id="{164EB6EF-1676-4153-8124-22FABAC3B73E}"/>
              </a:ext>
            </a:extLst>
          </p:cNvPr>
          <p:cNvSpPr/>
          <p:nvPr/>
        </p:nvSpPr>
        <p:spPr>
          <a:xfrm rot="10605222" flipH="1">
            <a:off x="11121344" y="6018139"/>
            <a:ext cx="997641" cy="601127"/>
          </a:xfrm>
          <a:prstGeom prst="rightArrow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9" grpId="0"/>
      <p:bldP spid="10" grpId="0" bldLvl="0" animBg="1"/>
      <p:bldP spid="11" grpId="0" bldLvl="0" animBg="1"/>
      <p:bldP spid="12" grpId="0" bldLvl="0" animBg="1"/>
      <p:bldP spid="13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43" b="9645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872096"/>
            <a:ext cx="2209800" cy="2824060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857" l="154" r="99692">
                        <a14:foregroundMark x1="60154" y1="42489" x2="72923" y2="49070"/>
                        <a14:foregroundMark x1="55692" y1="58941" x2="55385" y2="69099"/>
                        <a14:foregroundMark x1="60154" y1="75107" x2="76769" y2="73820"/>
                        <a14:foregroundMark x1="66308" y1="78398" x2="64000" y2="77110"/>
                        <a14:foregroundMark x1="47077" y1="95994" x2="47077" y2="95994"/>
                        <a14:foregroundMark x1="47077" y1="96567" x2="47077" y2="96567"/>
                        <a14:foregroundMark x1="71692" y1="94134" x2="74923" y2="94421"/>
                        <a14:foregroundMark x1="55692" y1="67668" x2="48923" y2="75393"/>
                        <a14:foregroundMark x1="59231" y1="76824" x2="54000" y2="73534"/>
                        <a14:foregroundMark x1="72000" y1="77110" x2="74923" y2="77396"/>
                        <a14:foregroundMark x1="42154" y1="92990" x2="46769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8652">
            <a:off x="2072846" y="4185691"/>
            <a:ext cx="1426310" cy="1839860"/>
          </a:xfrm>
          <a:prstGeom prst="rect">
            <a:avLst/>
          </a:prstGeom>
        </p:spPr>
      </p:pic>
      <p:pic>
        <p:nvPicPr>
          <p:cNvPr id="6" name="Content Placeholder 5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91" b="100000" l="0" r="100000">
                        <a14:foregroundMark x1="22803" y1="66602" x2="31829" y2="61914"/>
                        <a14:foregroundMark x1="23990" y1="70313" x2="32304" y2="65039"/>
                        <a14:foregroundMark x1="30641" y1="57031" x2="31591" y2="59375"/>
                        <a14:foregroundMark x1="37055" y1="57227" x2="39430" y2="56250"/>
                        <a14:foregroundMark x1="39430" y1="56250" x2="39430" y2="56250"/>
                        <a14:foregroundMark x1="37055" y1="63477" x2="43230" y2="60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654" y="4110575"/>
            <a:ext cx="1346950" cy="197154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32" b="95548" l="9961" r="90625">
                        <a14:foregroundMark x1="61914" y1="20205" x2="61914" y2="20205"/>
                        <a14:foregroundMark x1="61914" y1="25685" x2="61914" y2="25685"/>
                        <a14:foregroundMark x1="62305" y1="34247" x2="62305" y2="34247"/>
                        <a14:foregroundMark x1="65430" y1="66438" x2="65430" y2="66438"/>
                        <a14:foregroundMark x1="66211" y1="81507" x2="66211" y2="81507"/>
                        <a14:foregroundMark x1="66406" y1="53425" x2="66406" y2="53425"/>
                        <a14:foregroundMark x1="76172" y1="32534" x2="76172" y2="32534"/>
                        <a14:foregroundMark x1="72266" y1="26712" x2="72266" y2="26712"/>
                        <a14:foregroundMark x1="77344" y1="34247" x2="77344" y2="34247"/>
                        <a14:foregroundMark x1="72266" y1="26712" x2="72266" y2="26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7" r="30366"/>
          <a:stretch>
            <a:fillRect/>
          </a:stretch>
        </p:blipFill>
        <p:spPr>
          <a:xfrm>
            <a:off x="4495800" y="3915448"/>
            <a:ext cx="1213490" cy="2496493"/>
          </a:xfrm>
          <a:prstGeom prst="rect">
            <a:avLst/>
          </a:prstGeom>
        </p:spPr>
      </p:pic>
      <p:pic>
        <p:nvPicPr>
          <p:cNvPr id="8" name="Content Placeholder 3"/>
          <p:cNvPicPr>
            <a:picLocks noGrp="1" noChangeAspect="1"/>
          </p:cNvPicPr>
          <p:nvPr>
            <p:ph idx="1"/>
          </p:nvPr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852" b="92777" l="5077" r="915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3670970"/>
            <a:ext cx="2859760" cy="2740971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>
                        <a14:foregroundMark x1="41625" y1="34625" x2="41125" y2="38750"/>
                        <a14:foregroundMark x1="38250" y1="36125" x2="38750" y2="39750"/>
                        <a14:foregroundMark x1="52250" y1="28500" x2="53500" y2="32375"/>
                        <a14:foregroundMark x1="50250" y1="47750" x2="67875" y2="46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422" y="4892626"/>
            <a:ext cx="2005818" cy="2005818"/>
          </a:xfrm>
          <a:prstGeom prst="rect">
            <a:avLst/>
          </a:prstGeom>
        </p:spPr>
      </p:pic>
      <p:pic>
        <p:nvPicPr>
          <p:cNvPr id="10" name="Content Placeholder 3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3852" b="92777" l="5077" r="915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686" y="627243"/>
            <a:ext cx="2091584" cy="2004703"/>
          </a:xfrm>
          <a:prstGeom prst="rect">
            <a:avLst/>
          </a:prstGeom>
        </p:spPr>
      </p:pic>
      <p:pic>
        <p:nvPicPr>
          <p:cNvPr id="11" name="Content Placeholder 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857" l="154" r="99692">
                        <a14:foregroundMark x1="60154" y1="42489" x2="72923" y2="49070"/>
                        <a14:foregroundMark x1="55692" y1="58941" x2="55385" y2="69099"/>
                        <a14:foregroundMark x1="60154" y1="75107" x2="76769" y2="73820"/>
                        <a14:foregroundMark x1="66308" y1="78398" x2="64000" y2="77110"/>
                        <a14:foregroundMark x1="47077" y1="95994" x2="47077" y2="95994"/>
                        <a14:foregroundMark x1="47077" y1="96567" x2="47077" y2="96567"/>
                        <a14:foregroundMark x1="71692" y1="94134" x2="74923" y2="94421"/>
                        <a14:foregroundMark x1="55692" y1="67668" x2="48923" y2="75393"/>
                        <a14:foregroundMark x1="59231" y1="76824" x2="54000" y2="73534"/>
                        <a14:foregroundMark x1="72000" y1="77110" x2="74923" y2="77396"/>
                        <a14:foregroundMark x1="42154" y1="92990" x2="46769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8652">
            <a:off x="1495752" y="920683"/>
            <a:ext cx="1426310" cy="1839860"/>
          </a:xfrm>
          <a:prstGeom prst="rect">
            <a:avLst/>
          </a:prstGeom>
        </p:spPr>
      </p:pic>
      <p:pic>
        <p:nvPicPr>
          <p:cNvPr id="12" name="Content Placeholder 3"/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4478" b="100000" l="7083" r="90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35" t="-1" b="3673"/>
          <a:stretch>
            <a:fillRect/>
          </a:stretch>
        </p:blipFill>
        <p:spPr>
          <a:xfrm>
            <a:off x="4495801" y="-53218"/>
            <a:ext cx="2023171" cy="1834662"/>
          </a:xfrm>
          <a:prstGeom prst="rect">
            <a:avLst/>
          </a:prstGeom>
        </p:spPr>
      </p:pic>
      <p:pic>
        <p:nvPicPr>
          <p:cNvPr id="14" name="TaydukyNhacchuong-Dangcapnhat_48bf (mp3cut.net) (3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954000" y="559313"/>
            <a:ext cx="609600" cy="609600"/>
          </a:xfrm>
          <a:prstGeom prst="rect">
            <a:avLst/>
          </a:prstGeom>
        </p:spPr>
      </p:pic>
      <p:sp>
        <p:nvSpPr>
          <p:cNvPr id="15" name="Right Arrow 2">
            <a:hlinkClick r:id="rId23" action="ppaction://hlinksldjump"/>
            <a:extLst>
              <a:ext uri="{FF2B5EF4-FFF2-40B4-BE49-F238E27FC236}">
                <a16:creationId xmlns:a16="http://schemas.microsoft.com/office/drawing/2014/main" xmlns="" id="{96DA703F-DAFF-4B20-A8E2-901D4DBA026B}"/>
              </a:ext>
            </a:extLst>
          </p:cNvPr>
          <p:cNvSpPr/>
          <p:nvPr/>
        </p:nvSpPr>
        <p:spPr>
          <a:xfrm>
            <a:off x="11049000" y="6082121"/>
            <a:ext cx="992860" cy="623480"/>
          </a:xfrm>
          <a:prstGeom prst="rightArrow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Flowchart: Connector 15">
            <a:hlinkClick r:id="rId24" action="ppaction://hlinksldjump"/>
            <a:extLst>
              <a:ext uri="{FF2B5EF4-FFF2-40B4-BE49-F238E27FC236}">
                <a16:creationId xmlns:a16="http://schemas.microsoft.com/office/drawing/2014/main" xmlns="" id="{79BB6401-72A9-49E6-A6B4-AB0EE5A7E63A}"/>
              </a:ext>
            </a:extLst>
          </p:cNvPr>
          <p:cNvSpPr/>
          <p:nvPr/>
        </p:nvSpPr>
        <p:spPr>
          <a:xfrm>
            <a:off x="2713291" y="6048646"/>
            <a:ext cx="410909" cy="363295"/>
          </a:xfrm>
          <a:prstGeom prst="flowChartConnector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white"/>
                </a:solidFill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47895 L 0.125 0.21601 L -0.125 0.21601 L 3.33333E-6 -0.47895 Z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4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21832E-6 L 0.33698 -0.51064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40" y="-25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40611E-6 L -0.00799 -0.51896 " pathEditMode="relative" rAng="0" ptsTypes="AA">
                                      <p:cBhvr>
                                        <p:cTn id="3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259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96022E-7 L 0.31892 0.46207 " pathEditMode="relative" rAng="0" ptsTypes="AA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37" y="231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34783E-6 L 0.55764 0.00716 " pathEditMode="relative" rAng="0" ptsTypes="AA">
                                      <p:cBhvr>
                                        <p:cTn id="6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82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2774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143001" y="1371599"/>
            <a:ext cx="4244316" cy="103242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 cây đỗ</a:t>
            </a:r>
            <a:endParaRPr lang="vi-VN" sz="3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24601" y="1371599"/>
            <a:ext cx="5105399" cy="103242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 bó đũa</a:t>
            </a:r>
            <a:endParaRPr lang="vi-VN" sz="3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24601" y="3010757"/>
            <a:ext cx="5105399" cy="100276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</a:t>
            </a: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 đỗ con</a:t>
            </a:r>
            <a:endParaRPr lang="vi-VN" sz="3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43000" y="2982338"/>
            <a:ext cx="4259315" cy="109475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 tích cây đỗ</a:t>
            </a:r>
            <a:endParaRPr lang="vi-VN" sz="3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023" y="1633211"/>
            <a:ext cx="604292" cy="70805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598" y="3335937"/>
            <a:ext cx="603402" cy="64362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325" y="2982339"/>
            <a:ext cx="603557" cy="70719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6518" y="1357743"/>
            <a:ext cx="549444" cy="64379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08564" y="1371600"/>
            <a:ext cx="64044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5" name="Content Placeholder 3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15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738" y="4077092"/>
            <a:ext cx="7404662" cy="2964259"/>
          </a:xfrm>
        </p:spPr>
      </p:pic>
      <p:sp>
        <p:nvSpPr>
          <p:cNvPr id="16" name="Rounded Rectangle 15"/>
          <p:cNvSpPr/>
          <p:nvPr/>
        </p:nvSpPr>
        <p:spPr>
          <a:xfrm>
            <a:off x="2272738" y="167614"/>
            <a:ext cx="7637950" cy="10462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 là hình ảnh của câu chuyện gì?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09745" y="4260850"/>
            <a:ext cx="3330575" cy="2617470"/>
          </a:xfrm>
          <a:prstGeom prst="rect">
            <a:avLst/>
          </a:prstGeom>
        </p:spPr>
      </p:pic>
      <p:sp>
        <p:nvSpPr>
          <p:cNvPr id="17" name="Arrow: Right 16">
            <a:hlinkClick r:id="rId11" action="ppaction://hlinksldjump"/>
            <a:extLst>
              <a:ext uri="{FF2B5EF4-FFF2-40B4-BE49-F238E27FC236}">
                <a16:creationId xmlns:a16="http://schemas.microsoft.com/office/drawing/2014/main" xmlns="" id="{3E54792B-C4F0-4831-8417-48F3D42F2935}"/>
              </a:ext>
            </a:extLst>
          </p:cNvPr>
          <p:cNvSpPr/>
          <p:nvPr/>
        </p:nvSpPr>
        <p:spPr>
          <a:xfrm rot="10605222" flipH="1">
            <a:off x="11196358" y="6018902"/>
            <a:ext cx="976301" cy="710754"/>
          </a:xfrm>
          <a:prstGeom prst="rightArrow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9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78" b="100000" l="7083" r="90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35" t="-1" b="3673"/>
          <a:stretch>
            <a:fillRect/>
          </a:stretch>
        </p:blipFill>
        <p:spPr>
          <a:xfrm>
            <a:off x="7467601" y="-381000"/>
            <a:ext cx="2023171" cy="1834662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43" b="9645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432" y="3598703"/>
            <a:ext cx="2080769" cy="2591409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857" l="154" r="99692">
                        <a14:foregroundMark x1="60154" y1="42489" x2="72923" y2="49070"/>
                        <a14:foregroundMark x1="55692" y1="58941" x2="55385" y2="69099"/>
                        <a14:foregroundMark x1="60154" y1="75107" x2="76769" y2="73820"/>
                        <a14:foregroundMark x1="66308" y1="78398" x2="64000" y2="77110"/>
                        <a14:foregroundMark x1="47077" y1="95994" x2="47077" y2="95994"/>
                        <a14:foregroundMark x1="47077" y1="96567" x2="47077" y2="96567"/>
                        <a14:foregroundMark x1="71692" y1="94134" x2="74923" y2="94421"/>
                        <a14:foregroundMark x1="55692" y1="67668" x2="48923" y2="75393"/>
                        <a14:foregroundMark x1="59231" y1="76824" x2="54000" y2="73534"/>
                        <a14:foregroundMark x1="72000" y1="77110" x2="74923" y2="77396"/>
                        <a14:foregroundMark x1="42154" y1="92990" x2="46769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8652">
            <a:off x="1495821" y="5086350"/>
            <a:ext cx="1647457" cy="1771650"/>
          </a:xfrm>
          <a:prstGeom prst="rect">
            <a:avLst/>
          </a:prstGeom>
        </p:spPr>
      </p:pic>
      <p:pic>
        <p:nvPicPr>
          <p:cNvPr id="8" name="Content Placeholder 5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91" b="100000" l="0" r="100000">
                        <a14:foregroundMark x1="22803" y1="66602" x2="31829" y2="61914"/>
                        <a14:foregroundMark x1="23990" y1="70313" x2="32304" y2="65039"/>
                        <a14:foregroundMark x1="30641" y1="57031" x2="31591" y2="59375"/>
                        <a14:foregroundMark x1="37055" y1="57227" x2="39430" y2="56250"/>
                        <a14:foregroundMark x1="39430" y1="56250" x2="39430" y2="56250"/>
                        <a14:foregroundMark x1="37055" y1="63477" x2="43230" y2="60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921" y="3962401"/>
            <a:ext cx="1503759" cy="220107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32" b="95548" l="9961" r="90625">
                        <a14:foregroundMark x1="61914" y1="20205" x2="61914" y2="20205"/>
                        <a14:foregroundMark x1="61914" y1="25685" x2="61914" y2="25685"/>
                        <a14:foregroundMark x1="62305" y1="34247" x2="62305" y2="34247"/>
                        <a14:foregroundMark x1="65430" y1="66438" x2="65430" y2="66438"/>
                        <a14:foregroundMark x1="66211" y1="81507" x2="66211" y2="81507"/>
                        <a14:foregroundMark x1="66406" y1="53425" x2="66406" y2="53425"/>
                        <a14:foregroundMark x1="76172" y1="32534" x2="76172" y2="32534"/>
                        <a14:foregroundMark x1="72266" y1="26712" x2="72266" y2="26712"/>
                        <a14:foregroundMark x1="77344" y1="34247" x2="77344" y2="34247"/>
                        <a14:foregroundMark x1="72266" y1="26712" x2="72266" y2="26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7" r="30366"/>
          <a:stretch>
            <a:fillRect/>
          </a:stretch>
        </p:blipFill>
        <p:spPr>
          <a:xfrm>
            <a:off x="3962400" y="4114801"/>
            <a:ext cx="995814" cy="204867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4250" b="98000" l="3750" r="99250">
                        <a14:foregroundMark x1="58500" y1="47417" x2="58500" y2="47417"/>
                        <a14:foregroundMark x1="60833" y1="50167" x2="60833" y2="50167"/>
                        <a14:foregroundMark x1="36167" y1="45833" x2="38083" y2="47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1" t="29803" r="11761" b="26010"/>
          <a:stretch>
            <a:fillRect/>
          </a:stretch>
        </p:blipFill>
        <p:spPr>
          <a:xfrm>
            <a:off x="5175891" y="4894406"/>
            <a:ext cx="1639415" cy="82678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470" b="91288" l="2667" r="95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3324078"/>
            <a:ext cx="4242955" cy="1866900"/>
          </a:xfrm>
          <a:prstGeom prst="rect">
            <a:avLst/>
          </a:prstGeom>
        </p:spPr>
      </p:pic>
      <p:pic>
        <p:nvPicPr>
          <p:cNvPr id="13" name="Picture 2" descr="https://pic.pikbest.com/01/09/84/24j888piCdgZ.jpg!bw800"/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50374" b="83707" l="25500" r="42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186" t="53044" r="57649" b="13746"/>
          <a:stretch>
            <a:fillRect/>
          </a:stretch>
        </p:blipFill>
        <p:spPr bwMode="auto">
          <a:xfrm>
            <a:off x="9220200" y="2372815"/>
            <a:ext cx="916438" cy="1961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TaydukyNhacchuong-Dangcapnhat_48bf (mp3cut.net) (3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-1371600" y="838200"/>
            <a:ext cx="609600" cy="609600"/>
          </a:xfrm>
          <a:prstGeom prst="rect">
            <a:avLst/>
          </a:prstGeom>
        </p:spPr>
      </p:pic>
      <p:sp>
        <p:nvSpPr>
          <p:cNvPr id="14" name="Right Arrow 1">
            <a:hlinkClick r:id="rId23" action="ppaction://hlinksldjump"/>
            <a:extLst>
              <a:ext uri="{FF2B5EF4-FFF2-40B4-BE49-F238E27FC236}">
                <a16:creationId xmlns:a16="http://schemas.microsoft.com/office/drawing/2014/main" xmlns="" id="{68DAE9B1-6235-4BDF-B926-3EB5822EA9B9}"/>
              </a:ext>
            </a:extLst>
          </p:cNvPr>
          <p:cNvSpPr/>
          <p:nvPr/>
        </p:nvSpPr>
        <p:spPr>
          <a:xfrm>
            <a:off x="11353800" y="6156545"/>
            <a:ext cx="764038" cy="591689"/>
          </a:xfrm>
          <a:prstGeom prst="rightArrow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>
            <a:hlinkClick r:id="rId24" action="ppaction://hlinksldjump"/>
            <a:extLst>
              <a:ext uri="{FF2B5EF4-FFF2-40B4-BE49-F238E27FC236}">
                <a16:creationId xmlns:a16="http://schemas.microsoft.com/office/drawing/2014/main" xmlns="" id="{AB5C9C96-7A84-4792-9DEC-796C72663B3B}"/>
              </a:ext>
            </a:extLst>
          </p:cNvPr>
          <p:cNvSpPr/>
          <p:nvPr/>
        </p:nvSpPr>
        <p:spPr>
          <a:xfrm>
            <a:off x="2144039" y="2781300"/>
            <a:ext cx="618394" cy="685800"/>
          </a:xfrm>
          <a:prstGeom prst="ellipse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prstClr val="white"/>
                </a:solidFill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09991E-6 L -0.31667 -0.311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33" y="-155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77521E-6 L 0.33889 -0.546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44" y="-273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4 0.00555 L 0.35868 -0.5383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17" y="-271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834 -0.29996 L -0.35 0.1995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3" y="2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368 -0.07216 L 0.19218 0.05111 C 0.22552 0.0777 0.27517 0.09435 0.32708 0.09435 C 0.38628 0.09435 0.4335 0.0777 0.46684 0.05111 L 0.62569 -0.07216 " pathEditMode="relative" rAng="0" ptsTypes="FffFF">
                                      <p:cBhvr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601" y="83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277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981200" y="1924981"/>
            <a:ext cx="9372600" cy="211361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 anh em</a:t>
            </a:r>
            <a:endParaRPr lang="vi-VN" sz="60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70" b="91288" l="2667" r="95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499" y="5256928"/>
            <a:ext cx="5682871" cy="1866900"/>
          </a:xfrm>
          <a:prstGeom prst="rect">
            <a:avLst/>
          </a:prstGeom>
        </p:spPr>
      </p:pic>
      <p:pic>
        <p:nvPicPr>
          <p:cNvPr id="16" name="Content Placeholder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15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486" y="4267200"/>
            <a:ext cx="4175012" cy="2228874"/>
          </a:xfrm>
        </p:spPr>
      </p:pic>
      <p:sp>
        <p:nvSpPr>
          <p:cNvPr id="18" name="Rounded Rectangle 17"/>
          <p:cNvSpPr/>
          <p:nvPr/>
        </p:nvSpPr>
        <p:spPr>
          <a:xfrm>
            <a:off x="2385808" y="76200"/>
            <a:ext cx="8510792" cy="135777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 câu chuyện Câu chuyện bó đũa, gia đình đó có mấy anh em?</a:t>
            </a:r>
          </a:p>
        </p:txBody>
      </p:sp>
      <p:sp>
        <p:nvSpPr>
          <p:cNvPr id="7" name="Arrow: Right 23">
            <a:hlinkClick r:id="rId7" action="ppaction://hlinksldjump"/>
            <a:extLst>
              <a:ext uri="{FF2B5EF4-FFF2-40B4-BE49-F238E27FC236}">
                <a16:creationId xmlns:a16="http://schemas.microsoft.com/office/drawing/2014/main" xmlns="" id="{DEFB7E3E-15BD-4CEB-B14E-3A1CBB2BBAD5}"/>
              </a:ext>
            </a:extLst>
          </p:cNvPr>
          <p:cNvSpPr/>
          <p:nvPr/>
        </p:nvSpPr>
        <p:spPr>
          <a:xfrm rot="10605222" flipH="1">
            <a:off x="11211620" y="6046642"/>
            <a:ext cx="964616" cy="584113"/>
          </a:xfrm>
          <a:prstGeom prst="rightArrow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aydukyNhacchuong-Dangcapnhat_48bf (mp3cut.net) (4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47800" y="1458503"/>
            <a:ext cx="60960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1800" y="152400"/>
            <a:ext cx="5410200" cy="34944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Content Placeholder 3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15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674" y="3810000"/>
            <a:ext cx="6553199" cy="2795466"/>
          </a:xfrm>
          <a:prstGeom prst="rect">
            <a:avLst/>
          </a:prstGeom>
        </p:spPr>
      </p:pic>
      <p:sp>
        <p:nvSpPr>
          <p:cNvPr id="10" name="Oval Callout 9"/>
          <p:cNvSpPr/>
          <p:nvPr/>
        </p:nvSpPr>
        <p:spPr>
          <a:xfrm>
            <a:off x="8208818" y="152400"/>
            <a:ext cx="3962400" cy="3494497"/>
          </a:xfrm>
          <a:prstGeom prst="wedgeEllipseCallout">
            <a:avLst>
              <a:gd name="adj1" fmla="val -71532"/>
              <a:gd name="adj2" fmla="val 26818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CHÚC MỪNG THẦY TRÒ ĐƯỜNG TĂNG ĐÃ VƯỢT QUA THỬ THÁCH LẤY CHÂN KINH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82" b="98182" l="0" r="100000">
                        <a14:foregroundMark x1="40385" y1="17045" x2="43462" y2="88864"/>
                        <a14:foregroundMark x1="35385" y1="24318" x2="30000" y2="46591"/>
                        <a14:foregroundMark x1="72308" y1="18409" x2="61154" y2="81136"/>
                        <a14:foregroundMark x1="67308" y1="69318" x2="82308" y2="81136"/>
                        <a14:foregroundMark x1="72308" y1="74318" x2="70000" y2="87273"/>
                        <a14:foregroundMark x1="18846" y1="75682" x2="52308" y2="90909"/>
                        <a14:foregroundMark x1="16538" y1="82273" x2="26538" y2="82500"/>
                        <a14:foregroundMark x1="45000" y1="73864" x2="61923" y2="73864"/>
                        <a14:foregroundMark x1="31923" y1="52045" x2="25769" y2="584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2282535"/>
            <a:ext cx="2476500" cy="419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bldLvl="0" animBg="1"/>
    </p:bldLst>
  </p:timing>
</p:sld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</TotalTime>
  <Words>1325</Words>
  <Application>Microsoft Office PowerPoint</Application>
  <PresentationFormat>Widescreen</PresentationFormat>
  <Paragraphs>198</Paragraphs>
  <Slides>34</Slides>
  <Notes>12</Notes>
  <HiddenSlides>0</HiddenSlides>
  <MMClips>8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34</vt:i4>
      </vt:variant>
    </vt:vector>
  </HeadingPairs>
  <TitlesOfParts>
    <vt:vector size="60" baseType="lpstr">
      <vt:lpstr>Microsoft YaHei</vt:lpstr>
      <vt:lpstr>黑体</vt:lpstr>
      <vt:lpstr>SimSun</vt:lpstr>
      <vt:lpstr>SimSun</vt:lpstr>
      <vt:lpstr>Arial</vt:lpstr>
      <vt:lpstr>Arial Rounded MT Bold</vt:lpstr>
      <vt:lpstr>Arial-Rounded</vt:lpstr>
      <vt:lpstr>Calibri</vt:lpstr>
      <vt:lpstr>Calibri Light</vt:lpstr>
      <vt:lpstr>Franklin Gothic Book</vt:lpstr>
      <vt:lpstr>Franklin Gothic Medium</vt:lpstr>
      <vt:lpstr>HP001 4 hàng</vt:lpstr>
      <vt:lpstr>华文楷体</vt:lpstr>
      <vt:lpstr>Times New Roman</vt:lpstr>
      <vt:lpstr>Verdana</vt:lpstr>
      <vt:lpstr>Wingdings 2</vt:lpstr>
      <vt:lpstr>汉仪黑荔枝体简</vt:lpstr>
      <vt:lpstr>等线</vt:lpstr>
      <vt:lpstr>1_Office Theme</vt:lpstr>
      <vt:lpstr>2_Office Theme</vt:lpstr>
      <vt:lpstr>3_Office Theme</vt:lpstr>
      <vt:lpstr>4_Office Theme</vt:lpstr>
      <vt:lpstr>Trek</vt:lpstr>
      <vt:lpstr>5_Office Theme</vt:lpstr>
      <vt:lpstr>2_Office 主题​​</vt:lpstr>
      <vt:lpstr>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Nói về một người bạn của em</vt:lpstr>
      <vt:lpstr>Gọi bạn</vt:lpstr>
      <vt:lpstr>Gọi bạn</vt:lpstr>
      <vt:lpstr>Gọi bạn</vt:lpstr>
      <vt:lpstr>PowerPoint Presentation</vt:lpstr>
      <vt:lpstr>Gọi bạn</vt:lpstr>
      <vt:lpstr>PowerPoint Presentation</vt:lpstr>
      <vt:lpstr>PowerPoint Presentation</vt:lpstr>
      <vt:lpstr>Gọi bạn</vt:lpstr>
      <vt:lpstr>2. Đóng vai 1 người bạn trong rừng nói lời an ủi dê trắng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2.Chọn kể 1-2 đoạn của câu chuyện theo tranh</vt:lpstr>
      <vt:lpstr>Kể tiếp đoạn kết của câu chuyện theo ý của em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30</cp:revision>
  <dcterms:created xsi:type="dcterms:W3CDTF">2021-05-26T04:27:49Z</dcterms:created>
  <dcterms:modified xsi:type="dcterms:W3CDTF">2021-11-09T06:49:32Z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