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  <p:sldMasterId id="2147483708" r:id="rId5"/>
    <p:sldMasterId id="2147483720" r:id="rId6"/>
    <p:sldMasterId id="2147483734" r:id="rId7"/>
    <p:sldMasterId id="2147483736" r:id="rId8"/>
  </p:sldMasterIdLst>
  <p:notesMasterIdLst>
    <p:notesMasterId r:id="rId47"/>
  </p:notesMasterIdLst>
  <p:sldIdLst>
    <p:sldId id="257" r:id="rId9"/>
    <p:sldId id="259" r:id="rId10"/>
    <p:sldId id="258" r:id="rId11"/>
    <p:sldId id="260" r:id="rId12"/>
    <p:sldId id="261" r:id="rId13"/>
    <p:sldId id="262" r:id="rId14"/>
    <p:sldId id="266" r:id="rId15"/>
    <p:sldId id="295" r:id="rId16"/>
    <p:sldId id="279" r:id="rId17"/>
    <p:sldId id="267" r:id="rId18"/>
    <p:sldId id="268" r:id="rId19"/>
    <p:sldId id="269" r:id="rId20"/>
    <p:sldId id="256" r:id="rId21"/>
    <p:sldId id="271" r:id="rId22"/>
    <p:sldId id="272" r:id="rId23"/>
    <p:sldId id="274" r:id="rId24"/>
    <p:sldId id="275" r:id="rId25"/>
    <p:sldId id="276" r:id="rId26"/>
    <p:sldId id="296" r:id="rId27"/>
    <p:sldId id="277" r:id="rId28"/>
    <p:sldId id="278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97" r:id="rId38"/>
    <p:sldId id="289" r:id="rId39"/>
    <p:sldId id="288" r:id="rId40"/>
    <p:sldId id="290" r:id="rId41"/>
    <p:sldId id="298" r:id="rId42"/>
    <p:sldId id="291" r:id="rId43"/>
    <p:sldId id="292" r:id="rId44"/>
    <p:sldId id="293" r:id="rId45"/>
    <p:sldId id="294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718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800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693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084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012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8448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7467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048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6726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2021/11/12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2021/11/12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2021/11/12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2021/11/12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2021/11/12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2021/11/12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2021/11/12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4A8A9-2BF7-4A8A-8368-4CDFFD9DCA98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A908E-BCCF-4F7B-A435-90385526E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0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43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F0E2A-F7E6-400B-80F7-E364583CAED8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5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49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2021/11/12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48" r:id="rId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51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17" Type="http://schemas.openxmlformats.org/officeDocument/2006/relationships/image" Target="../media/image14.png"/><Relationship Id="rId2" Type="http://schemas.openxmlformats.org/officeDocument/2006/relationships/audio" Target="../media/media1.mp3"/><Relationship Id="rId16" Type="http://schemas.openxmlformats.org/officeDocument/2006/relationships/image" Target="../media/image13.png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microsoft.com/office/2007/relationships/hdphoto" Target="../media/hdphoto2.wdp"/><Relationship Id="rId5" Type="http://schemas.openxmlformats.org/officeDocument/2006/relationships/image" Target="../media/image6.jpeg"/><Relationship Id="rId15" Type="http://schemas.microsoft.com/office/2007/relationships/hdphoto" Target="../media/hdphoto4.wdp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9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microsoft.com/office/2007/relationships/hdphoto" Target="../media/hdphoto8.wdp"/><Relationship Id="rId18" Type="http://schemas.openxmlformats.org/officeDocument/2006/relationships/image" Target="../media/image21.png"/><Relationship Id="rId26" Type="http://schemas.openxmlformats.org/officeDocument/2006/relationships/image" Target="../media/image25.png"/><Relationship Id="rId3" Type="http://schemas.openxmlformats.org/officeDocument/2006/relationships/image" Target="../media/image16.png"/><Relationship Id="rId21" Type="http://schemas.microsoft.com/office/2007/relationships/hdphoto" Target="../media/hdphoto11.wdp"/><Relationship Id="rId34" Type="http://schemas.microsoft.com/office/2007/relationships/hdphoto" Target="../media/hdphoto16.wdp"/><Relationship Id="rId7" Type="http://schemas.microsoft.com/office/2007/relationships/hdphoto" Target="../media/hdphoto6.wdp"/><Relationship Id="rId12" Type="http://schemas.openxmlformats.org/officeDocument/2006/relationships/image" Target="../media/image19.png"/><Relationship Id="rId17" Type="http://schemas.openxmlformats.org/officeDocument/2006/relationships/slide" Target="slide4.xml"/><Relationship Id="rId25" Type="http://schemas.microsoft.com/office/2007/relationships/hdphoto" Target="../media/hdphoto13.wdp"/><Relationship Id="rId33" Type="http://schemas.openxmlformats.org/officeDocument/2006/relationships/image" Target="../media/image28.png"/><Relationship Id="rId2" Type="http://schemas.openxmlformats.org/officeDocument/2006/relationships/image" Target="../media/image15.jpeg"/><Relationship Id="rId16" Type="http://schemas.microsoft.com/office/2007/relationships/hdphoto" Target="../media/hdphoto9.wdp"/><Relationship Id="rId20" Type="http://schemas.openxmlformats.org/officeDocument/2006/relationships/image" Target="../media/image22.png"/><Relationship Id="rId29" Type="http://schemas.microsoft.com/office/2007/relationships/hdphoto" Target="../media/hdphoto1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slide" Target="slide6.xml"/><Relationship Id="rId24" Type="http://schemas.openxmlformats.org/officeDocument/2006/relationships/image" Target="../media/image24.png"/><Relationship Id="rId32" Type="http://schemas.openxmlformats.org/officeDocument/2006/relationships/image" Target="../media/image27.GIF"/><Relationship Id="rId5" Type="http://schemas.openxmlformats.org/officeDocument/2006/relationships/slide" Target="slide3.xml"/><Relationship Id="rId15" Type="http://schemas.openxmlformats.org/officeDocument/2006/relationships/image" Target="../media/image20.png"/><Relationship Id="rId23" Type="http://schemas.microsoft.com/office/2007/relationships/hdphoto" Target="../media/hdphoto12.wdp"/><Relationship Id="rId28" Type="http://schemas.openxmlformats.org/officeDocument/2006/relationships/image" Target="../media/image8.png"/><Relationship Id="rId10" Type="http://schemas.microsoft.com/office/2007/relationships/hdphoto" Target="../media/hdphoto7.wdp"/><Relationship Id="rId19" Type="http://schemas.microsoft.com/office/2007/relationships/hdphoto" Target="../media/hdphoto10.wdp"/><Relationship Id="rId31" Type="http://schemas.microsoft.com/office/2007/relationships/hdphoto" Target="../media/hdphoto15.wdp"/><Relationship Id="rId4" Type="http://schemas.microsoft.com/office/2007/relationships/hdphoto" Target="../media/hdphoto5.wdp"/><Relationship Id="rId9" Type="http://schemas.openxmlformats.org/officeDocument/2006/relationships/image" Target="../media/image18.png"/><Relationship Id="rId14" Type="http://schemas.openxmlformats.org/officeDocument/2006/relationships/slide" Target="slide7.xml"/><Relationship Id="rId22" Type="http://schemas.openxmlformats.org/officeDocument/2006/relationships/image" Target="../media/image23.png"/><Relationship Id="rId27" Type="http://schemas.microsoft.com/office/2007/relationships/hdphoto" Target="../media/hdphoto14.wdp"/><Relationship Id="rId30" Type="http://schemas.openxmlformats.org/officeDocument/2006/relationships/image" Target="../media/image26.png"/><Relationship Id="rId35" Type="http://schemas.openxmlformats.org/officeDocument/2006/relationships/image" Target="../media/image29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44.jpe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44.jpe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8.wdp"/><Relationship Id="rId5" Type="http://schemas.openxmlformats.org/officeDocument/2006/relationships/image" Target="../media/image32.png"/><Relationship Id="rId10" Type="http://schemas.microsoft.com/office/2007/relationships/hdphoto" Target="../media/hdphoto2.wdp"/><Relationship Id="rId4" Type="http://schemas.microsoft.com/office/2007/relationships/hdphoto" Target="../media/hdphoto17.wdp"/><Relationship Id="rId9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8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44.jpeg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4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microsoft.com/office/2007/relationships/hdphoto" Target="../media/hdphoto18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png"/><Relationship Id="rId11" Type="http://schemas.microsoft.com/office/2007/relationships/hdphoto" Target="../media/hdphoto2.wdp"/><Relationship Id="rId5" Type="http://schemas.microsoft.com/office/2007/relationships/hdphoto" Target="../media/hdphoto17.wdp"/><Relationship Id="rId10" Type="http://schemas.openxmlformats.org/officeDocument/2006/relationships/image" Target="../media/image10.png"/><Relationship Id="rId4" Type="http://schemas.openxmlformats.org/officeDocument/2006/relationships/image" Target="../media/image31.png"/><Relationship Id="rId9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Relationship Id="rId6" Type="http://schemas.microsoft.com/office/2007/relationships/hdphoto" Target="../media/hdphoto18.wdp"/><Relationship Id="rId5" Type="http://schemas.openxmlformats.org/officeDocument/2006/relationships/image" Target="../media/image32.png"/><Relationship Id="rId10" Type="http://schemas.microsoft.com/office/2007/relationships/hdphoto" Target="../media/hdphoto2.wdp"/><Relationship Id="rId4" Type="http://schemas.microsoft.com/office/2007/relationships/hdphoto" Target="../media/hdphoto17.wdp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7.xml"/><Relationship Id="rId6" Type="http://schemas.microsoft.com/office/2007/relationships/hdphoto" Target="../media/hdphoto18.wdp"/><Relationship Id="rId5" Type="http://schemas.openxmlformats.org/officeDocument/2006/relationships/image" Target="../media/image32.png"/><Relationship Id="rId10" Type="http://schemas.microsoft.com/office/2007/relationships/hdphoto" Target="../media/hdphoto2.wdp"/><Relationship Id="rId4" Type="http://schemas.microsoft.com/office/2007/relationships/hdphoto" Target="../media/hdphoto17.wdp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18.wdp"/><Relationship Id="rId5" Type="http://schemas.openxmlformats.org/officeDocument/2006/relationships/image" Target="../media/image32.png"/><Relationship Id="rId4" Type="http://schemas.microsoft.com/office/2007/relationships/hdphoto" Target="../media/hdphoto17.wdp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3741" y="2012817"/>
            <a:ext cx="1560513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7" b="98160" l="125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05469" y="4371656"/>
            <a:ext cx="1941591" cy="1582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20231"/>
            <a:ext cx="1726453" cy="1585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3382049" y="4572001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4038600" y="4036063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 rot="1541070">
            <a:off x="5997023" y="2739963"/>
            <a:ext cx="432444" cy="51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 rot="1541070">
            <a:off x="6338365" y="2414760"/>
            <a:ext cx="432444" cy="51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 rot="1541070">
            <a:off x="7408609" y="3390368"/>
            <a:ext cx="432444" cy="51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 rot="1541070" flipH="1">
            <a:off x="6328037" y="538789"/>
            <a:ext cx="382794" cy="45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437" y="5954052"/>
            <a:ext cx="1887616" cy="903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hu-Ech-Con-Be-Bao-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3581400" y="1361228"/>
            <a:ext cx="609600" cy="609600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7648643" y="-97280"/>
            <a:ext cx="4495800" cy="2917016"/>
          </a:xfrm>
          <a:prstGeom prst="wedgeEllipseCallout">
            <a:avLst>
              <a:gd name="adj1" fmla="val -155261"/>
              <a:gd name="adj2" fmla="val 2919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Ôn và khởi động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7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49133"/>
            <a:ext cx="10972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1. Khi vui chơi cùng bạn em cảm thấy thế nào?</a:t>
            </a:r>
            <a:b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2. Khi xa bạn em cảm thấy thế nào?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3355" y="156845"/>
            <a:ext cx="1478280" cy="899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479C294-C9E4-4555-B453-F8AE30E7A1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apture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03935"/>
            <a:ext cx="9111615" cy="565658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4953635" y="135890"/>
            <a:ext cx="26657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Tớ nhớ cậu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2385" y="615950"/>
            <a:ext cx="3269615" cy="3183890"/>
          </a:xfrm>
          <a:prstGeom prst="rect">
            <a:avLst/>
          </a:prstGeom>
        </p:spPr>
      </p:pic>
      <p:sp>
        <p:nvSpPr>
          <p:cNvPr id="10" name="Cloud 9"/>
          <p:cNvSpPr/>
          <p:nvPr/>
        </p:nvSpPr>
        <p:spPr>
          <a:xfrm>
            <a:off x="9111615" y="5767705"/>
            <a:ext cx="2819400" cy="8108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Đọc mẫu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BFFF0F7-B437-4C41-B65F-9D2AB21D78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36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apture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003935"/>
            <a:ext cx="9111615" cy="565658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4953635" y="135890"/>
            <a:ext cx="26657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Tớ nhớ cậu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2385" y="615950"/>
            <a:ext cx="3269615" cy="3183890"/>
          </a:xfrm>
          <a:prstGeom prst="rect">
            <a:avLst/>
          </a:prstGeom>
        </p:spPr>
      </p:pic>
      <p:sp>
        <p:nvSpPr>
          <p:cNvPr id="10" name="Cloud 9"/>
          <p:cNvSpPr/>
          <p:nvPr/>
        </p:nvSpPr>
        <p:spPr>
          <a:xfrm>
            <a:off x="9111615" y="4570730"/>
            <a:ext cx="2819400" cy="2007870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Luyện đọc từ khó</a:t>
            </a:r>
          </a:p>
        </p:txBody>
      </p:sp>
      <p:cxnSp>
        <p:nvCxnSpPr>
          <p:cNvPr id="2" name="Straight Connector 1"/>
          <p:cNvCxnSpPr/>
          <p:nvPr/>
        </p:nvCxnSpPr>
        <p:spPr>
          <a:xfrm>
            <a:off x="7419975" y="2541270"/>
            <a:ext cx="86233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1485900" y="5482590"/>
            <a:ext cx="86233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2" y="0"/>
            <a:ext cx="12192000" cy="68580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804" y="0"/>
            <a:ext cx="1179463" cy="1173846"/>
          </a:xfrm>
          <a:prstGeom prst="rect">
            <a:avLst/>
          </a:prstGeom>
        </p:spPr>
      </p:pic>
      <p:sp>
        <p:nvSpPr>
          <p:cNvPr id="13" name="2">
            <a:extLst>
              <a:ext uri="{FF2B5EF4-FFF2-40B4-BE49-F238E27FC236}">
                <a16:creationId xmlns:a16="http://schemas.microsoft.com/office/drawing/2014/main" xmlns="" id="{25A6D871-C4CE-4E31-AD61-701A9BF66F21}"/>
              </a:ext>
            </a:extLst>
          </p:cNvPr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8C41ED79-F198-4F0A-843E-BBA80FA7D6F0}"/>
              </a:ext>
            </a:extLst>
          </p:cNvPr>
          <p:cNvGrpSpPr/>
          <p:nvPr/>
        </p:nvGrpSpPr>
        <p:grpSpPr>
          <a:xfrm>
            <a:off x="3760470" y="1045210"/>
            <a:ext cx="6916420" cy="1470182"/>
            <a:chOff x="172324" y="1157225"/>
            <a:chExt cx="2109019" cy="1406784"/>
          </a:xfrm>
        </p:grpSpPr>
        <p:sp>
          <p:nvSpPr>
            <p:cNvPr id="15" name="Hexagon 14">
              <a:extLst>
                <a:ext uri="{FF2B5EF4-FFF2-40B4-BE49-F238E27FC236}">
                  <a16:creationId xmlns:a16="http://schemas.microsoft.com/office/drawing/2014/main" xmlns="" id="{52D4F20C-0160-45C8-875D-090714308869}"/>
                </a:ext>
              </a:extLst>
            </p:cNvPr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A19EF679-A528-454E-B3D7-4222305581EC}"/>
                </a:ext>
              </a:extLst>
            </p:cNvPr>
            <p:cNvSpPr txBox="1"/>
            <p:nvPr/>
          </p:nvSpPr>
          <p:spPr>
            <a:xfrm>
              <a:off x="288974" y="1369884"/>
              <a:ext cx="1808630" cy="1029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6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nắn nót</a:t>
              </a:r>
            </a:p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Viết cẩn thận cho đẹp</a:t>
              </a:r>
              <a:endParaRPr lang="en-US" altLang="vi-VN" sz="2800" b="0" i="0" u="none" strike="noStrike" dirty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A47F088E-B8EA-431D-A496-D01D3485D35E}"/>
              </a:ext>
            </a:extLst>
          </p:cNvPr>
          <p:cNvGrpSpPr/>
          <p:nvPr/>
        </p:nvGrpSpPr>
        <p:grpSpPr>
          <a:xfrm>
            <a:off x="3882390" y="3599815"/>
            <a:ext cx="6916420" cy="1536057"/>
            <a:chOff x="172324" y="1157225"/>
            <a:chExt cx="2109019" cy="1469818"/>
          </a:xfrm>
        </p:grpSpPr>
        <p:sp>
          <p:nvSpPr>
            <p:cNvPr id="18" name="Hexagon 17">
              <a:extLst>
                <a:ext uri="{FF2B5EF4-FFF2-40B4-BE49-F238E27FC236}">
                  <a16:creationId xmlns:a16="http://schemas.microsoft.com/office/drawing/2014/main" xmlns="" id="{FB291481-0BB1-4891-BABE-810E0E06C7BB}"/>
                </a:ext>
              </a:extLst>
            </p:cNvPr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9" name="TextBox 43">
              <a:extLst>
                <a:ext uri="{FF2B5EF4-FFF2-40B4-BE49-F238E27FC236}">
                  <a16:creationId xmlns:a16="http://schemas.microsoft.com/office/drawing/2014/main" xmlns="" id="{B460CF24-60DF-4A8C-8904-AB401024EA71}"/>
                </a:ext>
              </a:extLst>
            </p:cNvPr>
            <p:cNvSpPr txBox="1"/>
            <p:nvPr/>
          </p:nvSpPr>
          <p:spPr>
            <a:xfrm>
              <a:off x="315308" y="1185168"/>
              <a:ext cx="1808630" cy="1441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6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cặm cụi</a:t>
              </a:r>
            </a:p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chăm chú, tập trung vào việc đang làm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BCE492E5-4E74-4AB7-89E8-3F4CA1405568}"/>
              </a:ext>
            </a:extLst>
          </p:cNvPr>
          <p:cNvGrpSpPr/>
          <p:nvPr/>
        </p:nvGrpSpPr>
        <p:grpSpPr>
          <a:xfrm>
            <a:off x="1005169" y="2225887"/>
            <a:ext cx="2109019" cy="2109019"/>
            <a:chOff x="156834" y="1993081"/>
            <a:chExt cx="2109019" cy="2109019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2E057718-F47E-408F-9A59-DC9537A27A72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A7D62CEB-80D5-4473-90D5-AB37557D406C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lang="zh-CN" altLang="en-US" sz="36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602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Luyện đọc câu dài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1072884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Kiến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sóc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cặm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cụi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lâu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sóc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lá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do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kiến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gửi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5331099" y="1681480"/>
            <a:ext cx="30480" cy="46609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11203305" y="1764665"/>
            <a:ext cx="30480" cy="46609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11318240" y="1707515"/>
            <a:ext cx="30480" cy="46609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2128203" y="2173605"/>
            <a:ext cx="30480" cy="46609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0904855" y="2157730"/>
            <a:ext cx="30480" cy="46609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11054080" y="2147570"/>
            <a:ext cx="30480" cy="46609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665855" y="2613660"/>
            <a:ext cx="30480" cy="46609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11095355" y="2685415"/>
            <a:ext cx="1" cy="49593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11152505" y="2671445"/>
            <a:ext cx="30480" cy="46609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apture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03935"/>
            <a:ext cx="9111615" cy="565658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4953635" y="135890"/>
            <a:ext cx="26657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Tớ nhớ cậu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2385" y="615950"/>
            <a:ext cx="3269615" cy="3183890"/>
          </a:xfrm>
          <a:prstGeom prst="rect">
            <a:avLst/>
          </a:prstGeom>
        </p:spPr>
      </p:pic>
      <p:sp>
        <p:nvSpPr>
          <p:cNvPr id="10" name="Cloud 9"/>
          <p:cNvSpPr/>
          <p:nvPr/>
        </p:nvSpPr>
        <p:spPr>
          <a:xfrm>
            <a:off x="8716645" y="5504180"/>
            <a:ext cx="3214370" cy="1074420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Đọc nối tiếp đoạn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" y="615950"/>
            <a:ext cx="527050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" y="1894205"/>
            <a:ext cx="527050" cy="1703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" y="3456305"/>
            <a:ext cx="527050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" y="5504180"/>
            <a:ext cx="527050" cy="98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73612" y="565755"/>
            <a:ext cx="11718388" cy="179833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t="50811"/>
          <a:stretch>
            <a:fillRect/>
          </a:stretch>
        </p:blipFill>
        <p:spPr>
          <a:xfrm>
            <a:off x="197963" y="0"/>
            <a:ext cx="3276542" cy="113150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135505" y="1044575"/>
            <a:ext cx="9594850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1. Khi chia tay sóc, kiến cảm thấy như thế nào?</a:t>
            </a:r>
            <a:endParaRPr lang="en-US" altLang="zh-CN" sz="2800" dirty="0">
              <a:latin typeface="Arial-Rounded" panose="020B0500000000000000" pitchFamily="34" charset="0"/>
              <a:ea typeface="汉仪黑荔枝体简" panose="00020600040101010101" pitchFamily="18" charset="-122"/>
              <a:cs typeface="Arial-Rounded" panose="020B0500000000000000" pitchFamily="3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505710" y="1508125"/>
            <a:ext cx="10721975" cy="73723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Khi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chia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tay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sóc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,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kiến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rất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buồn</a:t>
            </a:r>
            <a:endParaRPr lang="en-US" altLang="zh-CN" sz="2800" dirty="0">
              <a:latin typeface="Arial-Rounded" panose="020B0500000000000000" pitchFamily="34" charset="0"/>
              <a:ea typeface="汉仪黑荔枝体简" panose="00020600040101010101" pitchFamily="18" charset="-122"/>
              <a:cs typeface="Arial-Rounded" panose="020B0500000000000000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505710" y="2346960"/>
            <a:ext cx="9425305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2. Sóc đồng ý với kiến điều gì?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831465" y="2810510"/>
            <a:ext cx="9099550" cy="69151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Sóc thường xuyên nhớ kiến</a:t>
            </a:r>
            <a:endParaRPr lang="zh-CN" altLang="en-US" sz="2800" dirty="0">
              <a:latin typeface="Arial-Rounded" panose="020B0500000000000000" pitchFamily="34" charset="0"/>
              <a:ea typeface="汉仪黑荔枝体简" panose="00020600040101010101" pitchFamily="18" charset="-122"/>
              <a:cs typeface="Arial-Rounded" panose="020B0500000000000000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24460" y="2141220"/>
            <a:ext cx="3204845" cy="2786380"/>
          </a:xfrm>
          <a:prstGeom prst="rect">
            <a:avLst/>
          </a:prstGeom>
        </p:spPr>
      </p:pic>
      <p:sp>
        <p:nvSpPr>
          <p:cNvPr id="2" name="矩形 10"/>
          <p:cNvSpPr/>
          <p:nvPr/>
        </p:nvSpPr>
        <p:spPr>
          <a:xfrm>
            <a:off x="2764790" y="3502025"/>
            <a:ext cx="9312910" cy="84201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3. Vì sao kiến phải viết lại nhiều lần lá thứ gửi sóc?</a:t>
            </a:r>
          </a:p>
        </p:txBody>
      </p:sp>
      <p:sp>
        <p:nvSpPr>
          <p:cNvPr id="5" name="TextBox 12"/>
          <p:cNvSpPr txBox="1"/>
          <p:nvPr/>
        </p:nvSpPr>
        <p:spPr>
          <a:xfrm>
            <a:off x="2505710" y="4225925"/>
            <a:ext cx="9224645" cy="1291590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  <a:sym typeface="+mn-ea"/>
              </a:rPr>
              <a:t>Kiến phải viết lại nhiều lần lá thứ gửi sóc vì kiến không biết làm sao cho sóc biết nó rất nhớ bạn.</a:t>
            </a:r>
            <a:endParaRPr lang="zh-CN" altLang="en-US" sz="2800" dirty="0">
              <a:latin typeface="Arial-Rounded" panose="020B0500000000000000" pitchFamily="34" charset="0"/>
              <a:ea typeface="汉仪黑荔枝体简" panose="00020600040101010101" pitchFamily="18" charset="-122"/>
              <a:cs typeface="Arial-Rounded" panose="020B0500000000000000" pitchFamily="34" charset="0"/>
            </a:endParaRPr>
          </a:p>
        </p:txBody>
      </p:sp>
      <p:sp>
        <p:nvSpPr>
          <p:cNvPr id="14" name="矩形 10"/>
          <p:cNvSpPr/>
          <p:nvPr/>
        </p:nvSpPr>
        <p:spPr>
          <a:xfrm>
            <a:off x="2867660" y="5517515"/>
            <a:ext cx="9210040" cy="79502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4. Theo em, 2 bạn sẽ cảm thấy như thế nào nếu không nhận được thư của nhau?</a:t>
            </a:r>
          </a:p>
        </p:txBody>
      </p:sp>
      <p:sp>
        <p:nvSpPr>
          <p:cNvPr id="15" name="TextBox 12"/>
          <p:cNvSpPr txBox="1"/>
          <p:nvPr/>
        </p:nvSpPr>
        <p:spPr>
          <a:xfrm>
            <a:off x="3687637" y="6166723"/>
            <a:ext cx="6861278" cy="73723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2 bạn sẽ rất buồn, sẽ rất nhớ nhau.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46674" y="269285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3"/>
            <p:cNvSpPr txBox="1"/>
            <p:nvPr/>
          </p:nvSpPr>
          <p:spPr>
            <a:xfrm>
              <a:off x="315731" y="2243748"/>
              <a:ext cx="1711988" cy="1198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 lời câu hỏi</a:t>
              </a:r>
              <a:endParaRPr lang="zh-CN" altLang="en-US" sz="36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16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7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8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9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9" grpId="0"/>
      <p:bldP spid="9" grpId="1"/>
      <p:bldP spid="11" grpId="0" bldLvl="0" animBg="1"/>
      <p:bldP spid="11" grpId="1" animBg="1"/>
      <p:bldP spid="12" grpId="0"/>
      <p:bldP spid="12" grpId="1"/>
      <p:bldP spid="2" grpId="0" bldLvl="0" animBg="1"/>
      <p:bldP spid="5" grpId="0"/>
      <p:bldP spid="5" grpId="1"/>
      <p:bldP spid="14" grpId="0" bldLvl="0" animBg="1"/>
      <p:bldP spid="14" grpId="1" animBg="1"/>
      <p:bldP spid="15" grpId="0"/>
      <p:bldP spid="1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93763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sz="4890">
                <a:latin typeface="Arial-Rounded" panose="020B0500000000000000" pitchFamily="34" charset="0"/>
                <a:cs typeface="Arial-Rounded" panose="020B0500000000000000" pitchFamily="34" charset="0"/>
              </a:rPr>
              <a:t>2. Đóng vai sóc và kiến để nói và đáp lời chào khi chia tay.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ular Callout 3"/>
          <p:cNvSpPr/>
          <p:nvPr/>
        </p:nvSpPr>
        <p:spPr>
          <a:xfrm>
            <a:off x="3346450" y="2858135"/>
            <a:ext cx="5913755" cy="226441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Sóc: Tạm biệt cậu nhé!</a:t>
            </a:r>
          </a:p>
          <a:p>
            <a:pPr algn="just"/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Kiến: Tạm biệt cậu. Cậu phải thường xuyên nhớ tớ đấy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bldLvl="0" animBg="1"/>
      <p:bldP spid="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93763"/>
            <a:ext cx="10972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>
                <a:latin typeface="Arial-Rounded" panose="020B0500000000000000" pitchFamily="34" charset="0"/>
                <a:cs typeface="Arial-Rounded" panose="020B0500000000000000" pitchFamily="34" charset="0"/>
              </a:rPr>
              <a:t>2. Em sẽ nói với bạn thế nào khi</a:t>
            </a:r>
            <a:br>
              <a:rPr lang="en-US" sz="4000">
                <a:latin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4000">
                <a:latin typeface="Arial-Rounded" panose="020B0500000000000000" pitchFamily="34" charset="0"/>
                <a:cs typeface="Arial-Rounded" panose="020B0500000000000000" pitchFamily="34" charset="0"/>
              </a:rPr>
              <a:t>- Bạn chuyển đến 1 ngôi trường khác</a:t>
            </a:r>
            <a:br>
              <a:rPr lang="en-US" sz="4000">
                <a:latin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4000">
                <a:latin typeface="Arial-Rounded" panose="020B0500000000000000" pitchFamily="34" charset="0"/>
                <a:cs typeface="Arial-Rounded" panose="020B0500000000000000" pitchFamily="34" charset="0"/>
              </a:rPr>
              <a:t>- Tan học, em về trước còn bạn ở lại chờ bố mẹ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3346450" y="2858135"/>
            <a:ext cx="5913755" cy="226441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Vd: Tạm biệt cậu nhé!Chúc cậu sang trường mới học tập thật tốt! Tớ sẽ luôn nhớ về cậu.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animBg="1"/>
      <p:bldP spid="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999" y="-97931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3826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23482" y="2301373"/>
            <a:ext cx="45736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Tớ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nhớ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cậu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972" y="2886148"/>
            <a:ext cx="11633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42099" y="4320346"/>
            <a:ext cx="118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Mở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rộng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vốn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từ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về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tình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cảm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bạn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bè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: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8692" y="3629648"/>
            <a:ext cx="11679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4: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292824" y="3285826"/>
            <a:ext cx="7301552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-381018" y="5041215"/>
            <a:ext cx="118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Dấu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chấm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dấu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chấm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hỏi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dấu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chấm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than.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69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692" r="93538">
                        <a14:foregroundMark x1="36846" y1="87129" x2="32769" y2="95490"/>
                        <a14:foregroundMark x1="27077" y1="88999" x2="24538" y2="92079"/>
                        <a14:foregroundMark x1="24538" y1="92079" x2="24538" y2="92079"/>
                        <a14:foregroundMark x1="33077" y1="94829" x2="32308" y2="96480"/>
                        <a14:backgroundMark x1="53385" y1="32563" x2="53154" y2="33993"/>
                        <a14:backgroundMark x1="57154" y1="37844" x2="56692" y2="40374"/>
                        <a14:backgroundMark x1="48615" y1="27393" x2="49615" y2="26953"/>
                        <a14:backgroundMark x1="65615" y1="26623" x2="65923" y2="26513"/>
                        <a14:backgroundMark x1="60077" y1="61936" x2="60077" y2="63256"/>
                        <a14:backgroundMark x1="75923" y1="60726" x2="75385" y2="61716"/>
                        <a14:backgroundMark x1="73538" y1="65347" x2="73538" y2="65347"/>
                        <a14:backgroundMark x1="29769" y1="87239" x2="29462" y2="87789"/>
                        <a14:backgroundMark x1="29692" y1="86909" x2="29000" y2="88229"/>
                        <a14:backgroundMark x1="29000" y1="88229" x2="29000" y2="882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351" y="-15556"/>
            <a:ext cx="2667000" cy="1864848"/>
          </a:xfrm>
          <a:prstGeom prst="rect">
            <a:avLst/>
          </a:prstGeom>
        </p:spPr>
      </p:pic>
      <p:pic>
        <p:nvPicPr>
          <p:cNvPr id="15" name="Picture 14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0468" b="76847" l="31900" r="71700">
                        <a14:backgroundMark x1="36500" y1="73645" x2="37400" y2="74015"/>
                        <a14:backgroundMark x1="33700" y1="68350" x2="37100" y2="68227"/>
                        <a14:backgroundMark x1="59900" y1="75616" x2="67300" y2="7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59747" r="27113" b="22194"/>
          <a:stretch>
            <a:fillRect/>
          </a:stretch>
        </p:blipFill>
        <p:spPr>
          <a:xfrm>
            <a:off x="6030382" y="2136396"/>
            <a:ext cx="901116" cy="241694"/>
          </a:xfrm>
          <a:prstGeom prst="rect">
            <a:avLst/>
          </a:prstGeom>
        </p:spPr>
      </p:pic>
      <p:pic>
        <p:nvPicPr>
          <p:cNvPr id="11" name="Picture 10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0468" b="76847" l="31900" r="71700">
                        <a14:backgroundMark x1="36500" y1="73645" x2="37400" y2="74015"/>
                        <a14:backgroundMark x1="33700" y1="68350" x2="37100" y2="68227"/>
                        <a14:backgroundMark x1="59900" y1="75616" x2="67300" y2="7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59747" r="27113" b="22194"/>
          <a:stretch>
            <a:fillRect/>
          </a:stretch>
        </p:blipFill>
        <p:spPr>
          <a:xfrm>
            <a:off x="3143299" y="2704373"/>
            <a:ext cx="1443361" cy="340974"/>
          </a:xfrm>
          <a:prstGeom prst="rect">
            <a:avLst/>
          </a:prstGeom>
        </p:spPr>
      </p:pic>
      <p:pic>
        <p:nvPicPr>
          <p:cNvPr id="12" name="Picture 11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0468" b="76847" l="31900" r="71700">
                        <a14:backgroundMark x1="36500" y1="73645" x2="37400" y2="74015"/>
                        <a14:backgroundMark x1="33700" y1="68350" x2="37100" y2="68227"/>
                        <a14:backgroundMark x1="59900" y1="75616" x2="67300" y2="7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59747" r="27113" b="22194"/>
          <a:stretch>
            <a:fillRect/>
          </a:stretch>
        </p:blipFill>
        <p:spPr>
          <a:xfrm>
            <a:off x="1630987" y="3561041"/>
            <a:ext cx="1647623" cy="477738"/>
          </a:xfrm>
          <a:prstGeom prst="rect">
            <a:avLst/>
          </a:prstGeom>
        </p:spPr>
      </p:pic>
      <p:pic>
        <p:nvPicPr>
          <p:cNvPr id="13" name="Picture 12">
            <a:hlinkClick r:id="rId14" action="ppaction://hlinksldjump"/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0468" b="76847" l="31900" r="71700">
                        <a14:backgroundMark x1="36500" y1="73645" x2="37400" y2="74015"/>
                        <a14:backgroundMark x1="33700" y1="68350" x2="37100" y2="68227"/>
                        <a14:backgroundMark x1="59900" y1="75616" x2="67300" y2="7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59747" r="27113" b="22194"/>
          <a:stretch>
            <a:fillRect/>
          </a:stretch>
        </p:blipFill>
        <p:spPr>
          <a:xfrm>
            <a:off x="4061397" y="3915498"/>
            <a:ext cx="1935255" cy="457200"/>
          </a:xfrm>
          <a:prstGeom prst="rect">
            <a:avLst/>
          </a:prstGeom>
        </p:spPr>
      </p:pic>
      <p:pic>
        <p:nvPicPr>
          <p:cNvPr id="14" name="Picture 13">
            <a:hlinkClick r:id="rId17" action="ppaction://hlinksldjump"/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0468" b="76847" l="31900" r="71700">
                        <a14:backgroundMark x1="36500" y1="73645" x2="37400" y2="74015"/>
                        <a14:backgroundMark x1="33700" y1="68350" x2="37100" y2="68227"/>
                        <a14:backgroundMark x1="59900" y1="75616" x2="67300" y2="7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59747" r="27113" b="22194"/>
          <a:stretch>
            <a:fillRect/>
          </a:stretch>
        </p:blipFill>
        <p:spPr>
          <a:xfrm>
            <a:off x="4599535" y="2265957"/>
            <a:ext cx="1125118" cy="29492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44985" b="99558" l="0" r="67742">
                        <a14:foregroundMark x1="14370" y1="88053" x2="58847" y2="95133"/>
                        <a14:foregroundMark x1="25024" y1="75664" x2="26197" y2="80088"/>
                        <a14:foregroundMark x1="26197" y1="80088" x2="26197" y2="80088"/>
                        <a14:foregroundMark x1="52493" y1="70649" x2="53079" y2="81416"/>
                        <a14:foregroundMark x1="60411" y1="74779" x2="59042" y2="75664"/>
                        <a14:foregroundMark x1="41153" y1="79204" x2="44966" y2="83038"/>
                        <a14:foregroundMark x1="46530" y1="76254" x2="46530" y2="82153"/>
                        <a14:foregroundMark x1="43402" y1="74484" x2="40274" y2="78614"/>
                        <a14:foregroundMark x1="22190" y1="73156" x2="25220" y2="76696"/>
                        <a14:foregroundMark x1="27566" y1="73009" x2="26491" y2="75369"/>
                        <a14:backgroundMark x1="13881" y1="52360" x2="59335" y2="52065"/>
                        <a14:backgroundMark x1="25024" y1="53540" x2="41251" y2="62389"/>
                        <a14:backgroundMark x1="20430" y1="52802" x2="20430" y2="63422"/>
                        <a14:backgroundMark x1="11828" y1="51622" x2="6452" y2="65339"/>
                        <a14:backgroundMark x1="1466" y1="52065" x2="2639" y2="53982"/>
                        <a14:backgroundMark x1="4008" y1="58260" x2="5083" y2="66667"/>
                        <a14:backgroundMark x1="30401" y1="84956" x2="30890" y2="85693"/>
                        <a14:backgroundMark x1="32356" y1="88791" x2="33138" y2="89823"/>
                        <a14:backgroundMark x1="13783" y1="87906" x2="14761" y2="88643"/>
                        <a14:backgroundMark x1="24536" y1="81858" x2="24536" y2="83038"/>
                        <a14:backgroundMark x1="41838" y1="91150" x2="42033" y2="90560"/>
                        <a14:backgroundMark x1="45161" y1="85693" x2="45748" y2="87611"/>
                        <a14:backgroundMark x1="43793" y1="87463" x2="43011" y2="87906"/>
                        <a14:backgroundMark x1="17498" y1="60767" x2="17889" y2="65339"/>
                        <a14:backgroundMark x1="5572" y1="77434" x2="5474" y2="79646"/>
                        <a14:backgroundMark x1="6647" y1="80383" x2="6354" y2="81416"/>
                        <a14:backgroundMark x1="7527" y1="81563" x2="7038" y2="82743"/>
                        <a14:backgroundMark x1="29521" y1="87316" x2="29619" y2="88201"/>
                        <a14:backgroundMark x1="23656" y1="86726" x2="24047" y2="86873"/>
                        <a14:backgroundMark x1="51026" y1="91593" x2="51711" y2="92035"/>
                        <a14:backgroundMark x1="47801" y1="84366" x2="47801" y2="843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45732" r="32503"/>
          <a:stretch>
            <a:fillRect/>
          </a:stretch>
        </p:blipFill>
        <p:spPr>
          <a:xfrm>
            <a:off x="1538844" y="4944629"/>
            <a:ext cx="4173322" cy="192524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8002604" y="2035030"/>
            <a:ext cx="306458" cy="23346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7974610" y="2983317"/>
            <a:ext cx="575459" cy="4383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8344287" y="1893246"/>
            <a:ext cx="575459" cy="43839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4011201" y="2070291"/>
            <a:ext cx="575459" cy="4383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8424834" y="2131653"/>
            <a:ext cx="414367" cy="31567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9470" b="89773" l="1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403" y="1858998"/>
            <a:ext cx="1810598" cy="796663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07" b="98160" l="125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82228" y="4849119"/>
            <a:ext cx="1941591" cy="1582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212" b="100000" l="0" r="98438">
                        <a14:foregroundMark x1="48828" y1="25000" x2="45117" y2="37924"/>
                        <a14:foregroundMark x1="43359" y1="23729" x2="40234" y2="36229"/>
                        <a14:foregroundMark x1="57617" y1="23305" x2="57617" y2="39195"/>
                        <a14:foregroundMark x1="47656" y1="32415" x2="64453" y2="31568"/>
                        <a14:foregroundMark x1="58789" y1="24364" x2="62695" y2="28390"/>
                        <a14:foregroundMark x1="26172" y1="73517" x2="34180" y2="80508"/>
                        <a14:foregroundMark x1="60742" y1="31356" x2="60547" y2="419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364" y="896087"/>
            <a:ext cx="968577" cy="892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619024" y="26980"/>
            <a:ext cx="505176" cy="505176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100000" l="0" r="982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609" y="4979972"/>
            <a:ext cx="1557594" cy="1167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2417184" y="2466625"/>
            <a:ext cx="575459" cy="43839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4298930" y="5229823"/>
            <a:ext cx="575459" cy="43839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6193211" y="5280091"/>
            <a:ext cx="575459" cy="43839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3723471" y="5010624"/>
            <a:ext cx="575459" cy="438398"/>
          </a:xfrm>
          <a:prstGeom prst="rect">
            <a:avLst/>
          </a:prstGeom>
        </p:spPr>
      </p:pic>
      <p:pic>
        <p:nvPicPr>
          <p:cNvPr id="37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751330" y="238845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8483366" y="1342540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7283750" y="1449293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Kết quả hình ảnh cho FIREWORK GIF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-163893" y="570969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40"/>
          <p:cNvSpPr/>
          <p:nvPr/>
        </p:nvSpPr>
        <p:spPr>
          <a:xfrm>
            <a:off x="2912745" y="2655570"/>
            <a:ext cx="7013575" cy="11988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2" name="Rounded Rectangular Callout 1"/>
          <p:cNvSpPr/>
          <p:nvPr/>
        </p:nvSpPr>
        <p:spPr>
          <a:xfrm>
            <a:off x="2723822" y="3045273"/>
            <a:ext cx="8200277" cy="3728046"/>
          </a:xfrm>
          <a:prstGeom prst="wedgeRoundRectCallout">
            <a:avLst>
              <a:gd name="adj1" fmla="val -10514"/>
              <a:gd name="adj2" fmla="val -83164"/>
              <a:gd name="adj3" fmla="val 16667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pPr algn="ctr"/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Ếch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sang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sông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kia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nhảy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bèo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sen.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bèo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sen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ạ.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573 0.0037 L 0.81927 -0.0074 " pathEditMode="relative" rAng="0" ptsTypes="AA">
                                      <p:cBhvr>
                                        <p:cTn id="6" dur="6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50" y="-5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2222E-6 2.96947E-6 C 0.00417 -0.00717 0.01181 -0.01619 0.01823 -0.01897 C 0.03108 -0.01665 0.02535 -0.02035 0.03507 -0.00694 C 0.03733 -0.00393 0.04289 2.96947E-6 0.04289 2.96947E-6 C 0.04584 0.00601 0.04948 0.00879 0.0533 0.01387 C 0.05626 0.02451 0.05521 0.02359 0.06372 0.03122 C 0.06494 0.03238 0.06754 0.03469 0.06754 0.03469 C 0.06997 0.04348 0.07813 0.0555 0.06632 0.06059 C 0.06285 0.06984 0.05851 0.07747 0.05851 0.08834 " pathEditMode="relative" ptsTypes="ffffffffA">
                                      <p:cBhvr>
                                        <p:cTn id="42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51 0.08839 C 0.05712 0.08353 0.05556 0.08399 0.05296 0.08098 C 0.04948 0.07705 0.04063 0.06918 0.03612 0.06733 C 0.03316 0.06479 0.03091 0.06224 0.02761 0.06085 C 0.02466 0.05831 0.02066 0.05761 0.01719 0.05692 C 0.00417 0.04998 -0.01041 0.05299 -0.02395 0.04952 C -0.03958 0.05044 -0.05243 0.05252 -0.06753 0.05599 C -0.06961 0.05692 -0.071 0.05854 -0.07309 0.05923 C -0.07604 0.06201 -0.07847 0.06803 -0.08038 0.07219 C -0.08246 0.08145 -0.08645 0.09001 -0.08645 0.09972 " pathEditMode="relative" ptsTypes="fffffffffA">
                                      <p:cBhvr>
                                        <p:cTn id="4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45 0.09973 C -0.09322 0.09278 -0.09131 0.08422 -0.10156 0.08029 C -0.10972 0.07034 -0.11944 0.06548 -0.1302 0.0634 C -0.13454 0.06109 -0.13992 0.05923 -0.14461 0.05854 C -0.14704 0.05738 -0.1493 0.05692 -0.1519 0.056 C -0.15329 0.05553 -0.15624 0.05438 -0.15624 0.05438 C -0.17569 0.05507 -0.18367 0.05391 -0.19913 0.06016 C -0.2026 0.06317 -0.20607 0.06594 -0.20954 0.06895 C -0.21701 0.08469 -0.22725 0.09834 -0.23124 0.11662 C -0.23229 0.12171 -0.23541 0.12818 -0.23558 0.13374 C -0.23576 0.14114 -0.23558 0.14878 -0.23558 0.15618 " pathEditMode="relative" ptsTypes="ffffffffffA">
                                      <p:cBhvr>
                                        <p:cTn id="50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559 0.15607 C -0.25052 0.14497 -0.26302 0.12647 -0.27864 0.12208 C -0.28889 0.11491 -0.28333 0.11653 -0.29531 0.11953 C -0.29913 0.12508 -0.30208 0.1304 -0.30607 0.13526 C -0.30694 0.1378 -0.30729 0.14104 -0.3085 0.14289 C -0.30955 0.14474 -0.31111 0.14358 -0.31215 0.14543 C -0.31302 0.14751 -0.31267 0.15098 -0.31319 0.15352 C -0.31632 0.16554 -0.31701 0.16647 -0.32048 0.17433 C -0.3217 0.18312 -0.32326 0.18867 -0.32656 0.19491 C -0.32812 0.20601 -0.33073 0.21502 -0.33229 0.22635 C -0.33281 0.2289 -0.33316 0.23144 -0.3335 0.23398 C -0.33385 0.23653 -0.33489 0.24161 -0.33489 0.24185 C -0.3335 0.29479 -0.33906 0.28161 -0.33229 0.29641 " pathEditMode="relative" rAng="0" ptsTypes="ffffffffffffA">
                                      <p:cBhvr>
                                        <p:cTn id="54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74" y="4948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229 0.29642 C -0.32761 0.2726 -0.30781 0.25989 -0.29427 0.25411 C -0.28733 0.24255 -0.27813 0.23677 -0.26875 0.23307 C -0.26007 0.22567 -0.25122 0.22359 -0.24184 0.21989 C -0.21597 0.22058 -0.18993 0.22058 -0.16406 0.22243 C -0.15278 0.22289 -0.14288 0.24763 -0.13542 0.25943 C -0.1349 0.26197 -0.13472 0.26497 -0.13386 0.26729 C -0.13316 0.2696 -0.13143 0.27029 -0.13073 0.2726 C -0.12691 0.28578 -0.12726 0.29896 -0.12118 0.3096 C -0.11875 0.32555 -0.11615 0.34243 -0.11163 0.35723 " pathEditMode="relative" rAng="0" ptsTypes="fffffffffA">
                                      <p:cBhvr>
                                        <p:cTn id="60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-7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107 0.3415 C -0.08055 0.33873 -0.08073 0.33549 -0.07951 0.33295 C -0.07847 0.33087 -0.07621 0.33041 -0.07465 0.32879 C -0.06823 0.32185 -0.06267 0.31584 -0.05555 0.30983 C -0.05399 0.30844 -0.0526 0.30659 -0.05087 0.30543 C -0.04826 0.30382 -0.04548 0.30312 -0.04288 0.30127 C -0.03576 0.29619 -0.03212 0.28948 -0.02552 0.28439 C -0.01666 0.27769 -0.00677 0.27376 0.00313 0.27168 C 0.02587 0.25642 0.06007 0.26682 0.08091 0.26752 C 0.09618 0.27145 0.10643 0.28601 0.11893 0.29711 C 0.12222 0.30335 0.12379 0.3096 0.12691 0.31607 C 0.12969 0.3274 0.13125 0.33642 0.13334 0.34775 C 0.13594 0.36162 0.14115 0.37364 0.14115 0.38798 " pathEditMode="relative" ptsTypes="ffffffffffffA">
                                      <p:cBhvr>
                                        <p:cTn id="64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115 0.38797 L 0.23594 0.50381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40" y="578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1" grpId="1"/>
      <p:bldP spid="2" grpId="0" bldLvl="0" animBg="1"/>
      <p:bldP spid="2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692650" y="1510030"/>
            <a:ext cx="365823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3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C0D49BA-D68F-4601-97EB-8089468EF6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E25F57B-397B-44C3-9242-570B74538C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57150" y="202501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0" y="2215515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Kiến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là bạn thân của sóc. Hằng ngày, hai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rủ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220210" y="786765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Tớ nhớ cậu</a:t>
            </a: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</a:p>
        </p:txBody>
      </p:sp>
      <p:sp>
        <p:nvSpPr>
          <p:cNvPr id="4" name="TextBox 8"/>
          <p:cNvSpPr txBox="1"/>
          <p:nvPr/>
        </p:nvSpPr>
        <p:spPr>
          <a:xfrm>
            <a:off x="114300" y="2985135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nhau đi học. Một ngày nọ, nhà kiến chuyển sang </a:t>
            </a:r>
          </a:p>
        </p:txBody>
      </p:sp>
      <p:sp>
        <p:nvSpPr>
          <p:cNvPr id="6" name="TextBox 8"/>
          <p:cNvSpPr txBox="1"/>
          <p:nvPr/>
        </p:nvSpPr>
        <p:spPr>
          <a:xfrm>
            <a:off x="114300" y="3747135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cánh rừng khác. Sóc và kiến rất buồn. Hai bạn tìm</a:t>
            </a:r>
          </a:p>
        </p:txBody>
      </p:sp>
      <p:sp>
        <p:nvSpPr>
          <p:cNvPr id="7" name="TextBox 8"/>
          <p:cNvSpPr txBox="1"/>
          <p:nvPr/>
        </p:nvSpPr>
        <p:spPr>
          <a:xfrm>
            <a:off x="114300" y="4453890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cách gửi thư cho nhau để bày tỏ nỗi nhớ.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xmlns="" id="{15996205-17EB-48A0-BD79-149D08FC1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F483FAE0-23C5-42AF-95B4-612FEF2A1C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  <p:bldP spid="4" grpId="0"/>
      <p:bldP spid="4" grpId="1"/>
      <p:bldP spid="6" grpId="0"/>
      <p:bldP spid="6" grpId="1"/>
      <p:bldP spid="7" grpId="0"/>
      <p:bldP spid="7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985" y="1034415"/>
            <a:ext cx="9892030" cy="3653155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970915" y="4517390"/>
            <a:ext cx="1760855" cy="456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pitchFamily="34" charset="0"/>
                <a:cs typeface="Arial-Rounded" panose="020B0500000000000000" pitchFamily="34" charset="0"/>
              </a:rPr>
              <a:t>con 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879215" y="4588510"/>
            <a:ext cx="1965960" cy="456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pitchFamily="34" charset="0"/>
                <a:cs typeface="Arial-Rounded" panose="020B0500000000000000" pitchFamily="34" charset="0"/>
              </a:rPr>
              <a:t>con công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44055" y="4578350"/>
            <a:ext cx="1965960" cy="456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pitchFamily="34" charset="0"/>
                <a:cs typeface="Arial-Rounded" panose="020B0500000000000000" pitchFamily="34" charset="0"/>
              </a:rPr>
              <a:t>kỳ đà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255125" y="4588510"/>
            <a:ext cx="1965960" cy="456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pitchFamily="34" charset="0"/>
                <a:cs typeface="Arial-Rounded" panose="020B0500000000000000" pitchFamily="34" charset="0"/>
              </a:rPr>
              <a:t>con kiến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32A8C3-4DBF-40A6-8A8E-822B8DD9BE9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1920240" y="525780"/>
            <a:ext cx="51320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-Rounded" panose="020B0500000000000000" pitchFamily="34" charset="0"/>
                <a:cs typeface="Arial-Rounded" panose="020B0500000000000000" pitchFamily="34" charset="0"/>
              </a:rPr>
              <a:t>3. Chọn a hoặc b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69315" y="1825625"/>
            <a:ext cx="10586720" cy="283146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168015" y="2666365"/>
            <a:ext cx="980904" cy="3549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endParaRPr lang="en-US" sz="20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773035" y="2788285"/>
            <a:ext cx="831215" cy="3549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Arial-Rounded" panose="020B0500000000000000" pitchFamily="34" charset="0"/>
                <a:cs typeface="Arial-Rounded" panose="020B0500000000000000" pitchFamily="34" charset="0"/>
              </a:rPr>
              <a:t>hươu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913194" y="3416935"/>
            <a:ext cx="1156771" cy="3549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khướu</a:t>
            </a:r>
            <a:endParaRPr lang="en-US" sz="20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1747520" y="698500"/>
            <a:ext cx="8793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-Rounded" panose="020B0500000000000000" pitchFamily="34" charset="0"/>
                <a:cs typeface="Arial-Rounded" panose="020B0500000000000000" pitchFamily="34" charset="0"/>
              </a:rPr>
              <a:t>b. Tìm từ ngữ có tiếng chứa en hoặc eng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0" cy="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5660" y="1908810"/>
            <a:ext cx="4902835" cy="1621155"/>
          </a:xfrm>
          <a:prstGeom prst="rect">
            <a:avLst/>
          </a:prstGeom>
        </p:spPr>
      </p:pic>
      <p:graphicFrame>
        <p:nvGraphicFramePr>
          <p:cNvPr id="10" name="Table 9"/>
          <p:cNvGraphicFramePr/>
          <p:nvPr/>
        </p:nvGraphicFramePr>
        <p:xfrm>
          <a:off x="3644265" y="3954780"/>
          <a:ext cx="4719320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96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596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đan len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eng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leng keng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hoa sen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eng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xà beng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692650" y="1510030"/>
            <a:ext cx="365823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4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C4320FB-7F12-498D-9965-65B3BE570C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B01838A-295B-4B4E-8600-5687A11F29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1747520" y="698500"/>
            <a:ext cx="8793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-Rounded" panose="020B0500000000000000" pitchFamily="34" charset="0"/>
                <a:cs typeface="Arial-Rounded" panose="020B0500000000000000" pitchFamily="34" charset="0"/>
              </a:rPr>
              <a:t>1. Tìm từ ngữ chỉ tình cảm bạn bè?</a:t>
            </a:r>
          </a:p>
        </p:txBody>
      </p:sp>
      <p:graphicFrame>
        <p:nvGraphicFramePr>
          <p:cNvPr id="10" name="Table 9"/>
          <p:cNvGraphicFramePr/>
          <p:nvPr/>
        </p:nvGraphicFramePr>
        <p:xfrm>
          <a:off x="3421380" y="1449070"/>
          <a:ext cx="471932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96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596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thân thiết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quý mến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keo sơn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gắn bó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đoàn kết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đáng quý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4" name="Content Placeholder 3" descr="Capture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203325" y="3567430"/>
            <a:ext cx="9584690" cy="2296160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V="1">
            <a:off x="5749290" y="4330700"/>
            <a:ext cx="476885" cy="35496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1986280" y="4360545"/>
            <a:ext cx="2129790" cy="1096010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7463155" y="4380865"/>
            <a:ext cx="40640" cy="1065530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F888303-1766-42D8-91FB-42B9FD1A5B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1000" y="275224"/>
            <a:ext cx="1179463" cy="1173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1747520" y="698500"/>
            <a:ext cx="87934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cột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ý ở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cột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B.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3021330"/>
            <a:ext cx="5181600" cy="19596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524836"/>
            <a:ext cx="10515600" cy="3338754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5800090" y="3133725"/>
            <a:ext cx="1470660" cy="1216660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759450" y="3113405"/>
            <a:ext cx="1531620" cy="122745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779770" y="5385435"/>
            <a:ext cx="1501140" cy="40640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F63017-FAEC-4FAE-B6EB-2A70B25954A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2401"/>
            <a:ext cx="6400800" cy="3870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429" b="93656" l="0" r="90000">
                        <a14:foregroundMark x1="19000" y1="87181" x2="38375" y2="83976"/>
                        <a14:foregroundMark x1="38688" y1="39438" x2="37688" y2="40419"/>
                        <a14:foregroundMark x1="73688" y1="82080" x2="75563" y2="86985"/>
                        <a14:foregroundMark x1="10125" y1="61151" x2="14375" y2="72269"/>
                        <a14:foregroundMark x1="19313" y1="87574" x2="31063" y2="87181"/>
                        <a14:foregroundMark x1="85750" y1="64356" x2="83563" y2="70046"/>
                        <a14:backgroundMark x1="30062" y1="53630" x2="31063" y2="55657"/>
                        <a14:backgroundMark x1="24063" y1="61936" x2="24938" y2="61740"/>
                        <a14:backgroundMark x1="34625" y1="61347" x2="42938" y2="63244"/>
                        <a14:backgroundMark x1="56188" y1="61151" x2="60438" y2="61740"/>
                        <a14:backgroundMark x1="53125" y1="64944" x2="56375" y2="67953"/>
                        <a14:backgroundMark x1="73688" y1="60235" x2="75750" y2="60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7" t="38272" r="8321" b="10546"/>
          <a:stretch>
            <a:fillRect/>
          </a:stretch>
        </p:blipFill>
        <p:spPr>
          <a:xfrm>
            <a:off x="152400" y="2011825"/>
            <a:ext cx="12039601" cy="4869196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7" b="28058" l="3688" r="37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62855" b="72662"/>
          <a:stretch>
            <a:fillRect/>
          </a:stretch>
        </p:blipFill>
        <p:spPr>
          <a:xfrm>
            <a:off x="3429001" y="152400"/>
            <a:ext cx="1687286" cy="1048232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01" b="34336" l="55563" r="76438">
                        <a14:foregroundMark x1="60750" y1="15958" x2="64875" y2="13080"/>
                        <a14:foregroundMark x1="71000" y1="9418" x2="71375" y2="11511"/>
                        <a14:backgroundMark x1="56750" y1="29693" x2="60500" y2="29889"/>
                        <a14:backgroundMark x1="67688" y1="29693" x2="75500" y2="298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20" t="8023" r="23382" b="65700"/>
          <a:stretch>
            <a:fillRect/>
          </a:stretch>
        </p:blipFill>
        <p:spPr>
          <a:xfrm>
            <a:off x="10259784" y="81742"/>
            <a:ext cx="1578429" cy="20537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962400" y="1066206"/>
            <a:ext cx="6400799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hôm trước các em đã học là bài gì?</a:t>
            </a:r>
            <a:endParaRPr lang="en-US" sz="6000" b="1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Rectangular Callout 15"/>
          <p:cNvSpPr/>
          <p:nvPr/>
        </p:nvSpPr>
        <p:spPr>
          <a:xfrm>
            <a:off x="0" y="4648200"/>
            <a:ext cx="4419600" cy="2209800"/>
          </a:xfrm>
          <a:prstGeom prst="wedgeRectCallout">
            <a:avLst>
              <a:gd name="adj1" fmla="val 73576"/>
              <a:gd name="adj2" fmla="val -31846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 bạn</a:t>
            </a:r>
          </a:p>
        </p:txBody>
      </p:sp>
      <p:sp>
        <p:nvSpPr>
          <p:cNvPr id="18" name="Right Arrow 17">
            <a:hlinkClick r:id="rId8" action="ppaction://hlinksldjump"/>
          </p:cNvPr>
          <p:cNvSpPr/>
          <p:nvPr/>
        </p:nvSpPr>
        <p:spPr>
          <a:xfrm>
            <a:off x="10515601" y="6009247"/>
            <a:ext cx="1676400" cy="7057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6324600" y="5931163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5912" y="1670215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5: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đoạn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2955" y="2359130"/>
            <a:ext cx="11402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đoạn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văn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kể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về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một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hoạt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động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em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tham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gia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cùng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bạn</a:t>
            </a:r>
            <a:r>
              <a:rPr lang="en-US" sz="32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.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2800" y="3063866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9460" y="2875324"/>
            <a:ext cx="10664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91821" y="3648641"/>
            <a:ext cx="10672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6: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Đọc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mở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rộng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226365" y="3271852"/>
            <a:ext cx="7421218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98293" y="4288713"/>
            <a:ext cx="10664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98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5 + 6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2639BF0-D98A-4D8D-8F12-BE92B049D2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240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0" cy="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6030" y="951230"/>
            <a:ext cx="9679305" cy="361569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742440" y="4684395"/>
            <a:ext cx="3347720" cy="129857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pitchFamily="34" charset="0"/>
                <a:cs typeface="Arial-Rounded" panose="020B0500000000000000" pitchFamily="34" charset="0"/>
              </a:rPr>
              <a:t>2 bạn nhỏ đang đi học, phía xa có 2 mẹ con dắt tay nhau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292725" y="4754880"/>
            <a:ext cx="2840990" cy="122809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pitchFamily="34" charset="0"/>
                <a:cs typeface="Arial-Rounded" panose="020B0500000000000000" pitchFamily="34" charset="0"/>
              </a:rPr>
              <a:t>3 bạn học sinh đang trao đổi bài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305165" y="4744720"/>
            <a:ext cx="2840990" cy="12382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pitchFamily="34" charset="0"/>
                <a:cs typeface="Arial-Rounded" panose="020B0500000000000000" pitchFamily="34" charset="0"/>
              </a:rPr>
              <a:t>các bạn học sinh đang chơi trên sân trường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0" cy="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1180" y="440055"/>
            <a:ext cx="9157970" cy="25895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73206" y="232013"/>
            <a:ext cx="11191164" cy="57541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quất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thừng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quất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388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 mở rộng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E13558C-22BD-450C-8367-6549D64866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66700" y="109855"/>
            <a:ext cx="6435090" cy="9467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pitchFamily="34" charset="0"/>
                <a:cs typeface="Arial-Rounded" panose="020B0500000000000000" pitchFamily="34" charset="0"/>
              </a:rPr>
              <a:t>1. Tìm đọc 1 bài thơ về tình bạn</a:t>
            </a:r>
          </a:p>
        </p:txBody>
      </p:sp>
      <p:pic>
        <p:nvPicPr>
          <p:cNvPr id="3" name="Picture 2" descr="Chúng ta đều là bạ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735" y="1519555"/>
            <a:ext cx="3586480" cy="5097145"/>
          </a:xfrm>
          <a:prstGeom prst="rect">
            <a:avLst/>
          </a:prstGeom>
        </p:spPr>
      </p:pic>
      <p:pic>
        <p:nvPicPr>
          <p:cNvPr id="4" name="Picture 3" descr="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8170" y="1710690"/>
            <a:ext cx="6130290" cy="45980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66700" y="109855"/>
            <a:ext cx="10552430" cy="9467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pitchFamily="34" charset="0"/>
                <a:cs typeface="Arial-Rounded" panose="020B0500000000000000" pitchFamily="34" charset="0"/>
              </a:rPr>
              <a:t>2. Nói về những điều em thích trong bài thơ đó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450" y="1721485"/>
            <a:ext cx="7277100" cy="37642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1A6D161-9DAC-4DE6-A923-99E740081B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3" y="0"/>
            <a:ext cx="12192000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5" name="Rounded Rectangle 4"/>
          <p:cNvSpPr/>
          <p:nvPr/>
        </p:nvSpPr>
        <p:spPr>
          <a:xfrm>
            <a:off x="3741490" y="1383283"/>
            <a:ext cx="6937695" cy="31001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009938" y="1507517"/>
            <a:ext cx="60652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0000"/>
                </a:solidFill>
              </a:rPr>
              <a:t>CỦNG CỐ BÀI HỌC</a:t>
            </a:r>
          </a:p>
        </p:txBody>
      </p:sp>
      <p:pic>
        <p:nvPicPr>
          <p:cNvPr id="7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970" y="4671704"/>
            <a:ext cx="1694696" cy="2161906"/>
          </a:xfrm>
          <a:prstGeom prst="rect">
            <a:avLst/>
          </a:prstGeom>
        </p:spPr>
      </p:pic>
      <p:pic>
        <p:nvPicPr>
          <p:cNvPr id="9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571" y="3987066"/>
            <a:ext cx="3188719" cy="26711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540" y="0"/>
            <a:ext cx="1177459" cy="1171852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2565085" y="469565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321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52401"/>
            <a:ext cx="6881448" cy="3870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29" b="93656" l="0" r="90000">
                        <a14:foregroundMark x1="19000" y1="87181" x2="38375" y2="83976"/>
                        <a14:foregroundMark x1="38688" y1="39438" x2="37688" y2="40419"/>
                        <a14:foregroundMark x1="73688" y1="82080" x2="75563" y2="86985"/>
                        <a14:foregroundMark x1="10125" y1="61151" x2="14375" y2="72269"/>
                        <a14:foregroundMark x1="19313" y1="87574" x2="31063" y2="87181"/>
                        <a14:foregroundMark x1="85750" y1="64356" x2="83563" y2="70046"/>
                        <a14:backgroundMark x1="30062" y1="53630" x2="31063" y2="55657"/>
                        <a14:backgroundMark x1="24063" y1="61936" x2="24938" y2="61740"/>
                        <a14:backgroundMark x1="34625" y1="61347" x2="42938" y2="63244"/>
                        <a14:backgroundMark x1="56188" y1="61151" x2="60438" y2="61740"/>
                        <a14:backgroundMark x1="53125" y1="64944" x2="56375" y2="67953"/>
                        <a14:backgroundMark x1="73688" y1="60235" x2="75750" y2="60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7" t="38272" r="8321" b="10546"/>
          <a:stretch>
            <a:fillRect/>
          </a:stretch>
        </p:blipFill>
        <p:spPr>
          <a:xfrm>
            <a:off x="304800" y="1969754"/>
            <a:ext cx="12573000" cy="4869196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7" b="28058" l="3688" r="37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62855" b="72662"/>
          <a:stretch>
            <a:fillRect/>
          </a:stretch>
        </p:blipFill>
        <p:spPr>
          <a:xfrm>
            <a:off x="3429001" y="152400"/>
            <a:ext cx="1687286" cy="1048232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01" b="34336" l="55563" r="76438">
                        <a14:foregroundMark x1="60750" y1="15958" x2="64875" y2="13080"/>
                        <a14:foregroundMark x1="71000" y1="9418" x2="71375" y2="11511"/>
                        <a14:backgroundMark x1="56750" y1="29693" x2="60500" y2="29889"/>
                        <a14:backgroundMark x1="67688" y1="29693" x2="75500" y2="298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20" t="8023" r="23382" b="65700"/>
          <a:stretch>
            <a:fillRect/>
          </a:stretch>
        </p:blipFill>
        <p:spPr>
          <a:xfrm>
            <a:off x="10744200" y="-64940"/>
            <a:ext cx="1578429" cy="20537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366848" y="195637"/>
            <a:ext cx="678180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 bài Gọi bạn kể về 2 bạn là Bê vàng và....</a:t>
            </a:r>
          </a:p>
        </p:txBody>
      </p:sp>
      <p:sp>
        <p:nvSpPr>
          <p:cNvPr id="16" name="Rectangular Callout 15"/>
          <p:cNvSpPr/>
          <p:nvPr/>
        </p:nvSpPr>
        <p:spPr>
          <a:xfrm>
            <a:off x="0" y="4825217"/>
            <a:ext cx="4114800" cy="1989920"/>
          </a:xfrm>
          <a:prstGeom prst="wedgeRectCallout">
            <a:avLst>
              <a:gd name="adj1" fmla="val 91352"/>
              <a:gd name="adj2" fmla="val -60262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Dê trắng</a:t>
            </a:r>
          </a:p>
        </p:txBody>
      </p:sp>
      <p:sp>
        <p:nvSpPr>
          <p:cNvPr id="18" name="Right Arrow 17">
            <a:hlinkClick r:id="rId9" action="ppaction://hlinksldjump"/>
          </p:cNvPr>
          <p:cNvSpPr/>
          <p:nvPr/>
        </p:nvSpPr>
        <p:spPr>
          <a:xfrm>
            <a:off x="11148649" y="6152287"/>
            <a:ext cx="1043351" cy="7057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6335486" y="5931163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762001"/>
            <a:ext cx="6477000" cy="3261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429" b="93656" l="0" r="90000">
                        <a14:foregroundMark x1="19000" y1="87181" x2="38375" y2="83976"/>
                        <a14:foregroundMark x1="38688" y1="39438" x2="37688" y2="40419"/>
                        <a14:foregroundMark x1="73688" y1="82080" x2="75563" y2="86985"/>
                        <a14:foregroundMark x1="10125" y1="61151" x2="14375" y2="72269"/>
                        <a14:foregroundMark x1="19313" y1="87574" x2="31063" y2="87181"/>
                        <a14:foregroundMark x1="85750" y1="64356" x2="83563" y2="70046"/>
                        <a14:backgroundMark x1="30062" y1="53630" x2="31063" y2="55657"/>
                        <a14:backgroundMark x1="24063" y1="61936" x2="24938" y2="61740"/>
                        <a14:backgroundMark x1="34625" y1="61347" x2="42938" y2="63244"/>
                        <a14:backgroundMark x1="56188" y1="61151" x2="60438" y2="61740"/>
                        <a14:backgroundMark x1="53125" y1="64944" x2="56375" y2="67953"/>
                        <a14:backgroundMark x1="73688" y1="60235" x2="75750" y2="60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7" t="38272" r="8321" b="10546"/>
          <a:stretch>
            <a:fillRect/>
          </a:stretch>
        </p:blipFill>
        <p:spPr>
          <a:xfrm>
            <a:off x="457200" y="1988804"/>
            <a:ext cx="11734800" cy="4869196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7" b="28058" l="3688" r="37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62855" b="72662"/>
          <a:stretch>
            <a:fillRect/>
          </a:stretch>
        </p:blipFill>
        <p:spPr>
          <a:xfrm>
            <a:off x="2514600" y="0"/>
            <a:ext cx="1687286" cy="1048232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01" b="34336" l="55563" r="76438">
                        <a14:foregroundMark x1="60750" y1="15958" x2="64875" y2="13080"/>
                        <a14:foregroundMark x1="71000" y1="9418" x2="71375" y2="11511"/>
                        <a14:backgroundMark x1="56750" y1="29693" x2="60500" y2="29889"/>
                        <a14:backgroundMark x1="67688" y1="29693" x2="75500" y2="298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20" t="8023" r="23382" b="65700"/>
          <a:stretch>
            <a:fillRect/>
          </a:stretch>
        </p:blipFill>
        <p:spPr>
          <a:xfrm>
            <a:off x="10591800" y="-264871"/>
            <a:ext cx="1578429" cy="20537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308764" y="861875"/>
            <a:ext cx="601980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 bạn bê vàng và dê trắng sống ở đâu?</a:t>
            </a:r>
          </a:p>
        </p:txBody>
      </p:sp>
      <p:sp>
        <p:nvSpPr>
          <p:cNvPr id="16" name="Rectangular Callout 15"/>
          <p:cNvSpPr/>
          <p:nvPr/>
        </p:nvSpPr>
        <p:spPr>
          <a:xfrm>
            <a:off x="0" y="5050226"/>
            <a:ext cx="4488873" cy="1807774"/>
          </a:xfrm>
          <a:prstGeom prst="wedgeRectCallout">
            <a:avLst>
              <a:gd name="adj1" fmla="val 67267"/>
              <a:gd name="adj2" fmla="val -35109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Rừng xanh</a:t>
            </a:r>
          </a:p>
        </p:txBody>
      </p:sp>
      <p:sp>
        <p:nvSpPr>
          <p:cNvPr id="18" name="Right Arrow 17">
            <a:hlinkClick r:id="rId8" action="ppaction://hlinksldjump"/>
          </p:cNvPr>
          <p:cNvSpPr/>
          <p:nvPr/>
        </p:nvSpPr>
        <p:spPr>
          <a:xfrm>
            <a:off x="11148649" y="6152287"/>
            <a:ext cx="1043351" cy="7057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6324600" y="5931163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762001"/>
            <a:ext cx="5486400" cy="3261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429" b="93656" l="0" r="90000">
                        <a14:foregroundMark x1="19000" y1="87181" x2="38375" y2="83976"/>
                        <a14:foregroundMark x1="38688" y1="39438" x2="37688" y2="40419"/>
                        <a14:foregroundMark x1="73688" y1="82080" x2="75563" y2="86985"/>
                        <a14:foregroundMark x1="10125" y1="61151" x2="14375" y2="72269"/>
                        <a14:foregroundMark x1="19313" y1="87574" x2="31063" y2="87181"/>
                        <a14:foregroundMark x1="85750" y1="64356" x2="83563" y2="70046"/>
                        <a14:backgroundMark x1="30062" y1="53630" x2="31063" y2="55657"/>
                        <a14:backgroundMark x1="24063" y1="61936" x2="24938" y2="61740"/>
                        <a14:backgroundMark x1="34625" y1="61347" x2="42938" y2="63244"/>
                        <a14:backgroundMark x1="56188" y1="61151" x2="60438" y2="61740"/>
                        <a14:backgroundMark x1="53125" y1="64944" x2="56375" y2="67953"/>
                        <a14:backgroundMark x1="73688" y1="60235" x2="75750" y2="60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7" t="38272" r="8321" b="10546"/>
          <a:stretch>
            <a:fillRect/>
          </a:stretch>
        </p:blipFill>
        <p:spPr>
          <a:xfrm>
            <a:off x="1219200" y="1988804"/>
            <a:ext cx="9753600" cy="4869196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7" b="28058" l="3688" r="37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62855" b="72662"/>
          <a:stretch>
            <a:fillRect/>
          </a:stretch>
        </p:blipFill>
        <p:spPr>
          <a:xfrm>
            <a:off x="3429001" y="152400"/>
            <a:ext cx="1687286" cy="1048232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01" b="34336" l="55563" r="76438">
                        <a14:foregroundMark x1="60750" y1="15958" x2="64875" y2="13080"/>
                        <a14:foregroundMark x1="71000" y1="9418" x2="71375" y2="11511"/>
                        <a14:backgroundMark x1="56750" y1="29693" x2="60500" y2="29889"/>
                        <a14:backgroundMark x1="67688" y1="29693" x2="75500" y2="298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20" t="8023" r="23382" b="65700"/>
          <a:stretch>
            <a:fillRect/>
          </a:stretch>
        </p:blipFill>
        <p:spPr>
          <a:xfrm>
            <a:off x="9122229" y="338932"/>
            <a:ext cx="1578429" cy="20537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14800" y="978960"/>
            <a:ext cx="548640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 vàng đi tìm cái gì?</a:t>
            </a:r>
          </a:p>
        </p:txBody>
      </p:sp>
      <p:sp>
        <p:nvSpPr>
          <p:cNvPr id="16" name="Rectangular Callout 15"/>
          <p:cNvSpPr/>
          <p:nvPr/>
        </p:nvSpPr>
        <p:spPr>
          <a:xfrm>
            <a:off x="0" y="4240313"/>
            <a:ext cx="5638800" cy="2631542"/>
          </a:xfrm>
          <a:prstGeom prst="wedgeRectCallout">
            <a:avLst>
              <a:gd name="adj1" fmla="val 57525"/>
              <a:gd name="adj2" fmla="val -32009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vi-VN" sz="72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 tìm cỏ</a:t>
            </a:r>
          </a:p>
        </p:txBody>
      </p:sp>
      <p:sp>
        <p:nvSpPr>
          <p:cNvPr id="18" name="Right Arrow 17">
            <a:hlinkClick r:id="rId8" action="ppaction://hlinksldjump"/>
          </p:cNvPr>
          <p:cNvSpPr/>
          <p:nvPr/>
        </p:nvSpPr>
        <p:spPr>
          <a:xfrm>
            <a:off x="11148649" y="6152287"/>
            <a:ext cx="1043351" cy="7057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6324600" y="5931163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762001"/>
            <a:ext cx="5486400" cy="3261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429" b="93656" l="0" r="90000">
                        <a14:foregroundMark x1="19000" y1="87181" x2="38375" y2="83976"/>
                        <a14:foregroundMark x1="38688" y1="39438" x2="37688" y2="40419"/>
                        <a14:foregroundMark x1="73688" y1="82080" x2="75563" y2="86985"/>
                        <a14:foregroundMark x1="10125" y1="61151" x2="14375" y2="72269"/>
                        <a14:foregroundMark x1="19313" y1="87574" x2="31063" y2="87181"/>
                        <a14:foregroundMark x1="85750" y1="64356" x2="83563" y2="70046"/>
                        <a14:backgroundMark x1="30062" y1="53630" x2="31063" y2="55657"/>
                        <a14:backgroundMark x1="24063" y1="61936" x2="24938" y2="61740"/>
                        <a14:backgroundMark x1="34625" y1="61347" x2="42938" y2="63244"/>
                        <a14:backgroundMark x1="56188" y1="61151" x2="60438" y2="61740"/>
                        <a14:backgroundMark x1="53125" y1="64944" x2="56375" y2="67953"/>
                        <a14:backgroundMark x1="73688" y1="60235" x2="75750" y2="60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7" t="38272" r="8321" b="10546"/>
          <a:stretch>
            <a:fillRect/>
          </a:stretch>
        </p:blipFill>
        <p:spPr>
          <a:xfrm>
            <a:off x="1219200" y="1988804"/>
            <a:ext cx="9753600" cy="4869196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7" b="28058" l="3688" r="37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62855" b="72662"/>
          <a:stretch>
            <a:fillRect/>
          </a:stretch>
        </p:blipFill>
        <p:spPr>
          <a:xfrm>
            <a:off x="3429001" y="152400"/>
            <a:ext cx="1687286" cy="1048232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01" b="34336" l="55563" r="76438">
                        <a14:foregroundMark x1="60750" y1="15958" x2="64875" y2="13080"/>
                        <a14:foregroundMark x1="71000" y1="9418" x2="71375" y2="11511"/>
                        <a14:backgroundMark x1="56750" y1="29693" x2="60500" y2="29889"/>
                        <a14:backgroundMark x1="67688" y1="29693" x2="75500" y2="298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20" t="8023" r="23382" b="65700"/>
          <a:stretch>
            <a:fillRect/>
          </a:stretch>
        </p:blipFill>
        <p:spPr>
          <a:xfrm>
            <a:off x="9122229" y="338932"/>
            <a:ext cx="1578429" cy="20537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080164" y="1094510"/>
            <a:ext cx="541020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360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Tình trạng thiếu nước do nắng lâu, không mưa gây ra gọi là gì?</a:t>
            </a:r>
            <a:endParaRPr lang="en-US" altLang="vi-VN" sz="3600" b="1" dirty="0">
              <a:solidFill>
                <a:schemeClr val="bg1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6" name="Rectangular Callout 15"/>
          <p:cNvSpPr/>
          <p:nvPr/>
        </p:nvSpPr>
        <p:spPr>
          <a:xfrm>
            <a:off x="0" y="5095368"/>
            <a:ext cx="3657600" cy="1762632"/>
          </a:xfrm>
          <a:prstGeom prst="wedgeRectCallout">
            <a:avLst>
              <a:gd name="adj1" fmla="val 55694"/>
              <a:gd name="adj2" fmla="val -150405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Hạn hán</a:t>
            </a:r>
          </a:p>
        </p:txBody>
      </p:sp>
      <p:sp>
        <p:nvSpPr>
          <p:cNvPr id="18" name="Right Arrow 17">
            <a:hlinkClick r:id="" action="ppaction://noaction"/>
          </p:cNvPr>
          <p:cNvSpPr/>
          <p:nvPr/>
        </p:nvSpPr>
        <p:spPr>
          <a:xfrm>
            <a:off x="11127867" y="6152287"/>
            <a:ext cx="1043351" cy="7057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6335486" y="5876271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130" y="-61905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2388" y="981300"/>
            <a:ext cx="10272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0" y="1621830"/>
            <a:ext cx="3074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33516" y="2308969"/>
            <a:ext cx="9545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1+ 2: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Đọc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1570" y="2979465"/>
            <a:ext cx="10883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Tớ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nhớ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cậu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3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39EB48E-1F28-46B8-8EE8-CD16F6B6EA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851</Words>
  <Application>Microsoft Office PowerPoint</Application>
  <PresentationFormat>Widescreen</PresentationFormat>
  <Paragraphs>114</Paragraphs>
  <Slides>38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38</vt:i4>
      </vt:variant>
    </vt:vector>
  </HeadingPairs>
  <TitlesOfParts>
    <vt:vector size="61" baseType="lpstr">
      <vt:lpstr>Microsoft YaHei</vt:lpstr>
      <vt:lpstr>宋体</vt:lpstr>
      <vt:lpstr>宋体</vt:lpstr>
      <vt:lpstr>Arial</vt:lpstr>
      <vt:lpstr>Arial Rounded MT Bold</vt:lpstr>
      <vt:lpstr>Arial-Rounded</vt:lpstr>
      <vt:lpstr>Calibri</vt:lpstr>
      <vt:lpstr>Calibri Light</vt:lpstr>
      <vt:lpstr>Franklin Gothic Book</vt:lpstr>
      <vt:lpstr>Franklin Gothic Medium</vt:lpstr>
      <vt:lpstr>HP001 4 hàng</vt:lpstr>
      <vt:lpstr>华文楷体</vt:lpstr>
      <vt:lpstr>Times New Roman</vt:lpstr>
      <vt:lpstr>Wingdings 2</vt:lpstr>
      <vt:lpstr>汉仪黑荔枝体简</vt:lpstr>
      <vt:lpstr>1_Office Theme</vt:lpstr>
      <vt:lpstr>3_Office Theme</vt:lpstr>
      <vt:lpstr>4_Office Theme</vt:lpstr>
      <vt:lpstr>5_Office Theme</vt:lpstr>
      <vt:lpstr>Trek</vt:lpstr>
      <vt:lpstr>7_Office Theme</vt:lpstr>
      <vt:lpstr>6_Office Theme</vt:lpstr>
      <vt:lpstr>8_Office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Khi vui chơi cùng bạn em cảm thấy thế nào? 2. Khi xa bạn em cảm thấy thế nào?</vt:lpstr>
      <vt:lpstr>PowerPoint Presentation</vt:lpstr>
      <vt:lpstr>PowerPoint Presentation</vt:lpstr>
      <vt:lpstr>PowerPoint Presentation</vt:lpstr>
      <vt:lpstr>Luyện đọc câu dài</vt:lpstr>
      <vt:lpstr>PowerPoint Presentation</vt:lpstr>
      <vt:lpstr>PowerPoint Presentation</vt:lpstr>
      <vt:lpstr>2. Đóng vai sóc và kiến để nói và đáp lời chào khi chia tay.</vt:lpstr>
      <vt:lpstr>2. Em sẽ nói với bạn thế nào khi - Bạn chuyển đến 1 ngôi trường khác - Tan học, em về trước còn bạn ở lại chờ bố mẹ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18</cp:revision>
  <dcterms:created xsi:type="dcterms:W3CDTF">2021-05-26T07:40:58Z</dcterms:created>
  <dcterms:modified xsi:type="dcterms:W3CDTF">2021-11-12T02:02:04Z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