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10" r:id="rId3"/>
    <p:sldMasterId id="2147483722" r:id="rId4"/>
    <p:sldMasterId id="2147483724" r:id="rId5"/>
    <p:sldMasterId id="2147483736" r:id="rId6"/>
    <p:sldMasterId id="2147483741" r:id="rId7"/>
  </p:sldMasterIdLst>
  <p:notesMasterIdLst>
    <p:notesMasterId r:id="rId49"/>
  </p:notesMasterIdLst>
  <p:sldIdLst>
    <p:sldId id="317" r:id="rId8"/>
    <p:sldId id="296" r:id="rId9"/>
    <p:sldId id="297" r:id="rId10"/>
    <p:sldId id="298" r:id="rId11"/>
    <p:sldId id="299" r:id="rId12"/>
    <p:sldId id="263" r:id="rId13"/>
    <p:sldId id="264" r:id="rId14"/>
    <p:sldId id="266" r:id="rId15"/>
    <p:sldId id="262" r:id="rId16"/>
    <p:sldId id="302" r:id="rId17"/>
    <p:sldId id="261" r:id="rId18"/>
    <p:sldId id="303" r:id="rId19"/>
    <p:sldId id="301" r:id="rId20"/>
    <p:sldId id="304" r:id="rId21"/>
    <p:sldId id="274" r:id="rId22"/>
    <p:sldId id="305" r:id="rId23"/>
    <p:sldId id="306" r:id="rId24"/>
    <p:sldId id="307" r:id="rId25"/>
    <p:sldId id="275" r:id="rId26"/>
    <p:sldId id="308" r:id="rId27"/>
    <p:sldId id="276" r:id="rId28"/>
    <p:sldId id="277" r:id="rId29"/>
    <p:sldId id="309" r:id="rId30"/>
    <p:sldId id="278" r:id="rId31"/>
    <p:sldId id="319" r:id="rId32"/>
    <p:sldId id="318" r:id="rId33"/>
    <p:sldId id="279" r:id="rId34"/>
    <p:sldId id="310" r:id="rId35"/>
    <p:sldId id="280" r:id="rId36"/>
    <p:sldId id="284" r:id="rId37"/>
    <p:sldId id="285" r:id="rId38"/>
    <p:sldId id="311" r:id="rId39"/>
    <p:sldId id="312" r:id="rId40"/>
    <p:sldId id="320" r:id="rId41"/>
    <p:sldId id="313" r:id="rId42"/>
    <p:sldId id="314" r:id="rId43"/>
    <p:sldId id="315" r:id="rId44"/>
    <p:sldId id="316" r:id="rId45"/>
    <p:sldId id="286" r:id="rId46"/>
    <p:sldId id="287" r:id="rId47"/>
    <p:sldId id="29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63397-2D67-453F-8250-E5792C95A770}" type="datetimeFigureOut">
              <a:rPr lang="en-US" smtClean="0"/>
              <a:t>8/3/2022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4FC48-B797-467D-8D4F-713F9592597D}" type="slidenum">
              <a:rPr lang="en-US" smtClean="0"/>
              <a:t>‹#›</a:t>
            </a:fld>
            <a:endParaRPr lang="en-US"/>
          </a:p>
        </p:txBody>
      </p:sp>
    </p:spTree>
    <p:extLst>
      <p:ext uri="{BB962C8B-B14F-4D97-AF65-F5344CB8AC3E}">
        <p14:creationId xmlns:p14="http://schemas.microsoft.com/office/powerpoint/2010/main" val="171902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08737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extLst>
      <p:ext uri="{BB962C8B-B14F-4D97-AF65-F5344CB8AC3E}">
        <p14:creationId xmlns:p14="http://schemas.microsoft.com/office/powerpoint/2010/main" val="2997740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extLst>
      <p:ext uri="{BB962C8B-B14F-4D97-AF65-F5344CB8AC3E}">
        <p14:creationId xmlns:p14="http://schemas.microsoft.com/office/powerpoint/2010/main" val="168091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extLst>
      <p:ext uri="{BB962C8B-B14F-4D97-AF65-F5344CB8AC3E}">
        <p14:creationId xmlns:p14="http://schemas.microsoft.com/office/powerpoint/2010/main" val="2495660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extLst>
      <p:ext uri="{BB962C8B-B14F-4D97-AF65-F5344CB8AC3E}">
        <p14:creationId xmlns:p14="http://schemas.microsoft.com/office/powerpoint/2010/main" val="3254710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23</a:t>
            </a:fld>
            <a:endParaRPr lang="en-US"/>
          </a:p>
        </p:txBody>
      </p:sp>
    </p:spTree>
    <p:extLst>
      <p:ext uri="{BB962C8B-B14F-4D97-AF65-F5344CB8AC3E}">
        <p14:creationId xmlns:p14="http://schemas.microsoft.com/office/powerpoint/2010/main" val="37163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3418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28</a:t>
            </a:fld>
            <a:endParaRPr lang="en-US"/>
          </a:p>
        </p:txBody>
      </p:sp>
    </p:spTree>
    <p:extLst>
      <p:ext uri="{BB962C8B-B14F-4D97-AF65-F5344CB8AC3E}">
        <p14:creationId xmlns:p14="http://schemas.microsoft.com/office/powerpoint/2010/main" val="3638396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691535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27998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24386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208965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49029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78712676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80684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163099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871237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15735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1422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3951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2560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054551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910753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91576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06536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1870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844824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503013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289193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7898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77905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60282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232134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99489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2822483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7524060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843650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84514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231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586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47766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5191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2805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4654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1442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0869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749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1165394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279912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027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243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325687"/>
      </p:ext>
    </p:extLst>
  </p:cSld>
  <p:clrMapOvr>
    <a:masterClrMapping/>
  </p:clrMapOvr>
  <p:transition spd="slow">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8/3/2022</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extLst>
      <p:ext uri="{BB962C8B-B14F-4D97-AF65-F5344CB8AC3E}">
        <p14:creationId xmlns:p14="http://schemas.microsoft.com/office/powerpoint/2010/main" val="3572447618"/>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322442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8/3/2022</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extLst>
      <p:ext uri="{BB962C8B-B14F-4D97-AF65-F5344CB8AC3E}">
        <p14:creationId xmlns:p14="http://schemas.microsoft.com/office/powerpoint/2010/main" val="4165055125"/>
      </p:ext>
    </p:extLst>
  </p:cSld>
  <p:clrMapOvr>
    <a:masterClrMapping/>
  </p:clrMapOvr>
  <p:transition spd="slow">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017244"/>
      </p:ext>
    </p:extLst>
  </p:cSld>
  <p:clrMapOvr>
    <a:masterClrMapping/>
  </p:clrMapOvr>
  <p:transition spd="slow">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879555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8120633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81063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1657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8/3/2022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44303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556447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7000907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74175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8/3/2022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566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422178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6188413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8/3/2022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41667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8/3/2022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59498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8226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8/3/2022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4555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4.jpeg"/><Relationship Id="rId5" Type="http://schemas.openxmlformats.org/officeDocument/2006/relationships/theme" Target="../theme/theme6.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586216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8/3/2022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01757104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450288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187893"/>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1792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191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8/3/2022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21397115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5.xml"/><Relationship Id="rId5" Type="http://schemas.openxmlformats.org/officeDocument/2006/relationships/image" Target="../media/image23.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5" Type="http://schemas.openxmlformats.org/officeDocument/2006/relationships/image" Target="../media/image23.jpe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23.jpe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6.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jpeg"/><Relationship Id="rId5" Type="http://schemas.openxmlformats.org/officeDocument/2006/relationships/image" Target="../media/image37.png"/><Relationship Id="rId4" Type="http://schemas.openxmlformats.org/officeDocument/2006/relationships/notesSlide" Target="../notesSlides/notesSlide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38.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6.xml"/><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9.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GIF"/><Relationship Id="rId18" Type="http://schemas.openxmlformats.org/officeDocument/2006/relationships/slide" Target="slide36.xml"/><Relationship Id="rId3" Type="http://schemas.openxmlformats.org/officeDocument/2006/relationships/audio" Target="../media/audio1.wav"/><Relationship Id="rId21" Type="http://schemas.openxmlformats.org/officeDocument/2006/relationships/image" Target="../media/image54.png"/><Relationship Id="rId7" Type="http://schemas.openxmlformats.org/officeDocument/2006/relationships/image" Target="../media/image43.png"/><Relationship Id="rId12" Type="http://schemas.openxmlformats.org/officeDocument/2006/relationships/image" Target="../media/image48.GIF"/><Relationship Id="rId17" Type="http://schemas.openxmlformats.org/officeDocument/2006/relationships/image" Target="../media/image52.png"/><Relationship Id="rId2" Type="http://schemas.openxmlformats.org/officeDocument/2006/relationships/notesSlide" Target="../notesSlides/notesSlide10.xml"/><Relationship Id="rId16" Type="http://schemas.openxmlformats.org/officeDocument/2006/relationships/slide" Target="slide35.xml"/><Relationship Id="rId20" Type="http://schemas.openxmlformats.org/officeDocument/2006/relationships/slide" Target="slide37.xml"/><Relationship Id="rId1" Type="http://schemas.openxmlformats.org/officeDocument/2006/relationships/slideLayout" Target="../slideLayouts/slideLayout53.xml"/><Relationship Id="rId6" Type="http://schemas.openxmlformats.org/officeDocument/2006/relationships/image" Target="../media/image42.png"/><Relationship Id="rId11" Type="http://schemas.openxmlformats.org/officeDocument/2006/relationships/image" Target="../media/image47.GIF"/><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5.png"/><Relationship Id="rId10" Type="http://schemas.openxmlformats.org/officeDocument/2006/relationships/image" Target="../media/image46.GIF"/><Relationship Id="rId19" Type="http://schemas.openxmlformats.org/officeDocument/2006/relationships/image" Target="../media/image53.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slide" Target="slide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6.png"/><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6.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4.jpg"/><Relationship Id="rId1" Type="http://schemas.openxmlformats.org/officeDocument/2006/relationships/slideLayout" Target="../slideLayouts/slideLayout36.xml"/><Relationship Id="rId5" Type="http://schemas.openxmlformats.org/officeDocument/2006/relationships/image" Target="../media/image23.jpe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2.wav"/><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5.xml"/><Relationship Id="rId5" Type="http://schemas.openxmlformats.org/officeDocument/2006/relationships/image" Target="../media/image16.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29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Rồng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rắn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lên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mây</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0480901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advClick="0" advTm="3713">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xmlns="" id="{EF9883B5-F639-43A0-8274-E6E53C758DD0}"/>
              </a:ext>
            </a:extLst>
          </p:cNvPr>
          <p:cNvSpPr/>
          <p:nvPr/>
        </p:nvSpPr>
        <p:spPr>
          <a:xfrm>
            <a:off x="8038214" y="1507809"/>
            <a:ext cx="3995192" cy="135762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xmlns="" id="{8AE127AC-492B-4661-B13F-D5789FB7891D}"/>
              </a:ext>
            </a:extLst>
          </p:cNvPr>
          <p:cNvCxnSpPr/>
          <p:nvPr/>
        </p:nvCxnSpPr>
        <p:spPr>
          <a:xfrm>
            <a:off x="1998921" y="393405"/>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xmlns="" id="{ACF17813-1E7F-4422-B582-0AE720DAF12B}"/>
              </a:ext>
            </a:extLst>
          </p:cNvPr>
          <p:cNvCxnSpPr/>
          <p:nvPr/>
        </p:nvCxnSpPr>
        <p:spPr>
          <a:xfrm>
            <a:off x="3806456" y="1254642"/>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F9BD616E-7575-467F-A2E1-1BB4E7338901}"/>
              </a:ext>
            </a:extLst>
          </p:cNvPr>
          <p:cNvCxnSpPr/>
          <p:nvPr/>
        </p:nvCxnSpPr>
        <p:spPr>
          <a:xfrm>
            <a:off x="5486400" y="2105247"/>
            <a:ext cx="978195"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691978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123997-6896-44A2-B90E-6D38F05A890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xmlns="" id="{A033925C-0B70-4352-B4DF-3B744170CD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2093"/>
          </a:xfrm>
        </p:spPr>
      </p:pic>
      <p:pic>
        <p:nvPicPr>
          <p:cNvPr id="6" name="62" descr="E:\素材\春\7ff96c0408d5f1ad90e6490e1fb39ea4.png7ff96c0408d5f1ad90e6490e1fb39ea4">
            <a:extLst>
              <a:ext uri="{FF2B5EF4-FFF2-40B4-BE49-F238E27FC236}">
                <a16:creationId xmlns:a16="http://schemas.microsoft.com/office/drawing/2014/main" xmlns="" id="{64F6A5FC-3DEC-4D9C-9791-F66677AA0FDE}"/>
              </a:ext>
            </a:extLst>
          </p:cNvPr>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7" name="1" descr="E:\素材\春\7ff96c0408d5f1ad90e6490e1fb39ea4.png7ff96c0408d5f1ad90e6490e1fb39ea4">
            <a:extLst>
              <a:ext uri="{FF2B5EF4-FFF2-40B4-BE49-F238E27FC236}">
                <a16:creationId xmlns:a16="http://schemas.microsoft.com/office/drawing/2014/main" xmlns="" id="{17494F8F-C358-4D73-89D2-7A0FF02C3F60}"/>
              </a:ext>
            </a:extLst>
          </p:cNvPr>
          <p:cNvPicPr>
            <a:picLocks noChangeAspect="1"/>
          </p:cNvPicPr>
          <p:nvPr/>
        </p:nvPicPr>
        <p:blipFill>
          <a:blip r:embed="rId4" cstate="screen"/>
          <a:srcRect/>
          <a:stretch>
            <a:fillRect/>
          </a:stretch>
        </p:blipFill>
        <p:spPr>
          <a:xfrm rot="21000000">
            <a:off x="10031048" y="4756299"/>
            <a:ext cx="2396490" cy="2344420"/>
          </a:xfrm>
          <a:prstGeom prst="rect">
            <a:avLst/>
          </a:prstGeom>
        </p:spPr>
      </p:pic>
      <p:sp>
        <p:nvSpPr>
          <p:cNvPr id="8" name="Title 1">
            <a:extLst>
              <a:ext uri="{FF2B5EF4-FFF2-40B4-BE49-F238E27FC236}">
                <a16:creationId xmlns:a16="http://schemas.microsoft.com/office/drawing/2014/main" xmlns="" id="{20725A23-25CE-454D-8B1F-43C5CCF2BEA9}"/>
              </a:ext>
            </a:extLst>
          </p:cNvPr>
          <p:cNvSpPr txBox="1">
            <a:spLocks/>
          </p:cNvSpPr>
          <p:nvPr/>
        </p:nvSpPr>
        <p:spPr>
          <a:xfrm>
            <a:off x="926638" y="-130978"/>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Rounded" panose="020B0500000000000000" pitchFamily="34" charset="0"/>
                <a:cs typeface="Arial-Rounded" panose="020B0500000000000000" pitchFamily="34" charset="0"/>
              </a:rPr>
              <a:t>Luyện đọc câu dài:</a:t>
            </a:r>
            <a:endParaRPr lang="en-US" dirty="0">
              <a:latin typeface="Arial-Rounded" panose="020B0500000000000000" pitchFamily="34" charset="0"/>
              <a:cs typeface="Arial-Rounded" panose="020B0500000000000000" pitchFamily="34" charset="0"/>
            </a:endParaRPr>
          </a:p>
        </p:txBody>
      </p:sp>
      <p:sp>
        <p:nvSpPr>
          <p:cNvPr id="10" name="Content Placeholder 2">
            <a:extLst>
              <a:ext uri="{FF2B5EF4-FFF2-40B4-BE49-F238E27FC236}">
                <a16:creationId xmlns:a16="http://schemas.microsoft.com/office/drawing/2014/main" xmlns="" id="{27F4D05D-8FAE-4738-B8C7-B264B7819A7E}"/>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latin typeface="Arial-Rounded" panose="020B0500000000000000" pitchFamily="34" charset="0"/>
                <a:cs typeface="Arial-Rounded" panose="020B0500000000000000" pitchFamily="34" charset="0"/>
                <a:sym typeface="+mn-ea"/>
              </a:rPr>
              <a:t>Nếu thầy nói “có” thì rồng rắn hỏi xin thuốc cho con và đồng ý cho thầy bắt khúc đuôi.</a:t>
            </a:r>
            <a:endParaRPr lang="en-US" dirty="0"/>
          </a:p>
        </p:txBody>
      </p:sp>
      <p:cxnSp>
        <p:nvCxnSpPr>
          <p:cNvPr id="11" name="Straight Connector 10">
            <a:extLst>
              <a:ext uri="{FF2B5EF4-FFF2-40B4-BE49-F238E27FC236}">
                <a16:creationId xmlns:a16="http://schemas.microsoft.com/office/drawing/2014/main" xmlns="" id="{37584444-5A90-4D0A-AE63-F5ED23121AD2}"/>
              </a:ext>
            </a:extLst>
          </p:cNvPr>
          <p:cNvCxnSpPr/>
          <p:nvPr/>
        </p:nvCxnSpPr>
        <p:spPr>
          <a:xfrm flipH="1">
            <a:off x="3223549" y="191183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D50890F3-2FF8-4855-8708-2F79AB5D3835}"/>
              </a:ext>
            </a:extLst>
          </p:cNvPr>
          <p:cNvCxnSpPr/>
          <p:nvPr/>
        </p:nvCxnSpPr>
        <p:spPr>
          <a:xfrm flipH="1">
            <a:off x="4045327" y="191183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xmlns="" id="{514CCB7C-5287-4B23-8EF8-2D8206DAB713}"/>
              </a:ext>
            </a:extLst>
          </p:cNvPr>
          <p:cNvCxnSpPr/>
          <p:nvPr/>
        </p:nvCxnSpPr>
        <p:spPr>
          <a:xfrm flipH="1">
            <a:off x="10195139" y="191183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xmlns="" id="{AC59F49F-DDA1-47AF-88B8-CB778479F17D}"/>
              </a:ext>
            </a:extLst>
          </p:cNvPr>
          <p:cNvCxnSpPr/>
          <p:nvPr/>
        </p:nvCxnSpPr>
        <p:spPr>
          <a:xfrm flipH="1">
            <a:off x="2153950" y="240338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xmlns="" id="{82FFF487-D140-448D-9C17-660E54B95D55}"/>
              </a:ext>
            </a:extLst>
          </p:cNvPr>
          <p:cNvCxnSpPr/>
          <p:nvPr/>
        </p:nvCxnSpPr>
        <p:spPr>
          <a:xfrm flipH="1">
            <a:off x="6373332" y="242915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xmlns="" id="{F314B6D4-B835-4B9B-984A-C3246C43C7F0}"/>
              </a:ext>
            </a:extLst>
          </p:cNvPr>
          <p:cNvCxnSpPr/>
          <p:nvPr/>
        </p:nvCxnSpPr>
        <p:spPr>
          <a:xfrm flipH="1">
            <a:off x="6557290" y="2429159"/>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a:extLst>
              <a:ext uri="{FF2B5EF4-FFF2-40B4-BE49-F238E27FC236}">
                <a16:creationId xmlns:a16="http://schemas.microsoft.com/office/drawing/2014/main" xmlns="" id="{076D4BAD-A9AA-4623-961F-F29AC61787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58518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ppt_x"/>
                                          </p:val>
                                        </p:tav>
                                        <p:tav tm="100000">
                                          <p:val>
                                            <p:strVal val="#ppt_x"/>
                                          </p:val>
                                        </p:tav>
                                      </p:tavLst>
                                    </p:anim>
                                    <p:anim calcmode="lin" valueType="num">
                                      <p:cBhvr additive="base">
                                        <p:cTn id="11" dur="500" fill="hold"/>
                                        <p:tgtEl>
                                          <p:spTgt spid="11"/>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xmlns=""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xmlns="" id="{32C9307B-8709-49A1-A7F8-55899FBE76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414814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9" name="TextBox 8">
            <a:extLst>
              <a:ext uri="{FF2B5EF4-FFF2-40B4-BE49-F238E27FC236}">
                <a16:creationId xmlns:a16="http://schemas.microsoft.com/office/drawing/2014/main" xmlns="" id="{51EEAF07-8D96-4E37-827A-212249DB098F}"/>
              </a:ext>
            </a:extLst>
          </p:cNvPr>
          <p:cNvSpPr txBox="1"/>
          <p:nvPr/>
        </p:nvSpPr>
        <p:spPr>
          <a:xfrm>
            <a:off x="7002145" y="2756851"/>
            <a:ext cx="4656455" cy="582295"/>
          </a:xfrm>
          <a:prstGeom prst="rect">
            <a:avLst/>
          </a:prstGeom>
          <a:solidFill>
            <a:srgbClr val="92D050"/>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10" name="Picture 3">
            <a:extLst>
              <a:ext uri="{FF2B5EF4-FFF2-40B4-BE49-F238E27FC236}">
                <a16:creationId xmlns:a16="http://schemas.microsoft.com/office/drawing/2014/main" xmlns="" id="{584BAE3D-7871-4EE1-8732-95937962FA5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22744" y="-232089"/>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xmlns="" id="{592DDDC9-2CBD-4C3D-8031-2F26EA7A5C7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97489" y="731836"/>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xmlns="" id="{C1B4108D-9DF1-4861-978C-A94628CCC86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0164" y="2613799"/>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a:extLst>
              <a:ext uri="{FF2B5EF4-FFF2-40B4-BE49-F238E27FC236}">
                <a16:creationId xmlns:a16="http://schemas.microsoft.com/office/drawing/2014/main" xmlns="" id="{FC773932-5F0C-4EFC-AC92-9B093BC170A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4151" y="4578127"/>
            <a:ext cx="527050" cy="1839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a:extLst>
              <a:ext uri="{FF2B5EF4-FFF2-40B4-BE49-F238E27FC236}">
                <a16:creationId xmlns:a16="http://schemas.microsoft.com/office/drawing/2014/main" xmlns="" id="{94486AD8-1BDB-4E3B-9576-78E500EDD2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48523690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xmlns="" id="{EF9883B5-F639-43A0-8274-E6E53C758DD0}"/>
              </a:ext>
            </a:extLst>
          </p:cNvPr>
          <p:cNvSpPr/>
          <p:nvPr/>
        </p:nvSpPr>
        <p:spPr>
          <a:xfrm>
            <a:off x="8569842" y="1746569"/>
            <a:ext cx="3463564" cy="111886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xmlns="" id="{4D0AC3FE-7F82-49A8-B33F-6FEF9E9C36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962885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xmlns=""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 người chơi làm thành rồng rắn bằng cách nào?</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xmlns="" id="{832B7712-E4AF-400F-B1BC-62388985FC23}"/>
              </a:ext>
            </a:extLst>
          </p:cNvPr>
          <p:cNvCxnSpPr/>
          <p:nvPr/>
        </p:nvCxnSpPr>
        <p:spPr>
          <a:xfrm>
            <a:off x="8389088" y="382772"/>
            <a:ext cx="1360968"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a16="http://schemas.microsoft.com/office/drawing/2014/main" xmlns="" id="{67740785-84F9-42F6-878B-8DE41A7D3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26752865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xmlns=""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gặp</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thuốc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Cloud 1">
            <a:extLst>
              <a:ext uri="{FF2B5EF4-FFF2-40B4-BE49-F238E27FC236}">
                <a16:creationId xmlns:a16="http://schemas.microsoft.com/office/drawing/2014/main" xmlns="" id="{2CD9B4C7-E234-4888-8735-4E5D7BB128E3}"/>
              </a:ext>
            </a:extLst>
          </p:cNvPr>
          <p:cNvSpPr/>
          <p:nvPr/>
        </p:nvSpPr>
        <p:spPr>
          <a:xfrm>
            <a:off x="7570381" y="1318437"/>
            <a:ext cx="3817089" cy="159829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rắn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gặp</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thầy</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xin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xmlns="" id="{EE68676D-6FC3-41B2-9501-374FEF85F8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56905896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xmlns="" id="{B605E907-EAD5-45CF-9343-015D783E59D1}"/>
              </a:ext>
            </a:extLst>
          </p:cNvPr>
          <p:cNvSpPr/>
          <p:nvPr/>
        </p:nvSpPr>
        <p:spPr>
          <a:xfrm>
            <a:off x="196821" y="182246"/>
            <a:ext cx="982093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đuôi</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xmlns="" id="{832B7712-E4AF-400F-B1BC-62388985FC23}"/>
              </a:ext>
            </a:extLst>
          </p:cNvPr>
          <p:cNvCxnSpPr>
            <a:cxnSpLocks/>
          </p:cNvCxnSpPr>
          <p:nvPr/>
        </p:nvCxnSpPr>
        <p:spPr>
          <a:xfrm>
            <a:off x="2328530" y="6028661"/>
            <a:ext cx="2778760" cy="0"/>
          </a:xfrm>
          <a:prstGeom prst="line">
            <a:avLst/>
          </a:prstGeom>
        </p:spPr>
        <p:style>
          <a:lnRef idx="3">
            <a:schemeClr val="accent2"/>
          </a:lnRef>
          <a:fillRef idx="0">
            <a:schemeClr val="accent2"/>
          </a:fillRef>
          <a:effectRef idx="2">
            <a:schemeClr val="accent2"/>
          </a:effectRef>
          <a:fontRef idx="minor">
            <a:schemeClr val="tx1"/>
          </a:fontRef>
        </p:style>
      </p:cxnSp>
      <p:pic>
        <p:nvPicPr>
          <p:cNvPr id="10" name="Picture 9">
            <a:extLst>
              <a:ext uri="{FF2B5EF4-FFF2-40B4-BE49-F238E27FC236}">
                <a16:creationId xmlns:a16="http://schemas.microsoft.com/office/drawing/2014/main" xmlns="" id="{DAEAE483-3948-4FC7-83E1-C7F6C7436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58701683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3"/>
          <a:stretch>
            <a:fillRect/>
          </a:stretch>
        </p:blipFill>
        <p:spPr>
          <a:xfrm>
            <a:off x="8722995" y="854710"/>
            <a:ext cx="3333750" cy="4652010"/>
          </a:xfrm>
          <a:prstGeom prst="rect">
            <a:avLst/>
          </a:prstGeom>
        </p:spPr>
      </p:pic>
      <p:sp>
        <p:nvSpPr>
          <p:cNvPr id="10" name="Rounded Rectangle 9"/>
          <p:cNvSpPr/>
          <p:nvPr/>
        </p:nvSpPr>
        <p:spPr>
          <a:xfrm>
            <a:off x="5833110" y="6005195"/>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Trò chơi lê-gô đem lại lợi ích gì?</a:t>
            </a:r>
          </a:p>
        </p:txBody>
      </p:sp>
      <p:cxnSp>
        <p:nvCxnSpPr>
          <p:cNvPr id="6" name="Straight Connector 5"/>
          <p:cNvCxnSpPr/>
          <p:nvPr/>
        </p:nvCxnSpPr>
        <p:spPr>
          <a:xfrm flipV="1">
            <a:off x="2029460" y="5553075"/>
            <a:ext cx="6570980" cy="1968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65760" y="5928360"/>
            <a:ext cx="5638165" cy="952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2" name="Rectangle 51"/>
          <p:cNvSpPr/>
          <p:nvPr/>
        </p:nvSpPr>
        <p:spPr>
          <a:xfrm>
            <a:off x="2200137" y="1652335"/>
            <a:ext cx="7765366" cy="2380864"/>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Trò</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chơi</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Ong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Về</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Tổ</a:t>
            </a:r>
            <a:endPar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endParaRPr>
          </a:p>
        </p:txBody>
      </p:sp>
      <p:sp>
        <p:nvSpPr>
          <p:cNvPr id="53" name="Rounded Rectangle 52"/>
          <p:cNvSpPr/>
          <p:nvPr/>
        </p:nvSpPr>
        <p:spPr>
          <a:xfrm>
            <a:off x="3817301" y="3031593"/>
            <a:ext cx="4557399" cy="1424293"/>
          </a:xfrm>
          <a:prstGeom prst="roundRect">
            <a:avLst>
              <a:gd name="adj" fmla="val 50000"/>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Bắt</a:t>
            </a:r>
            <a:r>
              <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đầu</a:t>
            </a:r>
            <a:endPar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pic>
        <p:nvPicPr>
          <p:cNvPr id="56" name="Picture 55"/>
          <p:cNvPicPr>
            <a:picLocks noChangeAspect="1"/>
          </p:cNvPicPr>
          <p:nvPr/>
        </p:nvPicPr>
        <p:blipFill rotWithShape="1">
          <a:blip r:embed="rId4">
            <a:extLst>
              <a:ext uri="{28A0092B-C50C-407E-A947-70E740481C1C}">
                <a14:useLocalDpi xmlns:a14="http://schemas.microsoft.com/office/drawing/2010/main" val="0"/>
              </a:ext>
            </a:extLst>
          </a:blip>
          <a:srcRect t="7975" r="62126" b="66794"/>
          <a:stretch>
            <a:fillRect/>
          </a:stretch>
        </p:blipFill>
        <p:spPr>
          <a:xfrm>
            <a:off x="131692" y="84406"/>
            <a:ext cx="2597440" cy="1730326"/>
          </a:xfrm>
          <a:prstGeom prst="rect">
            <a:avLst/>
          </a:prstGeom>
        </p:spPr>
      </p:pic>
      <p:pic>
        <p:nvPicPr>
          <p:cNvPr id="57" name="Picture 56"/>
          <p:cNvPicPr>
            <a:picLocks noChangeAspect="1"/>
          </p:cNvPicPr>
          <p:nvPr/>
        </p:nvPicPr>
        <p:blipFill rotWithShape="1">
          <a:blip r:embed="rId4">
            <a:extLst>
              <a:ext uri="{28A0092B-C50C-407E-A947-70E740481C1C}">
                <a14:useLocalDpi xmlns:a14="http://schemas.microsoft.com/office/drawing/2010/main" val="0"/>
              </a:ext>
            </a:extLst>
          </a:blip>
          <a:srcRect l="63470" t="5948" b="66360"/>
          <a:stretch>
            <a:fillRect/>
          </a:stretch>
        </p:blipFill>
        <p:spPr>
          <a:xfrm>
            <a:off x="9686778" y="35169"/>
            <a:ext cx="2505222" cy="1899140"/>
          </a:xfrm>
          <a:prstGeom prst="rect">
            <a:avLst/>
          </a:prstGeom>
        </p:spPr>
      </p:pic>
      <p:pic>
        <p:nvPicPr>
          <p:cNvPr id="58" name="Picture 57"/>
          <p:cNvPicPr>
            <a:picLocks noChangeAspect="1"/>
          </p:cNvPicPr>
          <p:nvPr/>
        </p:nvPicPr>
        <p:blipFill rotWithShape="1">
          <a:blip r:embed="rId4">
            <a:extLst>
              <a:ext uri="{28A0092B-C50C-407E-A947-70E740481C1C}">
                <a14:useLocalDpi xmlns:a14="http://schemas.microsoft.com/office/drawing/2010/main" val="0"/>
              </a:ext>
            </a:extLst>
          </a:blip>
          <a:srcRect l="7675" t="68718" r="64633" b="8103"/>
          <a:stretch>
            <a:fillRect/>
          </a:stretch>
        </p:blipFill>
        <p:spPr>
          <a:xfrm>
            <a:off x="829993" y="3631647"/>
            <a:ext cx="1899139" cy="1589650"/>
          </a:xfrm>
          <a:prstGeom prst="rect">
            <a:avLst/>
          </a:prstGeom>
        </p:spPr>
      </p:pic>
      <p:pic>
        <p:nvPicPr>
          <p:cNvPr id="59" name="Picture 58"/>
          <p:cNvPicPr>
            <a:picLocks noChangeAspect="1"/>
          </p:cNvPicPr>
          <p:nvPr/>
        </p:nvPicPr>
        <p:blipFill rotWithShape="1">
          <a:blip r:embed="rId4">
            <a:extLst>
              <a:ext uri="{28A0092B-C50C-407E-A947-70E740481C1C}">
                <a14:useLocalDpi xmlns:a14="http://schemas.microsoft.com/office/drawing/2010/main" val="0"/>
              </a:ext>
            </a:extLst>
          </a:blip>
          <a:srcRect l="65521" t="68923" r="3094" b="6872"/>
          <a:stretch>
            <a:fillRect/>
          </a:stretch>
        </p:blipFill>
        <p:spPr>
          <a:xfrm>
            <a:off x="9965503" y="3640864"/>
            <a:ext cx="2152358" cy="165998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9" name="Rounded Rectangle 9">
            <a:extLst>
              <a:ext uri="{FF2B5EF4-FFF2-40B4-BE49-F238E27FC236}">
                <a16:creationId xmlns:a16="http://schemas.microsoft.com/office/drawing/2014/main" xmlns="" id="{B605E907-EAD5-45CF-9343-015D783E59D1}"/>
              </a:ext>
            </a:extLst>
          </p:cNvPr>
          <p:cNvSpPr/>
          <p:nvPr/>
        </p:nvSpPr>
        <p:spPr>
          <a:xfrm>
            <a:off x="374354" y="110811"/>
            <a:ext cx="1065027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giữa</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đứt</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phải</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xmlns="" id="{832B7712-E4AF-400F-B1BC-62388985FC23}"/>
              </a:ext>
            </a:extLst>
          </p:cNvPr>
          <p:cNvCxnSpPr>
            <a:cxnSpLocks/>
          </p:cNvCxnSpPr>
          <p:nvPr/>
        </p:nvCxnSpPr>
        <p:spPr>
          <a:xfrm>
            <a:off x="5287925" y="6018027"/>
            <a:ext cx="451529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xmlns="" id="{42A03533-40C5-4EA0-80CB-CA69DAD2FF51}"/>
              </a:ext>
            </a:extLst>
          </p:cNvPr>
          <p:cNvCxnSpPr>
            <a:cxnSpLocks/>
          </p:cNvCxnSpPr>
          <p:nvPr/>
        </p:nvCxnSpPr>
        <p:spPr>
          <a:xfrm>
            <a:off x="1580706" y="6411431"/>
            <a:ext cx="652131" cy="0"/>
          </a:xfrm>
          <a:prstGeom prst="line">
            <a:avLst/>
          </a:prstGeom>
        </p:spPr>
        <p:style>
          <a:lnRef idx="3">
            <a:schemeClr val="accent2"/>
          </a:lnRef>
          <a:fillRef idx="0">
            <a:schemeClr val="accent2"/>
          </a:fillRef>
          <a:effectRef idx="2">
            <a:schemeClr val="accent2"/>
          </a:effectRef>
          <a:fontRef idx="minor">
            <a:schemeClr val="tx1"/>
          </a:fontRef>
        </p:style>
      </p:cxnSp>
      <p:pic>
        <p:nvPicPr>
          <p:cNvPr id="12" name="Picture 11">
            <a:extLst>
              <a:ext uri="{FF2B5EF4-FFF2-40B4-BE49-F238E27FC236}">
                <a16:creationId xmlns:a16="http://schemas.microsoft.com/office/drawing/2014/main" xmlns="" id="{E9FC7C2B-265C-4786-804C-CC2C33FA6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2668" y="5681875"/>
            <a:ext cx="1179463" cy="1173846"/>
          </a:xfrm>
          <a:prstGeom prst="rect">
            <a:avLst/>
          </a:prstGeom>
        </p:spPr>
      </p:pic>
    </p:spTree>
    <p:extLst>
      <p:ext uri="{BB962C8B-B14F-4D97-AF65-F5344CB8AC3E}">
        <p14:creationId xmlns:p14="http://schemas.microsoft.com/office/powerpoint/2010/main" val="40067998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normAutofit fontScale="90000"/>
          </a:bodyPr>
          <a:lstStyle/>
          <a:p>
            <a:r>
              <a:rPr lang="en-US">
                <a:latin typeface="Arial-Rounded" panose="020B0500000000000000" pitchFamily="34" charset="0"/>
                <a:cs typeface="Arial-Rounded" panose="020B0500000000000000" pitchFamily="34" charset="0"/>
              </a:rPr>
              <a:t>Chọn nội dung phù hợp với mỗi đoạn bài đọc</a:t>
            </a:r>
          </a:p>
        </p:txBody>
      </p:sp>
      <p:pic>
        <p:nvPicPr>
          <p:cNvPr id="4" name="Content Placeholder 3"/>
          <p:cNvPicPr>
            <a:picLocks noGrp="1" noChangeAspect="1"/>
          </p:cNvPicPr>
          <p:nvPr>
            <p:ph idx="1"/>
          </p:nvPr>
        </p:nvPicPr>
        <p:blipFill>
          <a:blip r:embed="rId4"/>
          <a:stretch>
            <a:fillRect/>
          </a:stretch>
        </p:blipFill>
        <p:spPr>
          <a:xfrm>
            <a:off x="2372995" y="1918335"/>
            <a:ext cx="7728585" cy="3026410"/>
          </a:xfrm>
          <a:prstGeom prst="rect">
            <a:avLst/>
          </a:prstGeom>
        </p:spPr>
      </p:pic>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pic>
        <p:nvPicPr>
          <p:cNvPr id="9" name="Picture 8">
            <a:extLst>
              <a:ext uri="{FF2B5EF4-FFF2-40B4-BE49-F238E27FC236}">
                <a16:creationId xmlns:a16="http://schemas.microsoft.com/office/drawing/2014/main" xmlns="" id="{2D390E81-2F90-4EA3-B1AD-A79B40075C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Rounded" panose="020B0500000000000000" pitchFamily="34" charset="0"/>
                <a:cs typeface="Arial-Rounded" panose="020B0500000000000000" pitchFamily="34" charset="0"/>
              </a:rPr>
              <a:t>1. </a:t>
            </a:r>
            <a:r>
              <a:rPr lang="en-US" dirty="0" err="1">
                <a:latin typeface="Arial-Rounded" panose="020B0500000000000000" pitchFamily="34" charset="0"/>
                <a:cs typeface="Arial-Rounded" panose="020B0500000000000000" pitchFamily="34" charset="0"/>
              </a:rPr>
              <a:t>Nói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tiếp</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để</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hoàn</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thành</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câu</a:t>
            </a:r>
            <a:endParaRPr lang="en-US" dirty="0">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a:xfrm>
            <a:off x="609600" y="1600200"/>
            <a:ext cx="10972800" cy="955675"/>
          </a:xfrm>
        </p:spPr>
        <p:txBody>
          <a:bodyPr>
            <a:noAutofit/>
          </a:bodyPr>
          <a:lstStyle/>
          <a:p>
            <a:pPr marL="0" indent="0" algn="just">
              <a:buNone/>
            </a:pPr>
            <a:r>
              <a:rPr lang="vi-VN" sz="2400" dirty="0">
                <a:latin typeface="Arial-Rounded" panose="020B0500000000000000" pitchFamily="34" charset="0"/>
                <a:cs typeface="Arial-Rounded" panose="020B0500000000000000" pitchFamily="34" charset="0"/>
              </a:rPr>
              <a:t>a. Nếu thầy nói không thì (...)</a:t>
            </a:r>
          </a:p>
          <a:p>
            <a:pPr marL="0" indent="0" algn="just">
              <a:buNone/>
            </a:pPr>
            <a:r>
              <a:rPr lang="vi-VN" sz="2400" dirty="0">
                <a:latin typeface="Arial-Rounded" panose="020B0500000000000000" pitchFamily="34" charset="0"/>
                <a:cs typeface="Arial-Rounded" panose="020B0500000000000000" pitchFamily="34" charset="0"/>
              </a:rPr>
              <a:t>b. Nếu thầy nói có thì (...)</a:t>
            </a:r>
          </a:p>
          <a:p>
            <a:pPr marL="0" indent="0" algn="just">
              <a:buNone/>
            </a:pPr>
            <a:r>
              <a:rPr lang="vi-VN" sz="2400" dirty="0">
                <a:latin typeface="Arial-Rounded" panose="020B0500000000000000" pitchFamily="34" charset="0"/>
                <a:cs typeface="Arial-Rounded" panose="020B0500000000000000" pitchFamily="34" charset="0"/>
              </a:rPr>
              <a:t>c. Nếu bạn khúc đuôi để thầy bắt được thì (...)</a:t>
            </a:r>
          </a:p>
          <a:p>
            <a:pPr marL="0" indent="0" algn="just">
              <a:buNone/>
            </a:pPr>
            <a:r>
              <a:rPr lang="vi-VN" sz="2400" dirty="0">
                <a:latin typeface="Arial-Rounded" panose="020B0500000000000000" pitchFamily="34" charset="0"/>
                <a:cs typeface="Arial-Rounded" panose="020B0500000000000000" pitchFamily="34" charset="0"/>
              </a:rPr>
              <a:t>d. Nếu bạn khúc giữa để đứt thì (...)</a:t>
            </a:r>
            <a:endParaRPr lang="en-US" sz="2400" dirty="0">
              <a:latin typeface="Arial-Rounded" panose="020B0500000000000000" pitchFamily="34" charset="0"/>
              <a:cs typeface="Arial-Rounded" panose="020B0500000000000000" pitchFamily="34" charset="0"/>
            </a:endParaRPr>
          </a:p>
        </p:txBody>
      </p:sp>
      <p:sp>
        <p:nvSpPr>
          <p:cNvPr id="6" name="Speech Bubble: Rectangle with Corners Rounded 5">
            <a:extLst>
              <a:ext uri="{FF2B5EF4-FFF2-40B4-BE49-F238E27FC236}">
                <a16:creationId xmlns:a16="http://schemas.microsoft.com/office/drawing/2014/main" xmlns="" id="{ABA90083-91A0-4E21-B201-63E1E250EC3F}"/>
              </a:ext>
            </a:extLst>
          </p:cNvPr>
          <p:cNvSpPr/>
          <p:nvPr/>
        </p:nvSpPr>
        <p:spPr>
          <a:xfrm>
            <a:off x="1754372" y="3732028"/>
            <a:ext cx="8229600" cy="2190307"/>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Nếu thầy nói không thì rồng rắn đi tiếp.</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 Nếu thầy nói có thì rồng rắn hỏi xin thuốc cho con và đồng ý cho thầy bắt khúc đuôi.</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 Nếu bạn khúc đuôi để thầy bắt được thì đổi vai làm thầy 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 Nếu bạn khúc giữa để đứt thì đổi vai làm khúc dưới</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4A4ECA-2108-4FDE-9990-48575CBB084F}"/>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vi-VN" dirty="0">
                <a:latin typeface="Arial-Rounded" panose="020B0500000000000000" pitchFamily="34" charset="0"/>
                <a:ea typeface="Arial-Rounded" panose="020B0500000000000000" pitchFamily="34" charset="0"/>
                <a:cs typeface="Arial-Rounded" panose="020B0500000000000000" pitchFamily="34" charset="0"/>
              </a:rPr>
              <a:t>Đặt một câu nói về trò chơi em thích.</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DACB2B21-EB8F-4F43-A025-5286F51229D9}"/>
              </a:ext>
            </a:extLst>
          </p:cNvPr>
          <p:cNvSpPr>
            <a:spLocks noGrp="1"/>
          </p:cNvSpPr>
          <p:nvPr>
            <p:ph idx="1"/>
          </p:nvPr>
        </p:nvSpPr>
        <p:spPr/>
        <p:txBody>
          <a:bodyPr>
            <a:normAutofit/>
          </a:bodyPr>
          <a:lstStyle/>
          <a:p>
            <a:pPr marL="0" indent="0" algn="ctr">
              <a:buNone/>
            </a:pPr>
            <a:r>
              <a:rPr lang="vi-VN"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Bịt mắt bắt dê là trò chơi rất thú vị.</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1125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AAE0639F-9912-40DE-9AB5-1353D63BF1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840983"/>
      </p:ext>
    </p:extLst>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30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hoa</a:t>
            </a:r>
            <a:r>
              <a:rPr lang="en-US" sz="3200" b="1" dirty="0" smtClean="0">
                <a:solidFill>
                  <a:schemeClr val="bg1"/>
                </a:solidFill>
                <a:latin typeface="HP001 4 hàng" panose="020B0603050302020204" pitchFamily="34" charset="0"/>
              </a:rPr>
              <a:t> M</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168958" y="4012442"/>
            <a:ext cx="7480009"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0" name="TextBox 9"/>
          <p:cNvSpPr txBox="1"/>
          <p:nvPr/>
        </p:nvSpPr>
        <p:spPr>
          <a:xfrm>
            <a:off x="2168958" y="4253152"/>
            <a:ext cx="95620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4</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Nói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1" name="TextBox 10"/>
          <p:cNvSpPr txBox="1"/>
          <p:nvPr/>
        </p:nvSpPr>
        <p:spPr>
          <a:xfrm>
            <a:off x="1454600" y="4977630"/>
            <a:ext cx="956203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Kể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Búp</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bê</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khóc</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49118831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advClick="0" advTm="3713">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xmlns="" id="{1F77828E-F25C-4229-9F74-95BF227B3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M">
            <a:hlinkClick r:id="" action="ppaction://media"/>
            <a:extLst>
              <a:ext uri="{FF2B5EF4-FFF2-40B4-BE49-F238E27FC236}">
                <a16:creationId xmlns:a16="http://schemas.microsoft.com/office/drawing/2014/main" xmlns="" id="{F03284BA-56D5-4276-B55E-EC1FDFA8FE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0"/>
            <a:ext cx="6858000" cy="6858000"/>
          </a:xfrm>
          <a:prstGeom prst="rect">
            <a:avLst/>
          </a:prstGeom>
        </p:spPr>
      </p:pic>
      <p:pic>
        <p:nvPicPr>
          <p:cNvPr id="3" name="Picture 2">
            <a:extLst>
              <a:ext uri="{FF2B5EF4-FFF2-40B4-BE49-F238E27FC236}">
                <a16:creationId xmlns:a16="http://schemas.microsoft.com/office/drawing/2014/main" xmlns="" id="{02B6D79C-3C76-423A-8E89-7A7F55DD54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751425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14300" y="298958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0000FF"/>
                </a:solidFill>
                <a:effectLst/>
                <a:uLnTx/>
                <a:uFillTx/>
                <a:latin typeface="HP001 4 hàng" panose="020B0603050302020204" pitchFamily="34" charset="0"/>
                <a:ea typeface="+mn-ea"/>
                <a:cs typeface="+mn-cs"/>
              </a:rPr>
              <a:t>Một</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con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ngựa</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đau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cả</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tàu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bỏ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sp>
        <p:nvSpPr>
          <p:cNvPr id="6" name="Content Placeholder 5">
            <a:extLst>
              <a:ext uri="{FF2B5EF4-FFF2-40B4-BE49-F238E27FC236}">
                <a16:creationId xmlns:a16="http://schemas.microsoft.com/office/drawing/2014/main" xmlns="" id="{407C2B73-EDBA-4D1A-AE03-3850B4949EFC}"/>
              </a:ext>
            </a:extLst>
          </p:cNvPr>
          <p:cNvSpPr>
            <a:spLocks noGrp="1"/>
          </p:cNvSpPr>
          <p:nvPr>
            <p:ph idx="1"/>
          </p:nvPr>
        </p:nvSpPr>
        <p:spPr/>
        <p:txBody>
          <a:bodyPr/>
          <a:lstStyle/>
          <a:p>
            <a:endParaRPr lang="en-GB"/>
          </a:p>
        </p:txBody>
      </p:sp>
      <p:pic>
        <p:nvPicPr>
          <p:cNvPr id="11" name="Picture 10">
            <a:extLst>
              <a:ext uri="{FF2B5EF4-FFF2-40B4-BE49-F238E27FC236}">
                <a16:creationId xmlns:a16="http://schemas.microsoft.com/office/drawing/2014/main" xmlns="" id="{32FFD1A1-1DC0-4417-9D5B-20332452FB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23969" y="171568"/>
            <a:ext cx="2566288"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829591" y="5446561"/>
            <a:ext cx="180049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ráp</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3948811" y="5434583"/>
            <a:ext cx="18306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970495" y="5434583"/>
            <a:ext cx="19666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Hu-</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10108585" y="5434583"/>
            <a:ext cx="109517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Ê </a:t>
            </a:r>
            <a:r>
              <a:rPr lang="en-US" sz="40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79845" y="612412"/>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lê-gô</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còn</a:t>
            </a:r>
            <a:endPar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gọi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endParaRPr kumimoji="0" lang="en-US"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nextslide"/>
          </p:cNvPr>
          <p:cNvSpPr/>
          <p:nvPr/>
        </p:nvSpPr>
        <p:spPr>
          <a:xfrm>
            <a:off x="4669880" y="3744686"/>
            <a:ext cx="3093893" cy="1523999"/>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tiếp</a:t>
            </a:r>
            <a:r>
              <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theo</a:t>
            </a:r>
            <a:endPar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58" dur="2000" fill="hold"/>
                                        <p:tgtEl>
                                          <p:spTgt spid="6"/>
                                        </p:tgtEl>
                                        <p:attrNameLst>
                                          <p:attrName>ppt_x</p:attrName>
                                          <p:attrName>ppt_y</p:attrName>
                                        </p:attrNameLst>
                                      </p:cBhvr>
                                    </p:animMotion>
                                  </p:childTnLst>
                                </p:cTn>
                              </p:par>
                              <p:par>
                                <p:cTn id="59" presetID="1" presetClass="entr" presetSubtype="0" fill="hold" nodeType="withEffect">
                                  <p:stCondLst>
                                    <p:cond delay="2500"/>
                                  </p:stCondLst>
                                  <p:childTnLst>
                                    <p:set>
                                      <p:cBhvr>
                                        <p:cTn id="60" dur="1" fill="hold">
                                          <p:stCondLst>
                                            <p:cond delay="0"/>
                                          </p:stCondLst>
                                        </p:cTn>
                                        <p:tgtEl>
                                          <p:spTgt spid="36"/>
                                        </p:tgtEl>
                                        <p:attrNameLst>
                                          <p:attrName>style.visibility</p:attrName>
                                        </p:attrNameLst>
                                      </p:cBhvr>
                                      <p:to>
                                        <p:strVal val="visible"/>
                                      </p:to>
                                    </p:set>
                                  </p:childTnLst>
                                </p:cTn>
                              </p:par>
                              <p:par>
                                <p:cTn id="61"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2" dur="2000" fill="hold"/>
                                        <p:tgtEl>
                                          <p:spTgt spid="6"/>
                                        </p:tgtEl>
                                        <p:attrNameLst>
                                          <p:attrName>ppt_x</p:attrName>
                                          <p:attrName>ppt_y</p:attrName>
                                        </p:attrNameLst>
                                      </p:cBhvr>
                                    </p:animMotion>
                                  </p:childTnLst>
                                </p:cTn>
                              </p:par>
                              <p:par>
                                <p:cTn id="63" presetID="1" presetClass="exit" presetSubtype="0" fill="hold" nodeType="withEffect">
                                  <p:stCondLst>
                                    <p:cond delay="4500"/>
                                  </p:stCondLst>
                                  <p:childTnLst>
                                    <p:set>
                                      <p:cBhvr>
                                        <p:cTn id="64"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69" dur="2000" fill="hold"/>
                                        <p:tgtEl>
                                          <p:spTgt spid="8"/>
                                        </p:tgtEl>
                                        <p:attrNameLst>
                                          <p:attrName>ppt_x</p:attrName>
                                          <p:attrName>ppt_y</p:attrName>
                                        </p:attrNameLst>
                                      </p:cBhvr>
                                    </p:animMotion>
                                  </p:childTnLst>
                                </p:cTn>
                              </p:par>
                              <p:par>
                                <p:cTn id="70" presetID="1" presetClass="entr" presetSubtype="0" fill="hold" nodeType="withEffect">
                                  <p:stCondLst>
                                    <p:cond delay="2500"/>
                                  </p:stCondLst>
                                  <p:childTnLst>
                                    <p:set>
                                      <p:cBhvr>
                                        <p:cTn id="71" dur="1" fill="hold">
                                          <p:stCondLst>
                                            <p:cond delay="0"/>
                                          </p:stCondLst>
                                        </p:cTn>
                                        <p:tgtEl>
                                          <p:spTgt spid="36"/>
                                        </p:tgtEl>
                                        <p:attrNameLst>
                                          <p:attrName>style.visibility</p:attrName>
                                        </p:attrNameLst>
                                      </p:cBhvr>
                                      <p:to>
                                        <p:strVal val="visible"/>
                                      </p:to>
                                    </p:set>
                                  </p:childTnLst>
                                </p:cTn>
                              </p:par>
                              <p:par>
                                <p:cTn id="72"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3" dur="2000" fill="hold"/>
                                        <p:tgtEl>
                                          <p:spTgt spid="8"/>
                                        </p:tgtEl>
                                        <p:attrNameLst>
                                          <p:attrName>ppt_x</p:attrName>
                                          <p:attrName>ppt_y</p:attrName>
                                        </p:attrNameLst>
                                      </p:cBhvr>
                                      <p:rCtr x="12331" y="23009"/>
                                    </p:animMotion>
                                  </p:childTnLst>
                                </p:cTn>
                              </p:par>
                              <p:par>
                                <p:cTn id="74" presetID="1" presetClass="exit" presetSubtype="0" fill="hold" nodeType="withEffect">
                                  <p:stCondLst>
                                    <p:cond delay="4500"/>
                                  </p:stCondLst>
                                  <p:childTnLst>
                                    <p:set>
                                      <p:cBhvr>
                                        <p:cTn id="7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6" restart="whenNotActive" fill="hold" evtFilter="cancelBubble" nodeType="interactiveSeq">
                <p:stCondLst>
                  <p:cond evt="onClick" delay="0">
                    <p:tgtEl>
                      <p:spTgt spid="9"/>
                    </p:tgtEl>
                  </p:cond>
                </p:stCondLst>
                <p:endSync evt="end" delay="0">
                  <p:rtn val="all"/>
                </p:endSync>
                <p:childTnLst>
                  <p:par>
                    <p:cTn id="77" fill="hold">
                      <p:stCondLst>
                        <p:cond delay="0"/>
                      </p:stCondLst>
                      <p:childTnLst>
                        <p:par>
                          <p:cTn id="78" fill="hold">
                            <p:stCondLst>
                              <p:cond delay="0"/>
                            </p:stCondLst>
                            <p:childTnLst>
                              <p:par>
                                <p:cTn id="79"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0" dur="2000" fill="hold"/>
                                        <p:tgtEl>
                                          <p:spTgt spid="9"/>
                                        </p:tgtEl>
                                        <p:attrNameLst>
                                          <p:attrName>ppt_x</p:attrName>
                                          <p:attrName>ppt_y</p:attrName>
                                        </p:attrNameLst>
                                      </p:cBhvr>
                                      <p:rCtr x="-23581" y="-30787"/>
                                    </p:animMotion>
                                  </p:childTnLst>
                                </p:cTn>
                              </p:par>
                              <p:par>
                                <p:cTn id="81" presetID="1" presetClass="entr" presetSubtype="0" fill="hold" nodeType="withEffect">
                                  <p:stCondLst>
                                    <p:cond delay="2500"/>
                                  </p:stCondLst>
                                  <p:childTnLst>
                                    <p:set>
                                      <p:cBhvr>
                                        <p:cTn id="82" dur="1" fill="hold">
                                          <p:stCondLst>
                                            <p:cond delay="0"/>
                                          </p:stCondLst>
                                        </p:cTn>
                                        <p:tgtEl>
                                          <p:spTgt spid="36"/>
                                        </p:tgtEl>
                                        <p:attrNameLst>
                                          <p:attrName>style.visibility</p:attrName>
                                        </p:attrNameLst>
                                      </p:cBhvr>
                                      <p:to>
                                        <p:strVal val="visible"/>
                                      </p:to>
                                    </p:set>
                                  </p:childTnLst>
                                </p:cTn>
                              </p:par>
                              <p:par>
                                <p:cTn id="83"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4" dur="2000" fill="hold"/>
                                        <p:tgtEl>
                                          <p:spTgt spid="9"/>
                                        </p:tgtEl>
                                        <p:attrNameLst>
                                          <p:attrName>ppt_x</p:attrName>
                                          <p:attrName>ppt_y</p:attrName>
                                        </p:attrNameLst>
                                      </p:cBhvr>
                                      <p:rCtr x="23438" y="21435"/>
                                    </p:animMotion>
                                  </p:childTnLst>
                                </p:cTn>
                              </p:par>
                              <p:par>
                                <p:cTn id="85" presetID="1" presetClass="exit" presetSubtype="0" fill="hold" nodeType="withEffect">
                                  <p:stCondLst>
                                    <p:cond delay="4500"/>
                                  </p:stCondLst>
                                  <p:childTnLst>
                                    <p:set>
                                      <p:cBhvr>
                                        <p:cTn id="8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B752549F-C6E6-41DE-BF90-539C2C44A2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Nói</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và</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nghe</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xmlns="" id="{52EEBA59-60CD-4F4B-9B29-ADEE564D7C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767586122"/>
      </p:ext>
    </p:extLst>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F9D357D-B4A3-43A4-89FE-D1E38D3B5D22}"/>
              </a:ext>
            </a:extLst>
          </p:cNvPr>
          <p:cNvPicPr>
            <a:picLocks noChangeAspect="1"/>
          </p:cNvPicPr>
          <p:nvPr/>
        </p:nvPicPr>
        <p:blipFill>
          <a:blip r:embed="rId2"/>
          <a:stretch>
            <a:fillRect/>
          </a:stretch>
        </p:blipFill>
        <p:spPr>
          <a:xfrm>
            <a:off x="1571625" y="357187"/>
            <a:ext cx="9048750" cy="6143625"/>
          </a:xfrm>
          <a:prstGeom prst="rect">
            <a:avLst/>
          </a:prstGeom>
        </p:spPr>
      </p:pic>
      <p:pic>
        <p:nvPicPr>
          <p:cNvPr id="4" name="Picture 3">
            <a:extLst>
              <a:ext uri="{FF2B5EF4-FFF2-40B4-BE49-F238E27FC236}">
                <a16:creationId xmlns:a16="http://schemas.microsoft.com/office/drawing/2014/main" xmlns="" id="{B6162AAA-84B8-4947-AF62-206B26E47A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39209760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extLst>
              <a:ext uri="{28A0092B-C50C-407E-A947-70E740481C1C}">
                <a14:useLocalDpi xmlns:a14="http://schemas.microsoft.com/office/drawing/2010/main" val="0"/>
              </a:ext>
            </a:extLst>
          </a:blip>
          <a:srcRect/>
          <a:stretch/>
        </p:blipFill>
        <p:spPr>
          <a:xfrm>
            <a:off x="5018763" y="1160780"/>
            <a:ext cx="4415709"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38022" y="1127571"/>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78140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50066" y="1354238"/>
            <a:ext cx="10115270" cy="1077218"/>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Khi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tròn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6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tuổi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a:solidFill>
                  <a:prstClr val="white"/>
                </a:solidFill>
                <a:latin typeface="Times New Roman" panose="02020603050405020304" pitchFamily="18" charset="0"/>
                <a:cs typeface="Times New Roman" panose="02020603050405020304" pitchFamily="18" charset="0"/>
              </a:rPr>
              <a:t>H</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endParaRPr lang="en-US" sz="3200" dirty="0">
              <a:solidFill>
                <a:prstClr val="white"/>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như</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thế</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nào</a:t>
            </a:r>
            <a:r>
              <a:rPr lang="en-US" sz="3200" dirty="0">
                <a:solidFill>
                  <a:prstClr val="white"/>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1250066" y="3300714"/>
            <a:ext cx="1008801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mẹ</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đi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đâu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cũng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mang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theo.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9265678" cy="1077218"/>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2. Khi </a:t>
            </a:r>
            <a:r>
              <a:rPr lang="en-US" sz="3200" dirty="0" err="1">
                <a:solidFill>
                  <a:prstClr val="white"/>
                </a:solidFill>
                <a:latin typeface="Times New Roman" panose="02020603050405020304" pitchFamily="18" charset="0"/>
                <a:cs typeface="Times New Roman" panose="02020603050405020304" pitchFamily="18" charset="0"/>
              </a:rPr>
              <a:t>tròn</a:t>
            </a:r>
            <a:r>
              <a:rPr lang="en-US" sz="3200" dirty="0">
                <a:solidFill>
                  <a:prstClr val="white"/>
                </a:solidFill>
                <a:latin typeface="Times New Roman" panose="02020603050405020304" pitchFamily="18" charset="0"/>
                <a:cs typeface="Times New Roman" panose="02020603050405020304" pitchFamily="18" charset="0"/>
              </a:rPr>
              <a:t> 7 </a:t>
            </a:r>
            <a:r>
              <a:rPr lang="en-US" sz="3200" dirty="0" err="1">
                <a:solidFill>
                  <a:prstClr val="white"/>
                </a:solidFill>
                <a:latin typeface="Times New Roman" panose="02020603050405020304" pitchFamily="18" charset="0"/>
                <a:cs typeface="Times New Roman" panose="02020603050405020304" pitchFamily="18" charset="0"/>
              </a:rPr>
              <a:t>tuổi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được</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tặng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đã</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làm</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en-US" sz="3200" dirty="0">
                <a:solidFill>
                  <a:prstClr val="white"/>
                </a:solidFill>
                <a:latin typeface="Times New Roman" panose="02020603050405020304" pitchFamily="18" charset="0"/>
                <a:cs typeface="Times New Roman" panose="02020603050405020304" pitchFamily="18" charset="0"/>
              </a:rPr>
              <a:t>v</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ới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437199"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chú</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trắng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xinh</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aseline="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không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ngàng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búp</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bê</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nữa</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1250066" y="1354238"/>
            <a:ext cx="41408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nằm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250066" y="3300714"/>
            <a:ext cx="72074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khóc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thút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728757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111790"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thiệu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bạn</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c</a:t>
            </a:r>
            <a:r>
              <a:rPr lang="en-US" sz="3200" baseline="0" dirty="0" err="1">
                <a:solidFill>
                  <a:prstClr val="white"/>
                </a:solidFill>
                <a:latin typeface="Times New Roman" panose="02020603050405020304" pitchFamily="18" charset="0"/>
                <a:cs typeface="Times New Roman" panose="02020603050405020304" pitchFamily="18" charset="0"/>
              </a:rPr>
              <a:t>hơi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nhau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rất</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vui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vẻ</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849A082-5722-41AF-B7D0-2968A2C66A47}"/>
              </a:ext>
            </a:extLst>
          </p:cNvPr>
          <p:cNvSpPr/>
          <p:nvPr/>
        </p:nvSpPr>
        <p:spPr>
          <a:xfrm>
            <a:off x="205740" y="240030"/>
            <a:ext cx="926973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1-2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AD90AB79-3110-4FCD-B2D6-630252422AB2}"/>
              </a:ext>
            </a:extLst>
          </p:cNvPr>
          <p:cNvPicPr>
            <a:picLocks noChangeAspect="1"/>
          </p:cNvPicPr>
          <p:nvPr/>
        </p:nvPicPr>
        <p:blipFill>
          <a:blip r:embed="rId2"/>
          <a:stretch>
            <a:fillRect/>
          </a:stretch>
        </p:blipFill>
        <p:spPr>
          <a:xfrm>
            <a:off x="2722703" y="1596944"/>
            <a:ext cx="6515100" cy="2228850"/>
          </a:xfrm>
          <a:prstGeom prst="rect">
            <a:avLst/>
          </a:prstGeom>
        </p:spPr>
      </p:pic>
      <p:pic>
        <p:nvPicPr>
          <p:cNvPr id="9" name="Picture 8">
            <a:extLst>
              <a:ext uri="{FF2B5EF4-FFF2-40B4-BE49-F238E27FC236}">
                <a16:creationId xmlns:a16="http://schemas.microsoft.com/office/drawing/2014/main" xmlns="" id="{B4DFAF72-EA79-44B5-BA26-6C9E8C8A0558}"/>
              </a:ext>
            </a:extLst>
          </p:cNvPr>
          <p:cNvPicPr>
            <a:picLocks noChangeAspect="1"/>
          </p:cNvPicPr>
          <p:nvPr/>
        </p:nvPicPr>
        <p:blipFill>
          <a:blip r:embed="rId3"/>
          <a:stretch>
            <a:fillRect/>
          </a:stretch>
        </p:blipFill>
        <p:spPr>
          <a:xfrm>
            <a:off x="2722703" y="4013281"/>
            <a:ext cx="6572250" cy="2495550"/>
          </a:xfrm>
          <a:prstGeom prst="rect">
            <a:avLst/>
          </a:prstGeom>
        </p:spPr>
      </p:pic>
      <p:pic>
        <p:nvPicPr>
          <p:cNvPr id="6" name="Picture 5">
            <a:extLst>
              <a:ext uri="{FF2B5EF4-FFF2-40B4-BE49-F238E27FC236}">
                <a16:creationId xmlns:a16="http://schemas.microsoft.com/office/drawing/2014/main" xmlns="" id="{BAD93C1D-7B3F-439C-906E-C0FC35F5A7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159506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059378" y="5469000"/>
            <a:ext cx="193995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ba</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4082502" y="5434583"/>
            <a:ext cx="23969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864191" y="5434583"/>
            <a:ext cx="18627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c</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ó</a:t>
            </a:r>
            <a:r>
              <a:rPr kumimoji="0" lang="en-US" sz="4000" b="1" i="0" u="none" strike="noStrike" kern="1200" cap="none" spc="0" normalizeH="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9645946" y="5434583"/>
            <a:ext cx="2241253" cy="706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Dù</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ngả</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Lòng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ta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vẫn</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vững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như</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kiềng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8216" y="93069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8685" y="1169918"/>
            <a:ext cx="1926976" cy="1926976"/>
          </a:xfrm>
          <a:prstGeom prst="rect">
            <a:avLst/>
          </a:prstGeom>
        </p:spPr>
      </p:pic>
      <p:sp>
        <p:nvSpPr>
          <p:cNvPr id="44" name="NextQuestion">
            <a:hlinkClick r:id="" action="ppaction://hlinkshowjump?jump=nextslide"/>
          </p:cNvPr>
          <p:cNvSpPr/>
          <p:nvPr/>
        </p:nvSpPr>
        <p:spPr>
          <a:xfrm>
            <a:off x="7392886" y="3718723"/>
            <a:ext cx="3335546" cy="1475162"/>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NextQuestion">
            <a:hlinkClick r:id="" action="ppaction://hlinkshowjump?jump=previousslide"/>
          </p:cNvPr>
          <p:cNvSpPr/>
          <p:nvPr/>
        </p:nvSpPr>
        <p:spPr>
          <a:xfrm>
            <a:off x="988743" y="3746134"/>
            <a:ext cx="3335546" cy="1475163"/>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27"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Content Placeholder 20" descr="logo">
            <a:extLst>
              <a:ext uri="{FF2B5EF4-FFF2-40B4-BE49-F238E27FC236}">
                <a16:creationId xmlns:a16="http://schemas.microsoft.com/office/drawing/2014/main" xmlns="" id="{A2948858-2213-4D90-946B-5F537C42CE47}"/>
              </a:ext>
            </a:extLst>
          </p:cNvPr>
          <p:cNvPicPr>
            <a:picLocks noChangeAspect="1"/>
          </p:cNvPicPr>
          <p:nvPr/>
        </p:nvPicPr>
        <p:blipFill>
          <a:blip r:embed="rId3"/>
          <a:stretch>
            <a:fillRect/>
          </a:stretch>
        </p:blipFill>
        <p:spPr>
          <a:xfrm>
            <a:off x="10700385" y="-88265"/>
            <a:ext cx="1564640" cy="1598295"/>
          </a:xfrm>
          <a:prstGeom prst="rect">
            <a:avLst/>
          </a:prstGeom>
        </p:spPr>
      </p:pic>
      <p:pic>
        <p:nvPicPr>
          <p:cNvPr id="6" name="Picture 5">
            <a:extLst>
              <a:ext uri="{FF2B5EF4-FFF2-40B4-BE49-F238E27FC236}">
                <a16:creationId xmlns:a16="http://schemas.microsoft.com/office/drawing/2014/main" xmlns="" id="{A5E9BF0D-0379-47E6-A1D2-D9223D22143D}"/>
              </a:ext>
            </a:extLst>
          </p:cNvPr>
          <p:cNvPicPr>
            <a:picLocks noChangeAspect="1"/>
          </p:cNvPicPr>
          <p:nvPr/>
        </p:nvPicPr>
        <p:blipFill>
          <a:blip r:embed="rId4"/>
          <a:stretch>
            <a:fillRect/>
          </a:stretch>
        </p:blipFill>
        <p:spPr>
          <a:xfrm>
            <a:off x="1211581" y="1874520"/>
            <a:ext cx="8876316" cy="2073592"/>
          </a:xfrm>
          <a:prstGeom prst="rect">
            <a:avLst/>
          </a:prstGeom>
        </p:spPr>
      </p:pic>
      <p:pic>
        <p:nvPicPr>
          <p:cNvPr id="4" name="Picture 3">
            <a:extLst>
              <a:ext uri="{FF2B5EF4-FFF2-40B4-BE49-F238E27FC236}">
                <a16:creationId xmlns:a16="http://schemas.microsoft.com/office/drawing/2014/main" xmlns="" id="{33F568CF-C0AB-4575-8380-F6E81494A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422444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637731"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tr</a:t>
            </a:r>
          </a:p>
        </p:txBody>
      </p:sp>
      <p:sp>
        <p:nvSpPr>
          <p:cNvPr id="11" name="TextBox 10"/>
          <p:cNvSpPr txBox="1"/>
          <p:nvPr/>
        </p:nvSpPr>
        <p:spPr>
          <a:xfrm>
            <a:off x="4728974" y="5434583"/>
            <a:ext cx="69762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7383499"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t>
            </a:r>
          </a:p>
        </p:txBody>
      </p:sp>
      <p:sp>
        <p:nvSpPr>
          <p:cNvPr id="14" name="TextBox 13"/>
          <p:cNvSpPr txBox="1"/>
          <p:nvPr/>
        </p:nvSpPr>
        <p:spPr>
          <a:xfrm>
            <a:off x="10108585" y="5434583"/>
            <a:ext cx="58221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ung</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thu</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previousslide"/>
          </p:cNvPr>
          <p:cNvSpPr/>
          <p:nvPr/>
        </p:nvSpPr>
        <p:spPr>
          <a:xfrm>
            <a:off x="1314489" y="3710735"/>
            <a:ext cx="2997752" cy="1443664"/>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NextQuestion">
            <a:hlinkClick r:id="" action="ppaction://noaction"/>
          </p:cNvPr>
          <p:cNvSpPr/>
          <p:nvPr/>
        </p:nvSpPr>
        <p:spPr>
          <a:xfrm>
            <a:off x="7704517" y="3780826"/>
            <a:ext cx="2796989" cy="1385162"/>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37"/>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37"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45630614-0CC0-4A14-B306-46EA3BDE58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xmlns="" id="{CF1E6045-F3EF-4DCB-96C7-3C13D5EAD70F}"/>
              </a:ext>
            </a:extLst>
          </p:cNvPr>
          <p:cNvPicPr>
            <a:picLocks noChangeAspect="1"/>
          </p:cNvPicPr>
          <p:nvPr/>
        </p:nvPicPr>
        <p:blipFill>
          <a:blip r:embed="rId4"/>
          <a:stretch>
            <a:fillRect/>
          </a:stretch>
        </p:blipFill>
        <p:spPr>
          <a:xfrm>
            <a:off x="1701209" y="0"/>
            <a:ext cx="8694376" cy="5039410"/>
          </a:xfrm>
          <a:prstGeom prst="rect">
            <a:avLst/>
          </a:prstGeom>
        </p:spPr>
      </p:pic>
      <p:sp>
        <p:nvSpPr>
          <p:cNvPr id="5" name="Rectangle 4">
            <a:extLst>
              <a:ext uri="{FF2B5EF4-FFF2-40B4-BE49-F238E27FC236}">
                <a16:creationId xmlns:a16="http://schemas.microsoft.com/office/drawing/2014/main" xmlns="" id="{9085F13C-88B2-4B55-A7E6-F5BD15CE3E9A}"/>
              </a:ext>
            </a:extLst>
          </p:cNvPr>
          <p:cNvSpPr/>
          <p:nvPr/>
        </p:nvSpPr>
        <p:spPr>
          <a:xfrm>
            <a:off x="318977" y="5188689"/>
            <a:ext cx="11398102"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a:t>
            </a:r>
            <a:r>
              <a:rPr lang="en-US"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là một trong những trò chơi dân gian</a:t>
            </a:r>
            <a:r>
              <a:rPr lang="en-US"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chơi theo nhóm, các người chơi được phân vai và phải thực hiện vai chơi của mình trong sự phối hợp với người khác.</a:t>
            </a:r>
          </a:p>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người đứng riêng ra làm thầy thuốc, những người còn lại sắp hàng một, tay người sau nắm vạt áo người trước hoặc đặt trên vai của người đứng trước. Sau đó cả chuỗi người này bắt đầu lượn qua lượn lại như con rắn, vừa đi vừa hát: </a:t>
            </a:r>
            <a:r>
              <a:rPr lang="vi-VN" b="0" i="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 Có cây lúc lắc/ Hỏi thăm thầy thuốc/ Có nhà hay không?”.</a:t>
            </a:r>
            <a:endPar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BCF5BDDC-CF5F-42BE-8DD3-3A4E51B45A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xmlns=""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xmlns=""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xmlns="" id="{6923D4F5-BF85-41C6-886C-18DE4F2287C2}"/>
              </a:ext>
            </a:extLst>
          </p:cNvPr>
          <p:cNvSpPr>
            <a:spLocks noGrp="1"/>
          </p:cNvSpPr>
          <p:nvPr>
            <p:ph type="title"/>
          </p:nvPr>
        </p:nvSpPr>
        <p:spPr/>
        <p:txBody>
          <a:bodyPr/>
          <a:lstStyle/>
          <a:p>
            <a:endParaRPr lang="en-US" dirty="0"/>
          </a:p>
        </p:txBody>
      </p:sp>
      <p:sp>
        <p:nvSpPr>
          <p:cNvPr id="16" name="Cloud 15">
            <a:extLst>
              <a:ext uri="{FF2B5EF4-FFF2-40B4-BE49-F238E27FC236}">
                <a16:creationId xmlns:a16="http://schemas.microsoft.com/office/drawing/2014/main" xmlns=""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xmlns="" id="{81F7BFFB-7625-409E-A296-0903C70B15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4023" y="0"/>
            <a:ext cx="1007977" cy="1003177"/>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a16="http://schemas.microsoft.com/office/drawing/2014/main" xmlns="" id="{7A0957D0-B6C4-4BBF-85DC-2204D3CEF5A2}"/>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8" name="Group 7">
            <a:extLst>
              <a:ext uri="{FF2B5EF4-FFF2-40B4-BE49-F238E27FC236}">
                <a16:creationId xmlns:a16="http://schemas.microsoft.com/office/drawing/2014/main" xmlns="" id="{30B69258-88A4-4B44-8935-37956B735331}"/>
              </a:ext>
            </a:extLst>
          </p:cNvPr>
          <p:cNvGrpSpPr/>
          <p:nvPr/>
        </p:nvGrpSpPr>
        <p:grpSpPr>
          <a:xfrm>
            <a:off x="3823347" y="1194410"/>
            <a:ext cx="6916420" cy="2098675"/>
            <a:chOff x="172324" y="1157225"/>
            <a:chExt cx="2109019" cy="1406784"/>
          </a:xfrm>
        </p:grpSpPr>
        <p:sp>
          <p:nvSpPr>
            <p:cNvPr id="13" name="Hexagon 12">
              <a:extLst>
                <a:ext uri="{FF2B5EF4-FFF2-40B4-BE49-F238E27FC236}">
                  <a16:creationId xmlns:a16="http://schemas.microsoft.com/office/drawing/2014/main" xmlns="" id="{A9E8DDB0-2152-459E-870D-3CC976FF68D8}"/>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xmlns="" id="{35E0C66D-0311-4A48-B909-4E808DD9B343}"/>
                </a:ext>
              </a:extLst>
            </p:cNvPr>
            <p:cNvSpPr txBox="1"/>
            <p:nvPr/>
          </p:nvSpPr>
          <p:spPr>
            <a:xfrm>
              <a:off x="288889" y="1370052"/>
              <a:ext cx="1954115" cy="1010913"/>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một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loại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dùng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để</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thuốc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chữa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bệnh</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5" name="Group 14">
            <a:extLst>
              <a:ext uri="{FF2B5EF4-FFF2-40B4-BE49-F238E27FC236}">
                <a16:creationId xmlns:a16="http://schemas.microsoft.com/office/drawing/2014/main" xmlns="" id="{892E9E44-1615-4A85-BA1B-65187D861E76}"/>
              </a:ext>
            </a:extLst>
          </p:cNvPr>
          <p:cNvGrpSpPr/>
          <p:nvPr/>
        </p:nvGrpSpPr>
        <p:grpSpPr>
          <a:xfrm>
            <a:off x="3831947" y="3576794"/>
            <a:ext cx="6916420" cy="2098675"/>
            <a:chOff x="172324" y="1157225"/>
            <a:chExt cx="2109019" cy="1406784"/>
          </a:xfrm>
        </p:grpSpPr>
        <p:sp>
          <p:nvSpPr>
            <p:cNvPr id="16" name="Hexagon 15">
              <a:extLst>
                <a:ext uri="{FF2B5EF4-FFF2-40B4-BE49-F238E27FC236}">
                  <a16:creationId xmlns:a16="http://schemas.microsoft.com/office/drawing/2014/main" xmlns="" id="{4A1F18F1-8D20-46ED-94CA-79602A7DEC05}"/>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xmlns="" id="{C2F41BE3-7ED2-48AA-9C1D-0782B39F660D}"/>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giữ</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8" name="Group 17">
            <a:extLst>
              <a:ext uri="{FF2B5EF4-FFF2-40B4-BE49-F238E27FC236}">
                <a16:creationId xmlns:a16="http://schemas.microsoft.com/office/drawing/2014/main" xmlns="" id="{DC64FF7E-364C-4F06-8646-EC602D1D6A5A}"/>
              </a:ext>
            </a:extLst>
          </p:cNvPr>
          <p:cNvGrpSpPr/>
          <p:nvPr/>
        </p:nvGrpSpPr>
        <p:grpSpPr>
          <a:xfrm>
            <a:off x="975594" y="2238575"/>
            <a:ext cx="2109019" cy="2109019"/>
            <a:chOff x="156834" y="1993081"/>
            <a:chExt cx="2109019" cy="2109019"/>
          </a:xfrm>
        </p:grpSpPr>
        <p:sp>
          <p:nvSpPr>
            <p:cNvPr id="19" name="Oval 18">
              <a:extLst>
                <a:ext uri="{FF2B5EF4-FFF2-40B4-BE49-F238E27FC236}">
                  <a16:creationId xmlns:a16="http://schemas.microsoft.com/office/drawing/2014/main" xmlns="" id="{CE044327-E63F-40F8-BA53-E6FA6E38CA3C}"/>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439DBF8F-141C-4A9E-B72F-A3E5C7F2E64D}"/>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876</Words>
  <Application>Microsoft Office PowerPoint</Application>
  <PresentationFormat>Widescreen</PresentationFormat>
  <Paragraphs>107</Paragraphs>
  <Slides>41</Slides>
  <Notes>10</Notes>
  <HiddenSlides>0</HiddenSlides>
  <MMClips>1</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41</vt:i4>
      </vt:variant>
    </vt:vector>
  </HeadingPairs>
  <TitlesOfParts>
    <vt:vector size="62" baseType="lpstr">
      <vt:lpstr>Microsoft YaHei</vt:lpstr>
      <vt:lpstr>宋体</vt:lpstr>
      <vt:lpstr>宋体</vt:lpstr>
      <vt:lpstr>Arial</vt:lpstr>
      <vt:lpstr>Arial Rounded MT Bold</vt:lpstr>
      <vt:lpstr>Arial-Rounded</vt:lpstr>
      <vt:lpstr>Calibri</vt:lpstr>
      <vt:lpstr>Calibri Light</vt:lpstr>
      <vt:lpstr>HP001 4 hàng</vt:lpstr>
      <vt:lpstr>MercuriusScript</vt:lpstr>
      <vt:lpstr>SVN-Whimsy</vt:lpstr>
      <vt:lpstr>Times New Roman</vt:lpstr>
      <vt:lpstr>Verdana</vt:lpstr>
      <vt:lpstr>等线</vt:lpstr>
      <vt:lpstr>2_Office Theme</vt:lpstr>
      <vt:lpstr>3_Office Theme</vt:lpstr>
      <vt:lpstr>5_Office Theme</vt:lpstr>
      <vt:lpstr>6_Office Theme</vt:lpstr>
      <vt:lpstr>7_Office Theme</vt:lpstr>
      <vt:lpstr>4_Office 主题</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Tớ là lê-gô </vt:lpstr>
      <vt:lpstr>PowerPoint Presentation</vt:lpstr>
      <vt:lpstr>Chọn nội dung phù hợp với mỗi đoạn bài đọc</vt:lpstr>
      <vt:lpstr>1. Nói tiếp để hoàn thành câu</vt:lpstr>
      <vt:lpstr>2. Đặt một câu nói về trò chơi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13</cp:revision>
  <dcterms:created xsi:type="dcterms:W3CDTF">2021-05-27T01:09:20Z</dcterms:created>
  <dcterms:modified xsi:type="dcterms:W3CDTF">2022-03-08T14:51:23Z</dcterms:modified>
</cp:coreProperties>
</file>