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6" r:id="rId3"/>
    <p:sldId id="280" r:id="rId4"/>
    <p:sldId id="282" r:id="rId5"/>
    <p:sldId id="283" r:id="rId6"/>
    <p:sldId id="284" r:id="rId7"/>
    <p:sldId id="285" r:id="rId8"/>
    <p:sldId id="287" r:id="rId9"/>
    <p:sldId id="288" r:id="rId10"/>
    <p:sldId id="264" r:id="rId11"/>
    <p:sldId id="269" r:id="rId12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780" y="9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3.jpeg"/><Relationship Id="rId18" Type="http://schemas.openxmlformats.org/officeDocument/2006/relationships/image" Target="../media/image27.jpeg"/><Relationship Id="rId3" Type="http://schemas.openxmlformats.org/officeDocument/2006/relationships/image" Target="../media/image15.jpeg"/><Relationship Id="rId21" Type="http://schemas.openxmlformats.org/officeDocument/2006/relationships/image" Target="../media/image29.jpeg"/><Relationship Id="rId7" Type="http://schemas.openxmlformats.org/officeDocument/2006/relationships/image" Target="../media/image18.jpeg"/><Relationship Id="rId12" Type="http://schemas.openxmlformats.org/officeDocument/2006/relationships/image" Target="../media/image22.jpeg"/><Relationship Id="rId1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1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31.jpeg"/><Relationship Id="rId10" Type="http://schemas.openxmlformats.org/officeDocument/2006/relationships/image" Target="../media/image20.png"/><Relationship Id="rId19" Type="http://schemas.openxmlformats.org/officeDocument/2006/relationships/image" Target="../media/image28.jpeg"/><Relationship Id="rId4" Type="http://schemas.openxmlformats.org/officeDocument/2006/relationships/image" Target="../media/image16.jpeg"/><Relationship Id="rId9" Type="http://schemas.openxmlformats.org/officeDocument/2006/relationships/image" Target="../media/image19.png"/><Relationship Id="rId14" Type="http://schemas.openxmlformats.org/officeDocument/2006/relationships/image" Target="../media/image24.jpeg"/><Relationship Id="rId22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899319" y="4582395"/>
            <a:ext cx="145542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29: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 ÔN LẠI NHỮNG GÌ ĐÃ HỌC 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</a:t>
            </a:r>
          </a:p>
          <a:p>
            <a:pPr algn="ctr"/>
            <a:r>
              <a:rPr lang="en-US" sz="2000" smtClean="0"/>
              <a:t>hai chiều</a:t>
            </a:r>
            <a:endParaRPr lang="en-US" sz="2000"/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</a:t>
            </a:r>
          </a:p>
          <a:p>
            <a:pPr algn="ctr"/>
            <a:r>
              <a:rPr lang="en-US" sz="2000" smtClean="0"/>
              <a:t>đường ưu tiên</a:t>
            </a:r>
            <a:endParaRPr lang="en-US" sz="2000"/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trẻ em </a:t>
            </a:r>
          </a:p>
          <a:p>
            <a:pPr algn="ctr"/>
            <a:r>
              <a:rPr lang="en-US" sz="2000" smtClean="0"/>
              <a:t>đi qua</a:t>
            </a:r>
            <a:endParaRPr lang="en-US" sz="2000"/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bộ</a:t>
            </a:r>
            <a:endParaRPr lang="en-US" sz="2000"/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 </a:t>
            </a:r>
          </a:p>
          <a:p>
            <a:pPr algn="ctr"/>
            <a:r>
              <a:rPr lang="en-US" sz="2000" smtClean="0"/>
              <a:t>đường có đèn đỏ</a:t>
            </a:r>
            <a:endParaRPr lang="en-US" sz="2000"/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xe đạp</a:t>
            </a:r>
            <a:endParaRPr lang="en-US" sz="2000"/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ô tô</a:t>
            </a:r>
            <a:endParaRPr lang="en-US" sz="2000"/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máy</a:t>
            </a:r>
            <a:endParaRPr lang="en-US" sz="2000"/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đạp</a:t>
            </a:r>
            <a:endParaRPr lang="en-US" sz="2000"/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người đi bộ</a:t>
            </a:r>
            <a:endParaRPr lang="en-US" sz="2000"/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cấm</a:t>
            </a:r>
          </a:p>
          <a:p>
            <a:pPr algn="ctr"/>
            <a:r>
              <a:rPr lang="en-US" sz="2000" smtClean="0"/>
              <a:t>Các loại xe</a:t>
            </a:r>
            <a:endParaRPr lang="en-US" sz="2000"/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đi ngược chiều</a:t>
            </a:r>
            <a:endParaRPr lang="en-US" sz="2000"/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 smtClean="0"/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thẳng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phải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rẽ trái </a:t>
            </a:r>
          </a:p>
          <a:p>
            <a:pPr algn="ctr"/>
            <a:r>
              <a:rPr lang="en-US" sz="2000" smtClean="0"/>
              <a:t>hoặc phải</a:t>
            </a:r>
            <a:endParaRPr lang="en-US" sz="200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phải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6130" t="33755" r="14130" b="30802"/>
          <a:stretch/>
        </p:blipFill>
        <p:spPr bwMode="auto">
          <a:xfrm>
            <a:off x="823119" y="1219200"/>
            <a:ext cx="14630399" cy="5638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84463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3944052" cy="712232"/>
            <a:chOff x="1470819" y="1943100"/>
            <a:chExt cx="3106685" cy="712232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7" y="1947446"/>
              <a:ext cx="24589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nl-NL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Tính nhẩm: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LẠI NHỮNG GÌ EM ĐÃ HỌC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9569" t="28438" r="69611" b="63749"/>
          <a:stretch/>
        </p:blipFill>
        <p:spPr>
          <a:xfrm>
            <a:off x="82097" y="2957453"/>
            <a:ext cx="2819401" cy="418403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l="36475" t="28438" r="51353" b="63749"/>
          <a:stretch/>
        </p:blipFill>
        <p:spPr>
          <a:xfrm>
            <a:off x="4484073" y="2957453"/>
            <a:ext cx="2842734" cy="421358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53381" t="28438" r="35123" b="63749"/>
          <a:stretch/>
        </p:blipFill>
        <p:spPr>
          <a:xfrm>
            <a:off x="8522604" y="2919669"/>
            <a:ext cx="2653845" cy="428914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l="70287" t="28438" r="18216" b="63749"/>
          <a:stretch/>
        </p:blipFill>
        <p:spPr>
          <a:xfrm>
            <a:off x="12405519" y="2949218"/>
            <a:ext cx="2677796" cy="418403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292113" y="3276600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68174" y="4121512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07169" y="5064242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6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07169" y="5895239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84694" y="3290515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84694" y="4213007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29063" y="5049470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45699" y="5986894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439683" y="3290515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439683" y="4121512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386946" y="5064242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3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408502" y="5895239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9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293812" y="3276600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40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4301887" y="4210238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40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305686" y="4952509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4331040" y="5872457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4" grpId="0"/>
      <p:bldP spid="36" grpId="0"/>
      <p:bldP spid="37" grpId="0"/>
      <p:bldP spid="41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4993053" cy="804565"/>
            <a:chOff x="1470819" y="1943100"/>
            <a:chExt cx="11809859" cy="804565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116216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Chọn thẻ tương ứng với phần đã tô màu trong mỗi hình sau: 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/>
          <p:cNvPicPr/>
          <p:nvPr/>
        </p:nvPicPr>
        <p:blipFill rotWithShape="1">
          <a:blip r:embed="rId2"/>
          <a:srcRect l="20416" t="39474" r="19323" b="9474"/>
          <a:stretch/>
        </p:blipFill>
        <p:spPr bwMode="auto">
          <a:xfrm>
            <a:off x="5956365" y="2365787"/>
            <a:ext cx="10154214" cy="54703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64952" y="2779467"/>
                <a:ext cx="5364956" cy="4353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hình A</a:t>
                </a:r>
                <a:endParaRPr lang="en-US" sz="4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hình B</a:t>
                </a:r>
                <a:endParaRPr lang="en-US" sz="4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hình C</a:t>
                </a:r>
                <a:endParaRPr lang="en-US" sz="4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hình D</a:t>
                </a:r>
                <a:endParaRPr lang="en-US" sz="4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52" y="2779467"/>
                <a:ext cx="5364956" cy="4353115"/>
              </a:xfrm>
              <a:prstGeom prst="rect">
                <a:avLst/>
              </a:prstGeom>
              <a:blipFill>
                <a:blip r:embed="rId3"/>
                <a:stretch>
                  <a:fillRect l="-4091" b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LẠI NHỮNG GÌ EM ĐÃ HỌC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7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5492209" cy="992290"/>
            <a:chOff x="4539228" y="172432"/>
            <a:chExt cx="5399539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92290"/>
              <a:chOff x="4539228" y="172432"/>
              <a:chExt cx="5399539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7906453" cy="835343"/>
            <a:chOff x="1470819" y="1943100"/>
            <a:chExt cx="6227824" cy="835343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707886"/>
              <a:chOff x="1737519" y="1943100"/>
              <a:chExt cx="533400" cy="707886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3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55801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Chọn dấu (+, - , x , :) thích hợp: </a:t>
              </a:r>
              <a:endParaRPr lang="en-US" sz="4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/>
          <p:nvPr/>
        </p:nvPicPr>
        <p:blipFill rotWithShape="1">
          <a:blip r:embed="rId2"/>
          <a:srcRect l="15385" t="42972" r="14896" b="15920"/>
          <a:stretch/>
        </p:blipFill>
        <p:spPr bwMode="auto">
          <a:xfrm>
            <a:off x="1105449" y="2471698"/>
            <a:ext cx="14110682" cy="5029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val 6"/>
          <p:cNvSpPr/>
          <p:nvPr/>
        </p:nvSpPr>
        <p:spPr>
          <a:xfrm>
            <a:off x="1813719" y="4267200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813719" y="5338791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813719" y="6360294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1" name="Oval 20"/>
          <p:cNvSpPr/>
          <p:nvPr/>
        </p:nvSpPr>
        <p:spPr>
          <a:xfrm>
            <a:off x="5540683" y="4255760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540683" y="5308027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540683" y="6360294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9103422" y="4255760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9128919" y="5308027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9163601" y="6350632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12938919" y="4267200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2938919" y="5322845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12870819" y="6350632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LẠI NHỮNG GÌ EM ĐÃ HỌC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4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886653" cy="804565"/>
            <a:chOff x="1470819" y="1943100"/>
            <a:chExt cx="1486095" cy="804565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83839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Số?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LẠI NHỮNG GÌ EM ĐÃ HỌC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095940"/>
              </p:ext>
            </p:extLst>
          </p:nvPr>
        </p:nvGraphicFramePr>
        <p:xfrm>
          <a:off x="3335634" y="2905536"/>
          <a:ext cx="7564567" cy="350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0512">
                  <a:extLst>
                    <a:ext uri="{9D8B030D-6E8A-4147-A177-3AD203B41FA5}">
                      <a16:colId xmlns:a16="http://schemas.microsoft.com/office/drawing/2014/main" val="362456776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421277553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873643075"/>
                    </a:ext>
                  </a:extLst>
                </a:gridCol>
                <a:gridCol w="1438455">
                  <a:extLst>
                    <a:ext uri="{9D8B030D-6E8A-4147-A177-3AD203B41FA5}">
                      <a16:colId xmlns:a16="http://schemas.microsoft.com/office/drawing/2014/main" val="21624976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</a:t>
                      </a:r>
                      <a:r>
                        <a:rPr lang="en-US" sz="4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4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endParaRPr lang="en-US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780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4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4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4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011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Gấp</a:t>
                      </a:r>
                      <a:r>
                        <a:rPr lang="en-US" sz="4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4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endParaRPr lang="en-US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22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Bớt</a:t>
                      </a:r>
                      <a:r>
                        <a:rPr lang="en-US" sz="4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4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4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4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711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4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4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endParaRPr lang="en-US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067661"/>
                  </a:ext>
                </a:extLst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7909719" y="3581400"/>
            <a:ext cx="15240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910189" y="4315236"/>
            <a:ext cx="15240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909719" y="5020086"/>
            <a:ext cx="15240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924915" y="5734461"/>
            <a:ext cx="15240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00FF"/>
                </a:solidFill>
              </a:rPr>
              <a:t>0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448914" y="3602612"/>
            <a:ext cx="1422527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433719" y="4312224"/>
            <a:ext cx="1466482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448914" y="5006629"/>
            <a:ext cx="1466482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448914" y="5711997"/>
            <a:ext cx="1466482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2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25" grpId="0" animBg="1"/>
      <p:bldP spid="26" grpId="0" animBg="1"/>
      <p:bldP spid="27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71672" y="1447869"/>
            <a:ext cx="15526453" cy="1512451"/>
            <a:chOff x="1470819" y="1943100"/>
            <a:chExt cx="10970408" cy="1512451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noProof="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2709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Bác Nam vắt được 5 xô sữa bò, mỗi xô có 8 l sữa. Hỏi bác Nam vắt được tất cả bao nhiêu lít sữa?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LẠI NHỮNG GÌ EM ĐÃ HỌC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19" name="Picture 18"/>
          <p:cNvPicPr/>
          <p:nvPr/>
        </p:nvPicPr>
        <p:blipFill rotWithShape="1">
          <a:blip r:embed="rId2"/>
          <a:srcRect l="21739" t="44857" r="20290" b="9772"/>
          <a:stretch/>
        </p:blipFill>
        <p:spPr bwMode="auto">
          <a:xfrm>
            <a:off x="2194719" y="2960320"/>
            <a:ext cx="13636379" cy="5116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0951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71672" y="1447869"/>
            <a:ext cx="15526453" cy="1512451"/>
            <a:chOff x="1470819" y="1943100"/>
            <a:chExt cx="10970408" cy="1512451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5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2709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Bác Nam vắt được 5 xô sữa bò, mỗi xô có 8 </a:t>
              </a:r>
              <a:r>
                <a:rPr kumimoji="0" lang="nl-NL" sz="40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l</a:t>
              </a:r>
              <a:r>
                <a:rPr kumimoji="0" lang="nl-NL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 sữa. Hỏi bác Nam vắt được tất cả bao nhiêu lít sữa?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 LẠI NHỮNG GÌ EM ĐÃ HỌC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833519" y="3352800"/>
            <a:ext cx="0" cy="426720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432719" y="3201403"/>
            <a:ext cx="53649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 </a:t>
            </a:r>
            <a:r>
              <a:rPr lang="en-US" sz="40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8 </a:t>
            </a:r>
            <a:r>
              <a:rPr lang="en-US" sz="40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40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….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40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985919" y="3266885"/>
            <a:ext cx="79122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 Nam </a:t>
            </a:r>
            <a:r>
              <a:rPr lang="en-US" sz="40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vắt</a:t>
            </a: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là: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x 8 = 40 (</a:t>
            </a:r>
            <a:r>
              <a:rPr lang="en-US" sz="4000" b="1" i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20000"/>
              </a:lnSpc>
            </a:pP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Đáp số: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4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71672" y="1447869"/>
            <a:ext cx="15526453" cy="747819"/>
            <a:chOff x="1470819" y="1943100"/>
            <a:chExt cx="10970408" cy="7478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6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2709" cy="74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Ư</a:t>
              </a:r>
              <a:r>
                <a:rPr lang="nl-NL" sz="4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ớc lượng rồi nêu cân nặng phù hợp với mỗi trường hợp sau: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 LẠI NHỮNG GÌ EM ĐÃ HỌC</a:t>
            </a:r>
          </a:p>
        </p:txBody>
      </p:sp>
      <p:pic>
        <p:nvPicPr>
          <p:cNvPr id="17" name="Picture 16"/>
          <p:cNvPicPr/>
          <p:nvPr/>
        </p:nvPicPr>
        <p:blipFill rotWithShape="1">
          <a:blip r:embed="rId2"/>
          <a:srcRect l="17568" t="41353" r="14592" b="10577"/>
          <a:stretch/>
        </p:blipFill>
        <p:spPr bwMode="auto">
          <a:xfrm>
            <a:off x="1508919" y="2590801"/>
            <a:ext cx="13563600" cy="5181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5471319" y="6705600"/>
            <a:ext cx="1863533" cy="838200"/>
          </a:xfrm>
          <a:prstGeom prst="round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 g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2273921" y="6705600"/>
            <a:ext cx="1863533" cy="838200"/>
          </a:xfrm>
          <a:prstGeom prst="round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g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99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2947</TotalTime>
  <Words>522</Words>
  <Application>Microsoft Office PowerPoint</Application>
  <PresentationFormat>Custom</PresentationFormat>
  <Paragraphs>147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221</cp:revision>
  <dcterms:created xsi:type="dcterms:W3CDTF">2022-07-10T01:37:20Z</dcterms:created>
  <dcterms:modified xsi:type="dcterms:W3CDTF">2022-08-22T16:38:33Z</dcterms:modified>
</cp:coreProperties>
</file>