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9" r:id="rId3"/>
    <p:sldId id="280" r:id="rId4"/>
    <p:sldId id="277" r:id="rId5"/>
    <p:sldId id="281" r:id="rId6"/>
    <p:sldId id="278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CHUNG (Tiết 2).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B168EB3C-CA5B-45A2-AC31-79005B5F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3C88333-26D1-4E08-B9FA-C69DCD7516EF}"/>
              </a:ext>
            </a:extLst>
          </p:cNvPr>
          <p:cNvSpPr txBox="1"/>
          <p:nvPr/>
        </p:nvSpPr>
        <p:spPr>
          <a:xfrm>
            <a:off x="2270919" y="4725443"/>
            <a:ext cx="6781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giải</a:t>
            </a:r>
          </a:p>
          <a:p>
            <a:pPr algn="just"/>
            <a:r>
              <a:rPr lang="vi-VN" sz="3200">
                <a:solidFill>
                  <a:srgbClr val="0000FF"/>
                </a:solidFill>
              </a:rPr>
              <a:t>a) Ô tô đi từ nhà đến bãi biển rồi từ bãi biển về quê thì dùng hết số lít xăng là: 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15 + 5 = 20 (lít)</a:t>
            </a:r>
          </a:p>
          <a:p>
            <a:pPr algn="r"/>
            <a:r>
              <a:rPr lang="vi-VN" sz="3200">
                <a:solidFill>
                  <a:srgbClr val="0000FF"/>
                </a:solidFill>
              </a:rPr>
              <a:t>Đáp số: a) 20 lít xăng </a:t>
            </a:r>
            <a:r>
              <a:rPr lang="vi-VN" sz="3200"/>
              <a:t>            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07B316C-31F8-4FF9-9632-82E9D96D32D6}"/>
              </a:ext>
            </a:extLst>
          </p:cNvPr>
          <p:cNvSpPr/>
          <p:nvPr/>
        </p:nvSpPr>
        <p:spPr>
          <a:xfrm>
            <a:off x="1374582" y="1690743"/>
            <a:ext cx="698501" cy="598627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</a:t>
            </a:r>
            <a:endParaRPr lang="vi-VN" sz="36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24DD35A-8BED-4245-9DC8-F73E6D820E90}"/>
              </a:ext>
            </a:extLst>
          </p:cNvPr>
          <p:cNvSpPr txBox="1"/>
          <p:nvPr/>
        </p:nvSpPr>
        <p:spPr>
          <a:xfrm>
            <a:off x="2073083" y="1687526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>
                <a:solidFill>
                  <a:schemeClr val="tx2"/>
                </a:solidFill>
              </a:rPr>
              <a:t>Trong bình xăng của một ô tô đang có 40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 Đi từ nhà đến bãi biển, ô tô cần dùng hết 15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>
                <a:solidFill>
                  <a:schemeClr val="tx2"/>
                </a:solidFill>
              </a:rPr>
              <a:t> xăng. Đi từ bãi biển về quê, ô tô cần dùng hết 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557B990-344A-4BE5-813D-55988D72AC5A}"/>
              </a:ext>
            </a:extLst>
          </p:cNvPr>
          <p:cNvSpPr/>
          <p:nvPr/>
        </p:nvSpPr>
        <p:spPr>
          <a:xfrm>
            <a:off x="1889919" y="2819400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3200">
                <a:solidFill>
                  <a:srgbClr val="1F497D"/>
                </a:solidFill>
              </a:rPr>
              <a:t>Trả lời các câu hỏi:</a:t>
            </a:r>
          </a:p>
          <a:p>
            <a:pPr lvl="0" algn="just"/>
            <a:r>
              <a:rPr lang="vi-VN" sz="3200">
                <a:solidFill>
                  <a:srgbClr val="1F497D"/>
                </a:solidFill>
              </a:rPr>
              <a:t>a) Ô tô đi từ nhà đến bãi biển rồi từ bãi biển về quê thì dùng hết bao nhiêu lít xăng?</a:t>
            </a:r>
          </a:p>
        </p:txBody>
      </p:sp>
      <p:pic>
        <p:nvPicPr>
          <p:cNvPr id="17" name="Picture 2" descr="https://img.loigiaihay.com/picture/2022/0322/bai-4_2.PNG">
            <a:extLst>
              <a:ext uri="{FF2B5EF4-FFF2-40B4-BE49-F238E27FC236}">
                <a16:creationId xmlns:a16="http://schemas.microsoft.com/office/drawing/2014/main" xmlns="" id="{CAEA1CEC-DA7E-4536-8ECB-71665C64F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19" y="2971800"/>
            <a:ext cx="540091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389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B168EB3C-CA5B-45A2-AC31-79005B5F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3C88333-26D1-4E08-B9FA-C69DCD7516EF}"/>
              </a:ext>
            </a:extLst>
          </p:cNvPr>
          <p:cNvSpPr txBox="1"/>
          <p:nvPr/>
        </p:nvSpPr>
        <p:spPr>
          <a:xfrm>
            <a:off x="2089022" y="5072790"/>
            <a:ext cx="77256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0000FF"/>
                </a:solidFill>
              </a:rPr>
              <a:t>Bài giải</a:t>
            </a:r>
          </a:p>
          <a:p>
            <a:pPr algn="just"/>
            <a:r>
              <a:rPr lang="vi-VN" sz="3200">
                <a:solidFill>
                  <a:srgbClr val="0000FF"/>
                </a:solidFill>
              </a:rPr>
              <a:t> Nếu đi theo lộ trình trên thì khi về đến quê trong bình xăng của ô tô còn lại số lít xăng là: </a:t>
            </a:r>
          </a:p>
          <a:p>
            <a:pPr algn="ctr"/>
            <a:r>
              <a:rPr lang="vi-VN" sz="3200">
                <a:solidFill>
                  <a:srgbClr val="0000FF"/>
                </a:solidFill>
              </a:rPr>
              <a:t>40 – 20 = 20 (lít)</a:t>
            </a:r>
          </a:p>
          <a:p>
            <a:pPr algn="r"/>
            <a:r>
              <a:rPr lang="vi-VN" sz="3200">
                <a:solidFill>
                  <a:srgbClr val="0000FF"/>
                </a:solidFill>
              </a:rPr>
              <a:t>Đáp số: b) 20 lít xăng </a:t>
            </a:r>
            <a:r>
              <a:rPr lang="vi-VN" sz="3200"/>
              <a:t>            </a:t>
            </a:r>
          </a:p>
        </p:txBody>
      </p:sp>
      <p:pic>
        <p:nvPicPr>
          <p:cNvPr id="1026" name="Picture 2" descr="https://img.loigiaihay.com/picture/2022/0322/bai-4_2.PNG">
            <a:extLst>
              <a:ext uri="{FF2B5EF4-FFF2-40B4-BE49-F238E27FC236}">
                <a16:creationId xmlns:a16="http://schemas.microsoft.com/office/drawing/2014/main" xmlns="" id="{E53A4BC6-2100-4EC2-AB84-8A77E8591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919" y="3352800"/>
            <a:ext cx="540091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607B316C-31F8-4FF9-9632-82E9D96D32D6}"/>
              </a:ext>
            </a:extLst>
          </p:cNvPr>
          <p:cNvSpPr/>
          <p:nvPr/>
        </p:nvSpPr>
        <p:spPr>
          <a:xfrm>
            <a:off x="1390521" y="1736946"/>
            <a:ext cx="698501" cy="598627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/>
              <a:t>4</a:t>
            </a:r>
            <a:endParaRPr lang="vi-VN" sz="36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24DD35A-8BED-4245-9DC8-F73E6D820E90}"/>
              </a:ext>
            </a:extLst>
          </p:cNvPr>
          <p:cNvSpPr txBox="1"/>
          <p:nvPr/>
        </p:nvSpPr>
        <p:spPr>
          <a:xfrm>
            <a:off x="2156619" y="1736946"/>
            <a:ext cx="1363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>
                <a:solidFill>
                  <a:schemeClr val="tx2"/>
                </a:solidFill>
              </a:rPr>
              <a:t>Trong bình xăng của một ô tô đang có 40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 Đi từ nhà đến bãi biển, ô tô cần dùng hết 15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>
                <a:solidFill>
                  <a:schemeClr val="tx2"/>
                </a:solidFill>
              </a:rPr>
              <a:t> xăng. Đi từ bãi biển về quê, ô tô cần dùng hết 5</a:t>
            </a:r>
            <a:r>
              <a:rPr lang="vi-VN" sz="3200" i="1">
                <a:solidFill>
                  <a:schemeClr val="tx2"/>
                </a:solidFill>
                <a:latin typeface="+mj-lt"/>
              </a:rPr>
              <a:t>l</a:t>
            </a:r>
            <a:r>
              <a:rPr lang="vi-VN" sz="3200" i="1">
                <a:solidFill>
                  <a:schemeClr val="tx2"/>
                </a:solidFill>
              </a:rPr>
              <a:t> </a:t>
            </a:r>
            <a:r>
              <a:rPr lang="vi-VN" sz="3200">
                <a:solidFill>
                  <a:schemeClr val="tx2"/>
                </a:solidFill>
              </a:rPr>
              <a:t>xăng.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B4ADFBA9-0873-42BD-A886-961885F03A4B}"/>
              </a:ext>
            </a:extLst>
          </p:cNvPr>
          <p:cNvSpPr/>
          <p:nvPr/>
        </p:nvSpPr>
        <p:spPr>
          <a:xfrm>
            <a:off x="2089022" y="2971800"/>
            <a:ext cx="77256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vi-VN" sz="3200">
                <a:solidFill>
                  <a:srgbClr val="1F497D"/>
                </a:solidFill>
              </a:rPr>
              <a:t>Trả lời các câu hỏi:</a:t>
            </a:r>
          </a:p>
          <a:p>
            <a:pPr lvl="0" algn="just"/>
            <a:r>
              <a:rPr lang="vi-VN" sz="3200">
                <a:solidFill>
                  <a:srgbClr val="1F497D"/>
                </a:solidFill>
              </a:rPr>
              <a:t>b) Nếu đi theo lộ trình trên thì khi về đến quê trong bình xăng của ô tô còn lại bao nhiêu lít xăng?</a:t>
            </a:r>
          </a:p>
        </p:txBody>
      </p:sp>
    </p:spTree>
    <p:extLst>
      <p:ext uri="{BB962C8B-B14F-4D97-AF65-F5344CB8AC3E}">
        <p14:creationId xmlns:p14="http://schemas.microsoft.com/office/powerpoint/2010/main" val="95558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A57CEE0-55B3-4DBC-9BBD-C7975AADB307}"/>
              </a:ext>
            </a:extLst>
          </p:cNvPr>
          <p:cNvGrpSpPr/>
          <p:nvPr/>
        </p:nvGrpSpPr>
        <p:grpSpPr>
          <a:xfrm>
            <a:off x="1204119" y="1752600"/>
            <a:ext cx="8382000" cy="4029471"/>
            <a:chOff x="1411458" y="1894713"/>
            <a:chExt cx="8058204" cy="402947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411458" y="1894713"/>
              <a:ext cx="576650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5</a:t>
              </a:r>
              <a:endParaRPr lang="vi-VN" sz="3600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1EEA8B4-C37F-43F2-BAA5-D25C56D6A846}"/>
                </a:ext>
              </a:extLst>
            </p:cNvPr>
            <p:cNvSpPr txBox="1"/>
            <p:nvPr/>
          </p:nvSpPr>
          <p:spPr>
            <a:xfrm>
              <a:off x="1968908" y="1907700"/>
              <a:ext cx="7500754" cy="4016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vi-VN" sz="3600"/>
                <a:t>a</a:t>
              </a:r>
              <a:r>
                <a:rPr lang="vi-VN" sz="3400"/>
                <a:t>) Chọn chữ đặt trước câu trả lời đúng.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Nhung hái được 60 quả dâu tây, Xuân hái được 36 quả dâu tây. Hai bạn xếp đều tất cả số dâu tây đó vào 3 hộp. Số quả dâu tây trong mỗi hộp là: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A. (60 + 36) : 3 = 32 (quả)</a:t>
              </a:r>
            </a:p>
            <a:p>
              <a:pPr>
                <a:spcBef>
                  <a:spcPts val="600"/>
                </a:spcBef>
              </a:pPr>
              <a:r>
                <a:rPr lang="vi-VN" sz="3400"/>
                <a:t>B. 60 + 36 : 3 = 72 (quả)</a:t>
              </a:r>
            </a:p>
          </p:txBody>
        </p: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9D1D131B-8DB2-4A3A-AB29-D214FFD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2050" name="Picture 2" descr="https://img.loigiaihay.com/picture/2022/0322/5a.PNG">
            <a:extLst>
              <a:ext uri="{FF2B5EF4-FFF2-40B4-BE49-F238E27FC236}">
                <a16:creationId xmlns:a16="http://schemas.microsoft.com/office/drawing/2014/main" xmlns="" id="{01493BE7-F924-477A-9ED6-3DF2B3242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060" y="1981201"/>
            <a:ext cx="6119915" cy="373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E58B3AB-FFFF-4F9D-BF12-8DE94D8D19E4}"/>
              </a:ext>
            </a:extLst>
          </p:cNvPr>
          <p:cNvSpPr/>
          <p:nvPr/>
        </p:nvSpPr>
        <p:spPr>
          <a:xfrm>
            <a:off x="2368828" y="6324600"/>
            <a:ext cx="1321538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400"/>
              <a:t>    </a:t>
            </a:r>
            <a:r>
              <a:rPr lang="vi-VN" sz="3400">
                <a:solidFill>
                  <a:srgbClr val="FF0000"/>
                </a:solidFill>
              </a:rPr>
              <a:t>Nhung hái được 60 quả dâu tây, Xuân hái được 36 quả dâu tây. Hai bạn xếp đều tất cả số dâu tây đó vào 3 hộp. </a:t>
            </a:r>
          </a:p>
          <a:p>
            <a:pPr algn="ctr"/>
            <a:r>
              <a:rPr lang="vi-VN" sz="3400">
                <a:solidFill>
                  <a:srgbClr val="FF0000"/>
                </a:solidFill>
              </a:rPr>
              <a:t>Số quả dâu tây trong mỗi hộp là:</a:t>
            </a:r>
          </a:p>
          <a:p>
            <a:pPr algn="ctr"/>
            <a:r>
              <a:rPr lang="vi-VN" sz="3400">
                <a:solidFill>
                  <a:srgbClr val="FF0000"/>
                </a:solidFill>
              </a:rPr>
              <a:t> (60 + 36) : 3 = 32 (quả)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DDCAD758-1084-47F3-9BB2-F0109FE9646B}"/>
              </a:ext>
            </a:extLst>
          </p:cNvPr>
          <p:cNvSpPr/>
          <p:nvPr/>
        </p:nvSpPr>
        <p:spPr>
          <a:xfrm>
            <a:off x="1683028" y="4572000"/>
            <a:ext cx="685800" cy="5986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A57CEE0-55B3-4DBC-9BBD-C7975AADB307}"/>
              </a:ext>
            </a:extLst>
          </p:cNvPr>
          <p:cNvGrpSpPr/>
          <p:nvPr/>
        </p:nvGrpSpPr>
        <p:grpSpPr>
          <a:xfrm>
            <a:off x="1204119" y="1752600"/>
            <a:ext cx="8382000" cy="2875309"/>
            <a:chOff x="1411458" y="1894713"/>
            <a:chExt cx="8058204" cy="287530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411458" y="1894713"/>
              <a:ext cx="576650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5</a:t>
              </a:r>
              <a:endParaRPr lang="vi-VN" sz="3600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1EEA8B4-C37F-43F2-BAA5-D25C56D6A846}"/>
                </a:ext>
              </a:extLst>
            </p:cNvPr>
            <p:cNvSpPr txBox="1"/>
            <p:nvPr/>
          </p:nvSpPr>
          <p:spPr>
            <a:xfrm>
              <a:off x="1968908" y="1907700"/>
              <a:ext cx="750075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vi-VN" sz="3600"/>
                <a:t>b) Người ta xếp 800 hộp sữa thành các dây, mỗi dây 4 hộp. Sau đó, xếp các dây sữa vào các thùng, mỗi thùng 5 dây sữa. Hỏi người ta xếp được bao nhiêu thùng sữa?</a:t>
              </a:r>
            </a:p>
          </p:txBody>
        </p:sp>
      </p:grp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9D1D131B-8DB2-4A3A-AB29-D214FFD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5122" name="Picture 2" descr="https://img.loigiaihay.com/picture/2022/0322/5b.PNG">
            <a:extLst>
              <a:ext uri="{FF2B5EF4-FFF2-40B4-BE49-F238E27FC236}">
                <a16:creationId xmlns:a16="http://schemas.microsoft.com/office/drawing/2014/main" xmlns="" id="{373BD6E3-92E3-44ED-BF21-D89032DEC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919" y="1792360"/>
            <a:ext cx="5588183" cy="298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7823B2E-9AA5-4E51-BF35-781C9DDDFC2B}"/>
              </a:ext>
            </a:extLst>
          </p:cNvPr>
          <p:cNvSpPr/>
          <p:nvPr/>
        </p:nvSpPr>
        <p:spPr>
          <a:xfrm>
            <a:off x="3185319" y="4934847"/>
            <a:ext cx="9906000" cy="361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Bài giải</a:t>
            </a:r>
          </a:p>
          <a:p>
            <a:pPr algn="ctr">
              <a:spcBef>
                <a:spcPts val="600"/>
              </a:spcBef>
            </a:pPr>
            <a:r>
              <a:rPr lang="en-US" sz="3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dây sữa có được là: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800 : 4 = 200 (dây)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Vậy xếp được số thùng sữa là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200 : 5 = 40 (thùng)</a:t>
            </a:r>
          </a:p>
          <a:p>
            <a:pPr algn="ctr">
              <a:spcBef>
                <a:spcPts val="600"/>
              </a:spcBef>
            </a:pPr>
            <a:r>
              <a:rPr lang="vi-VN" sz="3400">
                <a:solidFill>
                  <a:srgbClr val="FF0000"/>
                </a:solidFill>
              </a:rPr>
              <a:t>              Đáp số: 40 thùng sữa</a:t>
            </a:r>
          </a:p>
        </p:txBody>
      </p:sp>
    </p:spTree>
    <p:extLst>
      <p:ext uri="{BB962C8B-B14F-4D97-AF65-F5344CB8AC3E}">
        <p14:creationId xmlns:p14="http://schemas.microsoft.com/office/powerpoint/2010/main" val="373783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xmlns="" id="{B345C3B9-C583-477A-9316-37CAFD00A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2)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68FF8E1-B416-432C-BA75-F175D55BBD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41" t="22627" r="72908" b="69873"/>
          <a:stretch/>
        </p:blipFill>
        <p:spPr>
          <a:xfrm>
            <a:off x="1661319" y="1905000"/>
            <a:ext cx="801564" cy="901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615AB34-1175-4F96-BF17-F31EE9C16A50}"/>
              </a:ext>
            </a:extLst>
          </p:cNvPr>
          <p:cNvSpPr/>
          <p:nvPr/>
        </p:nvSpPr>
        <p:spPr>
          <a:xfrm>
            <a:off x="2325702" y="2035583"/>
            <a:ext cx="6202409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Theo em, bạn nào tính đúng.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An: 20 – 8 : 4  x 2 = 6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Nam 20 – 8 : 4 x 2 = 16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>
                <a:solidFill>
                  <a:srgbClr val="000000"/>
                </a:solidFill>
              </a:rPr>
              <a:t>Hiền: 20 – 8 : 4 x 2 = 19</a:t>
            </a:r>
          </a:p>
        </p:txBody>
      </p:sp>
      <p:pic>
        <p:nvPicPr>
          <p:cNvPr id="6146" name="Picture 2" descr="https://img.loigiaihay.com/picture/2022/0322/bai-6.PNG">
            <a:extLst>
              <a:ext uri="{FF2B5EF4-FFF2-40B4-BE49-F238E27FC236}">
                <a16:creationId xmlns:a16="http://schemas.microsoft.com/office/drawing/2014/main" xmlns="" id="{E30DB629-2C75-4781-9D76-ACF552D61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842" y="2209800"/>
            <a:ext cx="7106898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C8495DF-4924-4D99-A320-671B8C3EEAFB}"/>
              </a:ext>
            </a:extLst>
          </p:cNvPr>
          <p:cNvSpPr/>
          <p:nvPr/>
        </p:nvSpPr>
        <p:spPr>
          <a:xfrm>
            <a:off x="2724311" y="5254270"/>
            <a:ext cx="56795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600">
                <a:solidFill>
                  <a:srgbClr val="FF0000"/>
                </a:solidFill>
              </a:rPr>
              <a:t>Ta có: 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20 – 8 : 4 x 2 = 20 – 2 x 2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                      = 20 – 4</a:t>
            </a:r>
          </a:p>
          <a:p>
            <a:pPr algn="just"/>
            <a:r>
              <a:rPr lang="vi-VN" sz="3600">
                <a:solidFill>
                  <a:srgbClr val="FF0000"/>
                </a:solidFill>
              </a:rPr>
              <a:t>                      = 16</a:t>
            </a:r>
          </a:p>
          <a:p>
            <a:pPr algn="ctr"/>
            <a:r>
              <a:rPr lang="vi-VN" sz="3600">
                <a:solidFill>
                  <a:srgbClr val="FF0000"/>
                </a:solidFill>
              </a:rPr>
              <a:t>Vậy Nam đã tính đúng.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633</Words>
  <Application>Microsoft Office PowerPoint</Application>
  <PresentationFormat>Custom</PresentationFormat>
  <Paragraphs>69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610</cp:revision>
  <dcterms:created xsi:type="dcterms:W3CDTF">2022-07-10T01:37:20Z</dcterms:created>
  <dcterms:modified xsi:type="dcterms:W3CDTF">2022-08-20T15:16:14Z</dcterms:modified>
</cp:coreProperties>
</file>