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77" r:id="rId4"/>
    <p:sldId id="278" r:id="rId5"/>
    <p:sldId id="282" r:id="rId6"/>
    <p:sldId id="283" r:id="rId7"/>
    <p:sldId id="279" r:id="rId8"/>
    <p:sldId id="280" r:id="rId9"/>
    <p:sldId id="264" r:id="rId10"/>
    <p:sldId id="269" r:id="rId11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24.jpeg"/><Relationship Id="rId18" Type="http://schemas.openxmlformats.org/officeDocument/2006/relationships/image" Target="../media/image28.jpeg"/><Relationship Id="rId3" Type="http://schemas.openxmlformats.org/officeDocument/2006/relationships/image" Target="../media/image16.jpeg"/><Relationship Id="rId21" Type="http://schemas.openxmlformats.org/officeDocument/2006/relationships/image" Target="../media/image30.jpeg"/><Relationship Id="rId7" Type="http://schemas.openxmlformats.org/officeDocument/2006/relationships/image" Target="../media/image19.jpeg"/><Relationship Id="rId12" Type="http://schemas.openxmlformats.org/officeDocument/2006/relationships/image" Target="../media/image23.jpeg"/><Relationship Id="rId17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6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11" Type="http://schemas.openxmlformats.org/officeDocument/2006/relationships/image" Target="../media/image22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32.jpeg"/><Relationship Id="rId10" Type="http://schemas.openxmlformats.org/officeDocument/2006/relationships/image" Target="../media/image21.png"/><Relationship Id="rId19" Type="http://schemas.openxmlformats.org/officeDocument/2006/relationships/image" Target="../media/image29.jpeg"/><Relationship Id="rId4" Type="http://schemas.openxmlformats.org/officeDocument/2006/relationships/image" Target="../media/image17.jpeg"/><Relationship Id="rId9" Type="http://schemas.openxmlformats.org/officeDocument/2006/relationships/image" Target="../media/image20.png"/><Relationship Id="rId14" Type="http://schemas.openxmlformats.org/officeDocument/2006/relationships/image" Target="../media/image25.jpeg"/><Relationship Id="rId22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001151" y="4582395"/>
            <a:ext cx="10429351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BẢNG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NHÂN 4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3" y="62502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367755" y="5104641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616881" y="1111704"/>
            <a:ext cx="51198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4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(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Text Box 14"/>
          <p:cNvSpPr txBox="1">
            <a:spLocks noChangeArrowheads="1"/>
          </p:cNvSpPr>
          <p:nvPr/>
        </p:nvSpPr>
        <p:spPr bwMode="auto">
          <a:xfrm>
            <a:off x="4819185" y="2130038"/>
            <a:ext cx="4157334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4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được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lấy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lần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9" name="AutoShape 6"/>
          <p:cNvSpPr>
            <a:spLocks/>
          </p:cNvSpPr>
          <p:nvPr/>
        </p:nvSpPr>
        <p:spPr bwMode="auto">
          <a:xfrm>
            <a:off x="4850623" y="2130038"/>
            <a:ext cx="141766" cy="790749"/>
          </a:xfrm>
          <a:prstGeom prst="rightBrace">
            <a:avLst>
              <a:gd name="adj1" fmla="val 75000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40" name="AutoShape 6"/>
          <p:cNvSpPr>
            <a:spLocks/>
          </p:cNvSpPr>
          <p:nvPr/>
        </p:nvSpPr>
        <p:spPr bwMode="auto">
          <a:xfrm>
            <a:off x="4865514" y="3612494"/>
            <a:ext cx="126875" cy="1721506"/>
          </a:xfrm>
          <a:prstGeom prst="rightBrace">
            <a:avLst>
              <a:gd name="adj1" fmla="val 75000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45" name="AutoShape 6"/>
          <p:cNvSpPr>
            <a:spLocks/>
          </p:cNvSpPr>
          <p:nvPr/>
        </p:nvSpPr>
        <p:spPr bwMode="auto">
          <a:xfrm>
            <a:off x="4865514" y="6025707"/>
            <a:ext cx="141766" cy="2508693"/>
          </a:xfrm>
          <a:prstGeom prst="rightBrace">
            <a:avLst>
              <a:gd name="adj1" fmla="val 75000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5141278" y="3866747"/>
            <a:ext cx="3780307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4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được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lấy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2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lần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6" name="Text Box 14"/>
          <p:cNvSpPr txBox="1">
            <a:spLocks noChangeArrowheads="1"/>
          </p:cNvSpPr>
          <p:nvPr/>
        </p:nvSpPr>
        <p:spPr bwMode="auto">
          <a:xfrm>
            <a:off x="4874118" y="6279960"/>
            <a:ext cx="4047467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4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được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lấy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3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lần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7" name="Text Box 14"/>
          <p:cNvSpPr txBox="1">
            <a:spLocks noChangeArrowheads="1"/>
          </p:cNvSpPr>
          <p:nvPr/>
        </p:nvSpPr>
        <p:spPr bwMode="auto">
          <a:xfrm>
            <a:off x="4850623" y="2724724"/>
            <a:ext cx="4157334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Vậy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4 x 1 = 4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8" name="Text Box 14"/>
          <p:cNvSpPr txBox="1">
            <a:spLocks noChangeArrowheads="1"/>
          </p:cNvSpPr>
          <p:nvPr/>
        </p:nvSpPr>
        <p:spPr bwMode="auto">
          <a:xfrm>
            <a:off x="4655001" y="4653101"/>
            <a:ext cx="4157334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Vậy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4 x 2 = 8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9" name="Text Box 14"/>
          <p:cNvSpPr txBox="1">
            <a:spLocks noChangeArrowheads="1"/>
          </p:cNvSpPr>
          <p:nvPr/>
        </p:nvSpPr>
        <p:spPr bwMode="auto">
          <a:xfrm>
            <a:off x="5141278" y="7339704"/>
            <a:ext cx="3612070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Vậy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4 x 3 = 12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11719719" y="2404708"/>
            <a:ext cx="3124200" cy="1991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 x 1 = 4</a:t>
            </a:r>
          </a:p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 </a:t>
            </a: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2 = 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8</a:t>
            </a:r>
            <a:endParaRPr lang="en-US" sz="4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 </a:t>
            </a:r>
            <a:r>
              <a:rPr lang="en-US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3 = 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1031" y="1981720"/>
            <a:ext cx="2743970" cy="11642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5984" y="3404567"/>
            <a:ext cx="2615700" cy="22342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9384" y="6025706"/>
            <a:ext cx="2702299" cy="250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00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 animBg="1"/>
      <p:bldP spid="40" grpId="0" animBg="1"/>
      <p:bldP spid="45" grpId="0" animBg="1"/>
      <p:bldP spid="56" grpId="0"/>
      <p:bldP spid="57" grpId="0"/>
      <p:bldP spid="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616881" y="1111704"/>
            <a:ext cx="51198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4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10607983" y="1910548"/>
            <a:ext cx="3550136" cy="2176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  4 x 1 =  4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  4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x 2 =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</a:endParaRP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  4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x 3 =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12</a:t>
            </a:r>
          </a:p>
        </p:txBody>
      </p:sp>
      <p:sp>
        <p:nvSpPr>
          <p:cNvPr id="9" name="Rectangle 8"/>
          <p:cNvSpPr/>
          <p:nvPr/>
        </p:nvSpPr>
        <p:spPr>
          <a:xfrm>
            <a:off x="13094372" y="3935474"/>
            <a:ext cx="8466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16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192144" y="4599195"/>
            <a:ext cx="8777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20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3258190" y="5279797"/>
            <a:ext cx="9095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24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3273521" y="5919215"/>
            <a:ext cx="9602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28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3192143" y="6642369"/>
            <a:ext cx="10416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32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3232832" y="7287935"/>
            <a:ext cx="100092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36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3321013" y="7975851"/>
            <a:ext cx="8371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40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215089" y="3935474"/>
            <a:ext cx="205843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4 =   </a:t>
            </a:r>
          </a:p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5 = </a:t>
            </a:r>
          </a:p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6 = </a:t>
            </a:r>
          </a:p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7 = </a:t>
            </a:r>
          </a:p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8 = </a:t>
            </a:r>
          </a:p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9 = </a:t>
            </a:r>
          </a:p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10 =</a:t>
            </a:r>
            <a:endParaRPr lang="en-US" sz="4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607037" y="6903214"/>
            <a:ext cx="29242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= 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12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6157" y="1845329"/>
            <a:ext cx="7324596" cy="479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05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5" grpId="0"/>
      <p:bldP spid="26" grpId="0"/>
      <p:bldP spid="27" grpId="0"/>
      <p:bldP spid="28" grpId="0"/>
      <p:bldP spid="29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616881" y="1111704"/>
            <a:ext cx="51198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4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10607983" y="1910548"/>
            <a:ext cx="3550136" cy="2176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  4 x 1 =  4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  4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2 =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  4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3 =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12</a:t>
            </a:r>
          </a:p>
        </p:txBody>
      </p:sp>
      <p:sp>
        <p:nvSpPr>
          <p:cNvPr id="9" name="Rectangle 8"/>
          <p:cNvSpPr/>
          <p:nvPr/>
        </p:nvSpPr>
        <p:spPr>
          <a:xfrm>
            <a:off x="13094372" y="3935474"/>
            <a:ext cx="8466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16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192144" y="4599195"/>
            <a:ext cx="8777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20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3258190" y="5279797"/>
            <a:ext cx="9095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24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3273521" y="5919215"/>
            <a:ext cx="9602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28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3192143" y="6642369"/>
            <a:ext cx="10416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32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3232832" y="7287935"/>
            <a:ext cx="100092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36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3321013" y="7975851"/>
            <a:ext cx="8371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40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215089" y="3935474"/>
            <a:ext cx="205843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4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4 =   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4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5 = 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4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6 = 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4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7 = 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4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8 = 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4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9 = 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4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10 =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35406" y="2423332"/>
            <a:ext cx="7313243" cy="362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9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5" grpId="0"/>
      <p:bldP spid="26" grpId="0"/>
      <p:bldP spid="27" grpId="0"/>
      <p:bldP spid="28" grpId="0"/>
      <p:bldP spid="2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616881" y="1111704"/>
            <a:ext cx="51198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4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43416" y="2355502"/>
            <a:ext cx="13329103" cy="655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12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616881" y="1111704"/>
            <a:ext cx="511983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4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4451415" y="1829116"/>
            <a:ext cx="4297234" cy="6916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4  x  1   =  4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4  x  2   =  8</a:t>
            </a:r>
            <a:endParaRPr lang="en-US" sz="4400" b="1" noProof="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4 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3   =  12</a:t>
            </a: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4 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   =  16  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4  x 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5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=  20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4  x 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=  24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4  x  7   =  28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4  x  8  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=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32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4  </a:t>
            </a:r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 </a:t>
            </a: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9   =  36</a:t>
            </a:r>
            <a:endParaRPr lang="en-US" sz="4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lvl="0" algn="ctr" eaLnBrk="1" hangingPunct="1">
              <a:defRPr/>
            </a:pPr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 4 x  10  =  40</a:t>
            </a: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21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980" y="1912039"/>
            <a:ext cx="746919" cy="737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075" y="2583527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075" y="3247461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999" y="3904902"/>
            <a:ext cx="713804" cy="70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483" y="8019220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098" y="4699311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691" y="5287204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724" y="6057990"/>
            <a:ext cx="609601" cy="601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251" y="6555969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147" y="7314276"/>
            <a:ext cx="624681" cy="61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163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3486853" cy="681454"/>
            <a:chOff x="1470819" y="1943100"/>
            <a:chExt cx="2746555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209885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Tính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nhẩm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: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56504" y="1090114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6: BẢNG NHÂN 4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(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058969"/>
              </p:ext>
            </p:extLst>
          </p:nvPr>
        </p:nvGraphicFramePr>
        <p:xfrm>
          <a:off x="2256156" y="2778861"/>
          <a:ext cx="11908633" cy="4239235"/>
        </p:xfrm>
        <a:graphic>
          <a:graphicData uri="http://schemas.openxmlformats.org/drawingml/2006/table">
            <a:tbl>
              <a:tblPr firstRow="1" firstCol="1" bandRow="1"/>
              <a:tblGrid>
                <a:gridCol w="3665500">
                  <a:extLst>
                    <a:ext uri="{9D8B030D-6E8A-4147-A177-3AD203B41FA5}">
                      <a16:colId xmlns:a16="http://schemas.microsoft.com/office/drawing/2014/main" xmlns="" val="1030960274"/>
                    </a:ext>
                  </a:extLst>
                </a:gridCol>
                <a:gridCol w="3736165">
                  <a:extLst>
                    <a:ext uri="{9D8B030D-6E8A-4147-A177-3AD203B41FA5}">
                      <a16:colId xmlns:a16="http://schemas.microsoft.com/office/drawing/2014/main" xmlns="" val="3088472474"/>
                    </a:ext>
                  </a:extLst>
                </a:gridCol>
                <a:gridCol w="4031126">
                  <a:extLst>
                    <a:ext uri="{9D8B030D-6E8A-4147-A177-3AD203B41FA5}">
                      <a16:colId xmlns:a16="http://schemas.microsoft.com/office/drawing/2014/main" xmlns="" val="3072663314"/>
                    </a:ext>
                  </a:extLst>
                </a:gridCol>
                <a:gridCol w="475842">
                  <a:extLst>
                    <a:ext uri="{9D8B030D-6E8A-4147-A177-3AD203B41FA5}">
                      <a16:colId xmlns:a16="http://schemas.microsoft.com/office/drawing/2014/main" xmlns="" val="1802633635"/>
                    </a:ext>
                  </a:extLst>
                </a:gridCol>
              </a:tblGrid>
              <a:tr h="77339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3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4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x 8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55419397"/>
                  </a:ext>
                </a:extLst>
              </a:tr>
              <a:tr h="77339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x 6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00486494"/>
                  </a:ext>
                </a:extLst>
              </a:tr>
              <a:tr h="222755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=</a:t>
                      </a:r>
                    </a:p>
                    <a:p>
                      <a:pPr marL="0" marR="0" lvl="0" indent="0" algn="l" defTabSz="1452524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4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x 7 =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=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x 10 =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52524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4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x 5 =</a:t>
                      </a:r>
                      <a:endParaRPr kumimoji="0" lang="en-US" sz="4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452524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nl-NL" sz="4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4 =</a:t>
                      </a:r>
                      <a:endParaRPr kumimoji="0" lang="en-US" sz="4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18023859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3947319" y="2895600"/>
            <a:ext cx="76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12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47319" y="4007763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019849" y="4967249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056553" y="5992672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776354" y="2916032"/>
            <a:ext cx="8043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32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708237" y="3866174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16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756961" y="4967063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36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902955" y="5948787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567319" y="2916033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488751" y="3974470"/>
            <a:ext cx="8699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393691" y="4967064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1480504" y="5906209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37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2" grpId="0"/>
      <p:bldP spid="33" grpId="0"/>
      <p:bldP spid="34" grpId="0"/>
      <p:bldP spid="36" grpId="0"/>
      <p:bldP spid="37" grpId="0"/>
      <p:bldP spid="39" grpId="0"/>
      <p:bldP spid="41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Đường </a:t>
            </a:r>
          </a:p>
          <a:p>
            <a:pPr algn="ctr"/>
            <a:r>
              <a:rPr lang="en-US" sz="2000" smtClean="0"/>
              <a:t>hai chiều</a:t>
            </a:r>
            <a:endParaRPr lang="en-US" sz="2000"/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Giao nhau với</a:t>
            </a:r>
          </a:p>
          <a:p>
            <a:pPr algn="ctr"/>
            <a:r>
              <a:rPr lang="en-US" sz="2000" smtClean="0"/>
              <a:t>đường ưu tiên</a:t>
            </a:r>
            <a:endParaRPr lang="en-US" sz="2000"/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trẻ em </a:t>
            </a:r>
          </a:p>
          <a:p>
            <a:pPr algn="ctr"/>
            <a:r>
              <a:rPr lang="en-US" sz="2000" smtClean="0"/>
              <a:t>đi qua</a:t>
            </a:r>
            <a:endParaRPr lang="en-US" sz="2000"/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đường dành </a:t>
            </a:r>
          </a:p>
          <a:p>
            <a:pPr algn="ctr"/>
            <a:r>
              <a:rPr lang="en-US" sz="2000" smtClean="0"/>
              <a:t>cho người đi bộ</a:t>
            </a:r>
            <a:endParaRPr lang="en-US" sz="2000"/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Giao nhau với </a:t>
            </a:r>
          </a:p>
          <a:p>
            <a:pPr algn="ctr"/>
            <a:r>
              <a:rPr lang="en-US" sz="2000" smtClean="0"/>
              <a:t>đường có đèn đỏ</a:t>
            </a:r>
            <a:endParaRPr lang="en-US" sz="2000"/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đường dành </a:t>
            </a:r>
          </a:p>
          <a:p>
            <a:pPr algn="ctr"/>
            <a:r>
              <a:rPr lang="en-US" sz="2000" smtClean="0"/>
              <a:t>cho người đi xe đạp</a:t>
            </a:r>
            <a:endParaRPr lang="en-US" sz="2000"/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ô tô</a:t>
            </a:r>
            <a:endParaRPr lang="en-US" sz="2000"/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xe máy</a:t>
            </a:r>
            <a:endParaRPr lang="en-US" sz="2000"/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xe đạp</a:t>
            </a:r>
            <a:endParaRPr lang="en-US" sz="2000"/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người đi bộ</a:t>
            </a:r>
            <a:endParaRPr lang="en-US" sz="2000"/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Đường cấm</a:t>
            </a:r>
          </a:p>
          <a:p>
            <a:pPr algn="ctr"/>
            <a:r>
              <a:rPr lang="en-US" sz="2000" smtClean="0"/>
              <a:t>Các loại xe</a:t>
            </a:r>
            <a:endParaRPr lang="en-US" sz="2000"/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đi ngược chiều</a:t>
            </a:r>
            <a:endParaRPr lang="en-US" sz="2000"/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 smtClean="0"/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 smtClean="0"/>
              <a:t>thẳng</a:t>
            </a:r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 smtClean="0"/>
              <a:t>phải</a:t>
            </a:r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rẽ trái </a:t>
            </a:r>
          </a:p>
          <a:p>
            <a:pPr algn="ctr"/>
            <a:r>
              <a:rPr lang="en-US" sz="2000" smtClean="0"/>
              <a:t>hoặc phải</a:t>
            </a:r>
            <a:endParaRPr lang="en-US" sz="2000"/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</a:t>
            </a:r>
          </a:p>
          <a:p>
            <a:pPr algn="ctr"/>
            <a:r>
              <a:rPr lang="en-US" sz="2000" smtClean="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</a:t>
            </a:r>
          </a:p>
          <a:p>
            <a:pPr algn="ctr"/>
            <a:r>
              <a:rPr lang="en-US" sz="2000" smtClean="0"/>
              <a:t>rẽ phải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2436</TotalTime>
  <Words>540</Words>
  <Application>Microsoft Office PowerPoint</Application>
  <PresentationFormat>Custom</PresentationFormat>
  <Paragraphs>141</Paragraphs>
  <Slides>10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205</cp:revision>
  <dcterms:created xsi:type="dcterms:W3CDTF">2022-07-10T01:37:20Z</dcterms:created>
  <dcterms:modified xsi:type="dcterms:W3CDTF">2022-08-20T02:21:43Z</dcterms:modified>
</cp:coreProperties>
</file>