
<file path=[Content_Types].xml><?xml version="1.0" encoding="utf-8"?>
<Types xmlns="http://schemas.openxmlformats.org/package/2006/content-types">
  <Default Extension="gif" ContentType="image/gif"/>
  <Default Extension="jpeg" ContentType="image/jpeg"/>
  <Default Extension="mp4" ContentType="video/mp4"/>
  <Default Extension="png" ContentType="image/png"/>
  <Default Extension="rels" ContentType="application/vnd.openxmlformats-package.relationships+xml"/>
  <Default Extension="wav" ContentType="audio/x-wav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3" r:id="rId8"/>
    <p:sldId id="264" r:id="rId9"/>
    <p:sldId id="265" r:id="rId10"/>
    <p:sldId id="267" r:id="rId11"/>
    <p:sldId id="266" r:id="rId12"/>
    <p:sldId id="268" r:id="rId13"/>
    <p:sldId id="269" r:id="rId14"/>
    <p:sldId id="270" r:id="rId15"/>
    <p:sldId id="272" r:id="rId16"/>
    <p:sldId id="271" r:id="rId17"/>
    <p:sldId id="273" r:id="rId18"/>
    <p:sldId id="274" r:id="rId19"/>
    <p:sldId id="275" r:id="rId20"/>
    <p:sldId id="262" r:id="rId21"/>
    <p:sldId id="276" r:id="rId2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Medium Style 2 - Accent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6843" autoAdjust="0"/>
    <p:restoredTop sz="94660"/>
  </p:normalViewPr>
  <p:slideViewPr>
    <p:cSldViewPr snapToGrid="0">
      <p:cViewPr varScale="1">
        <p:scale>
          <a:sx n="70" d="100"/>
          <a:sy n="70" d="100"/>
        </p:scale>
        <p:origin x="582" y="60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tableStyles" Target="tableStyle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viewProps" Target="view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FA4026F-DDD7-4278-B370-810B7B4D37AA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DBC64B67-681F-4EC2-B008-60466C1A1576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D533A59-7F97-4412-9C9A-73FD42FB262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79D6F6E-34F3-4C6C-BEC4-290C5134146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6AC2FA0-BC74-425C-80E4-C8BF60CB00E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6441546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F25D9A-6D8B-4BAB-949B-140E83133C1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94F14649-32A4-4AF0-B6B2-776807044878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5FF5B99-AFAF-4842-9D46-F0BE1DB4FB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9C428A0-CCCB-4906-8A1F-AEABA83F9C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683C0A1-F062-4563-A6B3-F2143783B2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509828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A338F372-5C4A-4EAF-9420-F974F1EF35C9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E11E2E4-381B-4C5D-B1C7-E5BDA7B7422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C0FA33E-838D-4A36-97AD-210FF8E2313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E38737F2-B68C-42AC-A0AC-FFD7BC70DB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A8481BE-5DD9-43F0-B129-CA55DC5719F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99182300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812DCF9-145B-4804-8B57-B660BFD0248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B73D930-F191-4371-AE1C-AFDAB579243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B48B6D4-1F26-4193-B929-BE49905CCF4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D369020-5054-416F-9C6E-34CD3DD89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C589D9B-BEF4-44DE-A4A7-FDD6FFA2F38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30237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F7F1CF5-0DF6-4C61-8CBB-3E16AFEC36F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983B6DED-D497-4D8D-9667-4E764C7A1BAD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1D3628A-0B48-49C4-975D-45CA3E59F83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83A463A-B29C-4B3B-A22D-C5B33C3D6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097144D0-A842-4256-A301-EEBC36EBE58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56348193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2156E60-86D8-4FCD-A914-F00B28019E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C12E8FF-270D-47B0-B5FC-337FDF1E142C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18D49346-8138-4FF3-8B4A-345D4956D2D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FCEB836B-EA5B-4EAE-ACB3-3D51BEE5DBC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4B6EC21-5868-4C1A-9A7F-CDC28EC0CA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18D2514-159F-408C-8198-2BB4F859304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7634318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BEDE3FB-666C-4847-8464-951CDE394B7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46D0609-30BF-4738-8503-2C0F47925E14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C12A0A40-05DC-45EE-876A-3FDBA64EBB71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BB50E7E-EB49-42BA-BEFC-961F50DE88A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B4CC93E0-C60D-4417-8E1A-C9A31B867E5A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A3EF18AA-278D-4C8D-BBBC-21642B2BD3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1843466-FE31-430B-8EE4-A119138E8E6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F70C5624-AF75-46E4-A7CF-DFCC9D7F5A1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8776964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225569-9F26-4BB6-B5F5-8C2F92A064F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A650EFA6-5B9E-4858-8DAA-258C7C6A861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2C595839-1A5B-4154-AD28-BEF52DD99E7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6A847688-8AC7-40C7-8EB3-63B4D7F19A6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616678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488F79CB-16E8-45AA-B7CD-C8C6C752B5B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9E911FCA-73D7-4C34-BD7E-DBC55B663D4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A4DEED33-1189-4A82-B2B5-8B427867C91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4996336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9090EC7-D543-42D3-95FC-AF6E4F104F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BE0B9A1-4B83-4EDD-B6A8-5B8B0AC0A3D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DAACFF3E-40AF-4FFC-AA42-F3FCCAF73282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8E47AB31-412A-46BE-AF8E-BC0EEC510D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5F1CD21F-BFD6-4314-87BD-C3E147B7FC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1A58F93-EB0B-4372-93F0-6AAA512BC8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795779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CED5BC-6BA4-45CC-8464-0943B76C888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203B72F1-1AD3-422F-878A-B15823DC29A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F610FBE5-B3DA-48B2-A5A3-8B1EBF0F295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C23DF5D-3AC6-41D6-AC75-5CB5C848BD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8A6464F-7E42-45F4-9D93-D6575B35B5F4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CEDEB51C-1C29-4813-A0A8-1EAF6EDB51B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D51BDE2F-80A1-4556-8605-AD32EC18B5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406738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C3E1408E-CB96-474A-BABA-D531A049FE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38618142-5656-4EA5-8B07-3501BDF53579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1955F72-FFEA-4235-B830-17E8828030DB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8A6464F-7E42-45F4-9D93-D6575B35B5F4}" type="datetimeFigureOut">
              <a:rPr lang="en-US" smtClean="0"/>
              <a:t>8/20/2020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2BE54AB-8B92-450A-9C27-C9B481F4387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3D34A05-979A-4638-BC44-0D1D6A7AD02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CD7992A-8B19-45D6-97DA-17659A63628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8602907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7" Type="http://schemas.openxmlformats.org/officeDocument/2006/relationships/image" Target="../media/image18.png"/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7.png"/><Relationship Id="rId5" Type="http://schemas.openxmlformats.org/officeDocument/2006/relationships/image" Target="../media/image16.png"/><Relationship Id="rId4" Type="http://schemas.openxmlformats.org/officeDocument/2006/relationships/image" Target="../media/image15.pn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slide" Target="slide18.xml"/><Relationship Id="rId13" Type="http://schemas.openxmlformats.org/officeDocument/2006/relationships/image" Target="../media/image27.png"/><Relationship Id="rId18" Type="http://schemas.openxmlformats.org/officeDocument/2006/relationships/image" Target="../media/image31.gif"/><Relationship Id="rId3" Type="http://schemas.openxmlformats.org/officeDocument/2006/relationships/image" Target="../media/image20.png"/><Relationship Id="rId21" Type="http://schemas.openxmlformats.org/officeDocument/2006/relationships/image" Target="../media/image33.png"/><Relationship Id="rId7" Type="http://schemas.openxmlformats.org/officeDocument/2006/relationships/image" Target="../media/image24.png"/><Relationship Id="rId12" Type="http://schemas.openxmlformats.org/officeDocument/2006/relationships/slide" Target="slide20.xml"/><Relationship Id="rId17" Type="http://schemas.openxmlformats.org/officeDocument/2006/relationships/image" Target="../media/image30.gif"/><Relationship Id="rId2" Type="http://schemas.openxmlformats.org/officeDocument/2006/relationships/audio" Target="../media/audio1.wav"/><Relationship Id="rId16" Type="http://schemas.openxmlformats.org/officeDocument/2006/relationships/image" Target="../media/image29.gif"/><Relationship Id="rId20" Type="http://schemas.openxmlformats.org/officeDocument/2006/relationships/slide" Target="slide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3.png"/><Relationship Id="rId11" Type="http://schemas.openxmlformats.org/officeDocument/2006/relationships/image" Target="../media/image26.png"/><Relationship Id="rId5" Type="http://schemas.openxmlformats.org/officeDocument/2006/relationships/image" Target="../media/image22.png"/><Relationship Id="rId15" Type="http://schemas.openxmlformats.org/officeDocument/2006/relationships/image" Target="../media/image28.png"/><Relationship Id="rId10" Type="http://schemas.openxmlformats.org/officeDocument/2006/relationships/slide" Target="slide19.xml"/><Relationship Id="rId19" Type="http://schemas.openxmlformats.org/officeDocument/2006/relationships/image" Target="../media/image32.gif"/><Relationship Id="rId4" Type="http://schemas.openxmlformats.org/officeDocument/2006/relationships/image" Target="../media/image21.png"/><Relationship Id="rId9" Type="http://schemas.openxmlformats.org/officeDocument/2006/relationships/image" Target="../media/image25.png"/><Relationship Id="rId14" Type="http://schemas.openxmlformats.org/officeDocument/2006/relationships/slide" Target="slide21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3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2.wdp"/><Relationship Id="rId4" Type="http://schemas.openxmlformats.org/officeDocument/2006/relationships/image" Target="../media/image36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4" Type="http://schemas.openxmlformats.org/officeDocument/2006/relationships/image" Target="../media/image2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5" Type="http://schemas.microsoft.com/office/2007/relationships/hdphoto" Target="../media/hdphoto3.wdp"/><Relationship Id="rId4" Type="http://schemas.openxmlformats.org/officeDocument/2006/relationships/image" Target="../media/image37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17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8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7" Type="http://schemas.openxmlformats.org/officeDocument/2006/relationships/image" Target="../media/image8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.png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Freeform: Shape 70">
            <a:extLst>
              <a:ext uri="{FF2B5EF4-FFF2-40B4-BE49-F238E27FC236}">
                <a16:creationId xmlns:a16="http://schemas.microsoft.com/office/drawing/2014/main" id="{B670DBD5-770C-4383-9F54-5B86E86BD5BB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>
          <a:xfrm>
            <a:off x="1210277" y="0"/>
            <a:ext cx="9771446" cy="6858000"/>
          </a:xfrm>
          <a:custGeom>
            <a:avLst/>
            <a:gdLst>
              <a:gd name="connsiteX0" fmla="*/ 1422188 w 9771446"/>
              <a:gd name="connsiteY0" fmla="*/ 0 h 6858000"/>
              <a:gd name="connsiteX1" fmla="*/ 8349258 w 9771446"/>
              <a:gd name="connsiteY1" fmla="*/ 0 h 6858000"/>
              <a:gd name="connsiteX2" fmla="*/ 8502224 w 9771446"/>
              <a:gd name="connsiteY2" fmla="*/ 159673 h 6858000"/>
              <a:gd name="connsiteX3" fmla="*/ 9771446 w 9771446"/>
              <a:gd name="connsiteY3" fmla="*/ 3429001 h 6858000"/>
              <a:gd name="connsiteX4" fmla="*/ 8502224 w 9771446"/>
              <a:gd name="connsiteY4" fmla="*/ 6698330 h 6858000"/>
              <a:gd name="connsiteX5" fmla="*/ 8349260 w 9771446"/>
              <a:gd name="connsiteY5" fmla="*/ 6858000 h 6858000"/>
              <a:gd name="connsiteX6" fmla="*/ 1422186 w 9771446"/>
              <a:gd name="connsiteY6" fmla="*/ 6858000 h 6858000"/>
              <a:gd name="connsiteX7" fmla="*/ 1269223 w 9771446"/>
              <a:gd name="connsiteY7" fmla="*/ 6698330 h 6858000"/>
              <a:gd name="connsiteX8" fmla="*/ 0 w 9771446"/>
              <a:gd name="connsiteY8" fmla="*/ 3429001 h 6858000"/>
              <a:gd name="connsiteX9" fmla="*/ 1269223 w 9771446"/>
              <a:gd name="connsiteY9" fmla="*/ 159673 h 6858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9771446" h="6858000">
                <a:moveTo>
                  <a:pt x="1422188" y="0"/>
                </a:moveTo>
                <a:lnTo>
                  <a:pt x="8349258" y="0"/>
                </a:lnTo>
                <a:lnTo>
                  <a:pt x="8502224" y="159673"/>
                </a:lnTo>
                <a:cubicBezTo>
                  <a:pt x="9290813" y="1023162"/>
                  <a:pt x="9771446" y="2170221"/>
                  <a:pt x="9771446" y="3429001"/>
                </a:cubicBezTo>
                <a:cubicBezTo>
                  <a:pt x="9771446" y="4687781"/>
                  <a:pt x="9290813" y="5834840"/>
                  <a:pt x="8502224" y="6698330"/>
                </a:cubicBezTo>
                <a:lnTo>
                  <a:pt x="8349260" y="6858000"/>
                </a:lnTo>
                <a:lnTo>
                  <a:pt x="1422186" y="6858000"/>
                </a:lnTo>
                <a:lnTo>
                  <a:pt x="1269223" y="6698330"/>
                </a:lnTo>
                <a:cubicBezTo>
                  <a:pt x="480633" y="5834840"/>
                  <a:pt x="0" y="4687781"/>
                  <a:pt x="0" y="3429001"/>
                </a:cubicBezTo>
                <a:cubicBezTo>
                  <a:pt x="0" y="2170221"/>
                  <a:pt x="480633" y="1023162"/>
                  <a:pt x="1269223" y="159673"/>
                </a:cubicBezTo>
                <a:close/>
              </a:path>
            </a:pathLst>
          </a:custGeom>
          <a:solidFill>
            <a:schemeClr val="bg1">
              <a:lumMod val="85000"/>
              <a:alpha val="62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wrap="square" rtlCol="0" anchor="ctr">
            <a:noAutofit/>
          </a:bodyPr>
          <a:lstStyle/>
          <a:p>
            <a:pPr algn="ctr"/>
            <a:endParaRPr lang="en-US"/>
          </a:p>
        </p:txBody>
      </p:sp>
      <p:pic>
        <p:nvPicPr>
          <p:cNvPr id="1026" name="Picture 2" descr="Mở đầu Powerpoint ấn tượng - Hình nền powerpoint Mẫu slide thuyết trình |  Thiệp giấy, Thiệp, Hình ảnh">
            <a:extLst>
              <a:ext uri="{FF2B5EF4-FFF2-40B4-BE49-F238E27FC236}">
                <a16:creationId xmlns:a16="http://schemas.microsoft.com/office/drawing/2014/main" id="{33D9B78B-4003-4F99-8CCD-29FB95AB0173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23960"/>
          <a:stretch/>
        </p:blipFill>
        <p:spPr bwMode="auto">
          <a:xfrm>
            <a:off x="1460597" y="10"/>
            <a:ext cx="9270806" cy="6857990"/>
          </a:xfrm>
          <a:custGeom>
            <a:avLst/>
            <a:gdLst/>
            <a:ahLst/>
            <a:cxnLst/>
            <a:rect l="l" t="t" r="r" b="b"/>
            <a:pathLst>
              <a:path w="9270806" h="6858000">
                <a:moveTo>
                  <a:pt x="1503712" y="0"/>
                </a:moveTo>
                <a:lnTo>
                  <a:pt x="7767094" y="0"/>
                </a:lnTo>
                <a:lnTo>
                  <a:pt x="7913128" y="139721"/>
                </a:lnTo>
                <a:cubicBezTo>
                  <a:pt x="8751971" y="981521"/>
                  <a:pt x="9270806" y="2144457"/>
                  <a:pt x="9270806" y="3429000"/>
                </a:cubicBezTo>
                <a:cubicBezTo>
                  <a:pt x="9270806" y="4713544"/>
                  <a:pt x="8751971" y="5876479"/>
                  <a:pt x="7913128" y="6718279"/>
                </a:cubicBezTo>
                <a:lnTo>
                  <a:pt x="7767094" y="6858000"/>
                </a:lnTo>
                <a:lnTo>
                  <a:pt x="1503712" y="6858000"/>
                </a:lnTo>
                <a:lnTo>
                  <a:pt x="1357679" y="6718279"/>
                </a:lnTo>
                <a:cubicBezTo>
                  <a:pt x="518835" y="5876479"/>
                  <a:pt x="0" y="4713544"/>
                  <a:pt x="0" y="3429000"/>
                </a:cubicBezTo>
                <a:cubicBezTo>
                  <a:pt x="0" y="2144457"/>
                  <a:pt x="518835" y="981521"/>
                  <a:pt x="1357679" y="139721"/>
                </a:cubicBezTo>
                <a:close/>
              </a:path>
            </a:pathLst>
          </a:cu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4406D492-B79A-481A-A056-5609C083769C}"/>
              </a:ext>
            </a:extLst>
          </p:cNvPr>
          <p:cNvSpPr/>
          <p:nvPr/>
        </p:nvSpPr>
        <p:spPr>
          <a:xfrm>
            <a:off x="4164448" y="2901001"/>
            <a:ext cx="5555432" cy="1323439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8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+mj-lt"/>
              </a:rPr>
              <a:t>THỜI TIẾT</a:t>
            </a:r>
            <a:endParaRPr lang="en-US" sz="8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82720699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" name="Rectangle 70">
            <a:extLst>
              <a:ext uri="{FF2B5EF4-FFF2-40B4-BE49-F238E27FC236}">
                <a16:creationId xmlns:a16="http://schemas.microsoft.com/office/drawing/2014/main" id="{42A4FC2C-047E-45A5-965D-8E1E3BF09BC6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:p16="http://schemas.microsoft.com/office/powerpoint/2015/main" val="1"/>
              </p:ext>
            </p:extLst>
          </p:nvPr>
        </p:nvSpPr>
        <p:spPr bwMode="white">
          <a:xfrm>
            <a:off x="1524" y="0"/>
            <a:ext cx="12188952" cy="685800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en-US"/>
          </a:p>
        </p:txBody>
      </p:sp>
      <p:pic>
        <p:nvPicPr>
          <p:cNvPr id="11266" name="Picture 2" descr="Tham luận về chủ đề &quot;Đổi mới, sáng tạo trong dạy và học ...">
            <a:extLst>
              <a:ext uri="{FF2B5EF4-FFF2-40B4-BE49-F238E27FC236}">
                <a16:creationId xmlns:a16="http://schemas.microsoft.com/office/drawing/2014/main" id="{557ECE9A-D16F-487B-93F2-4572680C120B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9"/>
          <a:stretch/>
        </p:blipFill>
        <p:spPr bwMode="auto">
          <a:xfrm>
            <a:off x="20" y="1282"/>
            <a:ext cx="12191980" cy="68567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48855801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5FE6C6-F311-4A5E-898A-67357E84A83D}"/>
              </a:ext>
            </a:extLst>
          </p:cNvPr>
          <p:cNvSpPr/>
          <p:nvPr/>
        </p:nvSpPr>
        <p:spPr>
          <a:xfrm>
            <a:off x="219098" y="167253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01DB2CDB-802F-47D7-B4AF-6397F7AE22B0}"/>
              </a:ext>
            </a:extLst>
          </p:cNvPr>
          <p:cNvSpPr txBox="1"/>
          <p:nvPr/>
        </p:nvSpPr>
        <p:spPr>
          <a:xfrm>
            <a:off x="219098" y="1077714"/>
            <a:ext cx="11972902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+mj-lt"/>
              </a:rPr>
              <a:t>1. Bầu trời và quang cảnh xung quanh khi trời mưa có gì khác khi trời nắng?</a:t>
            </a:r>
            <a:endParaRPr lang="en-US" sz="2800" b="1" dirty="0">
              <a:latin typeface="+mj-lt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D9352BF2-EDFD-4DA3-A114-B463CF8C0BC1}"/>
              </a:ext>
            </a:extLst>
          </p:cNvPr>
          <p:cNvSpPr txBox="1"/>
          <p:nvPr/>
        </p:nvSpPr>
        <p:spPr>
          <a:xfrm>
            <a:off x="219097" y="2786884"/>
            <a:ext cx="967964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+mj-lt"/>
              </a:rPr>
              <a:t>2. Dựa vào dấu hiệu nào mà em biết trời có gió?</a:t>
            </a:r>
          </a:p>
          <a:p>
            <a:r>
              <a:rPr lang="vi-VN" sz="2800" b="1" dirty="0">
                <a:latin typeface="+mj-lt"/>
              </a:rPr>
              <a:t>    Gió mạnh hay gió nhẹ?</a:t>
            </a:r>
            <a:endParaRPr lang="en-US" sz="2800" b="1" dirty="0">
              <a:latin typeface="+mj-lt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CA95B2E-9778-4F34-83F1-822A03915793}"/>
              </a:ext>
            </a:extLst>
          </p:cNvPr>
          <p:cNvSpPr txBox="1"/>
          <p:nvPr/>
        </p:nvSpPr>
        <p:spPr>
          <a:xfrm>
            <a:off x="219098" y="5458093"/>
            <a:ext cx="11218460" cy="5232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b="1" dirty="0">
                <a:latin typeface="+mj-lt"/>
              </a:rPr>
              <a:t>3. Khi trời nắng hoặc khi trời, em cảm thấy như thế nào?</a:t>
            </a:r>
            <a:endParaRPr lang="en-US" sz="2800" b="1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C7C4729C-5A13-49B7-8073-B16294F6BDDA}"/>
              </a:ext>
            </a:extLst>
          </p:cNvPr>
          <p:cNvSpPr txBox="1"/>
          <p:nvPr/>
        </p:nvSpPr>
        <p:spPr>
          <a:xfrm>
            <a:off x="582304" y="1624365"/>
            <a:ext cx="6186985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+mj-lt"/>
              </a:rPr>
              <a:t>Bầu trời khi mưa có mây đen, có gió.</a:t>
            </a:r>
          </a:p>
          <a:p>
            <a:r>
              <a:rPr lang="vi-VN" sz="2800" dirty="0">
                <a:latin typeface="+mj-lt"/>
              </a:rPr>
              <a:t>Trời tối sầm lại, có sấm chớp</a:t>
            </a:r>
            <a:endParaRPr lang="en-US" sz="2800" dirty="0">
              <a:latin typeface="+mj-lt"/>
            </a:endParaRP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F4F43896-C96B-4243-98FA-74D63DA32105}"/>
              </a:ext>
            </a:extLst>
          </p:cNvPr>
          <p:cNvSpPr txBox="1"/>
          <p:nvPr/>
        </p:nvSpPr>
        <p:spPr>
          <a:xfrm>
            <a:off x="582304" y="3864687"/>
            <a:ext cx="7219666" cy="13849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2800" dirty="0">
                <a:latin typeface="+mj-lt"/>
              </a:rPr>
              <a:t>Cây rung rinh, tóc bay.</a:t>
            </a:r>
          </a:p>
          <a:p>
            <a:r>
              <a:rPr lang="vi-VN" sz="2800" dirty="0">
                <a:latin typeface="+mj-lt"/>
              </a:rPr>
              <a:t>Gió mạnh:</a:t>
            </a:r>
          </a:p>
          <a:p>
            <a:r>
              <a:rPr lang="vi-VN" sz="2800" dirty="0">
                <a:latin typeface="+mj-lt"/>
              </a:rPr>
              <a:t>Gió nhẹ:</a:t>
            </a:r>
          </a:p>
        </p:txBody>
      </p:sp>
    </p:spTree>
    <p:extLst>
      <p:ext uri="{BB962C8B-B14F-4D97-AF65-F5344CB8AC3E}">
        <p14:creationId xmlns:p14="http://schemas.microsoft.com/office/powerpoint/2010/main" val="17172706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7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4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7" grpId="0"/>
      <p:bldP spid="9" grpId="0"/>
      <p:bldP spid="12" grpId="0"/>
      <p:bldP spid="13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290" name="Picture 2" descr="Transparent Smiling Sun PNG Clipart Picture | Mặt trời, Nhà trẻ">
            <a:extLst>
              <a:ext uri="{FF2B5EF4-FFF2-40B4-BE49-F238E27FC236}">
                <a16:creationId xmlns:a16="http://schemas.microsoft.com/office/drawing/2014/main" id="{331A3D39-BFAE-4858-9449-ADF347F2D3D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36293" y="805416"/>
            <a:ext cx="3926568" cy="42827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" name="Picture 4" descr="A picture containing food&#10;&#10;Description automatically generated">
            <a:extLst>
              <a:ext uri="{FF2B5EF4-FFF2-40B4-BE49-F238E27FC236}">
                <a16:creationId xmlns:a16="http://schemas.microsoft.com/office/drawing/2014/main" id="{36B673C0-6D0E-4CFD-9D55-FCDC9471AC8B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545743" y="400673"/>
            <a:ext cx="6109964" cy="4996996"/>
          </a:xfrm>
          <a:prstGeom prst="rect">
            <a:avLst/>
          </a:prstGeom>
        </p:spPr>
      </p:pic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8725EFC4-3FE0-4A13-A2EE-FC86A733BAC2}"/>
              </a:ext>
            </a:extLst>
          </p:cNvPr>
          <p:cNvSpPr/>
          <p:nvPr/>
        </p:nvSpPr>
        <p:spPr>
          <a:xfrm>
            <a:off x="643481" y="5005746"/>
            <a:ext cx="3712191" cy="1501254"/>
          </a:xfrm>
          <a:prstGeom prst="roundRect">
            <a:avLst/>
          </a:prstGeom>
          <a:solidFill>
            <a:srgbClr val="FFFF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E5EB4979-B0D2-4A66-96EE-AB31F1F4719F}"/>
              </a:ext>
            </a:extLst>
          </p:cNvPr>
          <p:cNvSpPr/>
          <p:nvPr/>
        </p:nvSpPr>
        <p:spPr>
          <a:xfrm>
            <a:off x="7033225" y="5088192"/>
            <a:ext cx="3712191" cy="1501254"/>
          </a:xfrm>
          <a:prstGeom prst="roundRect">
            <a:avLst/>
          </a:prstGeom>
          <a:solidFill>
            <a:schemeClr val="accent5">
              <a:lumMod val="40000"/>
              <a:lumOff val="6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13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99BE6B79-7F4A-4991-B276-C43B8B3574B0}"/>
              </a:ext>
            </a:extLst>
          </p:cNvPr>
          <p:cNvSpPr/>
          <p:nvPr/>
        </p:nvSpPr>
        <p:spPr>
          <a:xfrm>
            <a:off x="0" y="-40477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412146-A95B-4396-97F0-B1E92EC72CE9}"/>
              </a:ext>
            </a:extLst>
          </p:cNvPr>
          <p:cNvSpPr/>
          <p:nvPr/>
        </p:nvSpPr>
        <p:spPr>
          <a:xfrm>
            <a:off x="779906" y="5248541"/>
            <a:ext cx="3439339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nắng</a:t>
            </a:r>
            <a:endParaRPr lang="en-US" sz="60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9" name="Rectangle: Rounded Corners 8">
            <a:extLst>
              <a:ext uri="{FF2B5EF4-FFF2-40B4-BE49-F238E27FC236}">
                <a16:creationId xmlns:a16="http://schemas.microsoft.com/office/drawing/2014/main" id="{3B7150BE-0C3F-4318-BF32-CF8934826858}"/>
              </a:ext>
            </a:extLst>
          </p:cNvPr>
          <p:cNvSpPr/>
          <p:nvPr/>
        </p:nvSpPr>
        <p:spPr>
          <a:xfrm>
            <a:off x="1908166" y="5005746"/>
            <a:ext cx="1182820" cy="15012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3800" b="1" dirty="0">
                <a:solidFill>
                  <a:srgbClr val="FF0000"/>
                </a:solidFill>
                <a:latin typeface="+mj-lt"/>
              </a:rPr>
              <a:t>?</a:t>
            </a:r>
            <a:endParaRPr lang="en-US" sz="13800" b="1" dirty="0">
              <a:solidFill>
                <a:srgbClr val="FF0000"/>
              </a:solidFill>
              <a:latin typeface="+mj-lt"/>
            </a:endParaRPr>
          </a:p>
        </p:txBody>
      </p:sp>
      <p:sp>
        <p:nvSpPr>
          <p:cNvPr id="12" name="Rectangle 11">
            <a:extLst>
              <a:ext uri="{FF2B5EF4-FFF2-40B4-BE49-F238E27FC236}">
                <a16:creationId xmlns:a16="http://schemas.microsoft.com/office/drawing/2014/main" id="{1B03A452-5E5E-487A-85D5-5031E88B8CC1}"/>
              </a:ext>
            </a:extLst>
          </p:cNvPr>
          <p:cNvSpPr/>
          <p:nvPr/>
        </p:nvSpPr>
        <p:spPr>
          <a:xfrm>
            <a:off x="7238580" y="5330987"/>
            <a:ext cx="3301481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6000" b="1" cap="none" spc="0">
                <a:ln w="22225">
                  <a:solidFill>
                    <a:srgbClr val="FF0000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mưa</a:t>
            </a:r>
            <a:endParaRPr lang="en-US" sz="6000" b="1" cap="none" spc="0" dirty="0">
              <a:ln w="22225">
                <a:solidFill>
                  <a:srgbClr val="FF0000"/>
                </a:solidFill>
                <a:prstDash val="solid"/>
              </a:ln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Rectangle: Rounded Corners 12">
            <a:extLst>
              <a:ext uri="{FF2B5EF4-FFF2-40B4-BE49-F238E27FC236}">
                <a16:creationId xmlns:a16="http://schemas.microsoft.com/office/drawing/2014/main" id="{00D0AD73-A8F2-434C-AE63-2C17AE9A4D6B}"/>
              </a:ext>
            </a:extLst>
          </p:cNvPr>
          <p:cNvSpPr/>
          <p:nvPr/>
        </p:nvSpPr>
        <p:spPr>
          <a:xfrm>
            <a:off x="8297911" y="5088191"/>
            <a:ext cx="1182820" cy="1501254"/>
          </a:xfrm>
          <a:prstGeom prst="round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vi-VN" sz="13800" b="1" dirty="0">
                <a:solidFill>
                  <a:srgbClr val="FF0000"/>
                </a:solidFill>
                <a:latin typeface="+mj-lt"/>
              </a:rPr>
              <a:t>?</a:t>
            </a:r>
            <a:endParaRPr lang="en-US" sz="13800" b="1" dirty="0">
              <a:solidFill>
                <a:srgbClr val="FF0000"/>
              </a:solidFill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47123572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9" presetClass="entr" presetSubtype="0" decel="10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500" fill="hold"/>
                                        <p:tgtEl>
                                          <p:spTgt spid="1229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22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49" presetClass="entr" presetSubtype="0" decel="10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36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3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800" decel="100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8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9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800" decel="100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1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3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800" decel="100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8" dur="800" decel="100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9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0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1" presetID="3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3" dur="800" decel="100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4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-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5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+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x-0.05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6" dur="800" decel="100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-0.4"/>
                                          </p:val>
                                        </p:tav>
                                        <p:tav tm="100000">
                                          <p:val>
                                            <p:strVal val="#ppt_y+0.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7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0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200" accel="1000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0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2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4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3" dur="5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64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5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0" grpId="0" animBg="1"/>
      <p:bldP spid="8" grpId="0"/>
      <p:bldP spid="9" grpId="0" animBg="1"/>
      <p:bldP spid="9" grpId="1"/>
      <p:bldP spid="12" grpId="0"/>
      <p:bldP spid="13" grpId="0"/>
      <p:bldP spid="13" grpId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6168C9B5-D6B2-47B7-AA37-A568A2BF4F06}"/>
              </a:ext>
            </a:extLst>
          </p:cNvPr>
          <p:cNvSpPr/>
          <p:nvPr/>
        </p:nvSpPr>
        <p:spPr>
          <a:xfrm>
            <a:off x="191802" y="99014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A88CD4-556C-4E71-B787-5CE17E27770F}"/>
              </a:ext>
            </a:extLst>
          </p:cNvPr>
          <p:cNvSpPr txBox="1"/>
          <p:nvPr/>
        </p:nvSpPr>
        <p:spPr>
          <a:xfrm>
            <a:off x="191802" y="820548"/>
            <a:ext cx="1200019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+mj-lt"/>
              </a:rPr>
              <a:t>Quan sát bầu trời và quang cảnh xung quanh rồi trao đổi với các bạn </a:t>
            </a:r>
          </a:p>
          <a:p>
            <a:r>
              <a:rPr lang="vi-VN" sz="3200" dirty="0">
                <a:latin typeface="+mj-lt"/>
              </a:rPr>
              <a:t>về thời tiết hôm nay.</a:t>
            </a:r>
            <a:endParaRPr lang="en-US" sz="3200" dirty="0">
              <a:latin typeface="+mj-lt"/>
            </a:endParaRPr>
          </a:p>
        </p:txBody>
      </p:sp>
      <p:pic>
        <p:nvPicPr>
          <p:cNvPr id="7" name="Picture 6" descr="A picture containing toy, doll, small, table&#10;&#10;Description automatically generated">
            <a:extLst>
              <a:ext uri="{FF2B5EF4-FFF2-40B4-BE49-F238E27FC236}">
                <a16:creationId xmlns:a16="http://schemas.microsoft.com/office/drawing/2014/main" id="{B46D8AE4-1EFB-4ADC-BD3E-A05453DB9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8811" y="2232173"/>
            <a:ext cx="4752975" cy="4762500"/>
          </a:xfrm>
          <a:prstGeom prst="rect">
            <a:avLst/>
          </a:prstGeom>
        </p:spPr>
      </p:pic>
      <p:sp>
        <p:nvSpPr>
          <p:cNvPr id="10" name="Speech Bubble: Rectangle with Corners Rounded 9">
            <a:extLst>
              <a:ext uri="{FF2B5EF4-FFF2-40B4-BE49-F238E27FC236}">
                <a16:creationId xmlns:a16="http://schemas.microsoft.com/office/drawing/2014/main" id="{8CC15C05-4C32-4366-9A26-D416E58E636C}"/>
              </a:ext>
            </a:extLst>
          </p:cNvPr>
          <p:cNvSpPr/>
          <p:nvPr/>
        </p:nvSpPr>
        <p:spPr>
          <a:xfrm>
            <a:off x="767480" y="2232173"/>
            <a:ext cx="5424421" cy="961387"/>
          </a:xfrm>
          <a:prstGeom prst="wedgeRoundRectCallout">
            <a:avLst/>
          </a:prstGeom>
        </p:spPr>
        <p:style>
          <a:lnRef idx="3">
            <a:schemeClr val="lt1"/>
          </a:lnRef>
          <a:fillRef idx="1">
            <a:schemeClr val="accent4"/>
          </a:fillRef>
          <a:effectRef idx="1">
            <a:schemeClr val="accent4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D42E44CC-941B-4B3C-8551-7A929CD77A4C}"/>
              </a:ext>
            </a:extLst>
          </p:cNvPr>
          <p:cNvSpPr txBox="1"/>
          <p:nvPr/>
        </p:nvSpPr>
        <p:spPr>
          <a:xfrm>
            <a:off x="814684" y="2478395"/>
            <a:ext cx="574570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+mj-lt"/>
              </a:rPr>
              <a:t>Bầu trời hôm nay như thế nào?</a:t>
            </a:r>
            <a:endParaRPr lang="en-US" sz="3200" dirty="0">
              <a:latin typeface="+mj-lt"/>
            </a:endParaRP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349D29C8-B586-4128-BCD6-198CEB35341C}"/>
              </a:ext>
            </a:extLst>
          </p:cNvPr>
          <p:cNvSpPr txBox="1"/>
          <p:nvPr/>
        </p:nvSpPr>
        <p:spPr>
          <a:xfrm>
            <a:off x="5752890" y="4292617"/>
            <a:ext cx="6275336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+mj-lt"/>
              </a:rPr>
              <a:t>Có những hiện tượng thời tiết khác nhau như nắng, mưa, nóng, lạnh,...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84141533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2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10" grpId="0" animBg="1"/>
      <p:bldP spid="9" grpId="0"/>
      <p:bldP spid="1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2F0D1571-C996-4349-97DB-EBC10B1BE469}"/>
              </a:ext>
            </a:extLst>
          </p:cNvPr>
          <p:cNvSpPr/>
          <p:nvPr/>
        </p:nvSpPr>
        <p:spPr>
          <a:xfrm>
            <a:off x="232667" y="-78411"/>
            <a:ext cx="78605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Trang phục phù hợp với thời 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graphicFrame>
        <p:nvGraphicFramePr>
          <p:cNvPr id="16" name="Table 16">
            <a:extLst>
              <a:ext uri="{FF2B5EF4-FFF2-40B4-BE49-F238E27FC236}">
                <a16:creationId xmlns:a16="http://schemas.microsoft.com/office/drawing/2014/main" id="{76E0C2FF-56F0-46D3-BF9B-9B5C48C3F69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97914595"/>
              </p:ext>
            </p:extLst>
          </p:nvPr>
        </p:nvGraphicFramePr>
        <p:xfrm>
          <a:off x="1894655" y="629475"/>
          <a:ext cx="7700078" cy="6072074"/>
        </p:xfrm>
        <a:graphic>
          <a:graphicData uri="http://schemas.openxmlformats.org/drawingml/2006/table">
            <a:tbl>
              <a:tblPr firstRow="1" bandRow="1">
                <a:tableStyleId>{00A15C55-8517-42AA-B614-E9B94910E393}</a:tableStyleId>
              </a:tblPr>
              <a:tblGrid>
                <a:gridCol w="3850039">
                  <a:extLst>
                    <a:ext uri="{9D8B030D-6E8A-4147-A177-3AD203B41FA5}">
                      <a16:colId xmlns:a16="http://schemas.microsoft.com/office/drawing/2014/main" val="3889536757"/>
                    </a:ext>
                  </a:extLst>
                </a:gridCol>
                <a:gridCol w="3850039">
                  <a:extLst>
                    <a:ext uri="{9D8B030D-6E8A-4147-A177-3AD203B41FA5}">
                      <a16:colId xmlns:a16="http://schemas.microsoft.com/office/drawing/2014/main" val="209987064"/>
                    </a:ext>
                  </a:extLst>
                </a:gridCol>
              </a:tblGrid>
              <a:tr h="623507">
                <a:tc>
                  <a:txBody>
                    <a:bodyPr/>
                    <a:lstStyle/>
                    <a:p>
                      <a:pPr algn="ctr"/>
                      <a:r>
                        <a:rPr lang="vi-VN" sz="3600" dirty="0">
                          <a:latin typeface="+mj-lt"/>
                        </a:rPr>
                        <a:t>Đồ dùng</a:t>
                      </a:r>
                      <a:endParaRPr lang="en-US" sz="3600" dirty="0">
                        <a:latin typeface="+mj-lt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vi-VN" sz="3600" dirty="0">
                          <a:latin typeface="+mj-lt"/>
                        </a:rPr>
                        <a:t>Thời tiết</a:t>
                      </a:r>
                      <a:endParaRPr lang="en-US" sz="3600" dirty="0">
                        <a:latin typeface="+mj-lt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508908009"/>
                  </a:ext>
                </a:extLst>
              </a:tr>
              <a:tr h="76736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8721672"/>
                  </a:ext>
                </a:extLst>
              </a:tr>
              <a:tr h="840383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649278858"/>
                  </a:ext>
                </a:extLst>
              </a:tr>
              <a:tr h="95606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491893985"/>
                  </a:ext>
                </a:extLst>
              </a:tr>
              <a:tr h="95606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899518857"/>
                  </a:ext>
                </a:extLst>
              </a:tr>
              <a:tr h="956062"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494104455"/>
                  </a:ext>
                </a:extLst>
              </a:tr>
              <a:tr h="956062"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1452022"/>
                  </a:ext>
                </a:extLst>
              </a:tr>
            </a:tbl>
          </a:graphicData>
        </a:graphic>
      </p:graphicFrame>
      <p:pic>
        <p:nvPicPr>
          <p:cNvPr id="7" name="Picture 6" descr="A picture containing goggles, sunglasses, mirror&#10;&#10;Description automatically generated">
            <a:extLst>
              <a:ext uri="{FF2B5EF4-FFF2-40B4-BE49-F238E27FC236}">
                <a16:creationId xmlns:a16="http://schemas.microsoft.com/office/drawing/2014/main" id="{94D3F17C-CD45-4EA1-87FD-DB4A0D54C80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875095" y="546046"/>
            <a:ext cx="2094285" cy="2094285"/>
          </a:xfrm>
          <a:prstGeom prst="rect">
            <a:avLst/>
          </a:prstGeom>
        </p:spPr>
      </p:pic>
      <p:pic>
        <p:nvPicPr>
          <p:cNvPr id="9" name="Picture 8" descr="A person wearing a blue shirt&#10;&#10;Description automatically generated">
            <a:extLst>
              <a:ext uri="{FF2B5EF4-FFF2-40B4-BE49-F238E27FC236}">
                <a16:creationId xmlns:a16="http://schemas.microsoft.com/office/drawing/2014/main" id="{1815E449-1061-4849-B3C3-947FBC05B93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7764" y="2858908"/>
            <a:ext cx="1086545" cy="1086545"/>
          </a:xfrm>
          <a:prstGeom prst="rect">
            <a:avLst/>
          </a:prstGeom>
        </p:spPr>
      </p:pic>
      <p:pic>
        <p:nvPicPr>
          <p:cNvPr id="11" name="Picture 10" descr="A close up of an umbrella&#10;&#10;Description automatically generated">
            <a:extLst>
              <a:ext uri="{FF2B5EF4-FFF2-40B4-BE49-F238E27FC236}">
                <a16:creationId xmlns:a16="http://schemas.microsoft.com/office/drawing/2014/main" id="{8D061CE7-D364-43C8-AA74-82F5A32936AF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20946" y="4616728"/>
            <a:ext cx="1347089" cy="1347089"/>
          </a:xfrm>
          <a:prstGeom prst="rect">
            <a:avLst/>
          </a:prstGeom>
        </p:spPr>
      </p:pic>
      <p:pic>
        <p:nvPicPr>
          <p:cNvPr id="13" name="Picture 12" descr="A person wearing a green shirt&#10;&#10;Description automatically generated">
            <a:extLst>
              <a:ext uri="{FF2B5EF4-FFF2-40B4-BE49-F238E27FC236}">
                <a16:creationId xmlns:a16="http://schemas.microsoft.com/office/drawing/2014/main" id="{D31E0955-F90A-4D45-AA96-E465EF62057E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484929" y="3771713"/>
            <a:ext cx="1157901" cy="1157901"/>
          </a:xfrm>
          <a:prstGeom prst="rect">
            <a:avLst/>
          </a:prstGeom>
        </p:spPr>
      </p:pic>
      <p:pic>
        <p:nvPicPr>
          <p:cNvPr id="15" name="Picture 14" descr="A picture containing umbrella, hat&#10;&#10;Description automatically generated">
            <a:extLst>
              <a:ext uri="{FF2B5EF4-FFF2-40B4-BE49-F238E27FC236}">
                <a16:creationId xmlns:a16="http://schemas.microsoft.com/office/drawing/2014/main" id="{8F6C1DA2-98AF-4877-AEA7-86A70E07FEF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63879" y="1749553"/>
            <a:ext cx="1157901" cy="1350885"/>
          </a:xfrm>
          <a:prstGeom prst="rect">
            <a:avLst/>
          </a:prstGeom>
        </p:spPr>
      </p:pic>
      <p:pic>
        <p:nvPicPr>
          <p:cNvPr id="19" name="Picture 18" descr="A picture containing shirt&#10;&#10;Description automatically generated">
            <a:extLst>
              <a:ext uri="{FF2B5EF4-FFF2-40B4-BE49-F238E27FC236}">
                <a16:creationId xmlns:a16="http://schemas.microsoft.com/office/drawing/2014/main" id="{C0481106-A093-4A73-8B68-9A7AE6F3C9A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53072" y="5638611"/>
            <a:ext cx="1089757" cy="1089757"/>
          </a:xfrm>
          <a:prstGeom prst="rect">
            <a:avLst/>
          </a:prstGeom>
        </p:spPr>
      </p:pic>
      <p:sp>
        <p:nvSpPr>
          <p:cNvPr id="20" name="TextBox 19">
            <a:extLst>
              <a:ext uri="{FF2B5EF4-FFF2-40B4-BE49-F238E27FC236}">
                <a16:creationId xmlns:a16="http://schemas.microsoft.com/office/drawing/2014/main" id="{B049BD95-58A1-4D9D-8072-76CADC4B3FBD}"/>
              </a:ext>
            </a:extLst>
          </p:cNvPr>
          <p:cNvSpPr txBox="1"/>
          <p:nvPr/>
        </p:nvSpPr>
        <p:spPr>
          <a:xfrm>
            <a:off x="6797601" y="1326924"/>
            <a:ext cx="20942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+mj-lt"/>
              </a:rPr>
              <a:t>Trời nắng</a:t>
            </a:r>
            <a:endParaRPr lang="en-US" sz="3600" dirty="0">
              <a:latin typeface="+mj-lt"/>
            </a:endParaRPr>
          </a:p>
        </p:txBody>
      </p:sp>
      <p:sp>
        <p:nvSpPr>
          <p:cNvPr id="21" name="TextBox 20">
            <a:extLst>
              <a:ext uri="{FF2B5EF4-FFF2-40B4-BE49-F238E27FC236}">
                <a16:creationId xmlns:a16="http://schemas.microsoft.com/office/drawing/2014/main" id="{4FC83AF4-F0B4-4A51-8055-DD8D06F813DC}"/>
              </a:ext>
            </a:extLst>
          </p:cNvPr>
          <p:cNvSpPr txBox="1"/>
          <p:nvPr/>
        </p:nvSpPr>
        <p:spPr>
          <a:xfrm>
            <a:off x="6827106" y="2101829"/>
            <a:ext cx="209428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+mj-lt"/>
              </a:rPr>
              <a:t>Trời nắng</a:t>
            </a:r>
            <a:endParaRPr lang="en-US" sz="3600" dirty="0">
              <a:latin typeface="+mj-lt"/>
            </a:endParaRPr>
          </a:p>
        </p:txBody>
      </p:sp>
      <p:sp>
        <p:nvSpPr>
          <p:cNvPr id="22" name="TextBox 21">
            <a:extLst>
              <a:ext uri="{FF2B5EF4-FFF2-40B4-BE49-F238E27FC236}">
                <a16:creationId xmlns:a16="http://schemas.microsoft.com/office/drawing/2014/main" id="{D041C983-DB57-4D9D-8BE7-35276A146EC9}"/>
              </a:ext>
            </a:extLst>
          </p:cNvPr>
          <p:cNvSpPr txBox="1"/>
          <p:nvPr/>
        </p:nvSpPr>
        <p:spPr>
          <a:xfrm>
            <a:off x="6797601" y="3079014"/>
            <a:ext cx="3248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+mj-lt"/>
              </a:rPr>
              <a:t>Trời lạnh</a:t>
            </a:r>
            <a:endParaRPr lang="en-US" sz="3600" dirty="0">
              <a:latin typeface="+mj-lt"/>
            </a:endParaRPr>
          </a:p>
        </p:txBody>
      </p:sp>
      <p:sp>
        <p:nvSpPr>
          <p:cNvPr id="23" name="TextBox 22">
            <a:extLst>
              <a:ext uri="{FF2B5EF4-FFF2-40B4-BE49-F238E27FC236}">
                <a16:creationId xmlns:a16="http://schemas.microsoft.com/office/drawing/2014/main" id="{72DF9361-C0D9-4F77-8E0B-1F2FC4A738BA}"/>
              </a:ext>
            </a:extLst>
          </p:cNvPr>
          <p:cNvSpPr txBox="1"/>
          <p:nvPr/>
        </p:nvSpPr>
        <p:spPr>
          <a:xfrm>
            <a:off x="6781500" y="3945453"/>
            <a:ext cx="3248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+mj-lt"/>
              </a:rPr>
              <a:t>Trời nóng</a:t>
            </a:r>
            <a:endParaRPr lang="en-US" sz="3600" dirty="0">
              <a:latin typeface="+mj-lt"/>
            </a:endParaRPr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8A75F7BD-E745-409B-92F6-C5D5F0D9BE43}"/>
              </a:ext>
            </a:extLst>
          </p:cNvPr>
          <p:cNvSpPr txBox="1"/>
          <p:nvPr/>
        </p:nvSpPr>
        <p:spPr>
          <a:xfrm>
            <a:off x="5753970" y="4936340"/>
            <a:ext cx="378743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+mj-lt"/>
              </a:rPr>
              <a:t>Trời nắng, trời mưa</a:t>
            </a:r>
            <a:endParaRPr lang="en-US" sz="3600" dirty="0">
              <a:latin typeface="+mj-lt"/>
            </a:endParaRPr>
          </a:p>
        </p:txBody>
      </p:sp>
      <p:sp>
        <p:nvSpPr>
          <p:cNvPr id="25" name="TextBox 24">
            <a:extLst>
              <a:ext uri="{FF2B5EF4-FFF2-40B4-BE49-F238E27FC236}">
                <a16:creationId xmlns:a16="http://schemas.microsoft.com/office/drawing/2014/main" id="{B6399F7A-6A3E-4115-A672-779E12AABADF}"/>
              </a:ext>
            </a:extLst>
          </p:cNvPr>
          <p:cNvSpPr txBox="1"/>
          <p:nvPr/>
        </p:nvSpPr>
        <p:spPr>
          <a:xfrm>
            <a:off x="6781499" y="5796340"/>
            <a:ext cx="3248167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600" dirty="0">
                <a:latin typeface="+mj-lt"/>
              </a:rPr>
              <a:t>Trời mưa</a:t>
            </a:r>
            <a:endParaRPr lang="en-US" sz="36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300508788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53" presetClass="entr" presetSubtype="16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9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4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19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4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29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4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3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44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49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0" fill="hold">
                      <p:stCondLst>
                        <p:cond delay="indefinite"/>
                      </p:stCondLst>
                      <p:childTnLst>
                        <p:par>
                          <p:cTn id="51" fill="hold">
                            <p:stCondLst>
                              <p:cond delay="0"/>
                            </p:stCondLst>
                            <p:childTnLst>
                              <p:par>
                                <p:cTn id="5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59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0" fill="hold">
                      <p:stCondLst>
                        <p:cond delay="indefinite"/>
                      </p:stCondLst>
                      <p:childTnLst>
                        <p:par>
                          <p:cTn id="61" fill="hold">
                            <p:stCondLst>
                              <p:cond delay="0"/>
                            </p:stCondLst>
                            <p:childTnLst>
                              <p:par>
                                <p:cTn id="6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5" fill="hold">
                      <p:stCondLst>
                        <p:cond delay="indefinite"/>
                      </p:stCondLst>
                      <p:childTnLst>
                        <p:par>
                          <p:cTn id="66" fill="hold">
                            <p:stCondLst>
                              <p:cond delay="0"/>
                            </p:stCondLst>
                            <p:childTnLst>
                              <p:par>
                                <p:cTn id="67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6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0" fill="hold">
                      <p:stCondLst>
                        <p:cond delay="indefinite"/>
                      </p:stCondLst>
                      <p:childTnLst>
                        <p:par>
                          <p:cTn id="71" fill="hold">
                            <p:stCondLst>
                              <p:cond delay="0"/>
                            </p:stCondLst>
                            <p:childTnLst>
                              <p:par>
                                <p:cTn id="72" presetID="14" presetClass="entr" presetSubtype="1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4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20" grpId="0"/>
      <p:bldP spid="21" grpId="0"/>
      <p:bldP spid="22" grpId="0"/>
      <p:bldP spid="23" grpId="0"/>
      <p:bldP spid="24" grpId="0"/>
      <p:bldP spid="25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>
            <a:extLst>
              <a:ext uri="{FF2B5EF4-FFF2-40B4-BE49-F238E27FC236}">
                <a16:creationId xmlns:a16="http://schemas.microsoft.com/office/drawing/2014/main" id="{4ACD6632-BC37-443E-AF85-3B09E200E5C0}"/>
              </a:ext>
            </a:extLst>
          </p:cNvPr>
          <p:cNvSpPr/>
          <p:nvPr/>
        </p:nvSpPr>
        <p:spPr>
          <a:xfrm>
            <a:off x="191802" y="195216"/>
            <a:ext cx="78605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Trang phục phù hợp với thời 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" name="Speech Bubble: Rectangle with Corners Rounded 1">
            <a:extLst>
              <a:ext uri="{FF2B5EF4-FFF2-40B4-BE49-F238E27FC236}">
                <a16:creationId xmlns:a16="http://schemas.microsoft.com/office/drawing/2014/main" id="{609046B4-8808-4D40-B3B1-1368A09FF5D9}"/>
              </a:ext>
            </a:extLst>
          </p:cNvPr>
          <p:cNvSpPr/>
          <p:nvPr/>
        </p:nvSpPr>
        <p:spPr>
          <a:xfrm>
            <a:off x="7560858" y="1112292"/>
            <a:ext cx="4121625" cy="2480481"/>
          </a:xfrm>
          <a:prstGeom prst="wedgeRoundRect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3CA88CD4-556C-4E71-B787-5CE17E27770F}"/>
              </a:ext>
            </a:extLst>
          </p:cNvPr>
          <p:cNvSpPr txBox="1"/>
          <p:nvPr/>
        </p:nvSpPr>
        <p:spPr>
          <a:xfrm>
            <a:off x="7861108" y="1321480"/>
            <a:ext cx="39851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+mj-lt"/>
              </a:rPr>
              <a:t>Hãy tự nhận xét hôm nay em đã sử dụng trang phục đúng thời tiết chưa nhé!</a:t>
            </a:r>
            <a:endParaRPr lang="en-US" sz="3200" dirty="0">
              <a:latin typeface="+mj-lt"/>
            </a:endParaRPr>
          </a:p>
        </p:txBody>
      </p:sp>
      <p:pic>
        <p:nvPicPr>
          <p:cNvPr id="14342" name="Picture 6" descr="Child school clipart png 2 | Nice clip art">
            <a:extLst>
              <a:ext uri="{FF2B5EF4-FFF2-40B4-BE49-F238E27FC236}">
                <a16:creationId xmlns:a16="http://schemas.microsoft.com/office/drawing/2014/main" id="{ED26F5EA-76B4-4396-89C8-0DA9C36A2714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562197" y="1317571"/>
            <a:ext cx="5119759" cy="523506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94318048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6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8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822" tmFilter="0,0; 0.14,0.36; 0.43,0.73; 0.71,0.91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-0.25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664" tmFilter="0.0,0.0; 0.25,0.07; 0.50,0.2; 0.75,0.467; 1.0,1.0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3">
                                          <p:val>
                                            <p:fltVal val="0.5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0" dur="664" tmFilter="0, 0; 0.125,0.2665; 0.25,0.4; 0.375,0.465; 0.5,0.5;  0.625,0.535; 0.75,0.6; 0.875,0.7335; 1,1">
                                          <p:stCondLst>
                                            <p:cond delay="664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9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1" dur="332" tmFilter="0, 0; 0.125,0.2665; 0.25,0.4; 0.375,0.465; 0.5,0.5;  0.625,0.535; 0.75,0.6; 0.875,0.7335; 1,1">
                                          <p:stCondLst>
                                            <p:cond delay="1324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27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2" dur="164" tmFilter="0, 0; 0.125,0.2665; 0.25,0.4; 0.375,0.465; 0.5,0.5;  0.625,0.535; 0.75,0.6; 0.875,0.7335; 1,1">
                                          <p:stCondLst>
                                            <p:cond delay="1656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 fmla="#ppt_y-sin(pi*$)/81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fltVal val="1"/>
                                          </p:val>
                                        </p:tav>
                                      </p:tavLst>
                                    </p:anim>
                                    <p:animScale>
                                      <p:cBhvr>
                                        <p:cTn id="13" dur="26">
                                          <p:stCondLst>
                                            <p:cond delay="650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60000"/>
                                    </p:animScale>
                                    <p:animScale>
                                      <p:cBhvr>
                                        <p:cTn id="14" dur="166" decel="50000">
                                          <p:stCondLst>
                                            <p:cond delay="676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5" dur="26">
                                          <p:stCondLst>
                                            <p:cond delay="1312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80000"/>
                                    </p:animScale>
                                    <p:animScale>
                                      <p:cBhvr>
                                        <p:cTn id="16" dur="166" decel="50000">
                                          <p:stCondLst>
                                            <p:cond delay="1338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7" dur="26">
                                          <p:stCondLst>
                                            <p:cond delay="1642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90000"/>
                                    </p:animScale>
                                    <p:animScale>
                                      <p:cBhvr>
                                        <p:cTn id="18" dur="166" decel="50000">
                                          <p:stCondLst>
                                            <p:cond delay="1668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100000"/>
                                    </p:animScale>
                                    <p:animScale>
                                      <p:cBhvr>
                                        <p:cTn id="19" dur="26">
                                          <p:stCondLst>
                                            <p:cond delay="1808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95000"/>
                                    </p:animScale>
                                    <p:animScale>
                                      <p:cBhvr>
                                        <p:cTn id="20" dur="166" decel="50000">
                                          <p:stCondLst>
                                            <p:cond delay="1834"/>
                                          </p:stCondLst>
                                        </p:cTn>
                                        <p:tgtEl>
                                          <p:spTgt spid="14342"/>
                                        </p:tgtEl>
                                      </p:cBhvr>
                                      <p:to x="100000" y="100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5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6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8" presetID="42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2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 animBg="1"/>
      <p:bldP spid="5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A picture containing toy, doll, small, table&#10;&#10;Description automatically generated">
            <a:extLst>
              <a:ext uri="{FF2B5EF4-FFF2-40B4-BE49-F238E27FC236}">
                <a16:creationId xmlns:a16="http://schemas.microsoft.com/office/drawing/2014/main" id="{B46D8AE4-1EFB-4ADC-BD3E-A05453DB9031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3819" y="820548"/>
            <a:ext cx="5482432" cy="5493419"/>
          </a:xfrm>
          <a:prstGeom prst="rect">
            <a:avLst/>
          </a:prstGeom>
        </p:spPr>
      </p:pic>
      <p:sp>
        <p:nvSpPr>
          <p:cNvPr id="8" name="Rectangle 7">
            <a:extLst>
              <a:ext uri="{FF2B5EF4-FFF2-40B4-BE49-F238E27FC236}">
                <a16:creationId xmlns:a16="http://schemas.microsoft.com/office/drawing/2014/main" id="{4ACD6632-BC37-443E-AF85-3B09E200E5C0}"/>
              </a:ext>
            </a:extLst>
          </p:cNvPr>
          <p:cNvSpPr/>
          <p:nvPr/>
        </p:nvSpPr>
        <p:spPr>
          <a:xfrm>
            <a:off x="191802" y="299812"/>
            <a:ext cx="7860550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2. Trang phục phù hợp với thời 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Speech Bubble: Rectangle with Corners Rounded 12">
            <a:extLst>
              <a:ext uri="{FF2B5EF4-FFF2-40B4-BE49-F238E27FC236}">
                <a16:creationId xmlns:a16="http://schemas.microsoft.com/office/drawing/2014/main" id="{DB01BC22-A141-464A-A5E5-1ECD7E035F91}"/>
              </a:ext>
            </a:extLst>
          </p:cNvPr>
          <p:cNvSpPr/>
          <p:nvPr/>
        </p:nvSpPr>
        <p:spPr>
          <a:xfrm>
            <a:off x="7156556" y="1180351"/>
            <a:ext cx="4121625" cy="2480481"/>
          </a:xfrm>
          <a:prstGeom prst="wedgeRoundRectCallout">
            <a:avLst/>
          </a:prstGeom>
          <a:solidFill>
            <a:schemeClr val="accent4">
              <a:lumMod val="60000"/>
              <a:lumOff val="40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EDCD975-C557-440B-A2DA-5D6927E7E7CD}"/>
              </a:ext>
            </a:extLst>
          </p:cNvPr>
          <p:cNvSpPr txBox="1"/>
          <p:nvPr/>
        </p:nvSpPr>
        <p:spPr>
          <a:xfrm>
            <a:off x="7456806" y="1389539"/>
            <a:ext cx="3985148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vi-VN" sz="3200" dirty="0">
                <a:latin typeface="+mj-lt"/>
              </a:rPr>
              <a:t>Hãy nói hoặc vẽ thời tiết mà em thích nhất và chia sẻ với các bạn vì sao em thích.</a:t>
            </a:r>
            <a:endParaRPr lang="en-US" sz="3200" dirty="0">
              <a:latin typeface="+mj-lt"/>
            </a:endParaRPr>
          </a:p>
        </p:txBody>
      </p:sp>
    </p:spTree>
    <p:extLst>
      <p:ext uri="{BB962C8B-B14F-4D97-AF65-F5344CB8AC3E}">
        <p14:creationId xmlns:p14="http://schemas.microsoft.com/office/powerpoint/2010/main" val="25460657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7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0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3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6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3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style.rotation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90"/>
                                          </p:val>
                                        </p:tav>
                                        <p:tav tm="100000">
                                          <p:val>
                                            <p:fltVal val="0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CE763278-C313-4EDF-987E-F22E218375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1207"/>
            <a:ext cx="12191995" cy="6856793"/>
          </a:xfrm>
          <a:prstGeom prst="rect">
            <a:avLst/>
          </a:prstGeom>
        </p:spPr>
      </p:pic>
      <p:pic>
        <p:nvPicPr>
          <p:cNvPr id="32" name="1b" descr="A close up of a logo&#10;&#10;Description generated with high confidence">
            <a:extLst>
              <a:ext uri="{FF2B5EF4-FFF2-40B4-BE49-F238E27FC236}">
                <a16:creationId xmlns:a16="http://schemas.microsoft.com/office/drawing/2014/main" id="{BB610790-D290-419E-AF66-8F78EE25E91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47812" y="1056251"/>
            <a:ext cx="3218967" cy="2243522"/>
          </a:xfrm>
          <a:prstGeom prst="rect">
            <a:avLst/>
          </a:prstGeom>
        </p:spPr>
      </p:pic>
      <p:pic>
        <p:nvPicPr>
          <p:cNvPr id="34" name="2b">
            <a:extLst>
              <a:ext uri="{FF2B5EF4-FFF2-40B4-BE49-F238E27FC236}">
                <a16:creationId xmlns:a16="http://schemas.microsoft.com/office/drawing/2014/main" id="{D91F0E31-F505-45CC-A500-C8C2CBDA9A5A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2258" y="1111913"/>
            <a:ext cx="3212870" cy="2255716"/>
          </a:xfrm>
          <a:prstGeom prst="rect">
            <a:avLst/>
          </a:prstGeom>
        </p:spPr>
      </p:pic>
      <p:pic>
        <p:nvPicPr>
          <p:cNvPr id="36" name="3b">
            <a:extLst>
              <a:ext uri="{FF2B5EF4-FFF2-40B4-BE49-F238E27FC236}">
                <a16:creationId xmlns:a16="http://schemas.microsoft.com/office/drawing/2014/main" id="{014C4854-1F24-4C12-B5D7-588DEDA035A3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2198" y="3437106"/>
            <a:ext cx="3194581" cy="2225233"/>
          </a:xfrm>
          <a:prstGeom prst="rect">
            <a:avLst/>
          </a:prstGeom>
        </p:spPr>
      </p:pic>
      <p:pic>
        <p:nvPicPr>
          <p:cNvPr id="38" name="4b" descr="A close up of a logo&#10;&#10;Description generated with high confidence">
            <a:extLst>
              <a:ext uri="{FF2B5EF4-FFF2-40B4-BE49-F238E27FC236}">
                <a16:creationId xmlns:a16="http://schemas.microsoft.com/office/drawing/2014/main" id="{CC6EF77F-72C1-432E-A9A4-5E262484B350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22" y="3437106"/>
            <a:ext cx="3176291" cy="2225233"/>
          </a:xfrm>
          <a:prstGeom prst="rect">
            <a:avLst/>
          </a:prstGeom>
        </p:spPr>
      </p:pic>
      <p:pic>
        <p:nvPicPr>
          <p:cNvPr id="40" name="1a">
            <a:hlinkClick r:id="rId8" action="ppaction://hlinksldjump"/>
            <a:extLst>
              <a:ext uri="{FF2B5EF4-FFF2-40B4-BE49-F238E27FC236}">
                <a16:creationId xmlns:a16="http://schemas.microsoft.com/office/drawing/2014/main" id="{8AF76E6A-287A-4FCE-9172-43EA65468B40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39109" y="1112449"/>
            <a:ext cx="3212870" cy="2312293"/>
          </a:xfrm>
          <a:prstGeom prst="rect">
            <a:avLst/>
          </a:prstGeom>
        </p:spPr>
      </p:pic>
      <p:pic>
        <p:nvPicPr>
          <p:cNvPr id="41" name="2a">
            <a:hlinkClick r:id="rId10" action="ppaction://hlinksldjump"/>
            <a:extLst>
              <a:ext uri="{FF2B5EF4-FFF2-40B4-BE49-F238E27FC236}">
                <a16:creationId xmlns:a16="http://schemas.microsoft.com/office/drawing/2014/main" id="{DD20E236-853F-4DAB-9F1C-A4D9EDB1362C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91222" y="1128283"/>
            <a:ext cx="3205203" cy="2305071"/>
          </a:xfrm>
          <a:prstGeom prst="rect">
            <a:avLst/>
          </a:prstGeom>
        </p:spPr>
      </p:pic>
      <p:pic>
        <p:nvPicPr>
          <p:cNvPr id="42" name="3a">
            <a:hlinkClick r:id="rId12" action="ppaction://hlinksldjump"/>
            <a:extLst>
              <a:ext uri="{FF2B5EF4-FFF2-40B4-BE49-F238E27FC236}">
                <a16:creationId xmlns:a16="http://schemas.microsoft.com/office/drawing/2014/main" id="{6958605E-82BB-4633-BA1A-5FE3B2AF2D1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90488" y="3417651"/>
            <a:ext cx="3176291" cy="2291294"/>
          </a:xfrm>
          <a:prstGeom prst="rect">
            <a:avLst/>
          </a:prstGeom>
        </p:spPr>
      </p:pic>
      <p:pic>
        <p:nvPicPr>
          <p:cNvPr id="43" name="4a">
            <a:hlinkClick r:id="rId14" action="ppaction://hlinksldjump"/>
            <a:extLst>
              <a:ext uri="{FF2B5EF4-FFF2-40B4-BE49-F238E27FC236}">
                <a16:creationId xmlns:a16="http://schemas.microsoft.com/office/drawing/2014/main" id="{2FCE912D-BE94-4A90-8A79-567F06A1F969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66158" y="3429603"/>
            <a:ext cx="3173458" cy="2308524"/>
          </a:xfrm>
          <a:prstGeom prst="rect">
            <a:avLst/>
          </a:prstGeom>
        </p:spPr>
      </p:pic>
      <p:pic>
        <p:nvPicPr>
          <p:cNvPr id="53" name="Picture 5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069B54F1-CC45-43F6-97AD-194D52974AAD}"/>
              </a:ext>
            </a:extLst>
          </p:cNvPr>
          <p:cNvPicPr>
            <a:picLocks noChangeAspect="1"/>
          </p:cNvPicPr>
          <p:nvPr/>
        </p:nvPicPr>
        <p:blipFill>
          <a:blip r:embed="rId1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59008">
            <a:off x="11579828" y="2563480"/>
            <a:ext cx="241845" cy="196196"/>
          </a:xfrm>
          <a:prstGeom prst="rect">
            <a:avLst/>
          </a:prstGeom>
        </p:spPr>
      </p:pic>
      <p:pic>
        <p:nvPicPr>
          <p:cNvPr id="57" name="buom" descr="A insect on the ground&#10;&#10;Description generated with high confidence">
            <a:extLst>
              <a:ext uri="{FF2B5EF4-FFF2-40B4-BE49-F238E27FC236}">
                <a16:creationId xmlns:a16="http://schemas.microsoft.com/office/drawing/2014/main" id="{633BA60B-A834-4BA0-9477-2FB9465B37F1}"/>
              </a:ext>
            </a:extLst>
          </p:cNvPr>
          <p:cNvPicPr>
            <a:picLocks noChangeAspect="1"/>
          </p:cNvPicPr>
          <p:nvPr/>
        </p:nvPicPr>
        <p:blipFill>
          <a:blip r:embed="rId1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0770510">
            <a:off x="1835376" y="2199862"/>
            <a:ext cx="963915" cy="923430"/>
          </a:xfrm>
          <a:prstGeom prst="rect">
            <a:avLst/>
          </a:prstGeom>
        </p:spPr>
      </p:pic>
      <p:pic>
        <p:nvPicPr>
          <p:cNvPr id="3" name="Picture 2">
            <a:extLst>
              <a:ext uri="{FF2B5EF4-FFF2-40B4-BE49-F238E27FC236}">
                <a16:creationId xmlns:a16="http://schemas.microsoft.com/office/drawing/2014/main" id="{3269E7C5-4EA5-4C44-AA00-1B2105BB8280}"/>
              </a:ext>
            </a:extLst>
          </p:cNvPr>
          <p:cNvPicPr>
            <a:picLocks noChangeAspect="1"/>
          </p:cNvPicPr>
          <p:nvPr/>
        </p:nvPicPr>
        <p:blipFill>
          <a:blip r:embed="rId1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543421" y="4641262"/>
            <a:ext cx="506290" cy="506290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534BD2E-90FC-49F3-AC62-E2293F519BBB}"/>
              </a:ext>
            </a:extLst>
          </p:cNvPr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81068" y="-149049"/>
            <a:ext cx="868643" cy="644243"/>
          </a:xfrm>
          <a:prstGeom prst="rect">
            <a:avLst/>
          </a:prstGeom>
        </p:spPr>
      </p:pic>
      <p:pic>
        <p:nvPicPr>
          <p:cNvPr id="4" name="Picture 3">
            <a:hlinkClick r:id="rId20" action="ppaction://hlinksldjump"/>
            <a:extLst>
              <a:ext uri="{FF2B5EF4-FFF2-40B4-BE49-F238E27FC236}">
                <a16:creationId xmlns:a16="http://schemas.microsoft.com/office/drawing/2014/main" id="{490A87E2-6F22-4B14-A9C6-16CD95B0AB62}"/>
              </a:ext>
            </a:extLst>
          </p:cNvPr>
          <p:cNvPicPr>
            <a:picLocks noChangeAspect="1"/>
          </p:cNvPicPr>
          <p:nvPr/>
        </p:nvPicPr>
        <p:blipFill rotWithShape="1">
          <a:blip r:embed="rId2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0052" b="11202"/>
          <a:stretch/>
        </p:blipFill>
        <p:spPr>
          <a:xfrm>
            <a:off x="7391222" y="6237860"/>
            <a:ext cx="1506247" cy="55816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340026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restart="whenNotActive" fill="hold" evtFilter="cancelBubble" nodeType="interactiveSeq">
                <p:stCondLst>
                  <p:cond evt="onClick" delay="0">
                    <p:tgtEl>
                      <p:spTgt spid="3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" fill="hold">
                      <p:stCondLst>
                        <p:cond delay="0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2"/>
                  </p:tgtEl>
                </p:cond>
              </p:nextCondLst>
            </p:seq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2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1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4"/>
                  </p:tgtEl>
                </p:cond>
              </p:nextCondLst>
            </p:seq>
            <p:seq concurrent="1" nextAc="seek">
              <p:cTn id="14" restart="whenNotActive" fill="hold" evtFilter="cancelBubble" nodeType="interactiveSeq">
                <p:stCondLst>
                  <p:cond evt="onClick" delay="0">
                    <p:tgtEl>
                      <p:spTgt spid="36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15" fill="hold">
                      <p:stCondLst>
                        <p:cond delay="0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7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6"/>
                  </p:tgtEl>
                </p:cond>
              </p:nextCondLst>
            </p:seq>
            <p:seq concurrent="1" nextAc="seek">
              <p:cTn id="20" restart="whenNotActive" fill="hold" evtFilter="cancelBubble" nodeType="interactiveSeq">
                <p:stCondLst>
                  <p:cond evt="onClick" delay="0">
                    <p:tgtEl>
                      <p:spTgt spid="38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1" fill="hold">
                      <p:stCondLst>
                        <p:cond delay="0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3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2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8"/>
                  </p:tgtEl>
                </p:cond>
              </p:nextCondLst>
            </p:seq>
            <p:seq concurrent="1" nextAc="seek">
              <p:cTn id="26" restart="whenNotActive" fill="hold" evtFilter="cancelBubble" nodeType="interactiveSeq">
                <p:stCondLst>
                  <p:cond evt="onClick" delay="0">
                    <p:tgtEl>
                      <p:spTgt spid="40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7" fill="hold">
                      <p:stCondLst>
                        <p:cond delay="0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0" dur="500"/>
                                        <p:tgtEl>
                                          <p:spTgt spid="40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0"/>
                  </p:tgtEl>
                </p:cond>
              </p:nextCondLst>
            </p:seq>
            <p:seq concurrent="1" nextAc="seek">
              <p:cTn id="32" restart="whenNotActive" fill="hold" evtFilter="cancelBubble" nodeType="interactiveSeq">
                <p:stCondLst>
                  <p:cond evt="onClick" delay="0">
                    <p:tgtEl>
                      <p:spTgt spid="41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3" fill="hold">
                      <p:stCondLst>
                        <p:cond delay="0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1"/>
                  </p:tgtEl>
                </p:cond>
              </p:nextCondLst>
            </p:seq>
            <p:seq concurrent="1" nextAc="seek">
              <p:cTn id="38" restart="whenNotActive" fill="hold" evtFilter="cancelBubble" nodeType="interactiveSeq">
                <p:stCondLst>
                  <p:cond evt="onClick" delay="0">
                    <p:tgtEl>
                      <p:spTgt spid="42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39" fill="hold">
                      <p:stCondLst>
                        <p:cond delay="0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2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2"/>
                  </p:tgtEl>
                </p:cond>
              </p:nextCondLst>
            </p:seq>
            <p:seq concurrent="1" nextAc="seek">
              <p:cTn id="44" restart="whenNotActive" fill="hold" evtFilter="cancelBubble" nodeType="interactiveSeq">
                <p:stCondLst>
                  <p:cond evt="onClick" delay="0">
                    <p:tgtEl>
                      <p:spTgt spid="4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45" fill="hold">
                      <p:stCondLst>
                        <p:cond delay="0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48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3"/>
                  </p:tgtEl>
                </p:cond>
              </p:nextCondLst>
            </p:seq>
            <p:seq concurrent="1" nextAc="seek">
              <p:cTn id="50" restart="whenNotActive" fill="hold" evtFilter="cancelBubble" nodeType="interactiveSeq">
                <p:stCondLst>
                  <p:cond evt="onClick" delay="0">
                    <p:tgtEl>
                      <p:spTgt spid="5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1" fill="hold">
                      <p:stCondLst>
                        <p:cond delay="0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4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6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0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2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3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0" presetClass="exit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6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8" presetID="32" presetClass="emph" presetSubtype="0" repeatCount="indefinite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20000">
                                      <p:cBhvr>
                                        <p:cTn id="69" dur="100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0" dur="200" fill="hold">
                                          <p:stCondLst>
                                            <p:cond delay="2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240000">
                                      <p:cBhvr>
                                        <p:cTn id="71" dur="200" fill="hold">
                                          <p:stCondLst>
                                            <p:cond delay="4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240000">
                                      <p:cBhvr>
                                        <p:cTn id="72" dur="200" fill="hold">
                                          <p:stCondLst>
                                            <p:cond delay="6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20000">
                                      <p:cBhvr>
                                        <p:cTn id="73" dur="200" fill="hold">
                                          <p:stCondLst>
                                            <p:cond delay="80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7"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hlinkClick r:id="rId3" action="ppaction://hlinksldjump"/>
            <a:extLst>
              <a:ext uri="{FF2B5EF4-FFF2-40B4-BE49-F238E27FC236}">
                <a16:creationId xmlns:a16="http://schemas.microsoft.com/office/drawing/2014/main" id="{51610815-90AC-4463-A02A-2631C4B67A8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115EF1AB-B4D0-4F5F-8B39-FAE257D613F7}"/>
              </a:ext>
            </a:extLst>
          </p:cNvPr>
          <p:cNvSpPr txBox="1"/>
          <p:nvPr/>
        </p:nvSpPr>
        <p:spPr>
          <a:xfrm>
            <a:off x="605659" y="979134"/>
            <a:ext cx="3879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1 ?</a:t>
            </a: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CB29C377-1663-4A93-951F-A769749FB432}"/>
              </a:ext>
            </a:extLst>
          </p:cNvPr>
          <p:cNvSpPr txBox="1"/>
          <p:nvPr/>
        </p:nvSpPr>
        <p:spPr>
          <a:xfrm>
            <a:off x="1258801" y="3358867"/>
            <a:ext cx="4128053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 án:</a:t>
            </a:r>
          </a:p>
          <a:p>
            <a:r>
              <a:rPr lang="vi-VN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</a:t>
            </a:r>
            <a:r>
              <a:rPr lang="en-US" sz="5400" b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RỜI LẠNH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3C162448-8280-4794-B45A-A254083FE325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1742" b="97342" l="0" r="95465"/>
                    </a14:imgEffect>
                    <a14:imgEffect>
                      <a14:sharpenSoften amount="25000"/>
                    </a14:imgEffect>
                    <a14:imgEffect>
                      <a14:colorTemperature colorTemp="5900"/>
                    </a14:imgEffect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83151" y="951931"/>
            <a:ext cx="4271141" cy="54183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966310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  <p:bldP spid="7" grpId="0"/>
    </p:bld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BAC73DBC-8EDB-4C1D-ADC5-59A21F8A3FC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BDD9DFFB-2E60-49B7-AEC5-067BDDE415E2}"/>
              </a:ext>
            </a:extLst>
          </p:cNvPr>
          <p:cNvSpPr txBox="1"/>
          <p:nvPr/>
        </p:nvSpPr>
        <p:spPr>
          <a:xfrm>
            <a:off x="875676" y="1173135"/>
            <a:ext cx="3879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2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06D634D9-AB63-4CB6-AA06-E200A0D86A17}"/>
              </a:ext>
            </a:extLst>
          </p:cNvPr>
          <p:cNvSpPr txBox="1"/>
          <p:nvPr/>
        </p:nvSpPr>
        <p:spPr>
          <a:xfrm>
            <a:off x="672239" y="3066813"/>
            <a:ext cx="5097870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NÓNG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8114E5CC-6CB9-492D-B6A8-E6271EFD723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323" b="99677" l="1613" r="9871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21893" y="1826957"/>
            <a:ext cx="4223323" cy="4223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379373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6" presetClass="entr" presetSubtype="21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4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Trời Nắng Trời Mưa - Nhạc Thiếu Nhi Có Lời">
            <a:hlinkClick r:id="" action="ppaction://media"/>
            <a:extLst>
              <a:ext uri="{FF2B5EF4-FFF2-40B4-BE49-F238E27FC236}">
                <a16:creationId xmlns:a16="http://schemas.microsoft.com/office/drawing/2014/main" id="{6551E294-6D44-4608-8F70-67120E3AC910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4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90B8E8E2-3233-4290-A02E-A9041C99D4C7}"/>
              </a:ext>
            </a:extLst>
          </p:cNvPr>
          <p:cNvSpPr/>
          <p:nvPr/>
        </p:nvSpPr>
        <p:spPr>
          <a:xfrm>
            <a:off x="0" y="0"/>
            <a:ext cx="11698514" cy="2123658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6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Chúng</a:t>
            </a:r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mình</a:t>
            </a:r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cùng</a:t>
            </a:r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nhau</a:t>
            </a:r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hát</a:t>
            </a:r>
            <a:r>
              <a:rPr lang="en-US" sz="66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“</a:t>
            </a:r>
            <a:r>
              <a:rPr lang="en-US" sz="66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Tr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ời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nắng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mưa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” </a:t>
            </a:r>
            <a:r>
              <a:rPr lang="en-US" sz="66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nhé</a:t>
            </a:r>
            <a:r>
              <a:rPr lang="en-US" sz="66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!</a:t>
            </a:r>
            <a:endParaRPr lang="en-US" sz="66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3573970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8623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xit" presetSubtype="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6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18" fill="hold" display="0">
                  <p:stCondLst>
                    <p:cond delay="indefinite"/>
                  </p:stCondLst>
                </p:cTn>
                <p:tgtEl>
                  <p:spTgt spid="5"/>
                </p:tgtEl>
              </p:cMediaNode>
            </p:video>
            <p:seq concurrent="1" nextAc="seek">
              <p:cTn id="19" restart="whenNotActive" fill="hold" evtFilter="cancelBubble" nodeType="interactiveSeq">
                <p:stCondLst>
                  <p:cond evt="onClick" delay="0">
                    <p:tgtEl>
                      <p:spTgt spid="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0" fill="hold">
                      <p:stCondLst>
                        <p:cond delay="0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23" dur="1" fill="hold"/>
                                        <p:tgtEl>
                                          <p:spTgt spid="5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5"/>
                  </p:tgtEl>
                </p:cond>
              </p:nextCondLst>
            </p:seq>
          </p:childTnLst>
        </p:cTn>
      </p:par>
    </p:tnLst>
    <p:bldLst>
      <p:bldP spid="18" grpId="0"/>
      <p:bldP spid="18" grpId="1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angle 2">
            <a:hlinkClick r:id="rId3" action="ppaction://hlinksldjump"/>
            <a:extLst>
              <a:ext uri="{FF2B5EF4-FFF2-40B4-BE49-F238E27FC236}">
                <a16:creationId xmlns:a16="http://schemas.microsoft.com/office/drawing/2014/main" id="{E8A3D8D8-1DFA-4A8B-9290-10ED9F0F074D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CF2F40B-0C06-41A2-98EB-3C7D4751E754}"/>
              </a:ext>
            </a:extLst>
          </p:cNvPr>
          <p:cNvSpPr txBox="1"/>
          <p:nvPr/>
        </p:nvSpPr>
        <p:spPr>
          <a:xfrm>
            <a:off x="1063454" y="1130508"/>
            <a:ext cx="3879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3 ?</a:t>
            </a: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DBA46285-AC70-4F24-87DC-EF5358B6E211}"/>
              </a:ext>
            </a:extLst>
          </p:cNvPr>
          <p:cNvSpPr txBox="1"/>
          <p:nvPr/>
        </p:nvSpPr>
        <p:spPr>
          <a:xfrm>
            <a:off x="704381" y="3217317"/>
            <a:ext cx="4238661" cy="193899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0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</a:p>
          <a:p>
            <a:r>
              <a:rPr lang="en-US" sz="60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MƯA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6C754C6C-EBF1-4ADA-8873-6C20A641A869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sharpenSoften amount="5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69209" y="1890943"/>
            <a:ext cx="4159337" cy="4159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021567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5" grpId="0"/>
    </p:bld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>
            <a:hlinkClick r:id="rId3" action="ppaction://hlinksldjump"/>
            <a:extLst>
              <a:ext uri="{FF2B5EF4-FFF2-40B4-BE49-F238E27FC236}">
                <a16:creationId xmlns:a16="http://schemas.microsoft.com/office/drawing/2014/main" id="{1D6E0EC9-6BBF-42E5-9782-CD06E7F07821}"/>
              </a:ext>
            </a:extLst>
          </p:cNvPr>
          <p:cNvSpPr/>
          <p:nvPr/>
        </p:nvSpPr>
        <p:spPr>
          <a:xfrm>
            <a:off x="6979920" y="6050280"/>
            <a:ext cx="2164080" cy="64008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>
              <a:solidFill>
                <a:schemeClr val="bg1"/>
              </a:solidFill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8FA92D6B-6B91-4DB9-A69B-6920AF53839F}"/>
              </a:ext>
            </a:extLst>
          </p:cNvPr>
          <p:cNvSpPr txBox="1"/>
          <p:nvPr/>
        </p:nvSpPr>
        <p:spPr>
          <a:xfrm>
            <a:off x="1250066" y="1354238"/>
            <a:ext cx="3879588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4800" b="1">
                <a:latin typeface="Times New Roman" panose="02020603050405020304" pitchFamily="18" charset="0"/>
                <a:cs typeface="Times New Roman" panose="02020603050405020304" pitchFamily="18" charset="0"/>
              </a:rPr>
              <a:t>Câu hỏi số 4 ?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6E535D8-67EC-45C9-8FD9-E06670C45FE9}"/>
              </a:ext>
            </a:extLst>
          </p:cNvPr>
          <p:cNvSpPr txBox="1"/>
          <p:nvPr/>
        </p:nvSpPr>
        <p:spPr>
          <a:xfrm>
            <a:off x="320305" y="3080461"/>
            <a:ext cx="5686172" cy="212365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Đáp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6600" b="1" dirty="0" err="1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án</a:t>
            </a:r>
            <a:endParaRPr lang="en-US" sz="6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TRỜI </a:t>
            </a:r>
            <a:r>
              <a:rPr lang="vi-VN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 </a:t>
            </a:r>
            <a:r>
              <a:rPr lang="en-US" sz="6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GIÓ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39841B24-291F-4996-BC1B-215E0E88931F}"/>
              </a:ext>
            </a:extLst>
          </p:cNvPr>
          <p:cNvPicPr>
            <a:picLocks noChangeAspect="1"/>
          </p:cNvPicPr>
          <p:nvPr/>
        </p:nvPicPr>
        <p:blipFill rotWithShape="1">
          <a:blip r:embed="rId4"/>
          <a:srcRect b="15082"/>
          <a:stretch/>
        </p:blipFill>
        <p:spPr>
          <a:xfrm>
            <a:off x="6416305" y="2523115"/>
            <a:ext cx="5455390" cy="39822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35107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>
            <a:extLst>
              <a:ext uri="{FF2B5EF4-FFF2-40B4-BE49-F238E27FC236}">
                <a16:creationId xmlns:a16="http://schemas.microsoft.com/office/drawing/2014/main" id="{5D1081A3-B24A-404A-B760-602EA8036D7E}"/>
              </a:ext>
            </a:extLst>
          </p:cNvPr>
          <p:cNvSpPr/>
          <p:nvPr/>
        </p:nvSpPr>
        <p:spPr>
          <a:xfrm>
            <a:off x="211844" y="200026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 descr="A picture containing umbrella&#10;&#10;Description automatically generated">
            <a:extLst>
              <a:ext uri="{FF2B5EF4-FFF2-40B4-BE49-F238E27FC236}">
                <a16:creationId xmlns:a16="http://schemas.microsoft.com/office/drawing/2014/main" id="{76FB335F-8A49-4CDD-BEDB-DBE2EF2FEF08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6" y="1024167"/>
            <a:ext cx="3836019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E799B9D-2791-4AC1-AFFD-E0FE0230E4C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5184" y="1024167"/>
            <a:ext cx="4070553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FD8D4C38-06E9-4334-B07E-9A1193279715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27016" y="1024167"/>
            <a:ext cx="375047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9" name="Picture 8">
            <a:extLst>
              <a:ext uri="{FF2B5EF4-FFF2-40B4-BE49-F238E27FC236}">
                <a16:creationId xmlns:a16="http://schemas.microsoft.com/office/drawing/2014/main" id="{33CC138E-C789-443F-96D3-335B9B142194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241934" y="4027716"/>
            <a:ext cx="374681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0" name="Picture 9">
            <a:extLst>
              <a:ext uri="{FF2B5EF4-FFF2-40B4-BE49-F238E27FC236}">
                <a16:creationId xmlns:a16="http://schemas.microsoft.com/office/drawing/2014/main" id="{AD9C8A3E-92D3-4FBC-B686-9A073CF1A595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4268904" y="4027716"/>
            <a:ext cx="3854083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D1C5DC1C-7B2A-4CDB-9556-E20DF48661D5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8328660" y="4027716"/>
            <a:ext cx="3863340" cy="27432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35237041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2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3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14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19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0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26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28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33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4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0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53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>
                                        <p:cTn id="4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ppt_w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w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ppt_h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fltVal val="0"/>
                                          </p:val>
                                        </p:tav>
                                        <p:tav tm="100000">
                                          <p:val>
                                            <p:strVal val="#ppt_h"/>
                                          </p:val>
                                        </p:tav>
                                      </p:tavLst>
                                    </p:anim>
                                    <p:animEffect transition="in" filter="fade">
                                      <p:cBhvr>
                                        <p:cTn id="49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descr="A picture containing umbrella&#10;&#10;Description automatically generated">
            <a:extLst>
              <a:ext uri="{FF2B5EF4-FFF2-40B4-BE49-F238E27FC236}">
                <a16:creationId xmlns:a16="http://schemas.microsoft.com/office/drawing/2014/main" id="{712D488D-62DB-4D79-8AD3-343F2E9645D0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8986" y="1419953"/>
            <a:ext cx="6393365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5" name="Rectangle 4">
            <a:extLst>
              <a:ext uri="{FF2B5EF4-FFF2-40B4-BE49-F238E27FC236}">
                <a16:creationId xmlns:a16="http://schemas.microsoft.com/office/drawing/2014/main" id="{7B5FE6C6-F311-4A5E-898A-67357E84A83D}"/>
              </a:ext>
            </a:extLst>
          </p:cNvPr>
          <p:cNvSpPr/>
          <p:nvPr/>
        </p:nvSpPr>
        <p:spPr>
          <a:xfrm>
            <a:off x="219098" y="167253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F459A7-CCA9-413C-8281-B6704358D13D}"/>
              </a:ext>
            </a:extLst>
          </p:cNvPr>
          <p:cNvSpPr/>
          <p:nvPr/>
        </p:nvSpPr>
        <p:spPr>
          <a:xfrm>
            <a:off x="7910384" y="2967335"/>
            <a:ext cx="31132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Trời nắng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60449285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5FE6C6-F311-4A5E-898A-67357E84A83D}"/>
              </a:ext>
            </a:extLst>
          </p:cNvPr>
          <p:cNvSpPr/>
          <p:nvPr/>
        </p:nvSpPr>
        <p:spPr>
          <a:xfrm>
            <a:off x="219098" y="167253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F459A7-CCA9-413C-8281-B6704358D13D}"/>
              </a:ext>
            </a:extLst>
          </p:cNvPr>
          <p:cNvSpPr/>
          <p:nvPr/>
        </p:nvSpPr>
        <p:spPr>
          <a:xfrm>
            <a:off x="7296400" y="2136338"/>
            <a:ext cx="4909535" cy="2585323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vi-V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Trời mưa</a:t>
            </a:r>
          </a:p>
          <a:p>
            <a:pPr algn="ctr"/>
            <a:r>
              <a:rPr lang="vi-VN" sz="5400" b="1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Mây đen giăng kín bầu trời</a:t>
            </a:r>
            <a:endParaRPr lang="vi-VN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4F575F5-CF1E-45D9-828B-9A482308283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85823" y="1447248"/>
            <a:ext cx="6784255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4526702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5FE6C6-F311-4A5E-898A-67357E84A83D}"/>
              </a:ext>
            </a:extLst>
          </p:cNvPr>
          <p:cNvSpPr/>
          <p:nvPr/>
        </p:nvSpPr>
        <p:spPr>
          <a:xfrm>
            <a:off x="219098" y="167253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F459A7-CCA9-413C-8281-B6704358D13D}"/>
              </a:ext>
            </a:extLst>
          </p:cNvPr>
          <p:cNvSpPr/>
          <p:nvPr/>
        </p:nvSpPr>
        <p:spPr>
          <a:xfrm>
            <a:off x="7792213" y="2967335"/>
            <a:ext cx="2012090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Gió to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3D811D5-6630-492C-A9D8-06648B66F9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66155" y="1460896"/>
            <a:ext cx="6250783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38280769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5FE6C6-F311-4A5E-898A-67357E84A83D}"/>
              </a:ext>
            </a:extLst>
          </p:cNvPr>
          <p:cNvSpPr/>
          <p:nvPr/>
        </p:nvSpPr>
        <p:spPr>
          <a:xfrm>
            <a:off x="219098" y="167253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F459A7-CCA9-413C-8281-B6704358D13D}"/>
              </a:ext>
            </a:extLst>
          </p:cNvPr>
          <p:cNvSpPr/>
          <p:nvPr/>
        </p:nvSpPr>
        <p:spPr>
          <a:xfrm>
            <a:off x="7972100" y="2967335"/>
            <a:ext cx="298979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Trời mưa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1069F04-150D-47F7-BA49-9B8F95FADC61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51618" y="1495483"/>
            <a:ext cx="6244683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04908510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5FE6C6-F311-4A5E-898A-67357E84A83D}"/>
              </a:ext>
            </a:extLst>
          </p:cNvPr>
          <p:cNvSpPr/>
          <p:nvPr/>
        </p:nvSpPr>
        <p:spPr>
          <a:xfrm>
            <a:off x="219098" y="167253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F459A7-CCA9-413C-8281-B6704358D13D}"/>
              </a:ext>
            </a:extLst>
          </p:cNvPr>
          <p:cNvSpPr/>
          <p:nvPr/>
        </p:nvSpPr>
        <p:spPr>
          <a:xfrm>
            <a:off x="7910385" y="2967335"/>
            <a:ext cx="311322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Trời nóng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99F11BA-3009-4FFB-B4D7-F09028C048C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41436" y="1604665"/>
            <a:ext cx="6423472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427087105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ectangle 4">
            <a:extLst>
              <a:ext uri="{FF2B5EF4-FFF2-40B4-BE49-F238E27FC236}">
                <a16:creationId xmlns:a16="http://schemas.microsoft.com/office/drawing/2014/main" id="{7B5FE6C6-F311-4A5E-898A-67357E84A83D}"/>
              </a:ext>
            </a:extLst>
          </p:cNvPr>
          <p:cNvSpPr/>
          <p:nvPr/>
        </p:nvSpPr>
        <p:spPr>
          <a:xfrm>
            <a:off x="219098" y="167253"/>
            <a:ext cx="6550191" cy="707886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1.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Một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số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cap="none" spc="0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hiện</a:t>
            </a:r>
            <a:r>
              <a:rPr lang="en-US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 t</a:t>
            </a:r>
            <a:r>
              <a:rPr lang="vi-VN" sz="4000" b="1" cap="none" spc="0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rPr>
              <a:t>ư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ợng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thời</a:t>
            </a:r>
            <a:r>
              <a:rPr lang="en-US" sz="4000" b="1" dirty="0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ln w="22225">
                  <a:solidFill>
                    <a:schemeClr val="accent2"/>
                  </a:solidFill>
                  <a:prstDash val="solid"/>
                </a:ln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tiết</a:t>
            </a:r>
            <a:endParaRPr lang="en-US" sz="4000" b="1" cap="none" spc="0" dirty="0">
              <a:ln w="22225">
                <a:solidFill>
                  <a:schemeClr val="accent2"/>
                </a:solidFill>
                <a:prstDash val="solid"/>
              </a:ln>
              <a:solidFill>
                <a:srgbClr val="FF0000"/>
              </a:solidFill>
              <a:effectLst/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FCF459A7-CCA9-413C-8281-B6704358D13D}"/>
              </a:ext>
            </a:extLst>
          </p:cNvPr>
          <p:cNvSpPr/>
          <p:nvPr/>
        </p:nvSpPr>
        <p:spPr>
          <a:xfrm>
            <a:off x="7987329" y="2967335"/>
            <a:ext cx="2959336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vi-VN" sz="5400" b="1" cap="none" spc="0" dirty="0">
                <a:ln w="9525">
                  <a:solidFill>
                    <a:schemeClr val="bg1"/>
                  </a:solidFill>
                  <a:prstDash val="solid"/>
                </a:ln>
                <a:solidFill>
                  <a:schemeClr val="accent5"/>
                </a:solidFill>
                <a:effectLst>
                  <a:outerShdw blurRad="12700" dist="38100" dir="2700000" algn="tl" rotWithShape="0">
                    <a:schemeClr val="accent5">
                      <a:lumMod val="60000"/>
                      <a:lumOff val="40000"/>
                    </a:scheme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Trời lạnh</a:t>
            </a:r>
            <a:endParaRPr lang="en-US" sz="5400" b="1" cap="none" spc="0" dirty="0">
              <a:ln w="9525">
                <a:solidFill>
                  <a:schemeClr val="bg1"/>
                </a:solidFill>
                <a:prstDash val="solid"/>
              </a:ln>
              <a:solidFill>
                <a:schemeClr val="accent5"/>
              </a:solidFill>
              <a:effectLst>
                <a:outerShdw blurRad="12700" dist="38100" dir="2700000" algn="tl" rotWithShape="0">
                  <a:schemeClr val="accent5">
                    <a:lumMod val="60000"/>
                    <a:lumOff val="40000"/>
                  </a:schemeClr>
                </a:outerShdw>
              </a:effectLst>
            </a:endParaRP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D0B25866-DB6C-4C7B-94A1-B03CA9E53DB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2167" y="1604665"/>
            <a:ext cx="6438900" cy="45720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8422676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4" presetClass="entr" presetSubtype="1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randombar(horizontal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6" presetClass="entr" presetSubtype="21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arn(inVertical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153</TotalTime>
  <Words>401</Words>
  <Application>Microsoft Office PowerPoint</Application>
  <PresentationFormat>Widescreen</PresentationFormat>
  <Paragraphs>61</Paragraphs>
  <Slides>21</Slides>
  <Notes>0</Notes>
  <HiddenSlides>0</HiddenSlides>
  <MMClips>1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21</vt:i4>
      </vt:variant>
    </vt:vector>
  </HeadingPairs>
  <TitlesOfParts>
    <vt:vector size="26" baseType="lpstr">
      <vt:lpstr>Arial</vt:lpstr>
      <vt:lpstr>Calibri</vt:lpstr>
      <vt:lpstr>Calibri Light</vt:lpstr>
      <vt:lpstr>Times New Roman</vt:lpstr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nguyen tuan anh 20168026</dc:creator>
  <cp:lastModifiedBy>nguyen tuan anh 20168026</cp:lastModifiedBy>
  <cp:revision>12</cp:revision>
  <dcterms:created xsi:type="dcterms:W3CDTF">2020-08-19T07:41:23Z</dcterms:created>
  <dcterms:modified xsi:type="dcterms:W3CDTF">2020-08-20T04:16:39Z</dcterms:modified>
</cp:coreProperties>
</file>