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2" r:id="rId2"/>
    <p:sldId id="317" r:id="rId3"/>
    <p:sldId id="333" r:id="rId4"/>
    <p:sldId id="334" r:id="rId5"/>
    <p:sldId id="277" r:id="rId6"/>
    <p:sldId id="335" r:id="rId7"/>
    <p:sldId id="280" r:id="rId8"/>
    <p:sldId id="336" r:id="rId9"/>
    <p:sldId id="279" r:id="rId10"/>
    <p:sldId id="337" r:id="rId11"/>
    <p:sldId id="316" r:id="rId12"/>
    <p:sldId id="320" r:id="rId13"/>
    <p:sldId id="338" r:id="rId14"/>
    <p:sldId id="331" r:id="rId15"/>
    <p:sldId id="307" r:id="rId16"/>
    <p:sldId id="31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0E7"/>
    <a:srgbClr val="FFFFFF"/>
    <a:srgbClr val="FFFFCC"/>
    <a:srgbClr val="EBF6DE"/>
    <a:srgbClr val="476E2C"/>
    <a:srgbClr val="CAE8AA"/>
    <a:srgbClr val="B7ECFF"/>
    <a:srgbClr val="FFFCF3"/>
    <a:srgbClr val="3857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50" autoAdjust="0"/>
    <p:restoredTop sz="94660"/>
  </p:normalViewPr>
  <p:slideViewPr>
    <p:cSldViewPr snapToGrid="0">
      <p:cViewPr varScale="1">
        <p:scale>
          <a:sx n="74" d="100"/>
          <a:sy n="74" d="100"/>
        </p:scale>
        <p:origin x="4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474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913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376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384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432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19/3/2024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881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19/3/2024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795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19/3/2024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433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19/3/2024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659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19/3/2024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134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19/3/2024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34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C42A8-DD3E-4B83-993A-B83CC34C684F}" type="datetimeFigureOut">
              <a:rPr lang="en-US" smtClean="0"/>
              <a:t>19/3/2024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512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Nền Powerpoint Đơn Giản, 3D, Tinh Tế &quot; QUÁ ĐẸP&quot;">
            <a:extLst>
              <a:ext uri="{FF2B5EF4-FFF2-40B4-BE49-F238E27FC236}">
                <a16:creationId xmlns:a16="http://schemas.microsoft.com/office/drawing/2014/main" id="{852486A3-54C1-5A5F-2BE1-5CB593ABBF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80" y="118096"/>
            <a:ext cx="11785240" cy="6621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poster with a variety of objects&#10;&#10;Description automatically generated">
            <a:extLst>
              <a:ext uri="{FF2B5EF4-FFF2-40B4-BE49-F238E27FC236}">
                <a16:creationId xmlns:a16="http://schemas.microsoft.com/office/drawing/2014/main" id="{00A19C8D-33E3-141B-E6D8-760D8FEC8E9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6128" b="72414"/>
          <a:stretch/>
        </p:blipFill>
        <p:spPr>
          <a:xfrm>
            <a:off x="1350560" y="978776"/>
            <a:ext cx="8120312" cy="4900446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43B5282-3DAD-E7F3-8B40-EFB3F3069CF4}"/>
              </a:ext>
            </a:extLst>
          </p:cNvPr>
          <p:cNvSpPr/>
          <p:nvPr/>
        </p:nvSpPr>
        <p:spPr>
          <a:xfrm>
            <a:off x="7524597" y="5229935"/>
            <a:ext cx="1946275" cy="649287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val="26199313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426EB62-3DE3-0891-9B56-1DD919B1547E}"/>
              </a:ext>
            </a:extLst>
          </p:cNvPr>
          <p:cNvSpPr txBox="1"/>
          <p:nvPr/>
        </p:nvSpPr>
        <p:spPr>
          <a:xfrm>
            <a:off x="3823686" y="296202"/>
            <a:ext cx="4544628" cy="5078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481B1C-4952-B940-45D1-330EC7AC3814}"/>
              </a:ext>
            </a:extLst>
          </p:cNvPr>
          <p:cNvSpPr txBox="1"/>
          <p:nvPr/>
        </p:nvSpPr>
        <p:spPr>
          <a:xfrm>
            <a:off x="1209040" y="1053807"/>
            <a:ext cx="9121140" cy="518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14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8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thủ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truyền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thống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dưới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đây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giống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khối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400"/>
              </a:lnSpc>
              <a:spcBef>
                <a:spcPts val="200"/>
              </a:spcBef>
              <a:spcAft>
                <a:spcPts val="20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A poster with a variety of objects&#10;&#10;Description automatically generated">
            <a:extLst>
              <a:ext uri="{FF2B5EF4-FFF2-40B4-BE49-F238E27FC236}">
                <a16:creationId xmlns:a16="http://schemas.microsoft.com/office/drawing/2014/main" id="{B05BF8C6-D5EB-EC68-F206-0B1B1EDEBA0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2" t="54560" r="7824" b="16106"/>
          <a:stretch/>
        </p:blipFill>
        <p:spPr>
          <a:xfrm>
            <a:off x="2103120" y="1718998"/>
            <a:ext cx="7838440" cy="4085195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400B674-D1DF-06E9-AE26-FDAF8736AA4F}"/>
              </a:ext>
            </a:extLst>
          </p:cNvPr>
          <p:cNvSpPr txBox="1"/>
          <p:nvPr/>
        </p:nvSpPr>
        <p:spPr>
          <a:xfrm>
            <a:off x="1483360" y="6149633"/>
            <a:ext cx="9682480" cy="52995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ts val="1400"/>
              </a:lnSpc>
              <a:spcBef>
                <a:spcPts val="200"/>
              </a:spcBef>
              <a:spcAft>
                <a:spcPts val="20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4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8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khối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2168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D2C7C7A7-CE35-BAD8-59D2-BF6C3198B124}"/>
              </a:ext>
            </a:extLst>
          </p:cNvPr>
          <p:cNvSpPr txBox="1"/>
          <p:nvPr/>
        </p:nvSpPr>
        <p:spPr>
          <a:xfrm>
            <a:off x="3335382" y="330287"/>
            <a:ext cx="4544628" cy="50783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5200131-3E1A-FDC7-00F6-EE05B981FFF0}"/>
              </a:ext>
            </a:extLst>
          </p:cNvPr>
          <p:cNvSpPr txBox="1"/>
          <p:nvPr/>
        </p:nvSpPr>
        <p:spPr>
          <a:xfrm>
            <a:off x="423478" y="1296596"/>
            <a:ext cx="3295082" cy="5106526"/>
          </a:xfrm>
          <a:prstGeom prst="rect">
            <a:avLst/>
          </a:prstGeom>
          <a:solidFill>
            <a:srgbClr val="FDF0E7"/>
          </a:solidFill>
          <a:ln>
            <a:solidFill>
              <a:schemeClr val="bg1">
                <a:lumMod val="75000"/>
              </a:schemeClr>
            </a:solidFill>
          </a:ln>
          <a:effectLst/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27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7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dùng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7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bộ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phận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bộ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phận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khối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7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kiểu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nét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7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bước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A paper cone craft for kids&#10;&#10;Description automatically generated with medium confidence">
            <a:extLst>
              <a:ext uri="{FF2B5EF4-FFF2-40B4-BE49-F238E27FC236}">
                <a16:creationId xmlns:a16="http://schemas.microsoft.com/office/drawing/2014/main" id="{0F5E3E1F-E85B-E27B-8501-B4DEBF07C13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4" t="7203" r="5458" b="50000"/>
          <a:stretch/>
        </p:blipFill>
        <p:spPr>
          <a:xfrm>
            <a:off x="4236523" y="1296596"/>
            <a:ext cx="7531999" cy="523111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52232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420BCB1-84AE-79A2-10BA-8066EFD2F882}"/>
              </a:ext>
            </a:extLst>
          </p:cNvPr>
          <p:cNvSpPr txBox="1"/>
          <p:nvPr/>
        </p:nvSpPr>
        <p:spPr>
          <a:xfrm>
            <a:off x="3459809" y="495912"/>
            <a:ext cx="5640047" cy="75059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close-up of a book&#10;&#10;Description automatically generated">
            <a:extLst>
              <a:ext uri="{FF2B5EF4-FFF2-40B4-BE49-F238E27FC236}">
                <a16:creationId xmlns:a16="http://schemas.microsoft.com/office/drawing/2014/main" id="{D386F5C9-1977-D831-B5AD-0D752D9C72B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51" r="8685" b="67356"/>
          <a:stretch/>
        </p:blipFill>
        <p:spPr>
          <a:xfrm>
            <a:off x="8057775" y="1932089"/>
            <a:ext cx="3895467" cy="385923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A close-up of a book&#10;&#10;Description automatically generated">
            <a:extLst>
              <a:ext uri="{FF2B5EF4-FFF2-40B4-BE49-F238E27FC236}">
                <a16:creationId xmlns:a16="http://schemas.microsoft.com/office/drawing/2014/main" id="{F62E817F-4E6A-EB66-82C1-EA65B167F23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13" t="11329" r="55264" b="70225"/>
          <a:stretch/>
        </p:blipFill>
        <p:spPr>
          <a:xfrm>
            <a:off x="4134226" y="2755049"/>
            <a:ext cx="3879192" cy="339163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 descr="A paper cone craft for kids&#10;&#10;Description automatically generated with medium confidence">
            <a:extLst>
              <a:ext uri="{FF2B5EF4-FFF2-40B4-BE49-F238E27FC236}">
                <a16:creationId xmlns:a16="http://schemas.microsoft.com/office/drawing/2014/main" id="{C61B3C01-573E-D572-71A5-7BA62F95A4D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3" t="58001" r="46988" b="15204"/>
          <a:stretch/>
        </p:blipFill>
        <p:spPr>
          <a:xfrm>
            <a:off x="134946" y="1637613"/>
            <a:ext cx="3954923" cy="358277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129533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儿童卡通图片">
            <a:extLst>
              <a:ext uri="{FF2B5EF4-FFF2-40B4-BE49-F238E27FC236}">
                <a16:creationId xmlns:a16="http://schemas.microsoft.com/office/drawing/2014/main" id="{E85A99A2-CAC2-A99A-EF24-441836E75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543" y="165130"/>
            <a:ext cx="11506200" cy="6692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AAC450A-DCC7-588A-40D9-B9703895086D}"/>
              </a:ext>
            </a:extLst>
          </p:cNvPr>
          <p:cNvSpPr/>
          <p:nvPr/>
        </p:nvSpPr>
        <p:spPr>
          <a:xfrm>
            <a:off x="3028043" y="3119120"/>
            <a:ext cx="6299200" cy="3647440"/>
          </a:xfrm>
          <a:prstGeom prst="rect">
            <a:avLst/>
          </a:prstGeom>
          <a:solidFill>
            <a:srgbClr val="FFFF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2. </a:t>
            </a:r>
            <a:r>
              <a:rPr lang="en-US" sz="2800" b="1" dirty="0" err="1">
                <a:solidFill>
                  <a:srgbClr val="002060"/>
                </a:solidFill>
              </a:rPr>
              <a:t>Thực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hành</a:t>
            </a:r>
            <a:r>
              <a:rPr lang="en-US" sz="2800" b="1" dirty="0">
                <a:solidFill>
                  <a:srgbClr val="002060"/>
                </a:solidFill>
              </a:rPr>
              <a:t>, </a:t>
            </a:r>
            <a:r>
              <a:rPr lang="en-US" sz="2800" b="1" dirty="0" err="1">
                <a:solidFill>
                  <a:srgbClr val="002060"/>
                </a:solidFill>
              </a:rPr>
              <a:t>sáng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tạo</a:t>
            </a:r>
            <a:endParaRPr lang="en-US" sz="2800" b="1" dirty="0">
              <a:solidFill>
                <a:srgbClr val="002060"/>
              </a:solidFill>
            </a:endParaRPr>
          </a:p>
          <a:p>
            <a:pPr algn="ctr">
              <a:lnSpc>
                <a:spcPts val="900"/>
              </a:lnSpc>
            </a:pPr>
            <a:endParaRPr lang="en-US" sz="2800" b="1" dirty="0">
              <a:solidFill>
                <a:srgbClr val="002060"/>
              </a:solidFill>
            </a:endParaRPr>
          </a:p>
          <a:p>
            <a:pPr algn="ctr">
              <a:lnSpc>
                <a:spcPts val="31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Nhiệm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indent="-342900" algn="just">
              <a:lnSpc>
                <a:spcPts val="27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phỏng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dùng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thủ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truyền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thống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ví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Gùi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nương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đèn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lồng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túi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rá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rổ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,… )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7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bên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cạnh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tưởng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chọn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thủ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,…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phỏng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31668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This contains an image of: Group of children vector image on VectorStock">
            <a:extLst>
              <a:ext uri="{FF2B5EF4-FFF2-40B4-BE49-F238E27FC236}">
                <a16:creationId xmlns:a16="http://schemas.microsoft.com/office/drawing/2014/main" id="{6BD9B64B-A11D-D61E-5FB1-75294A38AF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5"/>
          <a:stretch/>
        </p:blipFill>
        <p:spPr bwMode="auto">
          <a:xfrm>
            <a:off x="310243" y="86036"/>
            <a:ext cx="11571514" cy="6771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086C546-27B7-1EB1-3CA0-A1C48E000227}"/>
              </a:ext>
            </a:extLst>
          </p:cNvPr>
          <p:cNvSpPr/>
          <p:nvPr/>
        </p:nvSpPr>
        <p:spPr>
          <a:xfrm>
            <a:off x="2822302" y="481149"/>
            <a:ext cx="6982097" cy="3928292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  <a:spcBef>
                <a:spcPts val="200"/>
              </a:spcBef>
              <a:spcAft>
                <a:spcPts val="200"/>
              </a:spcAft>
            </a:pPr>
            <a:endParaRPr lang="en-US" sz="29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ts val="14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27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sz="27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27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chia </a:t>
            </a:r>
            <a:r>
              <a:rPr lang="en-US" sz="27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sẻ</a:t>
            </a:r>
            <a:endParaRPr lang="en-US" sz="27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ts val="1400"/>
              </a:lnSpc>
              <a:spcBef>
                <a:spcPts val="200"/>
              </a:spcBef>
              <a:spcAft>
                <a:spcPts val="200"/>
              </a:spcAft>
            </a:pPr>
            <a:endParaRPr lang="en-US" sz="29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giống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khối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phỏng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thủ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Tỉ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lệ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bộ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phận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thân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quai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,…)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nhỏ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,…?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thủ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họa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?...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400"/>
              </a:lnSpc>
              <a:spcBef>
                <a:spcPts val="200"/>
              </a:spcBef>
              <a:spcAft>
                <a:spcPts val="200"/>
              </a:spcAft>
            </a:pPr>
            <a:endParaRPr lang="en-US" sz="27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2635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DFA1686-532A-5839-1B42-A3D5834E3306}"/>
              </a:ext>
            </a:extLst>
          </p:cNvPr>
          <p:cNvSpPr txBox="1"/>
          <p:nvPr/>
        </p:nvSpPr>
        <p:spPr>
          <a:xfrm>
            <a:off x="3744422" y="197980"/>
            <a:ext cx="3923466" cy="61170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1E4957-E780-0F14-1412-E21707F5AF3A}"/>
              </a:ext>
            </a:extLst>
          </p:cNvPr>
          <p:cNvSpPr txBox="1"/>
          <p:nvPr/>
        </p:nvSpPr>
        <p:spPr>
          <a:xfrm>
            <a:off x="1769588" y="904603"/>
            <a:ext cx="8652823" cy="10425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3200"/>
              </a:lnSpc>
            </a:pP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Em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ts val="3200"/>
              </a:lnSpc>
            </a:pP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Em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phỏng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 </a:t>
            </a:r>
          </a:p>
        </p:txBody>
      </p:sp>
      <p:pic>
        <p:nvPicPr>
          <p:cNvPr id="10" name="Picture 9" descr="A close-up of a book&#10;&#10;Description automatically generated">
            <a:extLst>
              <a:ext uri="{FF2B5EF4-FFF2-40B4-BE49-F238E27FC236}">
                <a16:creationId xmlns:a16="http://schemas.microsoft.com/office/drawing/2014/main" id="{401F20F5-779C-535E-F004-14627D02881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43" t="52720" r="52797" b="18774"/>
          <a:stretch/>
        </p:blipFill>
        <p:spPr>
          <a:xfrm>
            <a:off x="2412300" y="1857295"/>
            <a:ext cx="2931860" cy="3416563"/>
          </a:xfrm>
          <a:prstGeom prst="rect">
            <a:avLst/>
          </a:prstGeom>
        </p:spPr>
      </p:pic>
      <p:pic>
        <p:nvPicPr>
          <p:cNvPr id="12" name="Picture 11" descr="A close-up of a book&#10;&#10;Description automatically generated">
            <a:extLst>
              <a:ext uri="{FF2B5EF4-FFF2-40B4-BE49-F238E27FC236}">
                <a16:creationId xmlns:a16="http://schemas.microsoft.com/office/drawing/2014/main" id="{25472A51-FAE7-12A2-4B6A-71FF2A1D69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54866" r="8685" b="21992"/>
          <a:stretch/>
        </p:blipFill>
        <p:spPr>
          <a:xfrm>
            <a:off x="6492240" y="2325416"/>
            <a:ext cx="3287460" cy="2585453"/>
          </a:xfrm>
          <a:prstGeom prst="rect">
            <a:avLst/>
          </a:prstGeom>
        </p:spPr>
      </p:pic>
      <p:pic>
        <p:nvPicPr>
          <p:cNvPr id="14" name="Picture 13" descr="A close-up of a book&#10;&#10;Description automatically generated">
            <a:extLst>
              <a:ext uri="{FF2B5EF4-FFF2-40B4-BE49-F238E27FC236}">
                <a16:creationId xmlns:a16="http://schemas.microsoft.com/office/drawing/2014/main" id="{B2BBA89C-595D-03B9-3D53-888EDF90838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73" t="81226" r="19612" b="7923"/>
          <a:stretch/>
        </p:blipFill>
        <p:spPr>
          <a:xfrm>
            <a:off x="2069309" y="5370500"/>
            <a:ext cx="8297222" cy="1382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301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This contains an image of: Group of children vector image on VectorStock">
            <a:extLst>
              <a:ext uri="{FF2B5EF4-FFF2-40B4-BE49-F238E27FC236}">
                <a16:creationId xmlns:a16="http://schemas.microsoft.com/office/drawing/2014/main" id="{CB75A807-788B-3EDE-09BC-5CD88C447A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5"/>
          <a:stretch/>
        </p:blipFill>
        <p:spPr bwMode="auto">
          <a:xfrm>
            <a:off x="310243" y="86036"/>
            <a:ext cx="11571514" cy="6685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C7ACFCE-16B0-77EE-6056-FC437D89142B}"/>
              </a:ext>
            </a:extLst>
          </p:cNvPr>
          <p:cNvSpPr txBox="1"/>
          <p:nvPr/>
        </p:nvSpPr>
        <p:spPr>
          <a:xfrm>
            <a:off x="2917371" y="1900269"/>
            <a:ext cx="7298684" cy="227241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3500"/>
              </a:lnSpc>
              <a:spcBef>
                <a:spcPts val="500"/>
              </a:spcBef>
              <a:spcAft>
                <a:spcPts val="500"/>
              </a:spcAft>
            </a:pPr>
            <a:endParaRPr lang="en-US" sz="29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5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29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9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9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9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9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9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9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9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14: </a:t>
            </a:r>
          </a:p>
          <a:p>
            <a:pPr algn="ctr">
              <a:lnSpc>
                <a:spcPts val="35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29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3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endParaRPr lang="en-US" sz="35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500"/>
              </a:lnSpc>
              <a:spcBef>
                <a:spcPts val="500"/>
              </a:spcBef>
              <a:spcAft>
                <a:spcPts val="500"/>
              </a:spcAft>
            </a:pPr>
            <a:endParaRPr lang="en-US" sz="35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520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oster with a variety of objects&#10;&#10;Description automatically generated">
            <a:extLst>
              <a:ext uri="{FF2B5EF4-FFF2-40B4-BE49-F238E27FC236}">
                <a16:creationId xmlns:a16="http://schemas.microsoft.com/office/drawing/2014/main" id="{1510D8BD-A30F-AB7E-783E-38581054F4A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2" t="54560" r="7824" b="16106"/>
          <a:stretch/>
        </p:blipFill>
        <p:spPr>
          <a:xfrm>
            <a:off x="2176780" y="1842791"/>
            <a:ext cx="7838440" cy="4085195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A2A21FD-1058-D039-BF11-5F84751E311B}"/>
              </a:ext>
            </a:extLst>
          </p:cNvPr>
          <p:cNvSpPr txBox="1"/>
          <p:nvPr/>
        </p:nvSpPr>
        <p:spPr>
          <a:xfrm>
            <a:off x="3823686" y="296202"/>
            <a:ext cx="4544628" cy="5078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7FB702F-C374-1E11-B541-AD783333C2A7}"/>
              </a:ext>
            </a:extLst>
          </p:cNvPr>
          <p:cNvSpPr/>
          <p:nvPr/>
        </p:nvSpPr>
        <p:spPr>
          <a:xfrm>
            <a:off x="1328420" y="1035063"/>
            <a:ext cx="9535160" cy="64516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5B5DFB4-1903-0221-F0CF-9DAAE87BF6CF}"/>
              </a:ext>
            </a:extLst>
          </p:cNvPr>
          <p:cNvSpPr/>
          <p:nvPr/>
        </p:nvSpPr>
        <p:spPr>
          <a:xfrm>
            <a:off x="1407937" y="6090554"/>
            <a:ext cx="9535160" cy="6451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844118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oster with a variety of objects&#10;&#10;Description automatically generated">
            <a:extLst>
              <a:ext uri="{FF2B5EF4-FFF2-40B4-BE49-F238E27FC236}">
                <a16:creationId xmlns:a16="http://schemas.microsoft.com/office/drawing/2014/main" id="{7C66AF3F-E2FA-71EB-BE7B-2DA4DA429A7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7" t="85518" r="16216" b="8046"/>
          <a:stretch/>
        </p:blipFill>
        <p:spPr>
          <a:xfrm>
            <a:off x="2194561" y="5690757"/>
            <a:ext cx="6727382" cy="1006194"/>
          </a:xfrm>
          <a:prstGeom prst="rect">
            <a:avLst/>
          </a:prstGeom>
        </p:spPr>
      </p:pic>
      <p:pic>
        <p:nvPicPr>
          <p:cNvPr id="2050" name="Picture 2" descr="Hàng trăm sản phẩm thủ công mỹ nghệ đặc sắc tham dự “Festival Làng nghề Việt  Nam 2022”">
            <a:extLst>
              <a:ext uri="{FF2B5EF4-FFF2-40B4-BE49-F238E27FC236}">
                <a16:creationId xmlns:a16="http://schemas.microsoft.com/office/drawing/2014/main" id="{F4302137-B198-93AA-D668-2E7E43D2F0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2" r="68444" b="6435"/>
          <a:stretch/>
        </p:blipFill>
        <p:spPr bwMode="auto">
          <a:xfrm>
            <a:off x="751840" y="2864752"/>
            <a:ext cx="2258856" cy="2622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93249E0F-930A-05ED-0D10-2AA763B1BF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4" t="67153" r="53678" b="1375"/>
          <a:stretch/>
        </p:blipFill>
        <p:spPr bwMode="auto">
          <a:xfrm>
            <a:off x="3688858" y="2877593"/>
            <a:ext cx="2032392" cy="2639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This contains an image of: Bamboo Leaf Festival">
            <a:extLst>
              <a:ext uri="{FF2B5EF4-FFF2-40B4-BE49-F238E27FC236}">
                <a16:creationId xmlns:a16="http://schemas.microsoft.com/office/drawing/2014/main" id="{85183286-FC92-8B29-C9A5-BF95E1E51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3932" y="2805316"/>
            <a:ext cx="1917563" cy="2727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This contains an image of: Easy DIY Fish Making With Coconut Leaf | DIY Crafts for School">
            <a:extLst>
              <a:ext uri="{FF2B5EF4-FFF2-40B4-BE49-F238E27FC236}">
                <a16:creationId xmlns:a16="http://schemas.microsoft.com/office/drawing/2014/main" id="{707CD34A-9DCB-A54C-D472-008AA26F3A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5085" y="1025177"/>
            <a:ext cx="2706410" cy="1657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This contains an image of: ">
            <a:extLst>
              <a:ext uri="{FF2B5EF4-FFF2-40B4-BE49-F238E27FC236}">
                <a16:creationId xmlns:a16="http://schemas.microsoft.com/office/drawing/2014/main" id="{3370DB11-98BB-847B-ABB4-A92F41FE6F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3" t="24549" r="11661" b="25311"/>
          <a:stretch/>
        </p:blipFill>
        <p:spPr bwMode="auto">
          <a:xfrm>
            <a:off x="6470752" y="2856117"/>
            <a:ext cx="2258856" cy="2639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4B62228-ED06-03B7-6D7E-F838A19B2583}"/>
              </a:ext>
            </a:extLst>
          </p:cNvPr>
          <p:cNvSpPr txBox="1"/>
          <p:nvPr/>
        </p:nvSpPr>
        <p:spPr>
          <a:xfrm>
            <a:off x="3486916" y="633301"/>
            <a:ext cx="4544628" cy="5078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04DA6A4-CFB7-EED4-F32A-5784CFB10D48}"/>
              </a:ext>
            </a:extLst>
          </p:cNvPr>
          <p:cNvSpPr/>
          <p:nvPr/>
        </p:nvSpPr>
        <p:spPr>
          <a:xfrm>
            <a:off x="882798" y="1569140"/>
            <a:ext cx="7644512" cy="11131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ts val="3400"/>
              </a:lnSpc>
            </a:pP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ts val="3400"/>
              </a:lnSpc>
            </a:pP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688855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AC27F6F-1CE0-F0C3-B444-FA3E6697F584}"/>
              </a:ext>
            </a:extLst>
          </p:cNvPr>
          <p:cNvSpPr txBox="1"/>
          <p:nvPr/>
        </p:nvSpPr>
        <p:spPr>
          <a:xfrm>
            <a:off x="3600166" y="428113"/>
            <a:ext cx="4544628" cy="5078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paper craft for kids&#10;&#10;Description automatically generated with medium confidence">
            <a:extLst>
              <a:ext uri="{FF2B5EF4-FFF2-40B4-BE49-F238E27FC236}">
                <a16:creationId xmlns:a16="http://schemas.microsoft.com/office/drawing/2014/main" id="{E4871082-D1B8-71A3-2C4D-3852F601CFC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2" t="14712" r="7916" b="58774"/>
          <a:stretch/>
        </p:blipFill>
        <p:spPr>
          <a:xfrm>
            <a:off x="1546569" y="1239520"/>
            <a:ext cx="8712781" cy="390144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1174662-5127-0795-78C6-69A34CADB019}"/>
              </a:ext>
            </a:extLst>
          </p:cNvPr>
          <p:cNvSpPr/>
          <p:nvPr/>
        </p:nvSpPr>
        <p:spPr>
          <a:xfrm>
            <a:off x="822960" y="5296466"/>
            <a:ext cx="10251440" cy="145993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lnSpc>
                <a:spcPts val="28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phỏng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thủ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truyền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thống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ctr">
              <a:lnSpc>
                <a:spcPts val="28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ctr">
              <a:lnSpc>
                <a:spcPts val="28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Họa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kiểu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?... 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624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B79E5F8-E4AB-4F00-9C83-6A115024EA5B}"/>
              </a:ext>
            </a:extLst>
          </p:cNvPr>
          <p:cNvSpPr txBox="1"/>
          <p:nvPr/>
        </p:nvSpPr>
        <p:spPr>
          <a:xfrm>
            <a:off x="3606801" y="302454"/>
            <a:ext cx="4544628" cy="50783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EDEB62-BE2F-7EE6-2AD7-4602EC052710}"/>
              </a:ext>
            </a:extLst>
          </p:cNvPr>
          <p:cNvSpPr txBox="1"/>
          <p:nvPr/>
        </p:nvSpPr>
        <p:spPr>
          <a:xfrm>
            <a:off x="499644" y="1470685"/>
            <a:ext cx="3320517" cy="46234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500"/>
              </a:lnSpc>
            </a:pPr>
            <a:endParaRPr lang="en-US" sz="2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8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8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dùng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lá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8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ón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lá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khối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8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lá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họa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8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bước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lá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3300"/>
              </a:lnSpc>
            </a:pPr>
            <a:endParaRPr lang="en-US" sz="2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paper craft for kids&#10;&#10;Description automatically generated with medium confidence">
            <a:extLst>
              <a:ext uri="{FF2B5EF4-FFF2-40B4-BE49-F238E27FC236}">
                <a16:creationId xmlns:a16="http://schemas.microsoft.com/office/drawing/2014/main" id="{E0A5CEB3-DEB9-A144-3B1C-A45267EA1B2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7" t="47969" r="9973" b="10038"/>
          <a:stretch/>
        </p:blipFill>
        <p:spPr>
          <a:xfrm>
            <a:off x="4110029" y="964251"/>
            <a:ext cx="7452880" cy="538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519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Những Làng Nghề Thủ Công Nổi Tiếng Ở Việt Nam">
            <a:extLst>
              <a:ext uri="{FF2B5EF4-FFF2-40B4-BE49-F238E27FC236}">
                <a16:creationId xmlns:a16="http://schemas.microsoft.com/office/drawing/2014/main" id="{4259880C-1F01-49FE-5E9F-69D3EB063C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2" t="3142" r="49494" b="8858"/>
          <a:stretch/>
        </p:blipFill>
        <p:spPr bwMode="auto">
          <a:xfrm>
            <a:off x="2528369" y="1961167"/>
            <a:ext cx="2947924" cy="396230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paper cone craft for kids&#10;&#10;Description automatically generated with medium confidence">
            <a:extLst>
              <a:ext uri="{FF2B5EF4-FFF2-40B4-BE49-F238E27FC236}">
                <a16:creationId xmlns:a16="http://schemas.microsoft.com/office/drawing/2014/main" id="{CE6D0140-3FA0-AA91-5ABB-4096433AEB0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94" t="50000" r="15142" b="16015"/>
          <a:stretch/>
        </p:blipFill>
        <p:spPr>
          <a:xfrm>
            <a:off x="6852973" y="875004"/>
            <a:ext cx="3164787" cy="516023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72FE46C-3702-A329-FDD4-0841A725CF84}"/>
              </a:ext>
            </a:extLst>
          </p:cNvPr>
          <p:cNvSpPr txBox="1"/>
          <p:nvPr/>
        </p:nvSpPr>
        <p:spPr>
          <a:xfrm>
            <a:off x="1117601" y="680609"/>
            <a:ext cx="4544628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13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儿童卡通图片">
            <a:extLst>
              <a:ext uri="{FF2B5EF4-FFF2-40B4-BE49-F238E27FC236}">
                <a16:creationId xmlns:a16="http://schemas.microsoft.com/office/drawing/2014/main" id="{B225DE52-454D-3171-6754-C36CC512F1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543" y="165130"/>
            <a:ext cx="11506200" cy="6692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3B169B9-6BD6-57E1-62E7-9D68D5ECC758}"/>
              </a:ext>
            </a:extLst>
          </p:cNvPr>
          <p:cNvSpPr/>
          <p:nvPr/>
        </p:nvSpPr>
        <p:spPr>
          <a:xfrm>
            <a:off x="3028043" y="3119120"/>
            <a:ext cx="6299200" cy="3647440"/>
          </a:xfrm>
          <a:prstGeom prst="rect">
            <a:avLst/>
          </a:prstGeom>
          <a:solidFill>
            <a:srgbClr val="FFFF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2. </a:t>
            </a:r>
            <a:r>
              <a:rPr lang="en-US" sz="2800" b="1" dirty="0" err="1">
                <a:solidFill>
                  <a:srgbClr val="002060"/>
                </a:solidFill>
              </a:rPr>
              <a:t>Thực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hành</a:t>
            </a:r>
            <a:r>
              <a:rPr lang="en-US" sz="2800" b="1" dirty="0">
                <a:solidFill>
                  <a:srgbClr val="002060"/>
                </a:solidFill>
              </a:rPr>
              <a:t>, </a:t>
            </a:r>
            <a:r>
              <a:rPr lang="en-US" sz="2800" b="1" dirty="0" err="1">
                <a:solidFill>
                  <a:srgbClr val="002060"/>
                </a:solidFill>
              </a:rPr>
              <a:t>sáng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tạo</a:t>
            </a:r>
            <a:endParaRPr lang="en-US" sz="2800" b="1" dirty="0">
              <a:solidFill>
                <a:srgbClr val="002060"/>
              </a:solidFill>
            </a:endParaRPr>
          </a:p>
          <a:p>
            <a:pPr algn="ctr">
              <a:lnSpc>
                <a:spcPts val="900"/>
              </a:lnSpc>
            </a:pPr>
            <a:endParaRPr lang="en-US" sz="2800" b="1" dirty="0">
              <a:solidFill>
                <a:srgbClr val="002060"/>
              </a:solidFill>
            </a:endParaRPr>
          </a:p>
          <a:p>
            <a:pPr algn="ctr">
              <a:lnSpc>
                <a:spcPts val="31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Nhiệm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4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900"/>
              </a:lnSpc>
              <a:spcBef>
                <a:spcPts val="700"/>
              </a:spcBef>
              <a:spcAft>
                <a:spcPts val="7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phỏng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dùng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thủ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truyền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thống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Ví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lá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quạt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giấy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quạt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nan,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mũ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rơm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giỏ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nan,…)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900"/>
              </a:lnSpc>
              <a:spcBef>
                <a:spcPts val="700"/>
              </a:spcBef>
              <a:spcAft>
                <a:spcPts val="7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tưởng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chọn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thủ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chọn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,…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462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This contains an image of: Group of children vector image on VectorStock">
            <a:extLst>
              <a:ext uri="{FF2B5EF4-FFF2-40B4-BE49-F238E27FC236}">
                <a16:creationId xmlns:a16="http://schemas.microsoft.com/office/drawing/2014/main" id="{9640E122-CFA1-BAFE-48B4-9FE9FED9CC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5"/>
          <a:stretch/>
        </p:blipFill>
        <p:spPr bwMode="auto">
          <a:xfrm>
            <a:off x="310243" y="86036"/>
            <a:ext cx="11571514" cy="6771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EF4B78A-F592-256B-9DA4-39674A15EA41}"/>
              </a:ext>
            </a:extLst>
          </p:cNvPr>
          <p:cNvSpPr/>
          <p:nvPr/>
        </p:nvSpPr>
        <p:spPr>
          <a:xfrm>
            <a:off x="2822302" y="481149"/>
            <a:ext cx="6982097" cy="3928292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  <a:spcBef>
                <a:spcPts val="200"/>
              </a:spcBef>
              <a:spcAft>
                <a:spcPts val="200"/>
              </a:spcAft>
            </a:pPr>
            <a:endParaRPr lang="en-US" sz="29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ts val="14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27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sz="27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27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chia </a:t>
            </a:r>
            <a:r>
              <a:rPr lang="en-US" sz="27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sẻ</a:t>
            </a:r>
            <a:endParaRPr lang="en-US" sz="27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ts val="1400"/>
              </a:lnSpc>
              <a:spcBef>
                <a:spcPts val="200"/>
              </a:spcBef>
              <a:spcAft>
                <a:spcPts val="200"/>
              </a:spcAft>
            </a:pPr>
            <a:endParaRPr lang="en-US" sz="29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phỏng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thủ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Tỉ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lệ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bộ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phận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thân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quai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,…)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nhỏ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,…?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thủ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họa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chi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?...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400"/>
              </a:lnSpc>
              <a:spcBef>
                <a:spcPts val="200"/>
              </a:spcBef>
              <a:spcAft>
                <a:spcPts val="200"/>
              </a:spcAft>
            </a:pPr>
            <a:endParaRPr lang="en-US" sz="27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5121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ình Nền Powerpoint Đơn Giản, 3D, Tinh Tế &quot; QUÁ ĐẸP&quot;">
            <a:extLst>
              <a:ext uri="{FF2B5EF4-FFF2-40B4-BE49-F238E27FC236}">
                <a16:creationId xmlns:a16="http://schemas.microsoft.com/office/drawing/2014/main" id="{7212767B-8A35-5AE3-B8E0-87228E96AE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80" y="118096"/>
            <a:ext cx="11785240" cy="6621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poster with a variety of objects&#10;&#10;Description automatically generated">
            <a:extLst>
              <a:ext uri="{FF2B5EF4-FFF2-40B4-BE49-F238E27FC236}">
                <a16:creationId xmlns:a16="http://schemas.microsoft.com/office/drawing/2014/main" id="{09CBB5AE-BB83-F56B-C2FD-456AECDAE7E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6128" b="72414"/>
          <a:stretch/>
        </p:blipFill>
        <p:spPr>
          <a:xfrm>
            <a:off x="1350560" y="978776"/>
            <a:ext cx="8120312" cy="4900446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8D40F68-AE1F-28E8-C53F-5A2D6E4D0BC6}"/>
              </a:ext>
            </a:extLst>
          </p:cNvPr>
          <p:cNvSpPr/>
          <p:nvPr/>
        </p:nvSpPr>
        <p:spPr>
          <a:xfrm>
            <a:off x="7524597" y="5229935"/>
            <a:ext cx="1946275" cy="649287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</a:p>
        </p:txBody>
      </p:sp>
    </p:spTree>
    <p:extLst>
      <p:ext uri="{BB962C8B-B14F-4D97-AF65-F5344CB8AC3E}">
        <p14:creationId xmlns:p14="http://schemas.microsoft.com/office/powerpoint/2010/main" val="1723673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15142</TotalTime>
  <Words>675</Words>
  <Application>Microsoft Office PowerPoint</Application>
  <PresentationFormat>Widescreen</PresentationFormat>
  <Paragraphs>72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AutoBVT</dc:creator>
  <cp:lastModifiedBy>Admin</cp:lastModifiedBy>
  <cp:revision>167</cp:revision>
  <dcterms:created xsi:type="dcterms:W3CDTF">2020-11-01T06:53:25Z</dcterms:created>
  <dcterms:modified xsi:type="dcterms:W3CDTF">2024-03-19T13:48:24Z</dcterms:modified>
</cp:coreProperties>
</file>