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6" r:id="rId3"/>
    <p:sldId id="267" r:id="rId4"/>
    <p:sldId id="268" r:id="rId5"/>
    <p:sldId id="280" r:id="rId6"/>
    <p:sldId id="269" r:id="rId7"/>
    <p:sldId id="270" r:id="rId8"/>
    <p:sldId id="271" r:id="rId9"/>
    <p:sldId id="273" r:id="rId10"/>
    <p:sldId id="272" r:id="rId11"/>
    <p:sldId id="257" r:id="rId12"/>
    <p:sldId id="256" r:id="rId13"/>
    <p:sldId id="259" r:id="rId14"/>
    <p:sldId id="263" r:id="rId15"/>
    <p:sldId id="264" r:id="rId16"/>
    <p:sldId id="265" r:id="rId17"/>
    <p:sldId id="281" r:id="rId18"/>
    <p:sldId id="282" r:id="rId19"/>
    <p:sldId id="283" r:id="rId20"/>
    <p:sldId id="275" r:id="rId21"/>
    <p:sldId id="276" r:id="rId22"/>
    <p:sldId id="277" r:id="rId23"/>
    <p:sldId id="278" r:id="rId24"/>
    <p:sldId id="279" r:id="rId2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33CC"/>
    <a:srgbClr val="006600"/>
    <a:srgbClr val="00CC00"/>
    <a:srgbClr val="66FF33"/>
    <a:srgbClr val="008000"/>
    <a:srgbClr val="00F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97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075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724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0010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EABC84-CD79-4F8A-8B2C-0631AD15B4AB}" type="slidenum">
              <a:rPr kumimoji="0" lang="en-US" alt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818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DFCF6C-AB48-4145-9CD2-DA00EAC05549}" type="slidenum">
              <a:rPr kumimoji="0" lang="en-US" alt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8416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AA50D9-D237-4433-99FB-A444C1A586A4}" type="slidenum">
              <a:rPr kumimoji="0" lang="en-US" alt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0654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3BDABC-F711-4597-8ABF-D3394326ECCE}" type="slidenum">
              <a:rPr kumimoji="0" lang="en-US" alt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8262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C7A6F7-9955-464D-82FD-B7D9443146B5}" type="slidenum">
              <a:rPr kumimoji="0" lang="en-US" alt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16990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DA4E9E-1171-4EE8-90F0-24EE25EB2D42}" type="slidenum">
              <a:rPr kumimoji="0" lang="en-US" alt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15506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4FD877-DAE7-4EF7-8996-E93FC9594007}" type="slidenum">
              <a:rPr kumimoji="0" lang="en-US" alt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15506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D54639-9C0D-4FAF-95F6-C4F4176C7433}" type="slidenum">
              <a:rPr kumimoji="0" lang="en-US" alt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4518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785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DE6DB5-6B02-4C92-A039-03756B2BBDC8}" type="slidenum">
              <a:rPr kumimoji="0" lang="en-US" alt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2631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92F941-B879-467C-A3C5-8166A920575D}" type="slidenum">
              <a:rPr kumimoji="0" lang="en-US" alt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92400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9262C-F0CB-4946-A9E2-D9A99654B6DC}" type="slidenum">
              <a:rPr kumimoji="0" lang="en-US" alt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1566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599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422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091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484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688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83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EB4B6-BD15-4E68-8BFA-8A2D3AAA479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784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EB4B6-BD15-4E68-8BFA-8A2D3AAA4790}" type="datetimeFigureOut">
              <a:rPr lang="en-US" smtClean="0"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26279-CC7E-44C3-BE74-60576937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483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latin typeface="Arial" charset="0"/>
              </a:defRPr>
            </a:lvl1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latin typeface="Arial" charset="0"/>
              </a:defRPr>
            </a:lvl1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/>
            </a:lvl1pPr>
          </a:lstStyle>
          <a:p>
            <a:pPr marL="0" marR="0" lvl="0" indent="0" algn="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8E7CA22-7B4E-411B-8058-F1CACA9C7BA5}" type="slidenum">
              <a:rPr kumimoji="0" lang="en-US" alt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685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0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4382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8.png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png"/><Relationship Id="rId12" Type="http://schemas.microsoft.com/office/2007/relationships/hdphoto" Target="../media/hdphoto6.wdp"/><Relationship Id="rId17" Type="http://schemas.openxmlformats.org/officeDocument/2006/relationships/slide" Target="slide11.xml"/><Relationship Id="rId2" Type="http://schemas.openxmlformats.org/officeDocument/2006/relationships/audio" Target="../media/media2.MP3"/><Relationship Id="rId16" Type="http://schemas.microsoft.com/office/2007/relationships/hdphoto" Target="../media/hdphoto8.wdp"/><Relationship Id="rId1" Type="http://schemas.microsoft.com/office/2007/relationships/media" Target="../media/media2.MP3"/><Relationship Id="rId6" Type="http://schemas.microsoft.com/office/2007/relationships/hdphoto" Target="../media/hdphoto3.wdp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5" Type="http://schemas.openxmlformats.org/officeDocument/2006/relationships/image" Target="../media/image19.png"/><Relationship Id="rId10" Type="http://schemas.microsoft.com/office/2007/relationships/hdphoto" Target="../media/hdphoto5.wdp"/><Relationship Id="rId19" Type="http://schemas.openxmlformats.org/officeDocument/2006/relationships/image" Target="../media/image21.png"/><Relationship Id="rId4" Type="http://schemas.openxmlformats.org/officeDocument/2006/relationships/image" Target="../media/image13.jpg"/><Relationship Id="rId9" Type="http://schemas.openxmlformats.org/officeDocument/2006/relationships/image" Target="../media/image16.png"/><Relationship Id="rId14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8.png"/><Relationship Id="rId18" Type="http://schemas.openxmlformats.org/officeDocument/2006/relationships/image" Target="../media/image30.png"/><Relationship Id="rId26" Type="http://schemas.microsoft.com/office/2007/relationships/hdphoto" Target="../media/hdphoto15.wdp"/><Relationship Id="rId3" Type="http://schemas.openxmlformats.org/officeDocument/2006/relationships/image" Target="../media/image23.png"/><Relationship Id="rId21" Type="http://schemas.openxmlformats.org/officeDocument/2006/relationships/image" Target="../media/image32.png"/><Relationship Id="rId7" Type="http://schemas.openxmlformats.org/officeDocument/2006/relationships/image" Target="../media/image25.png"/><Relationship Id="rId12" Type="http://schemas.openxmlformats.org/officeDocument/2006/relationships/slide" Target="slide13.xml"/><Relationship Id="rId17" Type="http://schemas.openxmlformats.org/officeDocument/2006/relationships/slide" Target="slide12.xml"/><Relationship Id="rId25" Type="http://schemas.openxmlformats.org/officeDocument/2006/relationships/image" Target="../media/image35.png"/><Relationship Id="rId2" Type="http://schemas.openxmlformats.org/officeDocument/2006/relationships/image" Target="../media/image22.jpg"/><Relationship Id="rId16" Type="http://schemas.openxmlformats.org/officeDocument/2006/relationships/slide" Target="slide15.xml"/><Relationship Id="rId20" Type="http://schemas.microsoft.com/office/2007/relationships/hdphoto" Target="../media/hdphoto13.wdp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11" Type="http://schemas.microsoft.com/office/2007/relationships/hdphoto" Target="../media/hdphoto12.wdp"/><Relationship Id="rId24" Type="http://schemas.openxmlformats.org/officeDocument/2006/relationships/image" Target="../media/image34.png"/><Relationship Id="rId5" Type="http://schemas.openxmlformats.org/officeDocument/2006/relationships/image" Target="../media/image24.png"/><Relationship Id="rId15" Type="http://schemas.openxmlformats.org/officeDocument/2006/relationships/image" Target="../media/image29.png"/><Relationship Id="rId23" Type="http://schemas.openxmlformats.org/officeDocument/2006/relationships/image" Target="../media/image33.png"/><Relationship Id="rId28" Type="http://schemas.microsoft.com/office/2007/relationships/hdphoto" Target="../media/hdphoto16.wdp"/><Relationship Id="rId10" Type="http://schemas.openxmlformats.org/officeDocument/2006/relationships/image" Target="../media/image27.png"/><Relationship Id="rId19" Type="http://schemas.openxmlformats.org/officeDocument/2006/relationships/image" Target="../media/image31.png"/><Relationship Id="rId4" Type="http://schemas.microsoft.com/office/2007/relationships/hdphoto" Target="../media/hdphoto9.wdp"/><Relationship Id="rId9" Type="http://schemas.microsoft.com/office/2007/relationships/hdphoto" Target="../media/hdphoto11.wdp"/><Relationship Id="rId14" Type="http://schemas.openxmlformats.org/officeDocument/2006/relationships/slide" Target="slide14.xml"/><Relationship Id="rId22" Type="http://schemas.microsoft.com/office/2007/relationships/hdphoto" Target="../media/hdphoto14.wdp"/><Relationship Id="rId27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microsoft.com/office/2007/relationships/hdphoto" Target="../media/hdphoto19.wdp"/><Relationship Id="rId3" Type="http://schemas.openxmlformats.org/officeDocument/2006/relationships/slide" Target="slide11.xml"/><Relationship Id="rId7" Type="http://schemas.microsoft.com/office/2007/relationships/hdphoto" Target="../media/hdphoto4.wdp"/><Relationship Id="rId12" Type="http://schemas.openxmlformats.org/officeDocument/2006/relationships/image" Target="../media/image39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microsoft.com/office/2007/relationships/hdphoto" Target="../media/hdphoto7.wdp"/><Relationship Id="rId5" Type="http://schemas.microsoft.com/office/2007/relationships/hdphoto" Target="../media/hdphoto17.wdp"/><Relationship Id="rId10" Type="http://schemas.openxmlformats.org/officeDocument/2006/relationships/image" Target="../media/image18.png"/><Relationship Id="rId4" Type="http://schemas.openxmlformats.org/officeDocument/2006/relationships/image" Target="../media/image37.png"/><Relationship Id="rId9" Type="http://schemas.microsoft.com/office/2007/relationships/hdphoto" Target="../media/hdphoto18.wdp"/><Relationship Id="rId1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microsoft.com/office/2007/relationships/hdphoto" Target="../media/hdphoto19.wdp"/><Relationship Id="rId3" Type="http://schemas.openxmlformats.org/officeDocument/2006/relationships/slide" Target="slide11.xml"/><Relationship Id="rId7" Type="http://schemas.microsoft.com/office/2007/relationships/hdphoto" Target="../media/hdphoto4.wdp"/><Relationship Id="rId12" Type="http://schemas.openxmlformats.org/officeDocument/2006/relationships/image" Target="../media/image39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microsoft.com/office/2007/relationships/hdphoto" Target="../media/hdphoto7.wdp"/><Relationship Id="rId5" Type="http://schemas.microsoft.com/office/2007/relationships/hdphoto" Target="../media/hdphoto17.wdp"/><Relationship Id="rId10" Type="http://schemas.openxmlformats.org/officeDocument/2006/relationships/image" Target="../media/image18.png"/><Relationship Id="rId4" Type="http://schemas.openxmlformats.org/officeDocument/2006/relationships/image" Target="../media/image37.png"/><Relationship Id="rId9" Type="http://schemas.microsoft.com/office/2007/relationships/hdphoto" Target="../media/hdphoto18.wdp"/><Relationship Id="rId1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microsoft.com/office/2007/relationships/hdphoto" Target="../media/hdphoto19.wdp"/><Relationship Id="rId3" Type="http://schemas.openxmlformats.org/officeDocument/2006/relationships/slide" Target="slide11.xml"/><Relationship Id="rId7" Type="http://schemas.microsoft.com/office/2007/relationships/hdphoto" Target="../media/hdphoto4.wdp"/><Relationship Id="rId12" Type="http://schemas.openxmlformats.org/officeDocument/2006/relationships/image" Target="../media/image39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microsoft.com/office/2007/relationships/hdphoto" Target="../media/hdphoto7.wdp"/><Relationship Id="rId5" Type="http://schemas.microsoft.com/office/2007/relationships/hdphoto" Target="../media/hdphoto17.wdp"/><Relationship Id="rId10" Type="http://schemas.openxmlformats.org/officeDocument/2006/relationships/image" Target="../media/image18.png"/><Relationship Id="rId4" Type="http://schemas.openxmlformats.org/officeDocument/2006/relationships/image" Target="../media/image37.png"/><Relationship Id="rId9" Type="http://schemas.microsoft.com/office/2007/relationships/hdphoto" Target="../media/hdphoto18.wdp"/><Relationship Id="rId1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microsoft.com/office/2007/relationships/hdphoto" Target="../media/hdphoto19.wdp"/><Relationship Id="rId3" Type="http://schemas.openxmlformats.org/officeDocument/2006/relationships/slide" Target="slide11.xml"/><Relationship Id="rId7" Type="http://schemas.microsoft.com/office/2007/relationships/hdphoto" Target="../media/hdphoto4.wdp"/><Relationship Id="rId12" Type="http://schemas.openxmlformats.org/officeDocument/2006/relationships/image" Target="../media/image39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microsoft.com/office/2007/relationships/hdphoto" Target="../media/hdphoto7.wdp"/><Relationship Id="rId5" Type="http://schemas.microsoft.com/office/2007/relationships/hdphoto" Target="../media/hdphoto17.wdp"/><Relationship Id="rId15" Type="http://schemas.openxmlformats.org/officeDocument/2006/relationships/image" Target="../media/image44.png"/><Relationship Id="rId10" Type="http://schemas.openxmlformats.org/officeDocument/2006/relationships/image" Target="../media/image18.png"/><Relationship Id="rId4" Type="http://schemas.openxmlformats.org/officeDocument/2006/relationships/image" Target="../media/image37.png"/><Relationship Id="rId9" Type="http://schemas.microsoft.com/office/2007/relationships/hdphoto" Target="../media/hdphoto18.wdp"/><Relationship Id="rId1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0150"/>
            <a:ext cx="7772400" cy="1523999"/>
          </a:xfrm>
        </p:spPr>
        <p:txBody>
          <a:bodyPr>
            <a:no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Chào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mừng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các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con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đến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với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học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vần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99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7650"/>
            <a:ext cx="914400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101071" y="2624886"/>
            <a:ext cx="2223742" cy="290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43850" y="148662"/>
            <a:ext cx="4209143" cy="420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\Desktop\Giai cuu con vat\historieta-linda-de-los-ciervos-4710854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17000" y1="15657" x2="20500" y2="27086"/>
                        <a14:foregroundMark x1="27625" y1="69029" x2="30750" y2="75657"/>
                        <a14:foregroundMark x1="96375" y1="86171" x2="98625" y2="89486"/>
                        <a14:foregroundMark x1="90625" y1="96457" x2="91125" y2="993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6336">
            <a:off x="2046882" y="2112868"/>
            <a:ext cx="780611" cy="72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594" y="3410355"/>
            <a:ext cx="2201172" cy="212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394" y="1735555"/>
            <a:ext cx="3446522" cy="411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394" y="-713117"/>
            <a:ext cx="2667000" cy="2678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350592" y="471605"/>
            <a:ext cx="20826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 CỨU</a:t>
            </a:r>
          </a:p>
          <a:p>
            <a:pPr algn="ctr"/>
            <a:r>
              <a:rPr lang="en-US" sz="24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RỪNG XANH</a:t>
            </a:r>
            <a:endParaRPr lang="en-US" sz="24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1" descr="C:\Users\ADMIN\Desktop\Tai nguyen thiet ke tro choi\Angry birds epic birds\1505573783630 (2)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594" y="1965789"/>
            <a:ext cx="1261404" cy="767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677400" y="45051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29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G:\TRO CHOI POWERPOINT\Giai cuu rung xanh\flores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600" y="-628650"/>
            <a:ext cx="105156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ADMIN\Desktop\Giai cuu con vat\depositphotos_8033217-stock-illustration-cartoon-hunter-with-a-blunderbus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8600" y="2092325"/>
            <a:ext cx="819035" cy="98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5" descr="C:\Users\ADMIN\Desktop\Giai cuu con vat\860b43d1f72858179212c60650ccfc0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6356" y1="4000" x2="13136" y2="15667"/>
                        <a14:foregroundMark x1="64831" y1="1333" x2="64831" y2="15000"/>
                        <a14:foregroundMark x1="16525" y1="33667" x2="20763" y2="39000"/>
                        <a14:foregroundMark x1="58051" y1="29667" x2="51695" y2="36667"/>
                        <a14:foregroundMark x1="30932" y1="42667" x2="27542" y2="5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398763"/>
            <a:ext cx="1006619" cy="12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Giai cuu con vat\Baby-Elephant-Clipart_7.png.137942904405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710" y="3158873"/>
            <a:ext cx="1748090" cy="174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C:\Users\ADMIN\Desktop\Giai cuu con vat\clipbear4.gif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0102" y1="27511" x2="40102" y2="28603"/>
                        <a14:backgroundMark x1="33249" y1="35153" x2="32487" y2="366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05600" y="2199928"/>
            <a:ext cx="1981200" cy="230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9" descr="C:\Users\ADMIN\Desktop\Giai cuu con vat\cute-deer-cartoon-illustration-47171319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3720" y1="4667" x2="13786" y2="12778"/>
                        <a14:foregroundMark x1="72429" y1="4444" x2="68928" y2="12222"/>
                        <a14:foregroundMark x1="38293" y1="30333" x2="29540" y2="52333"/>
                        <a14:foregroundMark x1="46608" y1="69222" x2="69803" y2="67333"/>
                        <a14:foregroundMark x1="89934" y1="52111" x2="92123" y2="56222"/>
                        <a14:foregroundMark x1="32385" y1="97000" x2="40700" y2="98889"/>
                        <a14:foregroundMark x1="59300" y1="97222" x2="63895" y2="95333"/>
                        <a14:foregroundMark x1="92560" y1="98889" x2="95405" y2="97444"/>
                        <a14:backgroundMark x1="97155" y1="99000" x2="98249" y2="9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55" y="3239351"/>
            <a:ext cx="700141" cy="137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AutoShape 11" descr="Hình ảnh có liên quan"/>
          <p:cNvSpPr>
            <a:spLocks noChangeAspect="1" noChangeArrowheads="1"/>
          </p:cNvSpPr>
          <p:nvPr/>
        </p:nvSpPr>
        <p:spPr bwMode="auto">
          <a:xfrm>
            <a:off x="155575" y="-9525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" name="Picture 13" descr="C:\Users\ADMIN\Desktop\Picture1 (2)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297881"/>
            <a:ext cx="1758758" cy="1532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3" descr="C:\Users\ADMIN\Desktop\Picture1 (2)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850" y="3306763"/>
            <a:ext cx="2114550" cy="1656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3" descr="C:\Users\ADMIN\Desktop\Picture1 (2)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419350"/>
            <a:ext cx="2114550" cy="2331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3" descr="C:\Users\ADMIN\Desktop\Picture1 (2)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55" y="3306763"/>
            <a:ext cx="1318445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C:\Users\ADMIN\Desktop\Giai cuu con vat\historieta-linda-de-los-ciervos-47108548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17000" y1="15657" x2="20500" y2="27086"/>
                        <a14:foregroundMark x1="27625" y1="69029" x2="30750" y2="75657"/>
                        <a14:foregroundMark x1="96375" y1="86171" x2="98625" y2="89486"/>
                        <a14:foregroundMark x1="90625" y1="96457" x2="91125" y2="993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9338">
            <a:off x="441478" y="3669791"/>
            <a:ext cx="1271299" cy="1186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100000">
                        <a14:foregroundMark x1="12308" y1="14741" x2="6538" y2="26693"/>
                        <a14:foregroundMark x1="16154" y1="17928" x2="14231" y2="30279"/>
                        <a14:foregroundMark x1="32692" y1="17530" x2="26538" y2="35060"/>
                        <a14:foregroundMark x1="46538" y1="13944" x2="50000" y2="20319"/>
                        <a14:foregroundMark x1="7692" y1="7968" x2="6538" y2="15139"/>
                        <a14:foregroundMark x1="35000" y1="4781" x2="38462" y2="11554"/>
                        <a14:foregroundMark x1="34231" y1="3984" x2="23077" y2="2390"/>
                        <a14:foregroundMark x1="35385" y1="57371" x2="34615" y2="91633"/>
                        <a14:foregroundMark x1="31538" y1="73307" x2="30385" y2="83665"/>
                        <a14:foregroundMark x1="40000" y1="62948" x2="36923" y2="81673"/>
                        <a14:foregroundMark x1="34231" y1="56175" x2="57692" y2="63347"/>
                        <a14:foregroundMark x1="56538" y1="54980" x2="46538" y2="56574"/>
                        <a14:foregroundMark x1="68077" y1="54183" x2="66923" y2="83267"/>
                        <a14:foregroundMark x1="61538" y1="60558" x2="61538" y2="80478"/>
                        <a14:foregroundMark x1="76923" y1="81275" x2="76154" y2="88446"/>
                        <a14:foregroundMark x1="93462" y1="15538" x2="77692" y2="21116"/>
                        <a14:foregroundMark x1="93077" y1="12749" x2="96154" y2="18327"/>
                        <a14:foregroundMark x1="76923" y1="22311" x2="67308" y2="509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41" y="3568011"/>
            <a:ext cx="1082215" cy="1044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 descr="C:\Users\ADMIN\Desktop\Giai cuu con vat\elephant-cartoon-clip-art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78521" y="3038202"/>
            <a:ext cx="1934468" cy="189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 descr="C:\Users\ADMIN\Desktop\Giai cuu con vat\bear  mother and baby cartoon image 5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048" y="2724150"/>
            <a:ext cx="2806952" cy="280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 descr="C:\Users\ADMIN\Desktop\vector-fruits-cartoon-icons (2)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9664" b="96218" l="9886" r="8973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67" y="-42369"/>
            <a:ext cx="623178" cy="56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Explosion 2 49"/>
          <p:cNvSpPr/>
          <p:nvPr/>
        </p:nvSpPr>
        <p:spPr>
          <a:xfrm rot="1364045">
            <a:off x="194000" y="1818887"/>
            <a:ext cx="1002738" cy="712184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 rot="560109">
            <a:off x="361324" y="2109855"/>
            <a:ext cx="1160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POW!</a:t>
            </a:r>
            <a:endParaRPr lang="en-US" sz="1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2" name="Picture 2" descr="C:\Users\ADMIN\Desktop\Giai cuu con vat\depositphotos_8033217-stock-illustration-cartoon-hunter-with-a-blunderbus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843971" flipH="1">
            <a:off x="374431" y="2406372"/>
            <a:ext cx="819035" cy="98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 descr="C:\Users\ADMIN\Desktop\monkey_drawing_branch_hang_54278_2048x2048 (2).jp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59619" y1="6027" x2="62549" y2="13058"/>
                        <a14:foregroundMark x1="58984" y1="6027" x2="52246" y2="12612"/>
                        <a14:foregroundMark x1="35693" y1="19420" x2="28760" y2="19085"/>
                        <a14:foregroundMark x1="13135" y1="4464" x2="17188" y2="10268"/>
                        <a14:foregroundMark x1="17188" y1="10268" x2="22314" y2="15067"/>
                        <a14:foregroundMark x1="26514" y1="17634" x2="22607" y2="15625"/>
                        <a14:foregroundMark x1="37109" y1="18862" x2="38770" y2="18192"/>
                        <a14:backgroundMark x1="7715" y1="23438" x2="20166" y2="77790"/>
                        <a14:backgroundMark x1="7715" y1="71987" x2="26660" y2="91071"/>
                        <a14:backgroundMark x1="42627" y1="84152" x2="40625" y2="84152"/>
                        <a14:backgroundMark x1="39453" y1="84487" x2="36621" y2="81138"/>
                        <a14:backgroundMark x1="36914" y1="81920" x2="36182" y2="78571"/>
                        <a14:backgroundMark x1="60010" y1="25446" x2="70215" y2="56362"/>
                        <a14:backgroundMark x1="53760" y1="62388" x2="53662" y2="66406"/>
                        <a14:backgroundMark x1="54688" y1="78906" x2="50928" y2="84710"/>
                        <a14:backgroundMark x1="43994" y1="20647" x2="41846" y2="22991"/>
                        <a14:backgroundMark x1="75146" y1="39397" x2="78125" y2="65179"/>
                        <a14:backgroundMark x1="42041" y1="26786" x2="42969" y2="256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411"/>
            <a:ext cx="1322475" cy="619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755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44444E-6 L -0.23056 0.00186 " pathEditMode="relative" rAng="0" ptsTypes="AA">
                                      <p:cBhvr>
                                        <p:cTn id="30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28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80913E-6 L -0.50833 0.01079 " pathEditMode="relative" rAng="0" ptsTypes="AA">
                                      <p:cBhvr>
                                        <p:cTn id="50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17" y="5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96296E-6 L -0.00312 0.37407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870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44444E-6 L -0.75243 0.03612 " pathEditMode="relative" rAng="0" ptsTypes="AA">
                                      <p:cBhvr>
                                        <p:cTn id="88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622" y="179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82051E-6 L -1.12153 0.02101 " pathEditMode="relative" rAng="0" ptsTypes="AA">
                                      <p:cBhvr>
                                        <p:cTn id="114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76" y="10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50" grpId="0" animBg="1"/>
      <p:bldP spid="50" grpId="1" animBg="1"/>
      <p:bldP spid="51" grpId="0"/>
      <p:bldP spid="5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7650"/>
            <a:ext cx="914400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18425" y="3289657"/>
            <a:ext cx="1653388" cy="215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1400" y="2556537"/>
            <a:ext cx="2228550" cy="222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367" y="4409693"/>
            <a:ext cx="1165421" cy="112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530629"/>
            <a:ext cx="1824777" cy="217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-367864"/>
            <a:ext cx="6248400" cy="209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22627" y="-21288"/>
            <a:ext cx="480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Tìm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tiếng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chứa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vần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ăm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  <a:endParaRPr lang="en-US" sz="3200" b="1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4"/>
          <a:srcRect l="22917" t="18148" r="7916" b="12963"/>
          <a:stretch/>
        </p:blipFill>
        <p:spPr>
          <a:xfrm>
            <a:off x="922947" y="947935"/>
            <a:ext cx="7266846" cy="419556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5126560" y="2114550"/>
            <a:ext cx="1696667" cy="8724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2362200" y="3257550"/>
            <a:ext cx="1752600" cy="609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800600" y="3530629"/>
            <a:ext cx="325960" cy="56512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434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7650"/>
            <a:ext cx="914400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18425" y="3289657"/>
            <a:ext cx="1653388" cy="215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1400" y="2556537"/>
            <a:ext cx="2228550" cy="222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367" y="4409693"/>
            <a:ext cx="1165421" cy="112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530629"/>
            <a:ext cx="1824777" cy="217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-371531"/>
            <a:ext cx="6248400" cy="2308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095500" y="133350"/>
            <a:ext cx="480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Tìm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tiếng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chứa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vần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ăp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  <a:endParaRPr lang="en-US" sz="3200" b="1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4"/>
          <a:srcRect l="14584" t="18148" r="16250" b="12963"/>
          <a:stretch/>
        </p:blipFill>
        <p:spPr>
          <a:xfrm>
            <a:off x="1295048" y="1216919"/>
            <a:ext cx="7008739" cy="3926582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2648251" y="2235605"/>
            <a:ext cx="1828800" cy="8790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5600700" y="3401456"/>
            <a:ext cx="1219200" cy="77049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953000" y="2160500"/>
            <a:ext cx="76200" cy="7160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76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7650"/>
            <a:ext cx="914400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18425" y="3289657"/>
            <a:ext cx="1653388" cy="215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1400" y="2556537"/>
            <a:ext cx="2228550" cy="222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367" y="4409693"/>
            <a:ext cx="1165421" cy="112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530629"/>
            <a:ext cx="1824777" cy="217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1" y="-434313"/>
            <a:ext cx="6248400" cy="271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71127" y="133350"/>
            <a:ext cx="41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Tìm</a:t>
            </a:r>
            <a:r>
              <a:rPr lang="en-US" sz="36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36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tiếng</a:t>
            </a:r>
            <a:r>
              <a:rPr lang="en-US" sz="36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36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chứa</a:t>
            </a:r>
            <a:r>
              <a:rPr lang="en-US" sz="36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vần</a:t>
            </a:r>
            <a:r>
              <a:rPr lang="en-US" sz="36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ăm</a:t>
            </a:r>
            <a:r>
              <a:rPr lang="en-US" sz="3600" b="1" dirty="0"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70429" y="2144852"/>
            <a:ext cx="1692029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latin typeface="UTM Avo" panose="02040603050506020204" pitchFamily="18" charset="0"/>
              </a:rPr>
              <a:t>5</a:t>
            </a:r>
            <a:endParaRPr lang="en-US" sz="9600" dirty="0">
              <a:latin typeface="UTM Avo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2997" y="3993761"/>
            <a:ext cx="19362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UTM Avo" panose="02040603050506020204" pitchFamily="18" charset="0"/>
              </a:rPr>
              <a:t>s</a:t>
            </a:r>
            <a:r>
              <a:rPr lang="en-US" sz="3600" b="1" dirty="0" err="1" smtClean="0">
                <a:latin typeface="UTM Avo" panose="02040603050506020204" pitchFamily="18" charset="0"/>
              </a:rPr>
              <a:t>ố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n</a:t>
            </a:r>
            <a:r>
              <a:rPr lang="en-US" sz="3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ăm</a:t>
            </a:r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14251" y="2072628"/>
            <a:ext cx="1673376" cy="15981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217304" y="3983821"/>
            <a:ext cx="208171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UTM Avo" panose="02040603050506020204" pitchFamily="18" charset="0"/>
              </a:rPr>
              <a:t>t</a:t>
            </a:r>
            <a:r>
              <a:rPr lang="en-US" sz="3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ăm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tre</a:t>
            </a:r>
            <a:endParaRPr lang="en-US" sz="36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76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TRO CHOI POWERPOINT\Giai cuu rung xanh\Free-vector-cartoon-nat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7650"/>
            <a:ext cx="9144000" cy="53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Giai cuu con vat\depositphotos_8033217-stock-illustration-cartoon-hunter-with-a-blunderbuss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52488" y1="58358" x2="52488" y2="583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218" flipH="1">
            <a:off x="-118425" y="3289657"/>
            <a:ext cx="1653388" cy="215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ình ảnh có liên quan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67250" y1="27750" x2="57750" y2="3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1400" y="2556537"/>
            <a:ext cx="2228550" cy="222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DMIN\Desktop\Giai cuu con vat\dessin-animé-mignon-de-tigre-4319898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8367" y="4409693"/>
            <a:ext cx="1165421" cy="112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Kết quả hình ảnh cho elephant cartoon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19332" y1="31000" x2="47017" y2="41400"/>
                        <a14:foregroundMark x1="21480" y1="93800" x2="29117" y2="94400"/>
                        <a14:foregroundMark x1="43437" y1="94800" x2="52745" y2="96200"/>
                        <a14:foregroundMark x1="64200" y1="94400" x2="71360" y2="95600"/>
                        <a14:foregroundMark x1="83055" y1="98000" x2="92124" y2="97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530629"/>
            <a:ext cx="1824777" cy="2177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677" y="-267479"/>
            <a:ext cx="6248400" cy="240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90800" y="285750"/>
            <a:ext cx="4267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Tìm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tiếng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chứa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  <a:cs typeface="Arial" panose="020B0604020202020204" pitchFamily="34" charset="0"/>
              </a:rPr>
              <a:t>vần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ăp</a:t>
            </a:r>
            <a:r>
              <a:rPr lang="en-US" sz="3200" b="1" dirty="0" smtClean="0"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  <a:endParaRPr lang="en-US" sz="3200" b="1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21341" y="2083043"/>
            <a:ext cx="1936260" cy="15555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78941" y="2051626"/>
            <a:ext cx="1936261" cy="15555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60921" y="3845395"/>
            <a:ext cx="22571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UTM Avo" panose="02040603050506020204" pitchFamily="18" charset="0"/>
              </a:rPr>
              <a:t>g</a:t>
            </a:r>
            <a:r>
              <a:rPr lang="en-US" sz="3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ặp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gỡ</a:t>
            </a:r>
            <a:endParaRPr lang="en-US" sz="3600" b="1" dirty="0">
              <a:latin typeface="UTM Avo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41853" y="3799150"/>
            <a:ext cx="219994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UTM Avo" panose="02040603050506020204" pitchFamily="18" charset="0"/>
              </a:rPr>
              <a:t>đ</a:t>
            </a:r>
            <a:r>
              <a:rPr lang="en-US" sz="3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ắp</a:t>
            </a:r>
            <a:r>
              <a:rPr lang="en-US" sz="3600" b="1" dirty="0" smtClean="0">
                <a:latin typeface="UTM Avo" panose="02040603050506020204" pitchFamily="18" charset="0"/>
              </a:rPr>
              <a:t> </a:t>
            </a:r>
            <a:r>
              <a:rPr lang="en-US" sz="3600" b="1" dirty="0" err="1" smtClean="0">
                <a:latin typeface="UTM Avo" panose="02040603050506020204" pitchFamily="18" charset="0"/>
              </a:rPr>
              <a:t>đê</a:t>
            </a:r>
            <a:endParaRPr lang="en-US" sz="36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76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7150"/>
            <a:ext cx="1676400" cy="548879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UTM Avo" panose="02040603050506020204" pitchFamily="18" charset="0"/>
                <a:ea typeface="SimSun-ExtB" panose="02010609060101010101" pitchFamily="49" charset="-122"/>
              </a:rPr>
              <a:t>Tập</a:t>
            </a:r>
            <a:r>
              <a:rPr lang="en-US" sz="2800" dirty="0" smtClean="0">
                <a:latin typeface="UTM Avo" panose="02040603050506020204" pitchFamily="18" charset="0"/>
                <a:ea typeface="SimSun-ExtB" panose="02010609060101010101" pitchFamily="49" charset="-122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  <a:ea typeface="SimSun-ExtB" panose="02010609060101010101" pitchFamily="49" charset="-122"/>
              </a:rPr>
              <a:t>đọc</a:t>
            </a:r>
            <a:endParaRPr lang="en-US" sz="2800" dirty="0">
              <a:latin typeface="UTM Avo" panose="02040603050506020204" pitchFamily="18" charset="0"/>
              <a:ea typeface="SimSun-ExtB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10836" y="606029"/>
            <a:ext cx="9220200" cy="4343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err="1" smtClean="0">
                <a:solidFill>
                  <a:srgbClr val="CC0099"/>
                </a:solidFill>
                <a:latin typeface="UTM Avo" panose="02040603050506020204" pitchFamily="18" charset="0"/>
              </a:rPr>
              <a:t>Ve</a:t>
            </a:r>
            <a:r>
              <a:rPr lang="en-US" sz="2800" dirty="0" smtClean="0">
                <a:solidFill>
                  <a:srgbClr val="CC0099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CC0099"/>
                </a:solidFill>
                <a:latin typeface="UTM Avo" panose="02040603050506020204" pitchFamily="18" charset="0"/>
              </a:rPr>
              <a:t>và</a:t>
            </a:r>
            <a:r>
              <a:rPr lang="en-US" sz="2800" dirty="0" smtClean="0">
                <a:solidFill>
                  <a:srgbClr val="CC0099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CC0099"/>
                </a:solidFill>
                <a:latin typeface="UTM Avo" panose="02040603050506020204" pitchFamily="18" charset="0"/>
              </a:rPr>
              <a:t>gà</a:t>
            </a:r>
            <a:r>
              <a:rPr lang="en-US" sz="2800" dirty="0" smtClean="0">
                <a:solidFill>
                  <a:srgbClr val="CC0099"/>
                </a:solidFill>
                <a:latin typeface="UTM Avo" panose="02040603050506020204" pitchFamily="18" charset="0"/>
              </a:rPr>
              <a:t> (2)</a:t>
            </a:r>
          </a:p>
          <a:p>
            <a:pPr marL="400050" lvl="1" indent="0">
              <a:buNone/>
            </a:pPr>
            <a:r>
              <a:rPr lang="en-US" dirty="0" err="1" smtClean="0">
                <a:latin typeface="UTM Avo" panose="02040603050506020204" pitchFamily="18" charset="0"/>
              </a:rPr>
              <a:t>Mùa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thu</a:t>
            </a:r>
            <a:r>
              <a:rPr lang="en-US" dirty="0" smtClean="0">
                <a:latin typeface="UTM Avo" panose="02040603050506020204" pitchFamily="18" charset="0"/>
              </a:rPr>
              <a:t> qua.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lá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khô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cả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Nhà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ve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có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gì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Ve</a:t>
            </a:r>
            <a:endParaRPr lang="en-US" dirty="0" smtClean="0">
              <a:latin typeface="UTM Avo" panose="02040603050506020204" pitchFamily="18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gặp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gà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ngỏ</a:t>
            </a:r>
            <a:r>
              <a:rPr lang="en-US" sz="2800" dirty="0" smtClean="0">
                <a:latin typeface="UTM Avo" panose="02040603050506020204" pitchFamily="18" charset="0"/>
              </a:rPr>
              <a:t> ý:</a:t>
            </a:r>
          </a:p>
          <a:p>
            <a:pPr marL="685800" lvl="1">
              <a:buFontTx/>
              <a:buChar char="-"/>
            </a:pP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… </a:t>
            </a:r>
            <a:r>
              <a:rPr lang="en-US" dirty="0" err="1" smtClean="0">
                <a:latin typeface="UTM Avo" panose="02040603050506020204" pitchFamily="18" charset="0"/>
              </a:rPr>
              <a:t>cho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ve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tí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gì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nhé</a:t>
            </a:r>
            <a:r>
              <a:rPr lang="en-US" dirty="0" smtClean="0">
                <a:latin typeface="UTM Avo" panose="02040603050506020204" pitchFamily="18" charset="0"/>
              </a:rPr>
              <a:t>?</a:t>
            </a:r>
          </a:p>
          <a:p>
            <a:pPr marL="400050" lvl="1" indent="0">
              <a:buNone/>
            </a:pPr>
            <a:r>
              <a:rPr lang="en-US" dirty="0" err="1" smtClean="0">
                <a:latin typeface="UTM Avo" panose="02040603050506020204" pitchFamily="18" charset="0"/>
              </a:rPr>
              <a:t>Gà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ve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thủ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thỉ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marL="685800" lvl="1">
              <a:buFontTx/>
              <a:buChar char="-"/>
            </a:pPr>
            <a:r>
              <a:rPr lang="en-US" dirty="0" err="1" smtClean="0">
                <a:latin typeface="UTM Avo" panose="02040603050506020204" pitchFamily="18" charset="0"/>
              </a:rPr>
              <a:t>Ve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chăm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múa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chăm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làm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thì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sẽ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chả</a:t>
            </a:r>
            <a:r>
              <a:rPr lang="en-US" dirty="0" smtClean="0">
                <a:latin typeface="UTM Avo" panose="02040603050506020204" pitchFamily="18" charset="0"/>
              </a:rPr>
              <a:t> lo </a:t>
            </a:r>
            <a:r>
              <a:rPr lang="en-US" dirty="0" err="1" smtClean="0">
                <a:latin typeface="UTM Avo" panose="02040603050506020204" pitchFamily="18" charset="0"/>
              </a:rPr>
              <a:t>gì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marL="400050" lvl="1" indent="0" algn="r">
              <a:buNone/>
            </a:pPr>
            <a:r>
              <a:rPr lang="en-US" sz="1400" dirty="0" err="1" smtClean="0">
                <a:latin typeface="UTM Avo" panose="02040603050506020204" pitchFamily="18" charset="0"/>
              </a:rPr>
              <a:t>Phỏng</a:t>
            </a:r>
            <a:r>
              <a:rPr lang="en-US" sz="1400" dirty="0" smtClean="0">
                <a:latin typeface="UTM Avo" panose="02040603050506020204" pitchFamily="18" charset="0"/>
              </a:rPr>
              <a:t> </a:t>
            </a:r>
            <a:r>
              <a:rPr lang="en-US" sz="1400" dirty="0" err="1" smtClean="0">
                <a:latin typeface="UTM Avo" panose="02040603050506020204" pitchFamily="18" charset="0"/>
              </a:rPr>
              <a:t>theo</a:t>
            </a:r>
            <a:r>
              <a:rPr lang="en-US" sz="1400" dirty="0" smtClean="0">
                <a:latin typeface="UTM Avo" panose="02040603050506020204" pitchFamily="18" charset="0"/>
              </a:rPr>
              <a:t> La </a:t>
            </a:r>
            <a:r>
              <a:rPr lang="en-US" sz="1400" dirty="0" err="1" smtClean="0">
                <a:latin typeface="UTM Avo" panose="02040603050506020204" pitchFamily="18" charset="0"/>
              </a:rPr>
              <a:t>Phông</a:t>
            </a:r>
            <a:r>
              <a:rPr lang="en-US" sz="1400" dirty="0" smtClean="0">
                <a:latin typeface="UTM Avo" panose="02040603050506020204" pitchFamily="18" charset="0"/>
              </a:rPr>
              <a:t>-ten (Minh </a:t>
            </a:r>
            <a:r>
              <a:rPr lang="en-US" sz="1400" dirty="0" err="1" smtClean="0">
                <a:latin typeface="UTM Avo" panose="02040603050506020204" pitchFamily="18" charset="0"/>
              </a:rPr>
              <a:t>Hoà</a:t>
            </a:r>
            <a:r>
              <a:rPr lang="en-US" sz="1400" dirty="0" smtClean="0">
                <a:latin typeface="UTM Avo" panose="02040603050506020204" pitchFamily="18" charset="0"/>
              </a:rPr>
              <a:t> </a:t>
            </a:r>
            <a:r>
              <a:rPr lang="en-US" sz="1400" dirty="0" err="1" smtClean="0">
                <a:latin typeface="UTM Avo" panose="02040603050506020204" pitchFamily="18" charset="0"/>
              </a:rPr>
              <a:t>kể</a:t>
            </a:r>
            <a:r>
              <a:rPr lang="en-US" sz="1400" dirty="0" smtClean="0">
                <a:latin typeface="UTM Avo" panose="02040603050506020204" pitchFamily="18" charset="0"/>
              </a:rPr>
              <a:t>)</a:t>
            </a:r>
            <a:endParaRPr lang="en-US" sz="1400" dirty="0"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9169" t="51700" r="11671"/>
          <a:stretch/>
        </p:blipFill>
        <p:spPr>
          <a:xfrm>
            <a:off x="6400800" y="1657350"/>
            <a:ext cx="2514600" cy="1499755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2895600" y="3105150"/>
            <a:ext cx="106680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819400" y="1581150"/>
            <a:ext cx="91440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810000" y="3638550"/>
            <a:ext cx="182880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667500" y="1575955"/>
            <a:ext cx="160020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467600" y="3638550"/>
            <a:ext cx="144780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288256" y="3638550"/>
            <a:ext cx="182880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298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3350"/>
            <a:ext cx="8229600" cy="472679"/>
          </a:xfrm>
        </p:spPr>
        <p:txBody>
          <a:bodyPr>
            <a:normAutofit/>
          </a:bodyPr>
          <a:lstStyle/>
          <a:p>
            <a:pPr algn="l"/>
            <a:r>
              <a:rPr lang="en-US" sz="2400" dirty="0" err="1" smtClean="0">
                <a:latin typeface="UTM Avo" panose="02040603050506020204" pitchFamily="18" charset="0"/>
              </a:rPr>
              <a:t>Luyện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đọc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từ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khó</a:t>
            </a:r>
            <a:endParaRPr lang="en-US" sz="2400" dirty="0">
              <a:latin typeface="UTM Avo" panose="020406030505060202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" y="23812"/>
            <a:ext cx="9143999" cy="5695949"/>
          </a:xfrm>
        </p:spPr>
      </p:pic>
      <p:sp>
        <p:nvSpPr>
          <p:cNvPr id="5" name="TextBox 4"/>
          <p:cNvSpPr txBox="1"/>
          <p:nvPr/>
        </p:nvSpPr>
        <p:spPr>
          <a:xfrm>
            <a:off x="1447800" y="2266950"/>
            <a:ext cx="6781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ỏ</a:t>
            </a:r>
            <a:r>
              <a:rPr lang="en-US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lá</a:t>
            </a:r>
            <a:r>
              <a:rPr lang="en-US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              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chả</a:t>
            </a:r>
            <a:r>
              <a:rPr lang="en-US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có</a:t>
            </a:r>
            <a:r>
              <a:rPr lang="en-US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gì</a:t>
            </a:r>
            <a:endParaRPr lang="en-US" sz="4400" b="1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hủ</a:t>
            </a:r>
            <a:r>
              <a:rPr lang="en-US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thỉ</a:t>
            </a:r>
            <a:r>
              <a:rPr lang="en-US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            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chăm</a:t>
            </a:r>
            <a:r>
              <a:rPr lang="en-US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làm</a:t>
            </a:r>
            <a:endParaRPr lang="en-US" sz="4400" b="1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r>
              <a:rPr lang="en-US" sz="4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hăm</a:t>
            </a:r>
            <a:r>
              <a:rPr lang="en-US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múa</a:t>
            </a:r>
            <a:r>
              <a:rPr lang="en-US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    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chả</a:t>
            </a:r>
            <a:r>
              <a:rPr lang="en-US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lo </a:t>
            </a:r>
            <a:r>
              <a:rPr lang="en-US" sz="4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gì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3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7150"/>
            <a:ext cx="1676400" cy="548879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UTM Avo" panose="02040603050506020204" pitchFamily="18" charset="0"/>
                <a:ea typeface="SimSun-ExtB" panose="02010609060101010101" pitchFamily="49" charset="-122"/>
              </a:rPr>
              <a:t>Tập</a:t>
            </a:r>
            <a:r>
              <a:rPr lang="en-US" sz="2800" dirty="0" smtClean="0">
                <a:latin typeface="UTM Avo" panose="02040603050506020204" pitchFamily="18" charset="0"/>
                <a:ea typeface="SimSun-ExtB" panose="02010609060101010101" pitchFamily="49" charset="-122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  <a:ea typeface="SimSun-ExtB" panose="02010609060101010101" pitchFamily="49" charset="-122"/>
              </a:rPr>
              <a:t>đọc</a:t>
            </a:r>
            <a:endParaRPr lang="en-US" sz="2800" dirty="0">
              <a:latin typeface="UTM Avo" panose="02040603050506020204" pitchFamily="18" charset="0"/>
              <a:ea typeface="SimSun-ExtB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10836" y="606029"/>
            <a:ext cx="9220200" cy="4343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dirty="0" err="1" smtClean="0">
                <a:solidFill>
                  <a:srgbClr val="CC0099"/>
                </a:solidFill>
                <a:latin typeface="UTM Avo" panose="02040603050506020204" pitchFamily="18" charset="0"/>
              </a:rPr>
              <a:t>Ve</a:t>
            </a:r>
            <a:r>
              <a:rPr lang="en-US" sz="2800" dirty="0" smtClean="0">
                <a:solidFill>
                  <a:srgbClr val="CC0099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CC0099"/>
                </a:solidFill>
                <a:latin typeface="UTM Avo" panose="02040603050506020204" pitchFamily="18" charset="0"/>
              </a:rPr>
              <a:t>và</a:t>
            </a:r>
            <a:r>
              <a:rPr lang="en-US" sz="2800" dirty="0" smtClean="0">
                <a:solidFill>
                  <a:srgbClr val="CC0099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CC0099"/>
                </a:solidFill>
                <a:latin typeface="UTM Avo" panose="02040603050506020204" pitchFamily="18" charset="0"/>
              </a:rPr>
              <a:t>gà</a:t>
            </a:r>
            <a:r>
              <a:rPr lang="en-US" sz="2800" dirty="0" smtClean="0">
                <a:solidFill>
                  <a:srgbClr val="CC0099"/>
                </a:solidFill>
                <a:latin typeface="UTM Avo" panose="02040603050506020204" pitchFamily="18" charset="0"/>
              </a:rPr>
              <a:t> (2)</a:t>
            </a:r>
          </a:p>
          <a:p>
            <a:pPr marL="400050" lvl="1" indent="0">
              <a:buNone/>
            </a:pPr>
            <a:r>
              <a:rPr lang="en-US" dirty="0" err="1" smtClean="0">
                <a:latin typeface="UTM Avo" panose="02040603050506020204" pitchFamily="18" charset="0"/>
              </a:rPr>
              <a:t>Mùa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thu</a:t>
            </a:r>
            <a:r>
              <a:rPr lang="en-US" dirty="0" smtClean="0">
                <a:latin typeface="UTM Avo" panose="02040603050506020204" pitchFamily="18" charset="0"/>
              </a:rPr>
              <a:t> qua. </a:t>
            </a:r>
            <a:r>
              <a:rPr lang="en-US" dirty="0" err="1" smtClean="0">
                <a:latin typeface="UTM Avo" panose="02040603050506020204" pitchFamily="18" charset="0"/>
              </a:rPr>
              <a:t>Cỏ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lá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khô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cả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Nhà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ve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chả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có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gì</a:t>
            </a:r>
            <a:r>
              <a:rPr lang="en-US" dirty="0" smtClean="0"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latin typeface="UTM Avo" panose="02040603050506020204" pitchFamily="18" charset="0"/>
              </a:rPr>
              <a:t>Ve</a:t>
            </a:r>
            <a:endParaRPr lang="en-US" dirty="0" smtClean="0">
              <a:latin typeface="UTM Avo" panose="02040603050506020204" pitchFamily="18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gặp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gà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ngỏ</a:t>
            </a:r>
            <a:r>
              <a:rPr lang="en-US" sz="2800" dirty="0" smtClean="0">
                <a:latin typeface="UTM Avo" panose="02040603050506020204" pitchFamily="18" charset="0"/>
              </a:rPr>
              <a:t> ý:</a:t>
            </a:r>
          </a:p>
          <a:p>
            <a:pPr marL="685800" lvl="1">
              <a:buFontTx/>
              <a:buChar char="-"/>
            </a:pPr>
            <a:r>
              <a:rPr lang="en-US" dirty="0" err="1" smtClean="0">
                <a:latin typeface="UTM Avo" panose="02040603050506020204" pitchFamily="18" charset="0"/>
              </a:rPr>
              <a:t>Chị</a:t>
            </a:r>
            <a:r>
              <a:rPr lang="en-US" dirty="0" smtClean="0">
                <a:latin typeface="UTM Avo" panose="02040603050506020204" pitchFamily="18" charset="0"/>
              </a:rPr>
              <a:t>… </a:t>
            </a:r>
            <a:r>
              <a:rPr lang="en-US" dirty="0" err="1" smtClean="0">
                <a:latin typeface="UTM Avo" panose="02040603050506020204" pitchFamily="18" charset="0"/>
              </a:rPr>
              <a:t>cho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ve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tí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gì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nhé</a:t>
            </a:r>
            <a:r>
              <a:rPr lang="en-US" dirty="0" smtClean="0">
                <a:latin typeface="UTM Avo" panose="02040603050506020204" pitchFamily="18" charset="0"/>
              </a:rPr>
              <a:t>?</a:t>
            </a:r>
          </a:p>
          <a:p>
            <a:pPr marL="400050" lvl="1" indent="0">
              <a:buNone/>
            </a:pPr>
            <a:r>
              <a:rPr lang="en-US" dirty="0" err="1" smtClean="0">
                <a:latin typeface="UTM Avo" panose="02040603050506020204" pitchFamily="18" charset="0"/>
              </a:rPr>
              <a:t>Gà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cho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ve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thủ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thỉ</a:t>
            </a:r>
            <a:r>
              <a:rPr lang="en-US" dirty="0" smtClean="0">
                <a:latin typeface="UTM Avo" panose="02040603050506020204" pitchFamily="18" charset="0"/>
              </a:rPr>
              <a:t>:</a:t>
            </a:r>
          </a:p>
          <a:p>
            <a:pPr marL="685800" lvl="1">
              <a:buFontTx/>
              <a:buChar char="-"/>
            </a:pPr>
            <a:r>
              <a:rPr lang="en-US" dirty="0" err="1" smtClean="0">
                <a:latin typeface="UTM Avo" panose="02040603050506020204" pitchFamily="18" charset="0"/>
              </a:rPr>
              <a:t>Ve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chăm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múa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và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chăm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làm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nữa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thì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sẽ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chả</a:t>
            </a:r>
            <a:r>
              <a:rPr lang="en-US" dirty="0" smtClean="0">
                <a:latin typeface="UTM Avo" panose="02040603050506020204" pitchFamily="18" charset="0"/>
              </a:rPr>
              <a:t> lo </a:t>
            </a:r>
            <a:r>
              <a:rPr lang="en-US" dirty="0" err="1" smtClean="0">
                <a:latin typeface="UTM Avo" panose="02040603050506020204" pitchFamily="18" charset="0"/>
              </a:rPr>
              <a:t>gì</a:t>
            </a:r>
            <a:r>
              <a:rPr lang="en-US" dirty="0" smtClean="0">
                <a:latin typeface="UTM Avo" panose="02040603050506020204" pitchFamily="18" charset="0"/>
              </a:rPr>
              <a:t>.</a:t>
            </a:r>
          </a:p>
          <a:p>
            <a:pPr marL="400050" lvl="1" indent="0" algn="r">
              <a:buNone/>
            </a:pPr>
            <a:r>
              <a:rPr lang="en-US" sz="1400" dirty="0" err="1" smtClean="0">
                <a:latin typeface="UTM Avo" panose="02040603050506020204" pitchFamily="18" charset="0"/>
              </a:rPr>
              <a:t>Phỏng</a:t>
            </a:r>
            <a:r>
              <a:rPr lang="en-US" sz="1400" dirty="0" smtClean="0">
                <a:latin typeface="UTM Avo" panose="02040603050506020204" pitchFamily="18" charset="0"/>
              </a:rPr>
              <a:t> </a:t>
            </a:r>
            <a:r>
              <a:rPr lang="en-US" sz="1400" dirty="0" err="1" smtClean="0">
                <a:latin typeface="UTM Avo" panose="02040603050506020204" pitchFamily="18" charset="0"/>
              </a:rPr>
              <a:t>theo</a:t>
            </a:r>
            <a:r>
              <a:rPr lang="en-US" sz="1400" dirty="0" smtClean="0">
                <a:latin typeface="UTM Avo" panose="02040603050506020204" pitchFamily="18" charset="0"/>
              </a:rPr>
              <a:t> La </a:t>
            </a:r>
            <a:r>
              <a:rPr lang="en-US" sz="1400" dirty="0" err="1" smtClean="0">
                <a:latin typeface="UTM Avo" panose="02040603050506020204" pitchFamily="18" charset="0"/>
              </a:rPr>
              <a:t>Phông</a:t>
            </a:r>
            <a:r>
              <a:rPr lang="en-US" sz="1400" dirty="0" smtClean="0">
                <a:latin typeface="UTM Avo" panose="02040603050506020204" pitchFamily="18" charset="0"/>
              </a:rPr>
              <a:t>-ten (Minh </a:t>
            </a:r>
            <a:r>
              <a:rPr lang="en-US" sz="1400" dirty="0" err="1" smtClean="0">
                <a:latin typeface="UTM Avo" panose="02040603050506020204" pitchFamily="18" charset="0"/>
              </a:rPr>
              <a:t>Hoà</a:t>
            </a:r>
            <a:r>
              <a:rPr lang="en-US" sz="1400" dirty="0" smtClean="0">
                <a:latin typeface="UTM Avo" panose="02040603050506020204" pitchFamily="18" charset="0"/>
              </a:rPr>
              <a:t> </a:t>
            </a:r>
            <a:r>
              <a:rPr lang="en-US" sz="1400" dirty="0" err="1" smtClean="0">
                <a:latin typeface="UTM Avo" panose="02040603050506020204" pitchFamily="18" charset="0"/>
              </a:rPr>
              <a:t>kể</a:t>
            </a:r>
            <a:r>
              <a:rPr lang="en-US" sz="1400" dirty="0" smtClean="0">
                <a:latin typeface="UTM Avo" panose="02040603050506020204" pitchFamily="18" charset="0"/>
              </a:rPr>
              <a:t>)</a:t>
            </a:r>
            <a:endParaRPr lang="en-US" sz="1400" dirty="0"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9169" t="51700" r="11671"/>
          <a:stretch/>
        </p:blipFill>
        <p:spPr>
          <a:xfrm>
            <a:off x="6400800" y="1657350"/>
            <a:ext cx="2514600" cy="1499755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H="1">
            <a:off x="2590800" y="1200150"/>
            <a:ext cx="152400" cy="3810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2671762" y="1200150"/>
            <a:ext cx="152400" cy="3810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029200" y="1200150"/>
            <a:ext cx="152400" cy="3810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5105400" y="1209675"/>
            <a:ext cx="152400" cy="3810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8229600" y="1200150"/>
            <a:ext cx="152400" cy="3810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8300388" y="1226344"/>
            <a:ext cx="152400" cy="3810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4499264" y="2216727"/>
            <a:ext cx="152400" cy="3810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4596246" y="2214346"/>
            <a:ext cx="152400" cy="3810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8839200" y="3233305"/>
            <a:ext cx="152400" cy="3810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8939646" y="3233305"/>
            <a:ext cx="152400" cy="3810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767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667" t="50741" r="25833" b="1740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V="1">
            <a:off x="4495800" y="2495550"/>
            <a:ext cx="914400" cy="4572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566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272" y="-95250"/>
            <a:ext cx="7772399" cy="62745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35329" y="3770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UTM Avo" panose="02040603050506020204" pitchFamily="18" charset="0"/>
              </a:rPr>
              <a:t>Con </a:t>
            </a:r>
            <a:r>
              <a:rPr lang="en-US" sz="3200" b="1" dirty="0" err="1">
                <a:latin typeface="UTM Avo" panose="02040603050506020204" pitchFamily="18" charset="0"/>
              </a:rPr>
              <a:t>luyện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đọc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lại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các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tiếng</a:t>
            </a:r>
            <a:r>
              <a:rPr lang="en-US" sz="3200" b="1" dirty="0">
                <a:latin typeface="UTM Avo" panose="02040603050506020204" pitchFamily="18" charset="0"/>
              </a:rPr>
              <a:t>, </a:t>
            </a:r>
            <a:r>
              <a:rPr lang="en-US" sz="3200" b="1" dirty="0" err="1">
                <a:latin typeface="UTM Avo" panose="02040603050506020204" pitchFamily="18" charset="0"/>
              </a:rPr>
              <a:t>từ</a:t>
            </a: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latin typeface="UTM Avo" panose="02040603050506020204" pitchFamily="18" charset="0"/>
              </a:rPr>
              <a:t>sau</a:t>
            </a:r>
            <a:r>
              <a:rPr lang="en-US" sz="3200" b="1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38400" y="2455386"/>
            <a:ext cx="5943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UTM Avo" panose="02040603050506020204" pitchFamily="18" charset="0"/>
              </a:rPr>
              <a:t>q</a:t>
            </a:r>
            <a:r>
              <a:rPr lang="en-US" sz="4000" b="1" dirty="0" err="1" smtClean="0">
                <a:latin typeface="UTM Avo" panose="02040603050506020204" pitchFamily="18" charset="0"/>
              </a:rPr>
              <a:t>uả</a:t>
            </a:r>
            <a:r>
              <a:rPr lang="en-US" sz="4000" b="1" dirty="0" smtClean="0">
                <a:latin typeface="UTM Avo" panose="02040603050506020204" pitchFamily="18" charset="0"/>
              </a:rPr>
              <a:t> cam      </a:t>
            </a:r>
            <a:r>
              <a:rPr lang="en-US" sz="4000" b="1" dirty="0" err="1" smtClean="0">
                <a:latin typeface="UTM Avo" panose="02040603050506020204" pitchFamily="18" charset="0"/>
              </a:rPr>
              <a:t>xe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đạp</a:t>
            </a:r>
            <a:endParaRPr lang="en-US" sz="4000" b="1" dirty="0" smtClean="0">
              <a:latin typeface="UTM Avo" panose="02040603050506020204" pitchFamily="18" charset="0"/>
            </a:endParaRPr>
          </a:p>
          <a:p>
            <a:r>
              <a:rPr lang="en-US" sz="4000" b="1" dirty="0" err="1">
                <a:latin typeface="UTM Avo" panose="02040603050506020204" pitchFamily="18" charset="0"/>
              </a:rPr>
              <a:t>k</a:t>
            </a:r>
            <a:r>
              <a:rPr lang="en-US" sz="4000" b="1" dirty="0" err="1" smtClean="0">
                <a:latin typeface="UTM Avo" panose="02040603050506020204" pitchFamily="18" charset="0"/>
              </a:rPr>
              <a:t>hám</a:t>
            </a:r>
            <a:r>
              <a:rPr lang="en-US" sz="4000" b="1" dirty="0" smtClean="0">
                <a:latin typeface="UTM Avo" panose="02040603050506020204" pitchFamily="18" charset="0"/>
              </a:rPr>
              <a:t>            </a:t>
            </a:r>
            <a:r>
              <a:rPr lang="en-US" sz="4000" b="1" dirty="0" err="1" smtClean="0">
                <a:latin typeface="UTM Avo" panose="02040603050506020204" pitchFamily="18" charset="0"/>
              </a:rPr>
              <a:t>múa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sạp</a:t>
            </a:r>
            <a:endParaRPr lang="en-US" sz="4000" b="1" dirty="0" smtClean="0">
              <a:latin typeface="UTM Avo" panose="02040603050506020204" pitchFamily="18" charset="0"/>
            </a:endParaRPr>
          </a:p>
          <a:p>
            <a:r>
              <a:rPr lang="en-US" sz="4000" b="1" dirty="0" err="1">
                <a:latin typeface="UTM Avo" panose="02040603050506020204" pitchFamily="18" charset="0"/>
              </a:rPr>
              <a:t>v</a:t>
            </a:r>
            <a:r>
              <a:rPr lang="en-US" sz="4000" b="1" dirty="0" err="1" smtClean="0">
                <a:latin typeface="UTM Avo" panose="02040603050506020204" pitchFamily="18" charset="0"/>
              </a:rPr>
              <a:t>ạm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vỡ</a:t>
            </a:r>
            <a:r>
              <a:rPr lang="en-US" sz="4000" b="1" dirty="0" smtClean="0">
                <a:latin typeface="UTM Avo" panose="02040603050506020204" pitchFamily="18" charset="0"/>
              </a:rPr>
              <a:t>         </a:t>
            </a:r>
            <a:r>
              <a:rPr lang="en-US" sz="4000" b="1" dirty="0" err="1" smtClean="0">
                <a:latin typeface="UTM Avo" panose="02040603050506020204" pitchFamily="18" charset="0"/>
              </a:rPr>
              <a:t>quả</a:t>
            </a:r>
            <a:r>
              <a:rPr lang="en-US" sz="4000" b="1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atin typeface="UTM Avo" panose="02040603050506020204" pitchFamily="18" charset="0"/>
              </a:rPr>
              <a:t>trám</a:t>
            </a:r>
            <a:endParaRPr lang="en-US" sz="40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67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590550"/>
            <a:ext cx="8229600" cy="857250"/>
          </a:xfrm>
        </p:spPr>
        <p:txBody>
          <a:bodyPr/>
          <a:lstStyle/>
          <a:p>
            <a:r>
              <a:rPr lang="en-US" b="1" dirty="0" err="1" smtClean="0">
                <a:latin typeface="UTM Avo" panose="02040603050506020204" pitchFamily="18" charset="0"/>
              </a:rPr>
              <a:t>Tập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viết</a:t>
            </a:r>
            <a:endParaRPr lang="en-US" b="1" dirty="0">
              <a:latin typeface="UTM Avo" panose="0204060305050602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2500" t="22593" r="17083" b="62948"/>
          <a:stretch/>
        </p:blipFill>
        <p:spPr>
          <a:xfrm>
            <a:off x="1333501" y="2038350"/>
            <a:ext cx="6477000" cy="91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47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loudBook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62391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352550"/>
            <a:ext cx="8229600" cy="2209800"/>
          </a:xfrm>
        </p:spPr>
        <p:txBody>
          <a:bodyPr>
            <a:noAutofit/>
          </a:bodyPr>
          <a:lstStyle/>
          <a:p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Dặn</a:t>
            </a:r>
            <a:r>
              <a:rPr lang="en-US" sz="9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dò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89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104642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C6CF93F-24E3-47C5-B480-976E2E9362CD}"/>
              </a:ext>
            </a:extLst>
          </p:cNvPr>
          <p:cNvSpPr txBox="1"/>
          <p:nvPr/>
        </p:nvSpPr>
        <p:spPr>
          <a:xfrm>
            <a:off x="762000" y="1504950"/>
            <a:ext cx="7233896" cy="1401418"/>
          </a:xfrm>
          <a:prstGeom prst="rect">
            <a:avLst/>
          </a:prstGeom>
          <a:noFill/>
        </p:spPr>
        <p:txBody>
          <a:bodyPr wrap="square" rtlCol="0">
            <a:prstTxWarp prst="textDoubleWave1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/>
                <a:ea typeface="+mn-ea"/>
                <a:cs typeface="+mn-cs"/>
              </a:rPr>
              <a:t>BÀI 37:  </a:t>
            </a:r>
            <a:r>
              <a:rPr kumimoji="0" lang="en-US" sz="405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/>
                <a:ea typeface="+mn-ea"/>
                <a:cs typeface="+mn-cs"/>
              </a:rPr>
              <a:t>ăm</a:t>
            </a:r>
            <a:r>
              <a:rPr kumimoji="0" lang="en-US" sz="405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/>
                <a:ea typeface="+mn-ea"/>
                <a:cs typeface="+mn-cs"/>
              </a:rPr>
              <a:t> - </a:t>
            </a:r>
            <a:r>
              <a:rPr kumimoji="0" lang="en-US" sz="405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/>
                <a:ea typeface="+mn-ea"/>
                <a:cs typeface="+mn-cs"/>
              </a:rPr>
              <a:t>ap</a:t>
            </a:r>
            <a:endParaRPr kumimoji="0" lang="en-US" sz="405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5988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71600" y="1522299"/>
            <a:ext cx="1391771" cy="90024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68573" tIns="34287" rIns="68573" bIns="34287" rtlCol="0">
            <a:spAutoFit/>
          </a:bodyPr>
          <a:lstStyle/>
          <a:p>
            <a:pPr algn="ctr"/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ă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m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361515" y="2422540"/>
            <a:ext cx="705971" cy="653475"/>
          </a:xfrm>
          <a:prstGeom prst="roundRect">
            <a:avLst/>
          </a:prstGeom>
          <a:solidFill>
            <a:srgbClr val="92D05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>
                <a:solidFill>
                  <a:schemeClr val="tx1"/>
                </a:solidFill>
                <a:latin typeface="UTM Avo" panose="02040603050506020204" pitchFamily="18" charset="0"/>
              </a:rPr>
              <a:t>ă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077571" y="2422540"/>
            <a:ext cx="685800" cy="653475"/>
          </a:xfrm>
          <a:prstGeom prst="roundRect">
            <a:avLst/>
          </a:prstGeom>
          <a:solidFill>
            <a:srgbClr val="00CC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>
                <a:solidFill>
                  <a:schemeClr val="tx1"/>
                </a:solidFill>
                <a:latin typeface="UTM Avo" panose="02040603050506020204" pitchFamily="18" charset="0"/>
              </a:rPr>
              <a:t>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35220" y="1522298"/>
            <a:ext cx="1391771" cy="90024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68573" tIns="34287" rIns="68573" bIns="34287" rtlCol="0">
            <a:spAutoFit/>
          </a:bodyPr>
          <a:lstStyle/>
          <a:p>
            <a:pPr algn="ctr"/>
            <a:r>
              <a:rPr lang="en-US" sz="5400" dirty="0" err="1">
                <a:solidFill>
                  <a:schemeClr val="tx1"/>
                </a:solidFill>
                <a:latin typeface="UTM Avo" panose="02040603050506020204" pitchFamily="18" charset="0"/>
              </a:rPr>
              <a:t>ă</a:t>
            </a:r>
            <a:r>
              <a:rPr lang="en-US" sz="54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p</a:t>
            </a:r>
            <a:endParaRPr lang="en-US" sz="5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135220" y="2422540"/>
            <a:ext cx="705971" cy="653475"/>
          </a:xfrm>
          <a:prstGeom prst="roundRect">
            <a:avLst/>
          </a:prstGeom>
          <a:solidFill>
            <a:srgbClr val="92D050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>
                <a:solidFill>
                  <a:schemeClr val="tx1"/>
                </a:solidFill>
                <a:latin typeface="UTM Avo" panose="02040603050506020204" pitchFamily="18" charset="0"/>
              </a:rPr>
              <a:t>ă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851276" y="2422540"/>
            <a:ext cx="685800" cy="653475"/>
          </a:xfrm>
          <a:prstGeom prst="roundRect">
            <a:avLst/>
          </a:prstGeom>
          <a:solidFill>
            <a:srgbClr val="00CC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>
                <a:solidFill>
                  <a:schemeClr val="tx1"/>
                </a:solidFill>
                <a:latin typeface="UTM Avo" panose="02040603050506020204" pitchFamily="18" charset="0"/>
              </a:rPr>
              <a:t>p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71450" y="3539939"/>
            <a:ext cx="4134971" cy="675715"/>
          </a:xfrm>
          <a:prstGeom prst="roundRect">
            <a:avLst/>
          </a:prstGeom>
          <a:solidFill>
            <a:srgbClr val="0066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>
                <a:latin typeface="UTM Avo" panose="02040603050506020204" pitchFamily="18" charset="0"/>
              </a:rPr>
              <a:t>ă</a:t>
            </a:r>
            <a:r>
              <a:rPr lang="en-US" sz="4500" dirty="0" smtClean="0">
                <a:latin typeface="UTM Avo" panose="02040603050506020204" pitchFamily="18" charset="0"/>
              </a:rPr>
              <a:t> </a:t>
            </a:r>
            <a:r>
              <a:rPr lang="en-US" sz="4500" dirty="0">
                <a:latin typeface="UTM Avo" panose="02040603050506020204" pitchFamily="18" charset="0"/>
              </a:rPr>
              <a:t>- </a:t>
            </a:r>
            <a:r>
              <a:rPr lang="en-US" sz="4500" dirty="0" err="1">
                <a:latin typeface="UTM Avo" panose="02040603050506020204" pitchFamily="18" charset="0"/>
              </a:rPr>
              <a:t>mờ</a:t>
            </a:r>
            <a:r>
              <a:rPr lang="en-US" sz="4500" dirty="0">
                <a:latin typeface="UTM Avo" panose="02040603050506020204" pitchFamily="18" charset="0"/>
              </a:rPr>
              <a:t> - </a:t>
            </a:r>
            <a:r>
              <a:rPr lang="en-US" sz="4500" dirty="0" err="1">
                <a:latin typeface="UTM Avo" panose="02040603050506020204" pitchFamily="18" charset="0"/>
              </a:rPr>
              <a:t>ă</a:t>
            </a:r>
            <a:r>
              <a:rPr lang="en-US" sz="4500" dirty="0" err="1" smtClean="0">
                <a:latin typeface="UTM Avo" panose="02040603050506020204" pitchFamily="18" charset="0"/>
              </a:rPr>
              <a:t>m</a:t>
            </a:r>
            <a:endParaRPr lang="en-US" sz="4500" dirty="0">
              <a:latin typeface="UTM Avo" panose="020406030505060202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420720" y="3539938"/>
            <a:ext cx="4535021" cy="675715"/>
          </a:xfrm>
          <a:prstGeom prst="roundRect">
            <a:avLst/>
          </a:prstGeom>
          <a:solidFill>
            <a:srgbClr val="0066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>
                <a:latin typeface="UTM Avo" panose="02040603050506020204" pitchFamily="18" charset="0"/>
              </a:rPr>
              <a:t>ă</a:t>
            </a:r>
            <a:r>
              <a:rPr lang="en-US" sz="4500" dirty="0" smtClean="0">
                <a:latin typeface="UTM Avo" panose="02040603050506020204" pitchFamily="18" charset="0"/>
              </a:rPr>
              <a:t> </a:t>
            </a:r>
            <a:r>
              <a:rPr lang="en-US" sz="4500" dirty="0">
                <a:latin typeface="UTM Avo" panose="02040603050506020204" pitchFamily="18" charset="0"/>
              </a:rPr>
              <a:t>- </a:t>
            </a:r>
            <a:r>
              <a:rPr lang="en-US" sz="4500" dirty="0" err="1">
                <a:latin typeface="UTM Avo" panose="02040603050506020204" pitchFamily="18" charset="0"/>
              </a:rPr>
              <a:t>pờ</a:t>
            </a:r>
            <a:r>
              <a:rPr lang="en-US" sz="4500" dirty="0">
                <a:latin typeface="UTM Avo" panose="02040603050506020204" pitchFamily="18" charset="0"/>
              </a:rPr>
              <a:t> </a:t>
            </a:r>
            <a:r>
              <a:rPr lang="en-US" sz="4500" dirty="0" smtClean="0">
                <a:latin typeface="UTM Avo" panose="02040603050506020204" pitchFamily="18" charset="0"/>
              </a:rPr>
              <a:t>- </a:t>
            </a:r>
            <a:r>
              <a:rPr lang="en-US" sz="4500" dirty="0" err="1" smtClean="0">
                <a:latin typeface="UTM Avo" panose="02040603050506020204" pitchFamily="18" charset="0"/>
              </a:rPr>
              <a:t>ăp</a:t>
            </a:r>
            <a:endParaRPr lang="en-US" sz="45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11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722417" y="218209"/>
            <a:ext cx="3647210" cy="720545"/>
          </a:xfrm>
        </p:spPr>
        <p:txBody>
          <a:bodyPr/>
          <a:lstStyle/>
          <a:p>
            <a:r>
              <a:rPr lang="en-US" dirty="0" err="1" smtClean="0">
                <a:latin typeface="UTM Avo" panose="02040603050506020204" pitchFamily="18" charset="0"/>
              </a:rPr>
              <a:t>Làm</a:t>
            </a:r>
            <a:r>
              <a:rPr lang="en-US" dirty="0" smtClean="0">
                <a:latin typeface="UTM Avo" panose="02040603050506020204" pitchFamily="18" charset="0"/>
              </a:rPr>
              <a:t> </a:t>
            </a:r>
            <a:r>
              <a:rPr lang="en-US" dirty="0" err="1" smtClean="0">
                <a:latin typeface="UTM Avo" panose="02040603050506020204" pitchFamily="18" charset="0"/>
              </a:rPr>
              <a:t>quen</a:t>
            </a:r>
            <a:endParaRPr lang="en-US" dirty="0">
              <a:latin typeface="UTM Avo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4049" y="3330089"/>
            <a:ext cx="241601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 err="1">
                <a:latin typeface="UTM Avo" panose="02040603050506020204" pitchFamily="18" charset="0"/>
              </a:rPr>
              <a:t>c</a:t>
            </a:r>
            <a:r>
              <a:rPr lang="en-US" sz="3300" b="1" dirty="0" err="1" smtClean="0">
                <a:latin typeface="UTM Avo" panose="02040603050506020204" pitchFamily="18" charset="0"/>
              </a:rPr>
              <a:t>h</a:t>
            </a:r>
            <a:r>
              <a:rPr lang="en-US" sz="33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ăm</a:t>
            </a:r>
            <a:r>
              <a:rPr lang="en-US" sz="3300" b="1" dirty="0" smtClean="0">
                <a:latin typeface="UTM Avo" panose="02040603050506020204" pitchFamily="18" charset="0"/>
              </a:rPr>
              <a:t> </a:t>
            </a:r>
            <a:r>
              <a:rPr lang="en-US" sz="3300" b="1" dirty="0" err="1" smtClean="0">
                <a:latin typeface="UTM Avo" panose="02040603050506020204" pitchFamily="18" charset="0"/>
              </a:rPr>
              <a:t>chỉ</a:t>
            </a:r>
            <a:endParaRPr lang="en-US" sz="3300" b="1" dirty="0"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5405" y="3377887"/>
            <a:ext cx="18427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 err="1">
                <a:latin typeface="UTM Avo" panose="02040603050506020204" pitchFamily="18" charset="0"/>
              </a:rPr>
              <a:t>c</a:t>
            </a:r>
            <a:r>
              <a:rPr lang="en-US" sz="33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ặp</a:t>
            </a:r>
            <a:r>
              <a:rPr lang="en-US" sz="33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300" b="1" dirty="0" smtClean="0">
                <a:latin typeface="UTM Avo" panose="02040603050506020204" pitchFamily="18" charset="0"/>
              </a:rPr>
              <a:t>da</a:t>
            </a:r>
            <a:endParaRPr lang="en-US" sz="3300" b="1" dirty="0">
              <a:latin typeface="UTM Avo" panose="02040603050506020204" pitchFamily="18" charset="0"/>
            </a:endParaRPr>
          </a:p>
        </p:txBody>
      </p:sp>
      <p:grpSp>
        <p:nvGrpSpPr>
          <p:cNvPr id="17" name="Group 9"/>
          <p:cNvGrpSpPr/>
          <p:nvPr/>
        </p:nvGrpSpPr>
        <p:grpSpPr>
          <a:xfrm>
            <a:off x="946612" y="3413213"/>
            <a:ext cx="1993143" cy="1178481"/>
            <a:chOff x="3802574" y="1447800"/>
            <a:chExt cx="2217226" cy="1298666"/>
          </a:xfrm>
        </p:grpSpPr>
        <p:sp>
          <p:nvSpPr>
            <p:cNvPr id="21" name="Rectangle 20"/>
            <p:cNvSpPr/>
            <p:nvPr/>
          </p:nvSpPr>
          <p:spPr>
            <a:xfrm>
              <a:off x="3810000" y="1447800"/>
              <a:ext cx="2209800" cy="715695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 dirty="0">
                <a:solidFill>
                  <a:schemeClr val="tx1"/>
                </a:solidFill>
                <a:latin typeface="UTM Avo" pitchFamily="18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802574" y="2158783"/>
              <a:ext cx="1104900" cy="587683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b="1" dirty="0">
                <a:solidFill>
                  <a:schemeClr val="tx1"/>
                </a:solidFill>
                <a:latin typeface="UTM Avo" pitchFamily="18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914900" y="2175857"/>
              <a:ext cx="1104900" cy="562473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b="1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grpSp>
        <p:nvGrpSpPr>
          <p:cNvPr id="27" name="Group 59"/>
          <p:cNvGrpSpPr/>
          <p:nvPr/>
        </p:nvGrpSpPr>
        <p:grpSpPr>
          <a:xfrm>
            <a:off x="6093443" y="3305674"/>
            <a:ext cx="1994307" cy="1291243"/>
            <a:chOff x="2819400" y="930939"/>
            <a:chExt cx="2514600" cy="1948047"/>
          </a:xfrm>
        </p:grpSpPr>
        <p:grpSp>
          <p:nvGrpSpPr>
            <p:cNvPr id="28" name="Group 34"/>
            <p:cNvGrpSpPr/>
            <p:nvPr/>
          </p:nvGrpSpPr>
          <p:grpSpPr>
            <a:xfrm>
              <a:off x="2819400" y="1019281"/>
              <a:ext cx="2514600" cy="1859705"/>
              <a:chOff x="990600" y="4372081"/>
              <a:chExt cx="2514600" cy="1859705"/>
            </a:xfrm>
          </p:grpSpPr>
          <p:grpSp>
            <p:nvGrpSpPr>
              <p:cNvPr id="36" name="Group 9"/>
              <p:cNvGrpSpPr/>
              <p:nvPr/>
            </p:nvGrpSpPr>
            <p:grpSpPr>
              <a:xfrm>
                <a:off x="990600" y="4372081"/>
                <a:ext cx="2514600" cy="1686293"/>
                <a:chOff x="3810000" y="1404079"/>
                <a:chExt cx="2209800" cy="1551555"/>
              </a:xfrm>
            </p:grpSpPr>
            <p:sp>
              <p:nvSpPr>
                <p:cNvPr id="40" name="Rectangle 39"/>
                <p:cNvSpPr/>
                <p:nvPr/>
              </p:nvSpPr>
              <p:spPr>
                <a:xfrm>
                  <a:off x="3810000" y="1404079"/>
                  <a:ext cx="2209800" cy="851903"/>
                </a:xfrm>
                <a:prstGeom prst="rect">
                  <a:avLst/>
                </a:prstGeom>
                <a:solidFill>
                  <a:srgbClr val="FFFF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3600" dirty="0">
                    <a:solidFill>
                      <a:schemeClr val="tx1"/>
                    </a:solidFill>
                    <a:latin typeface="UTM Avo" pitchFamily="18" charset="0"/>
                  </a:endParaRPr>
                </a:p>
              </p:txBody>
            </p:sp>
            <p:sp>
              <p:nvSpPr>
                <p:cNvPr id="41" name="Rectangle 40"/>
                <p:cNvSpPr/>
                <p:nvPr/>
              </p:nvSpPr>
              <p:spPr>
                <a:xfrm>
                  <a:off x="3810000" y="2271741"/>
                  <a:ext cx="1104901" cy="683893"/>
                </a:xfrm>
                <a:prstGeom prst="rect">
                  <a:avLst/>
                </a:prstGeom>
                <a:solidFill>
                  <a:schemeClr val="accent5">
                    <a:lumMod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b="1" dirty="0">
                    <a:solidFill>
                      <a:schemeClr val="tx1"/>
                    </a:solidFill>
                    <a:latin typeface="UTM Avo" pitchFamily="18" charset="0"/>
                  </a:endParaRPr>
                </a:p>
              </p:txBody>
            </p:sp>
            <p:sp>
              <p:nvSpPr>
                <p:cNvPr id="42" name="Rectangle 41"/>
                <p:cNvSpPr/>
                <p:nvPr/>
              </p:nvSpPr>
              <p:spPr>
                <a:xfrm>
                  <a:off x="4914899" y="2271741"/>
                  <a:ext cx="1104901" cy="675192"/>
                </a:xfrm>
                <a:prstGeom prst="rect">
                  <a:avLst/>
                </a:prstGeom>
                <a:solidFill>
                  <a:srgbClr val="E9A5C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b="1" dirty="0">
                    <a:solidFill>
                      <a:schemeClr val="tx1"/>
                    </a:solidFill>
                    <a:latin typeface=".VnAvant" pitchFamily="34" charset="0"/>
                  </a:endParaRPr>
                </a:p>
              </p:txBody>
            </p:sp>
          </p:grpSp>
          <p:sp>
            <p:nvSpPr>
              <p:cNvPr id="38" name="TextBox 37"/>
              <p:cNvSpPr txBox="1"/>
              <p:nvPr/>
            </p:nvSpPr>
            <p:spPr>
              <a:xfrm>
                <a:off x="2631757" y="5410200"/>
                <a:ext cx="232925" cy="8215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sz="3000" b="1" dirty="0">
                  <a:solidFill>
                    <a:srgbClr val="FF0000"/>
                  </a:solidFill>
                  <a:latin typeface="UTM Avo" pitchFamily="18" charset="0"/>
                </a:endParaRPr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3423501" y="930939"/>
              <a:ext cx="1553540" cy="810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>
                  <a:latin typeface="UTM Avo" pitchFamily="18" charset="0"/>
                </a:rPr>
                <a:t>c</a:t>
              </a:r>
              <a:r>
                <a:rPr lang="en-US" sz="3600" b="1" dirty="0" err="1" smtClean="0">
                  <a:solidFill>
                    <a:srgbClr val="FF0000"/>
                  </a:solidFill>
                  <a:latin typeface="UTM Avo" pitchFamily="18" charset="0"/>
                </a:rPr>
                <a:t>ặp</a:t>
              </a:r>
              <a:endParaRPr lang="en-US" sz="3600" b="1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6388673" y="3880446"/>
            <a:ext cx="627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UTM Avo" panose="02040603050506020204" pitchFamily="18" charset="0"/>
              </a:rPr>
              <a:t>c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198284" y="3856668"/>
            <a:ext cx="1278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ặp</a:t>
            </a:r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45" name="Picture 44" descr="unnamed">
            <a:extLst>
              <a:ext uri="{FF2B5EF4-FFF2-40B4-BE49-F238E27FC236}">
                <a16:creationId xmlns:a16="http://schemas.microsoft.com/office/drawing/2014/main" id="{D62AAFD5-1AC2-4A49-AC06-4036F532F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7" y="42110"/>
            <a:ext cx="1296073" cy="814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992122" y="3435190"/>
            <a:ext cx="5104032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 smtClean="0">
                <a:latin typeface="UTM Avo" panose="02040603050506020204" pitchFamily="18" charset="0"/>
              </a:rPr>
              <a:t>cờ</a:t>
            </a:r>
            <a:r>
              <a:rPr lang="en-US" sz="3000" dirty="0" smtClean="0">
                <a:latin typeface="UTM Avo" panose="02040603050506020204" pitchFamily="18" charset="0"/>
              </a:rPr>
              <a:t> - </a:t>
            </a:r>
            <a:r>
              <a:rPr lang="en-US" sz="3000" dirty="0" err="1" smtClean="0">
                <a:latin typeface="UTM Avo" panose="02040603050506020204" pitchFamily="18" charset="0"/>
              </a:rPr>
              <a:t>ăp</a:t>
            </a:r>
            <a:r>
              <a:rPr lang="en-US" sz="3000" dirty="0" smtClean="0">
                <a:latin typeface="UTM Avo" panose="02040603050506020204" pitchFamily="18" charset="0"/>
              </a:rPr>
              <a:t> - </a:t>
            </a:r>
            <a:r>
              <a:rPr lang="en-US" sz="3000" dirty="0" err="1" smtClean="0">
                <a:latin typeface="UTM Avo" panose="02040603050506020204" pitchFamily="18" charset="0"/>
              </a:rPr>
              <a:t>căp</a:t>
            </a:r>
            <a:r>
              <a:rPr lang="en-US" sz="3000" dirty="0" smtClean="0">
                <a:latin typeface="UTM Avo" panose="02040603050506020204" pitchFamily="18" charset="0"/>
              </a:rPr>
              <a:t> - </a:t>
            </a:r>
            <a:r>
              <a:rPr lang="en-US" sz="3000" dirty="0" err="1" smtClean="0">
                <a:latin typeface="UTM Avo" panose="02040603050506020204" pitchFamily="18" charset="0"/>
              </a:rPr>
              <a:t>nặng</a:t>
            </a:r>
            <a:r>
              <a:rPr lang="en-US" sz="3000" dirty="0" smtClean="0">
                <a:latin typeface="UTM Avo" panose="02040603050506020204" pitchFamily="18" charset="0"/>
              </a:rPr>
              <a:t> - </a:t>
            </a:r>
            <a:r>
              <a:rPr lang="en-US" sz="3000" dirty="0" err="1" smtClean="0">
                <a:latin typeface="UTM Avo" panose="02040603050506020204" pitchFamily="18" charset="0"/>
              </a:rPr>
              <a:t>cặp</a:t>
            </a:r>
            <a:endParaRPr lang="en-US" sz="3000" dirty="0">
              <a:latin typeface="UTM Avo" panose="0204060305050602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1667" t="23334" r="50833" b="40370"/>
          <a:stretch/>
        </p:blipFill>
        <p:spPr>
          <a:xfrm>
            <a:off x="819840" y="856453"/>
            <a:ext cx="2110645" cy="24624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60002" t="37777" r="28331" b="44445"/>
          <a:stretch/>
        </p:blipFill>
        <p:spPr>
          <a:xfrm>
            <a:off x="6001764" y="1262316"/>
            <a:ext cx="2164773" cy="18555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60905" y="3393516"/>
            <a:ext cx="1524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UTM Avo" panose="02040603050506020204" pitchFamily="18" charset="0"/>
              </a:rPr>
              <a:t>ch</a:t>
            </a:r>
            <a:r>
              <a:rPr lang="en-US" sz="3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ăm</a:t>
            </a:r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54331" y="3993680"/>
            <a:ext cx="821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UTM Avo" panose="02040603050506020204" pitchFamily="18" charset="0"/>
              </a:rPr>
              <a:t>ch</a:t>
            </a:r>
            <a:endParaRPr lang="en-US" sz="3600" b="1" dirty="0">
              <a:latin typeface="UTM Avo" panose="02040603050506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3683" y="4008939"/>
            <a:ext cx="113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ă</a:t>
            </a:r>
            <a:r>
              <a:rPr lang="en-US" sz="3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</a:t>
            </a:r>
            <a:endParaRPr lang="en-US" sz="3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0991" y="3457403"/>
            <a:ext cx="3551821" cy="553998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 smtClean="0">
                <a:latin typeface="UTM Avo" panose="02040603050506020204" pitchFamily="18" charset="0"/>
              </a:rPr>
              <a:t>chờ</a:t>
            </a:r>
            <a:r>
              <a:rPr lang="en-US" sz="3000" dirty="0" smtClean="0">
                <a:latin typeface="UTM Avo" panose="02040603050506020204" pitchFamily="18" charset="0"/>
              </a:rPr>
              <a:t> - </a:t>
            </a:r>
            <a:r>
              <a:rPr lang="en-US" sz="3000" dirty="0" err="1" smtClean="0">
                <a:latin typeface="UTM Avo" panose="02040603050506020204" pitchFamily="18" charset="0"/>
              </a:rPr>
              <a:t>ăm</a:t>
            </a:r>
            <a:r>
              <a:rPr lang="en-US" sz="3000" dirty="0" smtClean="0">
                <a:latin typeface="UTM Avo" panose="02040603050506020204" pitchFamily="18" charset="0"/>
              </a:rPr>
              <a:t> - </a:t>
            </a:r>
            <a:r>
              <a:rPr lang="en-US" sz="3000" dirty="0" err="1" smtClean="0">
                <a:latin typeface="UTM Avo" panose="02040603050506020204" pitchFamily="18" charset="0"/>
              </a:rPr>
              <a:t>chăm</a:t>
            </a:r>
            <a:endParaRPr lang="en-US" sz="3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01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11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1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6" dur="11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9" dur="1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  <p:bldP spid="7" grpId="0"/>
      <p:bldP spid="7" grpId="1"/>
      <p:bldP spid="43" grpId="0"/>
      <p:bldP spid="43" grpId="1"/>
      <p:bldP spid="44" grpId="0"/>
      <p:bldP spid="44" grpId="1"/>
      <p:bldP spid="9" grpId="0" animBg="1"/>
      <p:bldP spid="9" grpId="1" animBg="1"/>
      <p:bldP spid="10" grpId="0"/>
      <p:bldP spid="10" grpId="1"/>
      <p:bldP spid="11" grpId="0"/>
      <p:bldP spid="11" grpId="1"/>
      <p:bldP spid="12" grpId="0"/>
      <p:bldP spid="12" grpId="1"/>
      <p:bldP spid="46" grpId="0" animBg="1"/>
      <p:bldP spid="4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40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5" name="TextBox 4"/>
          <p:cNvSpPr txBox="1"/>
          <p:nvPr/>
        </p:nvSpPr>
        <p:spPr>
          <a:xfrm>
            <a:off x="1981200" y="1428750"/>
            <a:ext cx="5562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Thư</a:t>
            </a:r>
            <a:r>
              <a:rPr lang="en-US" sz="96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giãn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751" t="21111" r="62916" b="50000"/>
          <a:stretch/>
        </p:blipFill>
        <p:spPr>
          <a:xfrm>
            <a:off x="648072" y="92392"/>
            <a:ext cx="1371600" cy="16716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6250" t="21111" r="39584" b="49259"/>
          <a:stretch/>
        </p:blipFill>
        <p:spPr>
          <a:xfrm>
            <a:off x="4114800" y="11430"/>
            <a:ext cx="1489710" cy="1752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69167" t="21111" r="18333" b="50741"/>
          <a:stretch/>
        </p:blipFill>
        <p:spPr>
          <a:xfrm>
            <a:off x="7128510" y="11430"/>
            <a:ext cx="1524000" cy="1930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1437" t="50494" r="64396" b="25802"/>
          <a:stretch/>
        </p:blipFill>
        <p:spPr>
          <a:xfrm>
            <a:off x="266328" y="3409950"/>
            <a:ext cx="1753344" cy="165020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5417" t="49259" r="41250" b="26296"/>
          <a:stretch/>
        </p:blipFill>
        <p:spPr>
          <a:xfrm>
            <a:off x="4114800" y="3396802"/>
            <a:ext cx="1699491" cy="1752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67500" t="52963" r="18750" b="25555"/>
          <a:stretch/>
        </p:blipFill>
        <p:spPr>
          <a:xfrm>
            <a:off x="7010400" y="3482239"/>
            <a:ext cx="1799897" cy="15817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630" b="38889" l="57500" r="69375">
                        <a14:foregroundMark x1="62240" y1="30000" x2="61979" y2="33148"/>
                        <a14:foregroundMark x1="62396" y1="30185" x2="65000" y2="30463"/>
                        <a14:foregroundMark x1="65156" y1="30741" x2="65000" y2="33148"/>
                        <a14:foregroundMark x1="61979" y1="33333" x2="63698" y2="33796"/>
                        <a14:foregroundMark x1="63906" y1="34259" x2="64688" y2="33704"/>
                        <a14:foregroundMark x1="65000" y1="33056" x2="64323" y2="33796"/>
                        <a14:foregroundMark x1="65156" y1="31667" x2="65156" y2="32870"/>
                        <a14:foregroundMark x1="65208" y1="31667" x2="65417" y2="32222"/>
                      </a14:backgroundRemoval>
                    </a14:imgEffect>
                  </a14:imgLayer>
                </a14:imgProps>
              </a:ext>
            </a:extLst>
          </a:blip>
          <a:srcRect l="57500" t="24815" r="30833" b="61111"/>
          <a:stretch/>
        </p:blipFill>
        <p:spPr>
          <a:xfrm>
            <a:off x="4075884" y="2114550"/>
            <a:ext cx="1653309" cy="112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54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ead Shoulders Knees &amp; Toes (Speeding Up) - Nursery Rhyme - Super Simple Songs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6927" y="8660"/>
            <a:ext cx="9144000" cy="5143499"/>
          </a:xfrm>
        </p:spPr>
      </p:pic>
      <p:pic>
        <p:nvPicPr>
          <p:cNvPr id="5" name="Picture 4" descr="unnam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9550"/>
            <a:ext cx="1147899" cy="965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337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285</Words>
  <Application>Microsoft Office PowerPoint</Application>
  <PresentationFormat>On-screen Show (16:9)</PresentationFormat>
  <Paragraphs>60</Paragraphs>
  <Slides>23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SimSun-ExtB</vt:lpstr>
      <vt:lpstr>.vnavant</vt:lpstr>
      <vt:lpstr>.vnavant</vt:lpstr>
      <vt:lpstr>Arial</vt:lpstr>
      <vt:lpstr>Calibri</vt:lpstr>
      <vt:lpstr>Comic Sans MS</vt:lpstr>
      <vt:lpstr>UTM Avo</vt:lpstr>
      <vt:lpstr>Office Theme</vt:lpstr>
      <vt:lpstr>Default Design</vt:lpstr>
      <vt:lpstr>Chào mừng các con đến với tiết học vần</vt:lpstr>
      <vt:lpstr>PowerPoint Presentation</vt:lpstr>
      <vt:lpstr>PowerPoint Presentation</vt:lpstr>
      <vt:lpstr>PowerPoint Presentation</vt:lpstr>
      <vt:lpstr>Làm quen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Tập đọc</vt:lpstr>
      <vt:lpstr>Luyện đọc từ khó</vt:lpstr>
      <vt:lpstr>Tập đọc</vt:lpstr>
      <vt:lpstr>PowerPoint Presentation</vt:lpstr>
      <vt:lpstr>Tập viết</vt:lpstr>
      <vt:lpstr>PowerPoint Presentation</vt:lpstr>
      <vt:lpstr>Dặn dò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ASUS</cp:lastModifiedBy>
  <cp:revision>61</cp:revision>
  <dcterms:created xsi:type="dcterms:W3CDTF">2018-01-20T06:19:24Z</dcterms:created>
  <dcterms:modified xsi:type="dcterms:W3CDTF">2020-08-17T02:54:52Z</dcterms:modified>
</cp:coreProperties>
</file>