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  <p:sldMasterId id="2147483660" r:id="rId2"/>
    <p:sldMasterId id="2147483672" r:id="rId3"/>
  </p:sldMasterIdLst>
  <p:notesMasterIdLst>
    <p:notesMasterId r:id="rId23"/>
  </p:notesMasterIdLst>
  <p:sldIdLst>
    <p:sldId id="256" r:id="rId4"/>
    <p:sldId id="257" r:id="rId5"/>
    <p:sldId id="270" r:id="rId6"/>
    <p:sldId id="259" r:id="rId7"/>
    <p:sldId id="271" r:id="rId8"/>
    <p:sldId id="261" r:id="rId9"/>
    <p:sldId id="272" r:id="rId10"/>
    <p:sldId id="277" r:id="rId11"/>
    <p:sldId id="278" r:id="rId12"/>
    <p:sldId id="279" r:id="rId13"/>
    <p:sldId id="280" r:id="rId14"/>
    <p:sldId id="281" r:id="rId15"/>
    <p:sldId id="282" r:id="rId16"/>
    <p:sldId id="284" r:id="rId17"/>
    <p:sldId id="283" r:id="rId18"/>
    <p:sldId id="269" r:id="rId19"/>
    <p:sldId id="266" r:id="rId20"/>
    <p:sldId id="267" r:id="rId21"/>
    <p:sldId id="285" r:id="rId22"/>
  </p:sldIdLst>
  <p:sldSz cx="12192000" cy="6858000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919" autoAdjust="0"/>
    <p:restoredTop sz="91259" autoAdjust="0"/>
  </p:normalViewPr>
  <p:slideViewPr>
    <p:cSldViewPr snapToGrid="0">
      <p:cViewPr varScale="1">
        <p:scale>
          <a:sx n="62" d="100"/>
          <a:sy n="62" d="100"/>
        </p:scale>
        <p:origin x="44" y="2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UTM Avo" panose="02040603050506020204" pitchFamily="18" charset="0"/>
        <a:ea typeface="UTM Avo" panose="02040603050506020204" pitchFamily="18" charset="0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96" name="Google Shape;9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04" name="Google Shape;10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en-US" dirty="0"/>
          </a:p>
          <a:p>
            <a:r>
              <a:rPr lang="en-US" dirty="0" err="1"/>
              <a:t>Thầy</a:t>
            </a:r>
            <a:r>
              <a:rPr lang="en-US" dirty="0"/>
              <a:t> </a:t>
            </a:r>
            <a:r>
              <a:rPr lang="en-US" dirty="0" err="1"/>
              <a:t>cô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BẮT ĐẦU </a:t>
            </a:r>
            <a:r>
              <a:rPr lang="en-US" dirty="0" err="1"/>
              <a:t>hoặc</a:t>
            </a:r>
            <a:r>
              <a:rPr lang="en-US" dirty="0"/>
              <a:t> </a:t>
            </a:r>
            <a:r>
              <a:rPr lang="en-US" dirty="0" err="1"/>
              <a:t>nhấp</a:t>
            </a:r>
            <a:r>
              <a:rPr lang="en-US" dirty="0"/>
              <a:t> </a:t>
            </a:r>
            <a:r>
              <a:rPr lang="en-US" dirty="0" err="1"/>
              <a:t>trái</a:t>
            </a:r>
            <a:r>
              <a:rPr lang="en-US" dirty="0"/>
              <a:t> </a:t>
            </a:r>
            <a:r>
              <a:rPr lang="en-US" dirty="0" err="1"/>
              <a:t>chuột</a:t>
            </a:r>
            <a:r>
              <a:rPr lang="en-US" dirty="0"/>
              <a:t> </a:t>
            </a:r>
            <a:r>
              <a:rPr lang="en-US" dirty="0" err="1"/>
              <a:t>để</a:t>
            </a:r>
            <a:r>
              <a:rPr lang="en-US" dirty="0"/>
              <a:t> </a:t>
            </a:r>
            <a:r>
              <a:rPr lang="en-US" dirty="0" err="1"/>
              <a:t>vào</a:t>
            </a:r>
            <a:r>
              <a:rPr lang="en-US" dirty="0"/>
              <a:t>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câu</a:t>
            </a:r>
            <a:r>
              <a:rPr lang="en-US" dirty="0"/>
              <a:t> </a:t>
            </a:r>
            <a:r>
              <a:rPr lang="en-US" dirty="0" err="1"/>
              <a:t>hỏi</a:t>
            </a:r>
            <a:r>
              <a:rPr lang="en-US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6337215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Click bất kì để hiện đáp án</a:t>
            </a:r>
          </a:p>
          <a:p>
            <a:r>
              <a:rPr lang="en-US"/>
              <a:t>Click vào mũi tên phải để chuyển sang câu tiếp theo</a:t>
            </a:r>
          </a:p>
          <a:p>
            <a:r>
              <a:rPr lang="en-US"/>
              <a:t>Click vào mũi tên trái để quay lại câu hỏi trước đó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265061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Click bất kì để hiện đáp án</a:t>
            </a:r>
          </a:p>
          <a:p>
            <a:r>
              <a:rPr lang="en-US"/>
              <a:t>Click vào mũi tên phải để chuyển sang câu tiếp theo</a:t>
            </a:r>
          </a:p>
          <a:p>
            <a:r>
              <a:rPr lang="en-US"/>
              <a:t>Click vào mũi tên trái để quay lại câu hỏi trước đó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90829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/>
              <a:t>Click bất kì để hiện đáp án</a:t>
            </a:r>
          </a:p>
          <a:p>
            <a:r>
              <a:rPr lang="en-US"/>
              <a:t>Click vào mũi tên phải để chuyển sang câu tiếp theo</a:t>
            </a:r>
          </a:p>
          <a:p>
            <a:r>
              <a:rPr lang="en-US"/>
              <a:t>Click vào mũi tên trái để quay lại câu hỏi trước đó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8202F42-8E37-417F-B7D4-5F68870918A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2830169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8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FE3333-75B2-4745-AF58-812DCE7204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26C01C-D6AD-4768-9A62-AC57720205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2A4877-3B66-4C54-A28B-97C39AC2D1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D29427-8EFC-4B56-9706-F68E7ABF50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8107B7-FECB-48E6-B3D9-E87865BCA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3087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178F42-097B-416F-8946-30DDCEE119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51C547-E4BC-423F-AD8B-29D63A2A2A6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C94566-CDA4-4741-B964-6576CAC6B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D5C0DB-9765-4A30-8E83-3ABFBAED1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DAF23C-6EDE-43B4-B49B-DA449F0EC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364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C35-4E0C-4994-8A80-FD7CDD51AF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C8C5F1-B2C4-44FB-9A3D-EC79E0FCE3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0ECF44-5EAA-4073-912F-289673BFD4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AFDC7E-23A7-4CFE-BA10-AC8231359C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6D79EE-629F-4DC1-905F-C74B59330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5193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405928-898B-45B1-A7DA-3972F1F08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F9798A-314F-4957-97C6-A5E211E153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7F3C6BF-7E3F-43B5-A92B-8831CEB389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FEF661-BA2D-4BF4-AB69-784F8ACA3B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B4EF0E-3256-4E31-8B1F-889EE6BF69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8B174D-886E-4312-A48D-132F9385D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97738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EEBD02-BAC7-4DD8-A4B7-95774C9E9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2AEC2-9F0D-4CDE-A50A-69C6E0E74C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3F7EFF-F9A3-40EE-86C6-655E8D4D95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2F1A951-F4D9-4C17-AFC7-E034211C29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38F376-0DF0-403F-8142-CA4A8FAA0A9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F582C31-A641-4725-999F-7E94BBF63D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249091D-33C3-4D3B-ABB8-3AEEDE707A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138F5F0-80C4-4386-80EE-D1AF607721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23599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94D7B0-807A-47B4-81BC-E49C21B391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327401-68DA-4A4E-B91C-FDAC7AD1F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AA7212-36F2-4B5E-8F78-5B9B8003B9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3E7EF3C-F38C-44FC-9151-E747A01EF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74370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C465C24-7A23-4259-86C5-8616EADDB8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EF5AE87-9D38-4D78-8C8E-C7DBFF8E46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1D5D5D-EB57-463F-8B74-C578DFFC8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328626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F337C-9153-4184-AA44-7FD3192F44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B79437-9AC3-40D3-8983-14F454E85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18B4F61-9881-4B40-AC7C-E93ADDFA8D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BF9D15D-8888-4032-A812-C6E80587F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3571E9-C45A-4FCC-8BC4-20601D73F1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196BAE-FAEA-4EB9-9636-59D322EDFC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4058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BC175C-C830-47F7-9AA9-5C876D88C6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8235759-141D-469F-9A1F-3E6CD3F7A7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80F29D7-969E-4248-8F51-433C03D4B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5A40237-12B0-4EC6-9BAE-D1D7AB43EF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EB2865-03B6-4860-8949-23A21F5A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C85C6FE-BB3D-466A-B474-AA9A0FBDA5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605751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CEB8BC-EFD0-4528-945F-A5F6FEB5CA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E3B003-1B17-4E01-8776-3EFEBB1A48A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273CF8-80E1-4017-B864-BC06C13601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5C8E2CD-F983-4360-9C8F-244C4659EC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E7DF1D-EE58-4A68-86A7-FC994F3FBB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33283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7AE1EB0-E0E7-4A3D-BD57-28106C101F0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BE94DBC-B5B6-48A2-972C-2B4479D1D83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F7C64C-6C71-4F0C-99F9-08B03E65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F7E54B-C0BC-426A-B4D5-DEA7D03A5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F72D2-E0BC-4EAC-9A8C-0339621EB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791288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3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61751652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9533157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129409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9294454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98416513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7883909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15261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0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904529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9823337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2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068848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3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23612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C2DB2FE-E9BB-4592-ABF0-6D9A4DBDF4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362B9-A212-4636-930F-8E280C6B7D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2F926F1-7C5D-4AEB-93C4-B41ACAC332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fld id="{B28593A9-40E4-4715-BB88-DD783705E2B1}" type="datetimeFigureOut">
              <a:rPr lang="en-US" smtClean="0"/>
              <a:pPr/>
              <a:t>2/19/2024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0687F8-9398-47E0-92F0-116456CA557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FC9736-C06A-4629-9229-24589F5128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UTM Avo" panose="02040603050506020204" pitchFamily="18" charset="0"/>
              </a:defRPr>
            </a:lvl1pPr>
          </a:lstStyle>
          <a:p>
            <a:fld id="{A1D6A31A-DEAA-4B37-8FF5-84366831316E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1414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UTM Avo" panose="02040603050506020204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6">
          <p15:clr>
            <a:srgbClr val="F26B43"/>
          </p15:clr>
        </p15:guide>
        <p15:guide id="2" pos="7256">
          <p15:clr>
            <a:srgbClr val="F26B43"/>
          </p15:clr>
        </p15:guide>
        <p15:guide id="3" orient="horz" pos="648">
          <p15:clr>
            <a:srgbClr val="F26B43"/>
          </p15:clr>
        </p15:guide>
        <p15:guide id="4" orient="horz" pos="712">
          <p15:clr>
            <a:srgbClr val="F26B43"/>
          </p15:clr>
        </p15:guide>
        <p15:guide id="5" orient="horz" pos="3928">
          <p15:clr>
            <a:srgbClr val="F26B43"/>
          </p15:clr>
        </p15:guide>
        <p15:guide id="6" orient="horz" pos="3864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56043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9.jpeg"/><Relationship Id="rId5" Type="http://schemas.openxmlformats.org/officeDocument/2006/relationships/image" Target="../media/image32.png"/><Relationship Id="rId10" Type="http://schemas.openxmlformats.org/officeDocument/2006/relationships/image" Target="../media/image26.png"/><Relationship Id="rId4" Type="http://schemas.openxmlformats.org/officeDocument/2006/relationships/image" Target="../media/image31.png"/><Relationship Id="rId9" Type="http://schemas.openxmlformats.org/officeDocument/2006/relationships/image" Target="../media/image35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13" Type="http://schemas.openxmlformats.org/officeDocument/2006/relationships/image" Target="../media/image37.png"/><Relationship Id="rId3" Type="http://schemas.openxmlformats.org/officeDocument/2006/relationships/image" Target="../media/image30.jpg"/><Relationship Id="rId7" Type="http://schemas.openxmlformats.org/officeDocument/2006/relationships/image" Target="../media/image34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36.png"/><Relationship Id="rId5" Type="http://schemas.openxmlformats.org/officeDocument/2006/relationships/image" Target="../media/image32.png"/><Relationship Id="rId10" Type="http://schemas.openxmlformats.org/officeDocument/2006/relationships/image" Target="../media/image29.jpeg"/><Relationship Id="rId4" Type="http://schemas.openxmlformats.org/officeDocument/2006/relationships/image" Target="../media/image31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svg"/><Relationship Id="rId7" Type="http://schemas.openxmlformats.org/officeDocument/2006/relationships/image" Target="../media/image41.sv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0.png"/><Relationship Id="rId5" Type="http://schemas.openxmlformats.org/officeDocument/2006/relationships/image" Target="../media/image10.sv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hoc10.vn/doc-sach/toan-3-tap-2/1/133/36/" TargetMode="External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3.png"/><Relationship Id="rId4" Type="http://schemas.openxmlformats.org/officeDocument/2006/relationships/hyperlink" Target="https://hoc10.vn/doc-sach/toan-3-tap-2/1/133/36/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48.png"/><Relationship Id="rId5" Type="http://schemas.openxmlformats.org/officeDocument/2006/relationships/hyperlink" Target="https://www.facebook.com/groups/hoc10donghanhcunggiaovientieuhoc" TargetMode="External"/><Relationship Id="rId4" Type="http://schemas.openxmlformats.org/officeDocument/2006/relationships/image" Target="../media/image4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toan-3-tap-2/1/133/36/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toan-3-tap-2/1/133/36/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svg"/><Relationship Id="rId5" Type="http://schemas.openxmlformats.org/officeDocument/2006/relationships/image" Target="../media/image11.png"/><Relationship Id="rId4" Type="http://schemas.openxmlformats.org/officeDocument/2006/relationships/image" Target="../media/image10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.png"/><Relationship Id="rId4" Type="http://schemas.openxmlformats.org/officeDocument/2006/relationships/hyperlink" Target="https://hoc10.vn/doc-sach/toan-3-tap-2/1/133/36/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image" Target="../media/image16.png"/><Relationship Id="rId7" Type="http://schemas.openxmlformats.org/officeDocument/2006/relationships/hyperlink" Target="https://hoc10.vn/doc-sach/toan-3-tap-2/1/133/36/" TargetMode="Externa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svg"/><Relationship Id="rId5" Type="http://schemas.openxmlformats.org/officeDocument/2006/relationships/image" Target="../media/image18.png"/><Relationship Id="rId4" Type="http://schemas.openxmlformats.org/officeDocument/2006/relationships/image" Target="../media/image17.svg"/><Relationship Id="rId9" Type="http://schemas.openxmlformats.org/officeDocument/2006/relationships/image" Target="../media/image21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jpe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0.jpg"/><Relationship Id="rId7" Type="http://schemas.openxmlformats.org/officeDocument/2006/relationships/image" Target="../media/image33.png"/><Relationship Id="rId12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11" Type="http://schemas.openxmlformats.org/officeDocument/2006/relationships/image" Target="../media/image29.jpeg"/><Relationship Id="rId5" Type="http://schemas.openxmlformats.org/officeDocument/2006/relationships/image" Target="../media/image32.png"/><Relationship Id="rId10" Type="http://schemas.openxmlformats.org/officeDocument/2006/relationships/image" Target="../media/image26.png"/><Relationship Id="rId4" Type="http://schemas.openxmlformats.org/officeDocument/2006/relationships/image" Target="../media/image31.png"/><Relationship Id="rId9" Type="http://schemas.openxmlformats.org/officeDocument/2006/relationships/image" Target="../media/image35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9FFD71C9-E11C-1516-4D8D-3AFE2CD15D99}"/>
              </a:ext>
            </a:extLst>
          </p:cNvPr>
          <p:cNvSpPr txBox="1"/>
          <p:nvPr/>
        </p:nvSpPr>
        <p:spPr>
          <a:xfrm>
            <a:off x="9510944" y="0"/>
            <a:ext cx="2681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</a:rPr>
              <a:t>TOÁN 3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749AAE4-AAE8-4F14-B963-C4BD00694A92}"/>
              </a:ext>
            </a:extLst>
          </p:cNvPr>
          <p:cNvSpPr/>
          <p:nvPr/>
        </p:nvSpPr>
        <p:spPr>
          <a:xfrm>
            <a:off x="10603076" y="589132"/>
            <a:ext cx="9909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40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Tập</a:t>
            </a:r>
            <a:r>
              <a:rPr lang="en-US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Avo" panose="02040603050506020204" pitchFamily="18" charset="0"/>
                <a:cs typeface="Arial" panose="020B0604020202020204" pitchFamily="34" charset="0"/>
              </a:rPr>
              <a:t> 2</a:t>
            </a:r>
          </a:p>
        </p:txBody>
      </p:sp>
      <p:sp>
        <p:nvSpPr>
          <p:cNvPr id="9" name="Google Shape;54;p1">
            <a:extLst>
              <a:ext uri="{FF2B5EF4-FFF2-40B4-BE49-F238E27FC236}">
                <a16:creationId xmlns:a16="http://schemas.microsoft.com/office/drawing/2014/main" id="{D2B0C381-AC83-477C-A42B-612BDE63DE3C}"/>
              </a:ext>
            </a:extLst>
          </p:cNvPr>
          <p:cNvSpPr txBox="1">
            <a:spLocks/>
          </p:cNvSpPr>
          <p:nvPr/>
        </p:nvSpPr>
        <p:spPr>
          <a:xfrm>
            <a:off x="1113851" y="2368967"/>
            <a:ext cx="9964298" cy="24671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ct val="150000"/>
              </a:lnSpc>
              <a:buSzPts val="990"/>
              <a:buFont typeface="Arial"/>
              <a:buNone/>
            </a:pPr>
            <a:r>
              <a:rPr lang="en-US" sz="5200" b="1" dirty="0" err="1">
                <a:solidFill>
                  <a:srgbClr val="002060"/>
                </a:solidFill>
                <a:latin typeface="UTM Avo" panose="02040603050506020204" pitchFamily="18" charset="0"/>
              </a:rPr>
              <a:t>Tuần</a:t>
            </a:r>
            <a:r>
              <a:rPr lang="en-US" sz="5200" b="1" dirty="0">
                <a:solidFill>
                  <a:srgbClr val="002060"/>
                </a:solidFill>
                <a:latin typeface="UTM Avo" panose="02040603050506020204" pitchFamily="18" charset="0"/>
              </a:rPr>
              <a:t> 23</a:t>
            </a:r>
          </a:p>
          <a:p>
            <a:pPr algn="ctr" defTabSz="914377">
              <a:lnSpc>
                <a:spcPct val="150000"/>
              </a:lnSpc>
              <a:defRPr/>
            </a:pPr>
            <a:r>
              <a:rPr lang="en-US" sz="5200" b="1" dirty="0" err="1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Bài</a:t>
            </a:r>
            <a:r>
              <a:rPr lang="en-US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72: </a:t>
            </a:r>
            <a:r>
              <a:rPr lang="vi-VN" sz="5200" b="1" dirty="0">
                <a:solidFill>
                  <a:srgbClr val="FF000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Khối hộp chữ nhật. Khối lập phương</a:t>
            </a:r>
            <a:endParaRPr lang="en-US" sz="5200" b="1" dirty="0">
              <a:solidFill>
                <a:srgbClr val="FF0000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7716"/>
            <a:ext cx="12202003" cy="871460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85" y="4301242"/>
            <a:ext cx="1169521" cy="1463501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91765" y="208347"/>
            <a:ext cx="11182026" cy="3416735"/>
            <a:chOff x="46937" y="-529916"/>
            <a:chExt cx="11182026" cy="34167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BD9B5C9-CA06-4115-934D-476E7C929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64938" y="-529916"/>
              <a:ext cx="10064025" cy="341673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69133" y="421234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sym typeface="Arial"/>
                </a:rPr>
                <a:t>02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8B091A5C-15C3-CDBD-D2E4-EA9C3CD9B0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7976" cy="533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20AC510-5767-7D63-F7B7-8319AFBFF3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7284" y="457193"/>
            <a:ext cx="6370333" cy="16489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8DB551F-087F-7D12-976A-76ADB419C1FA}"/>
              </a:ext>
            </a:extLst>
          </p:cNvPr>
          <p:cNvSpPr txBox="1"/>
          <p:nvPr/>
        </p:nvSpPr>
        <p:spPr>
          <a:xfrm>
            <a:off x="2678791" y="2278551"/>
            <a:ext cx="74888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Những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hình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nào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có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6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mặt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đều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là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hình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3200" b="0" i="0" dirty="0" err="1">
                <a:solidFill>
                  <a:srgbClr val="000000"/>
                </a:solidFill>
                <a:effectLst/>
                <a:latin typeface="+mn-lt"/>
              </a:rPr>
              <a:t>vuông</a:t>
            </a:r>
            <a:r>
              <a:rPr lang="en-US" sz="3200" b="0" i="0" dirty="0">
                <a:solidFill>
                  <a:srgbClr val="000000"/>
                </a:solidFill>
                <a:effectLst/>
                <a:latin typeface="+mn-lt"/>
              </a:rPr>
              <a:t>?</a:t>
            </a:r>
            <a:endParaRPr lang="en-US" sz="3200" dirty="0">
              <a:latin typeface="+mn-lt"/>
            </a:endParaRP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1EB62DA4-532F-DFE5-0B23-135F62423133}"/>
              </a:ext>
            </a:extLst>
          </p:cNvPr>
          <p:cNvGrpSpPr/>
          <p:nvPr/>
        </p:nvGrpSpPr>
        <p:grpSpPr>
          <a:xfrm>
            <a:off x="3391972" y="3948673"/>
            <a:ext cx="7474501" cy="2371084"/>
            <a:chOff x="3391972" y="3948673"/>
            <a:chExt cx="7474501" cy="2371084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3391972" y="3948673"/>
              <a:ext cx="7474501" cy="2371084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F66EEC6-A253-A263-D3B8-04835B5F91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2820" t="49132" r="35921"/>
            <a:stretch/>
          </p:blipFill>
          <p:spPr>
            <a:xfrm>
              <a:off x="6529327" y="4178335"/>
              <a:ext cx="3026325" cy="187445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844F6C-6144-CC3B-2F17-37370A62BD3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/>
            <a:srcRect l="42820" r="35921" b="43220"/>
            <a:stretch/>
          </p:blipFill>
          <p:spPr>
            <a:xfrm>
              <a:off x="5111889" y="4343391"/>
              <a:ext cx="2404577" cy="166246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3901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7716"/>
            <a:ext cx="12202003" cy="871460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91765" y="208347"/>
            <a:ext cx="11182026" cy="3416735"/>
            <a:chOff x="46937" y="-529916"/>
            <a:chExt cx="11182026" cy="34167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BD9B5C9-CA06-4115-934D-476E7C929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164938" y="-529916"/>
              <a:ext cx="10064025" cy="341673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69133" y="421234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sym typeface="Arial"/>
                </a:rPr>
                <a:t>03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8B091A5C-15C3-CDBD-D2E4-EA9C3CD9B01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7976" cy="533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20AC510-5767-7D63-F7B7-8319AFBFF3A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807284" y="457193"/>
            <a:ext cx="6370333" cy="16489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8DB551F-087F-7D12-976A-76ADB419C1FA}"/>
              </a:ext>
            </a:extLst>
          </p:cNvPr>
          <p:cNvSpPr txBox="1"/>
          <p:nvPr/>
        </p:nvSpPr>
        <p:spPr>
          <a:xfrm>
            <a:off x="2497368" y="2329386"/>
            <a:ext cx="74888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b="0" i="0" dirty="0" err="1">
                <a:solidFill>
                  <a:srgbClr val="000000"/>
                </a:solidFill>
                <a:effectLst/>
                <a:latin typeface="+mn-lt"/>
              </a:rPr>
              <a:t>Những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+mn-lt"/>
              </a:rPr>
              <a:t>hình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+mn-lt"/>
              </a:rPr>
              <a:t>nào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+mn-lt"/>
              </a:rPr>
              <a:t>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+mn-lt"/>
              </a:rPr>
              <a:t>có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+mn-lt"/>
              </a:rPr>
              <a:t> 12 </a:t>
            </a:r>
            <a:r>
              <a:rPr lang="en-US" sz="4000" b="0" i="0" dirty="0" err="1">
                <a:solidFill>
                  <a:srgbClr val="000000"/>
                </a:solidFill>
                <a:effectLst/>
                <a:latin typeface="+mn-lt"/>
              </a:rPr>
              <a:t>cạnh</a:t>
            </a:r>
            <a:r>
              <a:rPr lang="en-US" sz="4000" b="0" i="0" dirty="0">
                <a:solidFill>
                  <a:srgbClr val="000000"/>
                </a:solidFill>
                <a:effectLst/>
                <a:latin typeface="+mn-lt"/>
              </a:rPr>
              <a:t>?</a:t>
            </a:r>
            <a:endParaRPr lang="en-US" sz="3200" dirty="0">
              <a:latin typeface="+mn-lt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1CAF69-9872-30EB-9ECA-6EB0F2ACDF47}"/>
              </a:ext>
            </a:extLst>
          </p:cNvPr>
          <p:cNvGrpSpPr/>
          <p:nvPr/>
        </p:nvGrpSpPr>
        <p:grpSpPr>
          <a:xfrm>
            <a:off x="1752685" y="3948673"/>
            <a:ext cx="10084397" cy="2371084"/>
            <a:chOff x="1752685" y="3948673"/>
            <a:chExt cx="10084397" cy="2371084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BC6A1B7-E8F3-46D7-A22A-84F8AB3A96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752685" y="4301242"/>
              <a:ext cx="1169521" cy="1463501"/>
            </a:xfrm>
            <a:prstGeom prst="rect">
              <a:avLst/>
            </a:prstGeom>
          </p:spPr>
        </p:pic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3391972" y="3948673"/>
              <a:ext cx="7474501" cy="2371084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Arial"/>
              </a:endParaRPr>
            </a:p>
          </p:txBody>
        </p: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3E9105E5-28D1-458D-B521-66190560E0C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r="73270"/>
            <a:stretch/>
          </p:blipFill>
          <p:spPr>
            <a:xfrm>
              <a:off x="4658196" y="4227203"/>
              <a:ext cx="1958826" cy="1896933"/>
            </a:xfrm>
            <a:prstGeom prst="rect">
              <a:avLst/>
            </a:prstGeom>
          </p:spPr>
        </p:pic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9401DA30-FE68-723C-1BFD-72F21ED6DFD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3"/>
            <a:srcRect l="42005"/>
            <a:stretch/>
          </p:blipFill>
          <p:spPr>
            <a:xfrm>
              <a:off x="6622024" y="3974561"/>
              <a:ext cx="5215058" cy="232768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54330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BD5DC29-14FF-4EF8-2A16-99AE8C361E04}"/>
              </a:ext>
            </a:extLst>
          </p:cNvPr>
          <p:cNvSpPr/>
          <p:nvPr/>
        </p:nvSpPr>
        <p:spPr>
          <a:xfrm>
            <a:off x="3918919" y="812800"/>
            <a:ext cx="8057208" cy="57912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4"/>
          <p:cNvSpPr txBox="1"/>
          <p:nvPr/>
        </p:nvSpPr>
        <p:spPr>
          <a:xfrm>
            <a:off x="215873" y="1687037"/>
            <a:ext cx="3742711" cy="173259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40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Trò</a:t>
            </a:r>
            <a:r>
              <a:rPr lang="en-US" sz="40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chơi</a:t>
            </a:r>
            <a:r>
              <a:rPr lang="en-US" sz="40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: “</a:t>
            </a:r>
            <a:r>
              <a:rPr lang="en-US" sz="40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Đoán</a:t>
            </a:r>
            <a:r>
              <a:rPr lang="en-US" sz="40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hình</a:t>
            </a:r>
            <a:r>
              <a:rPr lang="en-US" sz="4000" b="1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”</a:t>
            </a:r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>
            <a:off x="685800" y="685800"/>
            <a:ext cx="591729" cy="604928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3596985" y="5457811"/>
            <a:ext cx="321934" cy="32911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356499" y="4047901"/>
            <a:ext cx="3701409" cy="242089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D22ACE7-06B7-2770-C69F-65360DCE96D9}"/>
              </a:ext>
            </a:extLst>
          </p:cNvPr>
          <p:cNvSpPr txBox="1"/>
          <p:nvPr/>
        </p:nvSpPr>
        <p:spPr>
          <a:xfrm>
            <a:off x="4270976" y="922469"/>
            <a:ext cx="7564525" cy="5546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90510" indent="-19051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67" dirty="0">
                <a:latin typeface="UTM Avo" panose="02040603050506020204" pitchFamily="18" charset="0"/>
                <a:cs typeface="Arial" panose="020B0604020202020204" pitchFamily="34" charset="0"/>
              </a:rPr>
              <a:t>Chia </a:t>
            </a:r>
            <a:r>
              <a:rPr lang="en-US" sz="2667" dirty="0" err="1">
                <a:latin typeface="UTM Avo" panose="02040603050506020204" pitchFamily="18" charset="0"/>
                <a:cs typeface="Arial" panose="020B0604020202020204" pitchFamily="34" charset="0"/>
              </a:rPr>
              <a:t>lớp</a:t>
            </a:r>
            <a:r>
              <a:rPr lang="en-US" sz="2667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cs typeface="Arial" panose="020B0604020202020204" pitchFamily="34" charset="0"/>
              </a:rPr>
              <a:t>thành</a:t>
            </a:r>
            <a:r>
              <a:rPr lang="en-US" sz="2667" dirty="0">
                <a:latin typeface="UTM Avo" panose="02040603050506020204" pitchFamily="18" charset="0"/>
                <a:cs typeface="Arial" panose="020B0604020202020204" pitchFamily="34" charset="0"/>
              </a:rPr>
              <a:t> 4 </a:t>
            </a:r>
            <a:r>
              <a:rPr lang="en-US" sz="2667" dirty="0" err="1">
                <a:latin typeface="UTM Avo" panose="02040603050506020204" pitchFamily="18" charset="0"/>
                <a:cs typeface="Arial" panose="020B0604020202020204" pitchFamily="34" charset="0"/>
              </a:rPr>
              <a:t>nhóm</a:t>
            </a:r>
            <a:r>
              <a:rPr lang="en-US" sz="2667" dirty="0"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túi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kín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ít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nhất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lớn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nhỏ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khác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190510" indent="-19051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bịt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mắt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tay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vào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túi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lấy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(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hay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lên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đặc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điểm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tên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190510" indent="-19051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làm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trọng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tài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</a:p>
          <a:p>
            <a:pPr marL="190510" indent="-19051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nhóm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luân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phiên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lấy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chơi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đến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hết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r>
              <a:rPr lang="en-US" sz="2667" dirty="0"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7230B021-DCA9-0513-F988-64B84E0AE9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605" b="-1"/>
          <a:stretch/>
        </p:blipFill>
        <p:spPr>
          <a:xfrm>
            <a:off x="813880" y="1333501"/>
            <a:ext cx="10021259" cy="3698242"/>
          </a:xfrm>
          <a:prstGeom prst="rect">
            <a:avLst/>
          </a:prstGeom>
        </p:spPr>
      </p:pic>
      <p:sp>
        <p:nvSpPr>
          <p:cNvPr id="17" name="TextBox 16">
            <a:hlinkClick r:id="rId3"/>
            <a:extLst>
              <a:ext uri="{FF2B5EF4-FFF2-40B4-BE49-F238E27FC236}">
                <a16:creationId xmlns:a16="http://schemas.microsoft.com/office/drawing/2014/main" id="{72695603-9C75-CCF1-DCB8-1B9D5C7333CF}"/>
              </a:ext>
            </a:extLst>
          </p:cNvPr>
          <p:cNvSpPr txBox="1"/>
          <p:nvPr/>
        </p:nvSpPr>
        <p:spPr>
          <a:xfrm>
            <a:off x="712280" y="665490"/>
            <a:ext cx="19039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+mn-lt"/>
              </a:rPr>
              <a:t>Bài</a:t>
            </a:r>
            <a:r>
              <a:rPr lang="en-US" sz="2800" b="1" dirty="0">
                <a:solidFill>
                  <a:schemeClr val="tx1"/>
                </a:solidFill>
                <a:latin typeface="+mn-lt"/>
              </a:rPr>
              <a:t> 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852755" y="649655"/>
            <a:ext cx="10696563" cy="5672355"/>
            <a:chOff x="0" y="0"/>
            <a:chExt cx="3011284" cy="3015503"/>
          </a:xfrm>
          <a:solidFill>
            <a:schemeClr val="accent2">
              <a:lumMod val="20000"/>
              <a:lumOff val="80000"/>
            </a:schemeClr>
          </a:solidFill>
        </p:grpSpPr>
        <p:sp>
          <p:nvSpPr>
            <p:cNvPr id="3" name="Freeform 3"/>
            <p:cNvSpPr/>
            <p:nvPr/>
          </p:nvSpPr>
          <p:spPr>
            <a:xfrm>
              <a:off x="0" y="0"/>
              <a:ext cx="3011284" cy="3015503"/>
            </a:xfrm>
            <a:custGeom>
              <a:avLst/>
              <a:gdLst/>
              <a:ahLst/>
              <a:cxnLst/>
              <a:rect l="l" t="t" r="r" b="b"/>
              <a:pathLst>
                <a:path w="3011284" h="3015503">
                  <a:moveTo>
                    <a:pt x="2886823" y="3015503"/>
                  </a:moveTo>
                  <a:lnTo>
                    <a:pt x="124460" y="3015503"/>
                  </a:lnTo>
                  <a:cubicBezTo>
                    <a:pt x="55880" y="3015503"/>
                    <a:pt x="0" y="2959623"/>
                    <a:pt x="0" y="289104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886824" y="0"/>
                  </a:lnTo>
                  <a:cubicBezTo>
                    <a:pt x="2955404" y="0"/>
                    <a:pt x="3011284" y="55880"/>
                    <a:pt x="3011284" y="124460"/>
                  </a:cubicBezTo>
                  <a:lnTo>
                    <a:pt x="3011284" y="2891043"/>
                  </a:lnTo>
                  <a:cubicBezTo>
                    <a:pt x="3011284" y="2959623"/>
                    <a:pt x="2955404" y="3015503"/>
                    <a:pt x="2886824" y="3015503"/>
                  </a:cubicBezTo>
                  <a:close/>
                </a:path>
              </a:pathLst>
            </a:custGeom>
            <a:grpFill/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7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00594" flipV="1">
            <a:off x="11589223" y="6014428"/>
            <a:ext cx="615164" cy="615164"/>
          </a:xfrm>
          <a:prstGeom prst="rect">
            <a:avLst/>
          </a:prstGeom>
        </p:spPr>
      </p:pic>
      <p:sp>
        <p:nvSpPr>
          <p:cNvPr id="18" name="TextBox 17">
            <a:hlinkClick r:id="rId4"/>
            <a:extLst>
              <a:ext uri="{FF2B5EF4-FFF2-40B4-BE49-F238E27FC236}">
                <a16:creationId xmlns:a16="http://schemas.microsoft.com/office/drawing/2014/main" id="{7AF6785C-DE0F-E19E-BD01-50956C93CD12}"/>
              </a:ext>
            </a:extLst>
          </p:cNvPr>
          <p:cNvSpPr txBox="1"/>
          <p:nvPr/>
        </p:nvSpPr>
        <p:spPr>
          <a:xfrm>
            <a:off x="4537143" y="649655"/>
            <a:ext cx="7012175" cy="3708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tabLst>
                <a:tab pos="3960905" algn="l"/>
              </a:tabLst>
            </a:pPr>
            <a:r>
              <a:rPr lang="en-US" sz="2667" b="1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Bài</a:t>
            </a:r>
            <a:r>
              <a:rPr lang="en-US" sz="2667" b="1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4: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nói</a:t>
            </a:r>
            <a:r>
              <a:rPr lang="en-US" sz="2667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r</a:t>
            </a:r>
            <a:r>
              <a:rPr lang="vi-VN" sz="2667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ằ</a:t>
            </a:r>
            <a:r>
              <a:rPr lang="en-US" sz="2667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 “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đo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thì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thể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độ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dài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tất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cả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còn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”.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ý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không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?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Tại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sao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?</a:t>
            </a:r>
            <a:endParaRPr lang="en-US" sz="2667" dirty="0">
              <a:latin typeface="UTM Avo" panose="02040603050506020204" pitchFamily="18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F9972C7-38EB-B859-1142-6FCA5C307A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37143" y="4295086"/>
            <a:ext cx="6160021" cy="20269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38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>
            <a:extLst>
              <a:ext uri="{FF2B5EF4-FFF2-40B4-BE49-F238E27FC236}">
                <a16:creationId xmlns:a16="http://schemas.microsoft.com/office/drawing/2014/main" id="{6319489B-2F1C-9471-034D-24E4F6A457D0}"/>
              </a:ext>
            </a:extLst>
          </p:cNvPr>
          <p:cNvSpPr txBox="1"/>
          <p:nvPr/>
        </p:nvSpPr>
        <p:spPr>
          <a:xfrm>
            <a:off x="657190" y="530425"/>
            <a:ext cx="10877620" cy="55177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960905" algn="l"/>
              </a:tabLst>
            </a:pP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Em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đồng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ý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với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bạn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Nguyên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Vì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đều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Mà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vuông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4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bằng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nhau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Nên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ta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cần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đo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1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là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biết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được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tất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cả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chiếc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48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4800" dirty="0">
              <a:latin typeface="UTM Avo" panose="02040603050506020204" pitchFamily="18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04B2386A-A487-885B-CAF9-55F147C97057}"/>
              </a:ext>
            </a:extLst>
          </p:cNvPr>
          <p:cNvSpPr/>
          <p:nvPr/>
        </p:nvSpPr>
        <p:spPr>
          <a:xfrm>
            <a:off x="2819400" y="1574800"/>
            <a:ext cx="6477000" cy="3556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b="0" i="0" dirty="0">
                <a:solidFill>
                  <a:srgbClr val="000000"/>
                </a:solidFill>
                <a:effectLst/>
              </a:rPr>
              <a:t>Qua bài học hôm nay, em đã học thêm được điều gì?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7026374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725408">
            <a:off x="9809526" y="519790"/>
            <a:ext cx="396122" cy="3320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 rot="-1725408">
            <a:off x="1571676" y="1628288"/>
            <a:ext cx="396122" cy="33202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86E6ACDD-4661-4B27-5F53-15DC5FBA3CF2}"/>
              </a:ext>
            </a:extLst>
          </p:cNvPr>
          <p:cNvSpPr txBox="1"/>
          <p:nvPr/>
        </p:nvSpPr>
        <p:spPr>
          <a:xfrm>
            <a:off x="2974627" y="880711"/>
            <a:ext cx="6242746" cy="89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30">
              <a:lnSpc>
                <a:spcPct val="150000"/>
              </a:lnSpc>
              <a:buClrTx/>
              <a:defRPr/>
            </a:pPr>
            <a:r>
              <a:rPr lang="en-US" sz="4000" b="1" dirty="0">
                <a:solidFill>
                  <a:prstClr val="black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HƯỚNG DẪN VỀ NHÀ</a:t>
            </a:r>
            <a:endParaRPr lang="en-US" sz="4000" b="1" kern="1200" dirty="0">
              <a:solidFill>
                <a:prstClr val="black"/>
              </a:solidFill>
              <a:latin typeface="UTM Avo" panose="020406030505060202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D3C5F016-3026-C1E3-8A7C-824D71A3CA6A}"/>
              </a:ext>
            </a:extLst>
          </p:cNvPr>
          <p:cNvSpPr/>
          <p:nvPr/>
        </p:nvSpPr>
        <p:spPr>
          <a:xfrm>
            <a:off x="1769736" y="2453119"/>
            <a:ext cx="770264" cy="6534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577BAC9D-003F-E8A6-BD4B-972832448558}"/>
              </a:ext>
            </a:extLst>
          </p:cNvPr>
          <p:cNvSpPr/>
          <p:nvPr/>
        </p:nvSpPr>
        <p:spPr>
          <a:xfrm>
            <a:off x="1769736" y="3844768"/>
            <a:ext cx="770264" cy="653477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en-US" sz="3000" b="1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99057DCE-19B9-C80D-B142-45257FB8F9C0}"/>
              </a:ext>
            </a:extLst>
          </p:cNvPr>
          <p:cNvSpPr txBox="1"/>
          <p:nvPr/>
        </p:nvSpPr>
        <p:spPr>
          <a:xfrm>
            <a:off x="2851182" y="2041408"/>
            <a:ext cx="7964954" cy="1247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lại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667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y</a:t>
            </a:r>
            <a:r>
              <a:rPr lang="vi-VN" sz="2667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ế</a:t>
            </a:r>
            <a:r>
              <a:rPr lang="en-US" sz="2667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tố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cơ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như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n-US" sz="2667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232FD615-3773-4955-623F-E3133A5F998D}"/>
              </a:ext>
            </a:extLst>
          </p:cNvPr>
          <p:cNvSpPr txBox="1"/>
          <p:nvPr/>
        </p:nvSpPr>
        <p:spPr>
          <a:xfrm>
            <a:off x="2900106" y="3548594"/>
            <a:ext cx="6949440" cy="12476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Tìm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những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dùng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có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667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2667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667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7386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21" grpId="0"/>
      <p:bldP spid="2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4540957" y="3585180"/>
            <a:ext cx="2944537" cy="295847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>
            <a:noFill/>
          </a:ln>
          <a:effectLst>
            <a:outerShdw blurRad="44450" dist="27940" dir="5400000" algn="ctr">
              <a:srgbClr val="000000">
                <a:alpha val="31764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pic>
        <p:nvPicPr>
          <p:cNvPr id="85" name="Google Shape;85;p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701956" y="3753145"/>
            <a:ext cx="2622541" cy="2622541"/>
          </a:xfrm>
          <a:prstGeom prst="roundRect">
            <a:avLst>
              <a:gd name="adj" fmla="val 16667"/>
            </a:avLst>
          </a:prstGeom>
          <a:noFill/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sp>
        <p:nvSpPr>
          <p:cNvPr id="86" name="Google Shape;86;p1"/>
          <p:cNvSpPr txBox="1"/>
          <p:nvPr/>
        </p:nvSpPr>
        <p:spPr>
          <a:xfrm>
            <a:off x="454403" y="574846"/>
            <a:ext cx="11367083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1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Để kết nối cộng đồng giáo viên và nhận thêm nhiều tài liệu giảng dạy,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mời quý thầy cô tham gia Group Facebook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theo đường link:  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7" name="Google Shape;87;p1"/>
          <p:cNvSpPr/>
          <p:nvPr/>
        </p:nvSpPr>
        <p:spPr>
          <a:xfrm>
            <a:off x="2441908" y="2000034"/>
            <a:ext cx="7407478" cy="461665"/>
          </a:xfrm>
          <a:prstGeom prst="roundRect">
            <a:avLst>
              <a:gd name="adj" fmla="val 16667"/>
            </a:avLst>
          </a:prstGeom>
          <a:solidFill>
            <a:srgbClr val="FBE4D4"/>
          </a:solidFill>
          <a:ln w="12700" cap="flat" cmpd="sng">
            <a:solidFill>
              <a:srgbClr val="C55A1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UTM Avo" panose="02040603050506020204" pitchFamily="18" charset="0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1">
            <a:hlinkClick r:id="rId5"/>
          </p:cNvPr>
          <p:cNvSpPr txBox="1"/>
          <p:nvPr/>
        </p:nvSpPr>
        <p:spPr>
          <a:xfrm>
            <a:off x="2644617" y="2000034"/>
            <a:ext cx="712225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400" b="1" i="0" u="sng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Hoc10 – Đồng hành cùng giáo viên tiểu học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4011326" y="2381351"/>
            <a:ext cx="4321723" cy="5539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>
                <a:ln>
                  <a:noFill/>
                </a:ln>
                <a:solidFill>
                  <a:srgbClr val="833C0B"/>
                </a:solidFill>
                <a:effectLst/>
                <a:uLnTx/>
                <a:uFillTx/>
                <a:latin typeface="UTM Avo" panose="02040603050506020204" pitchFamily="18" charset="0"/>
                <a:cs typeface="Arial"/>
                <a:sym typeface="Arial"/>
              </a:rPr>
              <a:t>Hoặc truy cập qua QR code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UTM Avo" panose="02040603050506020204" pitchFamily="18" charset="0"/>
              <a:cs typeface="Arial"/>
              <a:sym typeface="Arial"/>
            </a:endParaRPr>
          </a:p>
        </p:txBody>
      </p:sp>
      <p:pic>
        <p:nvPicPr>
          <p:cNvPr id="90" name="Google Shape;90;p1" descr="Ngón Trỏ, ngón tay, Máy tính Biểu tượng Tay - tay png tải về - Miễn phí  trong suốt Tay png Tải về.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 rot="-5400000">
            <a:off x="5444625" y="2851979"/>
            <a:ext cx="1053311" cy="74902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69A1EC59-9FF1-6789-24CE-5B864D5AC6CB}"/>
              </a:ext>
            </a:extLst>
          </p:cNvPr>
          <p:cNvGrpSpPr/>
          <p:nvPr/>
        </p:nvGrpSpPr>
        <p:grpSpPr>
          <a:xfrm>
            <a:off x="4727728" y="2592648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FB6639BD-7E8D-CEB2-7D1F-6944A0919EC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417E4C6-580F-A5A7-AB08-9EDD915FF089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25408">
            <a:off x="9809526" y="519790"/>
            <a:ext cx="396122" cy="332022"/>
          </a:xfrm>
          <a:prstGeom prst="rect">
            <a:avLst/>
          </a:prstGeom>
        </p:spPr>
      </p:pic>
      <p:pic>
        <p:nvPicPr>
          <p:cNvPr id="1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725408">
            <a:off x="1571676" y="1628288"/>
            <a:ext cx="396122" cy="332022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DA6B5FE0-98EE-E1BA-E595-48B2AAD0F9D5}"/>
              </a:ext>
            </a:extLst>
          </p:cNvPr>
          <p:cNvSpPr txBox="1"/>
          <p:nvPr/>
        </p:nvSpPr>
        <p:spPr>
          <a:xfrm>
            <a:off x="475467" y="1876343"/>
            <a:ext cx="4368800" cy="27767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Quan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sát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nêu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tranh</a:t>
            </a:r>
            <a:r>
              <a:rPr lang="en-US" sz="30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3000" dirty="0"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B5A5807-7173-983A-E7B3-2C6F67870C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1596" y="1797537"/>
            <a:ext cx="6792817" cy="290501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D615CC1D-BABD-B903-D116-67842FF27019}"/>
              </a:ext>
            </a:extLst>
          </p:cNvPr>
          <p:cNvGrpSpPr/>
          <p:nvPr/>
        </p:nvGrpSpPr>
        <p:grpSpPr>
          <a:xfrm>
            <a:off x="4727728" y="2592648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0A859736-2C11-9918-5BDD-AD015311AAD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FB20AAB7-ECA5-8319-6CA0-B4B4E9E9E8F9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/>
          <p:cNvSpPr txBox="1"/>
          <p:nvPr/>
        </p:nvSpPr>
        <p:spPr>
          <a:xfrm>
            <a:off x="6543724" y="1221972"/>
            <a:ext cx="5134252" cy="10724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Làm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quen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với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đặc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điểm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của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khối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hộp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chữ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nhật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khối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lập</a:t>
            </a:r>
            <a:r>
              <a:rPr lang="en-US" sz="2500" dirty="0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solidFill>
                  <a:schemeClr val="tx1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phương</a:t>
            </a:r>
            <a:endParaRPr lang="en-US" sz="2500" dirty="0">
              <a:solidFill>
                <a:schemeClr val="tx1"/>
              </a:solidFill>
              <a:latin typeface="UTM Avo" panose="02040603050506020204" pitchFamily="18" charset="0"/>
              <a:cs typeface="Arial" panose="020B0604020202020204" pitchFamily="34" charset="0"/>
            </a:endParaRP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p:blipFill>
        <p:spPr>
          <a:xfrm>
            <a:off x="3596985" y="5457811"/>
            <a:ext cx="321934" cy="32911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5112479">
            <a:off x="4363041" y="6023286"/>
            <a:ext cx="302947" cy="89102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044C80D-68CC-70B1-97C8-BCD16701ACE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9239"/>
          <a:stretch/>
        </p:blipFill>
        <p:spPr>
          <a:xfrm>
            <a:off x="-248838" y="1059683"/>
            <a:ext cx="7687801" cy="1733466"/>
          </a:xfrm>
          <a:prstGeom prst="rect">
            <a:avLst/>
          </a:prstGeom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81F13FBD-D06A-F608-6660-EA4BB44338CC}"/>
              </a:ext>
            </a:extLst>
          </p:cNvPr>
          <p:cNvGrpSpPr/>
          <p:nvPr/>
        </p:nvGrpSpPr>
        <p:grpSpPr>
          <a:xfrm>
            <a:off x="1988520" y="2974083"/>
            <a:ext cx="4138774" cy="3064267"/>
            <a:chOff x="312595" y="3265309"/>
            <a:chExt cx="4138774" cy="3064267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2E2264B8-B0E9-13D3-DC15-331BEF4D9F50}"/>
                </a:ext>
              </a:extLst>
            </p:cNvPr>
            <p:cNvSpPr/>
            <p:nvPr/>
          </p:nvSpPr>
          <p:spPr>
            <a:xfrm>
              <a:off x="312595" y="3265309"/>
              <a:ext cx="3855604" cy="3064267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A4BACD08-808A-B3B6-59A4-74D3D3A9CB17}"/>
                </a:ext>
              </a:extLst>
            </p:cNvPr>
            <p:cNvSpPr txBox="1"/>
            <p:nvPr/>
          </p:nvSpPr>
          <p:spPr>
            <a:xfrm>
              <a:off x="363830" y="3345885"/>
              <a:ext cx="4087539" cy="2783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err="1">
                  <a:latin typeface="+mn-lt"/>
                </a:rPr>
                <a:t>Khối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hộp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chữ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nhật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có</a:t>
              </a:r>
              <a:r>
                <a:rPr lang="en-US" sz="2400" dirty="0">
                  <a:latin typeface="+mn-lt"/>
                </a:rPr>
                <a:t>: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</a:rPr>
                <a:t>6 </a:t>
              </a:r>
              <a:r>
                <a:rPr lang="en-US" sz="2400" dirty="0" err="1">
                  <a:latin typeface="+mn-lt"/>
                </a:rPr>
                <a:t>mặt</a:t>
              </a:r>
              <a:r>
                <a:rPr lang="en-US" sz="2400" dirty="0">
                  <a:latin typeface="+mn-lt"/>
                </a:rPr>
                <a:t>, </a:t>
              </a:r>
              <a:r>
                <a:rPr lang="en-US" sz="2400" dirty="0" err="1">
                  <a:latin typeface="+mn-lt"/>
                </a:rPr>
                <a:t>các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mặt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đều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là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hình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chữ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nhật</a:t>
              </a:r>
              <a:endParaRPr lang="en-US" sz="2400" dirty="0">
                <a:latin typeface="+mn-lt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</a:rPr>
                <a:t>8 </a:t>
              </a:r>
              <a:r>
                <a:rPr lang="en-US" sz="2400" dirty="0" err="1">
                  <a:latin typeface="+mn-lt"/>
                </a:rPr>
                <a:t>đỉnh</a:t>
              </a:r>
              <a:endParaRPr lang="en-US" sz="2400" dirty="0">
                <a:latin typeface="+mn-lt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</a:rPr>
                <a:t>12 </a:t>
              </a:r>
              <a:r>
                <a:rPr lang="en-US" sz="2400" dirty="0" err="1">
                  <a:latin typeface="+mn-lt"/>
                </a:rPr>
                <a:t>cạnh</a:t>
              </a:r>
              <a:endParaRPr lang="en-US" sz="2400" dirty="0">
                <a:latin typeface="+mn-lt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6B29696-7012-747A-1788-617DB5E3EC94}"/>
              </a:ext>
            </a:extLst>
          </p:cNvPr>
          <p:cNvGrpSpPr/>
          <p:nvPr/>
        </p:nvGrpSpPr>
        <p:grpSpPr>
          <a:xfrm>
            <a:off x="6015199" y="2946931"/>
            <a:ext cx="3855604" cy="3179921"/>
            <a:chOff x="4202089" y="3429000"/>
            <a:chExt cx="3642613" cy="2793569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8556EABD-F00C-4DE4-2D04-1FE6D2AE5486}"/>
                </a:ext>
              </a:extLst>
            </p:cNvPr>
            <p:cNvSpPr/>
            <p:nvPr/>
          </p:nvSpPr>
          <p:spPr>
            <a:xfrm>
              <a:off x="4202089" y="3438730"/>
              <a:ext cx="3554510" cy="2783839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8D6AEC11-D9B5-474B-CCE5-897E862EFB7E}"/>
                </a:ext>
              </a:extLst>
            </p:cNvPr>
            <p:cNvSpPr txBox="1"/>
            <p:nvPr/>
          </p:nvSpPr>
          <p:spPr>
            <a:xfrm>
              <a:off x="4347297" y="3429000"/>
              <a:ext cx="3497405" cy="27838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sz="2400" dirty="0" err="1">
                  <a:latin typeface="+mn-lt"/>
                </a:rPr>
                <a:t>Khối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lập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phương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có</a:t>
              </a:r>
              <a:r>
                <a:rPr lang="en-US" sz="2400" dirty="0">
                  <a:latin typeface="+mn-lt"/>
                </a:rPr>
                <a:t>:</a:t>
              </a: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</a:rPr>
                <a:t>6 </a:t>
              </a:r>
              <a:r>
                <a:rPr lang="en-US" sz="2400" dirty="0" err="1">
                  <a:latin typeface="+mn-lt"/>
                </a:rPr>
                <a:t>mặt</a:t>
              </a:r>
              <a:r>
                <a:rPr lang="en-US" sz="2400" dirty="0">
                  <a:latin typeface="+mn-lt"/>
                </a:rPr>
                <a:t>, </a:t>
              </a:r>
              <a:r>
                <a:rPr lang="en-US" sz="2400" dirty="0" err="1">
                  <a:latin typeface="+mn-lt"/>
                </a:rPr>
                <a:t>các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mặt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đều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là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hình</a:t>
              </a:r>
              <a:r>
                <a:rPr lang="en-US" sz="2400" dirty="0">
                  <a:latin typeface="+mn-lt"/>
                </a:rPr>
                <a:t> </a:t>
              </a:r>
              <a:r>
                <a:rPr lang="en-US" sz="2400" dirty="0" err="1">
                  <a:latin typeface="+mn-lt"/>
                </a:rPr>
                <a:t>vuông</a:t>
              </a:r>
              <a:endParaRPr lang="en-US" sz="2400" dirty="0">
                <a:latin typeface="+mn-lt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</a:rPr>
                <a:t>8 </a:t>
              </a:r>
              <a:r>
                <a:rPr lang="en-US" sz="2400" dirty="0" err="1">
                  <a:latin typeface="+mn-lt"/>
                </a:rPr>
                <a:t>đỉnh</a:t>
              </a:r>
              <a:endParaRPr lang="en-US" sz="2400" dirty="0">
                <a:latin typeface="+mn-lt"/>
              </a:endParaRPr>
            </a:p>
            <a:p>
              <a:pPr marL="285750" indent="-285750">
                <a:lnSpc>
                  <a:spcPct val="150000"/>
                </a:lnSpc>
                <a:buFont typeface="Arial" panose="020B0604020202020204" pitchFamily="34" charset="0"/>
                <a:buChar char="•"/>
              </a:pPr>
              <a:r>
                <a:rPr lang="en-US" sz="2400" dirty="0">
                  <a:latin typeface="+mn-lt"/>
                </a:rPr>
                <a:t>12 </a:t>
              </a:r>
              <a:r>
                <a:rPr lang="en-US" sz="2400" dirty="0" err="1">
                  <a:latin typeface="+mn-lt"/>
                </a:rPr>
                <a:t>cạnh</a:t>
              </a:r>
              <a:endParaRPr lang="en-US" sz="2400" dirty="0">
                <a:latin typeface="+mn-lt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5299C003-1C17-0026-3AFB-E3A3C06A7C8F}"/>
              </a:ext>
            </a:extLst>
          </p:cNvPr>
          <p:cNvGrpSpPr/>
          <p:nvPr/>
        </p:nvGrpSpPr>
        <p:grpSpPr>
          <a:xfrm>
            <a:off x="4727728" y="2592648"/>
            <a:ext cx="2736543" cy="1558939"/>
            <a:chOff x="309542" y="967667"/>
            <a:chExt cx="2878585" cy="1558939"/>
          </a:xfrm>
        </p:grpSpPr>
        <p:pic>
          <p:nvPicPr>
            <p:cNvPr id="3" name="Picture 2">
              <a:hlinkClick r:id="rId4"/>
              <a:extLst>
                <a:ext uri="{FF2B5EF4-FFF2-40B4-BE49-F238E27FC236}">
                  <a16:creationId xmlns:a16="http://schemas.microsoft.com/office/drawing/2014/main" id="{44132613-1D15-2904-A001-7642B98FEF0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</a:extLst>
            </a:blip>
            <a:srcRect l="7499" t="15368" r="7236" b="7264"/>
            <a:stretch/>
          </p:blipFill>
          <p:spPr>
            <a:xfrm>
              <a:off x="905522" y="1221589"/>
              <a:ext cx="1438182" cy="1305017"/>
            </a:xfrm>
            <a:prstGeom prst="rect">
              <a:avLst/>
            </a:prstGeom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395D873A-211F-30CA-9952-4F8CEE65B4DF}"/>
                </a:ext>
              </a:extLst>
            </p:cNvPr>
            <p:cNvSpPr txBox="1"/>
            <p:nvPr/>
          </p:nvSpPr>
          <p:spPr>
            <a:xfrm>
              <a:off x="309542" y="967667"/>
              <a:ext cx="287858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800" b="1">
                  <a:solidFill>
                    <a:schemeClr val="accent2"/>
                  </a:solidFill>
                  <a:latin typeface="UTM Avo" panose="02040603050506020204" pitchFamily="18" charset="0"/>
                </a:rPr>
                <a:t>Ấn để đến trang sách</a:t>
              </a: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E6ACF08A-FFC7-F0EA-9D90-57524806E3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28613" y="4633242"/>
            <a:ext cx="8333834" cy="1915145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l="39950" t="6951" b="675"/>
          <a:stretch>
            <a:fillRect/>
          </a:stretch>
        </p:blipFill>
        <p:spPr>
          <a:xfrm flipH="1">
            <a:off x="275830" y="1664102"/>
            <a:ext cx="2948219" cy="4084901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p:blipFill>
        <p:spPr>
          <a:xfrm rot="-600594" flipV="1">
            <a:off x="11589223" y="6014428"/>
            <a:ext cx="615164" cy="615164"/>
          </a:xfrm>
          <a:prstGeom prst="rect">
            <a:avLst/>
          </a:prstGeom>
        </p:spPr>
      </p:pic>
      <p:pic>
        <p:nvPicPr>
          <p:cNvPr id="9" name="Picture 9">
            <a:hlinkClick r:id="rId7"/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673430" y="911130"/>
            <a:ext cx="870837" cy="87083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B8CAB1-011B-0270-7CC1-CB54D70C8686}"/>
              </a:ext>
            </a:extLst>
          </p:cNvPr>
          <p:cNvSpPr txBox="1"/>
          <p:nvPr/>
        </p:nvSpPr>
        <p:spPr>
          <a:xfrm>
            <a:off x="4665797" y="1062814"/>
            <a:ext cx="6064555" cy="23189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960905" algn="l"/>
              </a:tabLst>
            </a:pP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a)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Lấy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từ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bộ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đồ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dùng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học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Toán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hộp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chữ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nhật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và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một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lập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phương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rồi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chỉ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ra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các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đỉnh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cạnh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,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mặt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của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khối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hình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đó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sz="2500" dirty="0">
              <a:latin typeface="UTM Avo" panose="02040603050506020204" pitchFamily="18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4CC652D-2977-153F-D338-C7BD00F6ADA1}"/>
              </a:ext>
            </a:extLst>
          </p:cNvPr>
          <p:cNvSpPr txBox="1"/>
          <p:nvPr/>
        </p:nvSpPr>
        <p:spPr>
          <a:xfrm>
            <a:off x="4665797" y="3429000"/>
            <a:ext cx="6064555" cy="11648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tabLst>
                <a:tab pos="3960905" algn="l"/>
              </a:tabLst>
            </a:pP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b)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Chọn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số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thích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hợp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cho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mỗi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ô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trống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trong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bảng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dưới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2500" dirty="0" err="1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đây</a:t>
            </a:r>
            <a:r>
              <a:rPr lang="en-US" sz="2500" dirty="0">
                <a:latin typeface="UTM Avo" panose="02040603050506020204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:</a:t>
            </a:r>
            <a:endParaRPr lang="en-US" sz="2500" dirty="0">
              <a:latin typeface="UTM Avo" panose="02040603050506020204" pitchFamily="18" charset="0"/>
              <a:ea typeface="DengXian" panose="02010600030101010101" pitchFamily="2" charset="-122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DFFB5271-BC01-FB4C-AB0B-C963E2FF4502}"/>
              </a:ext>
            </a:extLst>
          </p:cNvPr>
          <p:cNvSpPr/>
          <p:nvPr/>
        </p:nvSpPr>
        <p:spPr>
          <a:xfrm>
            <a:off x="6019486" y="5453638"/>
            <a:ext cx="1168400" cy="27355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42B04EBA-F232-FB15-A938-A47B4F5D807B}"/>
              </a:ext>
            </a:extLst>
          </p:cNvPr>
          <p:cNvSpPr/>
          <p:nvPr/>
        </p:nvSpPr>
        <p:spPr>
          <a:xfrm>
            <a:off x="6019486" y="5917552"/>
            <a:ext cx="1267868" cy="36422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8</a:t>
            </a:r>
          </a:p>
        </p:txBody>
      </p:sp>
      <p:sp>
        <p:nvSpPr>
          <p:cNvPr id="18" name="Rectangle: Rounded Corners 17">
            <a:extLst>
              <a:ext uri="{FF2B5EF4-FFF2-40B4-BE49-F238E27FC236}">
                <a16:creationId xmlns:a16="http://schemas.microsoft.com/office/drawing/2014/main" id="{4FA541AE-DC62-197E-A0E7-79FB2005D2F1}"/>
              </a:ext>
            </a:extLst>
          </p:cNvPr>
          <p:cNvSpPr/>
          <p:nvPr/>
        </p:nvSpPr>
        <p:spPr>
          <a:xfrm>
            <a:off x="7659019" y="5398480"/>
            <a:ext cx="1267868" cy="36422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17F85CEF-86EB-67F1-8DE8-9EE419DC4662}"/>
              </a:ext>
            </a:extLst>
          </p:cNvPr>
          <p:cNvSpPr/>
          <p:nvPr/>
        </p:nvSpPr>
        <p:spPr>
          <a:xfrm>
            <a:off x="7689196" y="5930130"/>
            <a:ext cx="1267868" cy="36422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E0CE6DA1-83D1-6473-D37D-12FA2545F2F3}"/>
              </a:ext>
            </a:extLst>
          </p:cNvPr>
          <p:cNvSpPr/>
          <p:nvPr/>
        </p:nvSpPr>
        <p:spPr>
          <a:xfrm>
            <a:off x="9317458" y="5407358"/>
            <a:ext cx="1267868" cy="36422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6</a:t>
            </a:r>
          </a:p>
        </p:txBody>
      </p:sp>
      <p:sp>
        <p:nvSpPr>
          <p:cNvPr id="22" name="Rectangle: Rounded Corners 21">
            <a:extLst>
              <a:ext uri="{FF2B5EF4-FFF2-40B4-BE49-F238E27FC236}">
                <a16:creationId xmlns:a16="http://schemas.microsoft.com/office/drawing/2014/main" id="{7D34D87C-4D7B-D0D3-3057-0D35F816083E}"/>
              </a:ext>
            </a:extLst>
          </p:cNvPr>
          <p:cNvSpPr/>
          <p:nvPr/>
        </p:nvSpPr>
        <p:spPr>
          <a:xfrm>
            <a:off x="9317458" y="5928290"/>
            <a:ext cx="1267868" cy="364229"/>
          </a:xfrm>
          <a:prstGeom prst="round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002060"/>
                </a:solidFill>
                <a:latin typeface="UTM Avo" panose="02040603050506020204" pitchFamily="18" charset="0"/>
                <a:cs typeface="Arial" panose="020B0604020202020204" pitchFamily="34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9" grpId="0"/>
      <p:bldP spid="15" grpId="0" animBg="1"/>
      <p:bldP spid="17" grpId="0" animBg="1"/>
      <p:bldP spid="18" grpId="0" animBg="1"/>
      <p:bldP spid="20" grpId="0" animBg="1"/>
      <p:bldP spid="21" grpId="0" animBg="1"/>
      <p:bldP spid="2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35">
            <a:extLst>
              <a:ext uri="{FF2B5EF4-FFF2-40B4-BE49-F238E27FC236}">
                <a16:creationId xmlns:a16="http://schemas.microsoft.com/office/drawing/2014/main" id="{37ECCBC8-831A-4D98-ACB0-C8653B1F46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64"/>
            <a:ext cx="12202003" cy="871460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7593E1B-5FC0-44F6-9131-81F89692E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700" y="900750"/>
            <a:ext cx="3853732" cy="530209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4301D85-EE01-4ABC-A0A4-A0ECC6332D7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0634" y="592852"/>
            <a:ext cx="7086666" cy="2332377"/>
          </a:xfrm>
          <a:prstGeom prst="rect">
            <a:avLst/>
          </a:prstGeom>
        </p:spPr>
      </p:pic>
      <p:pic>
        <p:nvPicPr>
          <p:cNvPr id="11" name="Picture 10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152F28D-03D3-4D6D-AC5E-DF195FFC531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2323" y="3166727"/>
            <a:ext cx="1960807" cy="74318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C07CF22-6672-4498-8851-81F6565186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2955" y="4094104"/>
            <a:ext cx="1395087" cy="956204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832F191-A93B-4162-A1C5-2871D89441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3357" y="4829349"/>
            <a:ext cx="1960807" cy="58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8A7D66EB-DE69-450F-AACE-76724516B5C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5910" y="4094104"/>
            <a:ext cx="1395087" cy="956204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C5084A8-4F6A-44D2-8A63-8D472DE3060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312" y="4829349"/>
            <a:ext cx="1960807" cy="587393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13C126-8C84-41DD-A5FB-ACFD79D63DC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9037" y="5060983"/>
            <a:ext cx="1395087" cy="95620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1FBE6653-2FF3-47CF-BB70-826F504B55E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9439" y="5796228"/>
            <a:ext cx="1960807" cy="58739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E266C20F-5BAD-4302-936E-2319683704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9054" y="5035508"/>
            <a:ext cx="1395087" cy="95620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E4DF13A-C76E-440A-8FA3-A4407A442A9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456" y="5770753"/>
            <a:ext cx="1960807" cy="5873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F3F3338-918A-4A02-A719-5D95465F4A3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6851907"/>
            <a:ext cx="12192000" cy="609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04AF235-D1FF-C94A-B239-7B458EF84FE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7976" cy="53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418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32" presetClass="emph" presetSubtype="0" repeatCount="indefinite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3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5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2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3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4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5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6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7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9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0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1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2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3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4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42" presetClass="path" presetSubtype="0" repeatCount="indefinite" accel="50000" decel="50000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-1.48148E-6 L 2.22045E-16 0.02847 " pathEditMode="relative" rAng="0" ptsTypes="AA">
                                      <p:cBhvr>
                                        <p:cTn id="4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4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55CA96DE-78A4-4D71-9018-4AC46FF435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04" y="-1857716"/>
            <a:ext cx="12202003" cy="8715716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4ECCA8-0C93-4070-BC07-21CD5B1A20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-1850571"/>
            <a:ext cx="12192000" cy="870857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DC1A603-354F-435D-AEB7-58626DEC55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0003" y="-1858466"/>
            <a:ext cx="12202003" cy="8714601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EF2F97A-9E2C-4C1B-9BA8-A29231423BAA}"/>
              </a:ext>
            </a:extLst>
          </p:cNvPr>
          <p:cNvCxnSpPr>
            <a:cxnSpLocks/>
          </p:cNvCxnSpPr>
          <p:nvPr/>
        </p:nvCxnSpPr>
        <p:spPr>
          <a:xfrm>
            <a:off x="0" y="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DBC6A1B7-E8F3-46D7-A22A-84F8AB3A969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85" y="4301242"/>
            <a:ext cx="1169521" cy="1463501"/>
          </a:xfrm>
          <a:prstGeom prst="rect">
            <a:avLst/>
          </a:prstGeom>
        </p:spPr>
      </p:pic>
      <p:pic>
        <p:nvPicPr>
          <p:cNvPr id="25" name="Picture 24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B2C70E5-001C-4AB8-A483-A5AE816CCA2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014" y="1298328"/>
            <a:ext cx="627889" cy="627889"/>
          </a:xfrm>
          <a:prstGeom prst="rect">
            <a:avLst/>
          </a:prstGeom>
        </p:spPr>
      </p:pic>
      <p:pic>
        <p:nvPicPr>
          <p:cNvPr id="43" name="Picture 42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AAF6E7-6478-452A-B31D-6DDC7956E66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390014" y="493887"/>
            <a:ext cx="627889" cy="627889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:a16="http://schemas.microsoft.com/office/drawing/2014/main" id="{7FE0546E-6488-491E-8AA1-277B5CEB2FD6}"/>
              </a:ext>
            </a:extLst>
          </p:cNvPr>
          <p:cNvGrpSpPr/>
          <p:nvPr/>
        </p:nvGrpSpPr>
        <p:grpSpPr>
          <a:xfrm>
            <a:off x="91765" y="208344"/>
            <a:ext cx="11124153" cy="3416735"/>
            <a:chOff x="46937" y="-529919"/>
            <a:chExt cx="11124153" cy="341673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BD9B5C9-CA06-4115-934D-476E7C9299B8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107065" y="-529919"/>
              <a:ext cx="10064025" cy="341673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A90CF18-B31B-4FFE-AF8E-D970FEA1326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200000">
              <a:off x="-269133" y="421234"/>
              <a:ext cx="2009400" cy="1377259"/>
            </a:xfrm>
            <a:prstGeom prst="rect">
              <a:avLst/>
            </a:prstGeom>
          </p:spPr>
        </p:pic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84446D1-0083-4268-9941-8C7553FD46F9}"/>
                </a:ext>
              </a:extLst>
            </p:cNvPr>
            <p:cNvSpPr txBox="1"/>
            <p:nvPr/>
          </p:nvSpPr>
          <p:spPr>
            <a:xfrm>
              <a:off x="506731" y="718214"/>
              <a:ext cx="909210" cy="73866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2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Avo"/>
                  <a:ea typeface="+mn-ea"/>
                  <a:sym typeface="Arial"/>
                </a:rPr>
                <a:t>01</a:t>
              </a:r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8B091A5C-15C3-CDBD-D2E4-EA9C3CD9B0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7976" cy="533400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B20AC510-5767-7D63-F7B7-8319AFBFF3A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07284" y="457193"/>
            <a:ext cx="6370333" cy="1648971"/>
          </a:xfrm>
          <a:prstGeom prst="rect">
            <a:avLst/>
          </a:prstGeom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D8DB551F-087F-7D12-976A-76ADB419C1FA}"/>
              </a:ext>
            </a:extLst>
          </p:cNvPr>
          <p:cNvSpPr txBox="1"/>
          <p:nvPr/>
        </p:nvSpPr>
        <p:spPr>
          <a:xfrm>
            <a:off x="2473793" y="2243718"/>
            <a:ext cx="748882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3200" b="0" i="0" dirty="0">
                <a:solidFill>
                  <a:srgbClr val="000000"/>
                </a:solidFill>
                <a:effectLst/>
                <a:latin typeface="+mn-lt"/>
              </a:rPr>
              <a:t>Hình trên có bao nhiêu khối hộp chữ nhật, bao nhiêu khối lập phương?</a:t>
            </a:r>
            <a:endParaRPr lang="en-US" sz="3200" dirty="0">
              <a:latin typeface="+mn-lt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E2DABB9-61EA-C4C2-84E4-981E2DCBB153}"/>
              </a:ext>
            </a:extLst>
          </p:cNvPr>
          <p:cNvGrpSpPr/>
          <p:nvPr/>
        </p:nvGrpSpPr>
        <p:grpSpPr>
          <a:xfrm>
            <a:off x="3391972" y="3948673"/>
            <a:ext cx="7474501" cy="2371084"/>
            <a:chOff x="3391972" y="3948673"/>
            <a:chExt cx="7474501" cy="2371084"/>
          </a:xfrm>
        </p:grpSpPr>
        <p:sp>
          <p:nvSpPr>
            <p:cNvPr id="59" name="Freeform: Shape 58">
              <a:extLst>
                <a:ext uri="{FF2B5EF4-FFF2-40B4-BE49-F238E27FC236}">
                  <a16:creationId xmlns:a16="http://schemas.microsoft.com/office/drawing/2014/main" id="{D460C3EE-DC44-4D12-870D-2DE09B68AF9B}"/>
                </a:ext>
              </a:extLst>
            </p:cNvPr>
            <p:cNvSpPr/>
            <p:nvPr/>
          </p:nvSpPr>
          <p:spPr>
            <a:xfrm>
              <a:off x="3391972" y="3948673"/>
              <a:ext cx="7474501" cy="2371084"/>
            </a:xfrm>
            <a:custGeom>
              <a:avLst/>
              <a:gdLst>
                <a:gd name="connsiteX0" fmla="*/ 708935 w 4772605"/>
                <a:gd name="connsiteY0" fmla="*/ 0 h 1863939"/>
                <a:gd name="connsiteX1" fmla="*/ 4461942 w 4772605"/>
                <a:gd name="connsiteY1" fmla="*/ 0 h 1863939"/>
                <a:gd name="connsiteX2" fmla="*/ 4772605 w 4772605"/>
                <a:gd name="connsiteY2" fmla="*/ 310663 h 1863939"/>
                <a:gd name="connsiteX3" fmla="*/ 4772605 w 4772605"/>
                <a:gd name="connsiteY3" fmla="*/ 1553276 h 1863939"/>
                <a:gd name="connsiteX4" fmla="*/ 4461942 w 4772605"/>
                <a:gd name="connsiteY4" fmla="*/ 1863939 h 1863939"/>
                <a:gd name="connsiteX5" fmla="*/ 708935 w 4772605"/>
                <a:gd name="connsiteY5" fmla="*/ 1863939 h 1863939"/>
                <a:gd name="connsiteX6" fmla="*/ 398272 w 4772605"/>
                <a:gd name="connsiteY6" fmla="*/ 1553276 h 1863939"/>
                <a:gd name="connsiteX7" fmla="*/ 398272 w 4772605"/>
                <a:gd name="connsiteY7" fmla="*/ 622317 h 1863939"/>
                <a:gd name="connsiteX8" fmla="*/ 0 w 4772605"/>
                <a:gd name="connsiteY8" fmla="*/ 622317 h 1863939"/>
                <a:gd name="connsiteX9" fmla="*/ 398272 w 4772605"/>
                <a:gd name="connsiteY9" fmla="*/ 446165 h 1863939"/>
                <a:gd name="connsiteX10" fmla="*/ 398272 w 4772605"/>
                <a:gd name="connsiteY10" fmla="*/ 310663 h 1863939"/>
                <a:gd name="connsiteX11" fmla="*/ 708935 w 4772605"/>
                <a:gd name="connsiteY11" fmla="*/ 0 h 186393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772605" h="1863939">
                  <a:moveTo>
                    <a:pt x="708935" y="0"/>
                  </a:moveTo>
                  <a:lnTo>
                    <a:pt x="4461942" y="0"/>
                  </a:lnTo>
                  <a:cubicBezTo>
                    <a:pt x="4633516" y="0"/>
                    <a:pt x="4772605" y="139089"/>
                    <a:pt x="4772605" y="310663"/>
                  </a:cubicBezTo>
                  <a:lnTo>
                    <a:pt x="4772605" y="1553276"/>
                  </a:lnTo>
                  <a:cubicBezTo>
                    <a:pt x="4772605" y="1724850"/>
                    <a:pt x="4633516" y="1863939"/>
                    <a:pt x="4461942" y="1863939"/>
                  </a:cubicBezTo>
                  <a:lnTo>
                    <a:pt x="708935" y="1863939"/>
                  </a:lnTo>
                  <a:cubicBezTo>
                    <a:pt x="537361" y="1863939"/>
                    <a:pt x="398272" y="1724850"/>
                    <a:pt x="398272" y="1553276"/>
                  </a:cubicBezTo>
                  <a:lnTo>
                    <a:pt x="398272" y="622317"/>
                  </a:lnTo>
                  <a:lnTo>
                    <a:pt x="0" y="622317"/>
                  </a:lnTo>
                  <a:lnTo>
                    <a:pt x="398272" y="446165"/>
                  </a:lnTo>
                  <a:lnTo>
                    <a:pt x="398272" y="310663"/>
                  </a:lnTo>
                  <a:cubicBezTo>
                    <a:pt x="398272" y="139089"/>
                    <a:pt x="537361" y="0"/>
                    <a:pt x="708935" y="0"/>
                  </a:cubicBezTo>
                  <a:close/>
                </a:path>
              </a:pathLst>
            </a:custGeom>
            <a:solidFill>
              <a:schemeClr val="bg1"/>
            </a:solidFill>
            <a:ln w="28575">
              <a:solidFill>
                <a:srgbClr val="9C504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TM Avo"/>
                <a:ea typeface="+mn-ea"/>
                <a:cs typeface="+mn-cs"/>
                <a:sym typeface="Arial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FAF3F04-CEC7-C543-2947-93236D19060E}"/>
                </a:ext>
              </a:extLst>
            </p:cNvPr>
            <p:cNvSpPr txBox="1"/>
            <p:nvPr/>
          </p:nvSpPr>
          <p:spPr>
            <a:xfrm>
              <a:off x="4620812" y="4494383"/>
              <a:ext cx="6245661" cy="107721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vi-VN" sz="3200" b="0" i="0" dirty="0">
                  <a:solidFill>
                    <a:srgbClr val="000000"/>
                  </a:solidFill>
                  <a:effectLst/>
                  <a:latin typeface="+mn-lt"/>
                </a:rPr>
                <a:t>Hình trên có 4 khối hộp chữ nhật và 2 khối lập phương.</a:t>
              </a:r>
              <a:endParaRPr lang="en-US" sz="3200" dirty="0"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781437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1">
      <a:majorFont>
        <a:latin typeface="Arial"/>
        <a:ea typeface=""/>
        <a:cs typeface=""/>
      </a:majorFont>
      <a:minorFont>
        <a:latin typeface="UTM Av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620</Words>
  <Application>Microsoft Office PowerPoint</Application>
  <PresentationFormat>Widescreen</PresentationFormat>
  <Paragraphs>66</Paragraphs>
  <Slides>19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DengXian</vt:lpstr>
      <vt:lpstr>Arial</vt:lpstr>
      <vt:lpstr>Calibri</vt:lpstr>
      <vt:lpstr>Times New Roman</vt:lpstr>
      <vt:lpstr>UTM Avo</vt:lpstr>
      <vt:lpstr>Office Theme</vt:lpstr>
      <vt:lpstr>2_Office Theme</vt:lpstr>
      <vt:lpstr>1_Office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Chủ đề: Quý trọng thời gian</dc:title>
  <dc:creator>Ziczac</dc:creator>
  <cp:lastModifiedBy>Administrator</cp:lastModifiedBy>
  <cp:revision>16</cp:revision>
  <dcterms:modified xsi:type="dcterms:W3CDTF">2024-02-19T01:48:33Z</dcterms:modified>
</cp:coreProperties>
</file>