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6" r:id="rId1"/>
    <p:sldMasterId id="2147483678" r:id="rId2"/>
  </p:sldMasterIdLst>
  <p:notesMasterIdLst>
    <p:notesMasterId r:id="rId33"/>
  </p:notesMasterIdLst>
  <p:sldIdLst>
    <p:sldId id="4152" r:id="rId3"/>
    <p:sldId id="4219" r:id="rId4"/>
    <p:sldId id="4279" r:id="rId5"/>
    <p:sldId id="4280" r:id="rId6"/>
    <p:sldId id="4282" r:id="rId7"/>
    <p:sldId id="4195" r:id="rId8"/>
    <p:sldId id="4281" r:id="rId9"/>
    <p:sldId id="4283" r:id="rId10"/>
    <p:sldId id="4284" r:id="rId11"/>
    <p:sldId id="4286" r:id="rId12"/>
    <p:sldId id="4287" r:id="rId13"/>
    <p:sldId id="4285" r:id="rId14"/>
    <p:sldId id="4265" r:id="rId15"/>
    <p:sldId id="4202" r:id="rId16"/>
    <p:sldId id="4170" r:id="rId17"/>
    <p:sldId id="4205" r:id="rId18"/>
    <p:sldId id="4189" r:id="rId19"/>
    <p:sldId id="4266" r:id="rId20"/>
    <p:sldId id="4267" r:id="rId21"/>
    <p:sldId id="4268" r:id="rId22"/>
    <p:sldId id="4269" r:id="rId23"/>
    <p:sldId id="4270" r:id="rId24"/>
    <p:sldId id="4271" r:id="rId25"/>
    <p:sldId id="4272" r:id="rId26"/>
    <p:sldId id="4273" r:id="rId27"/>
    <p:sldId id="4274" r:id="rId28"/>
    <p:sldId id="4275" r:id="rId29"/>
    <p:sldId id="4276" r:id="rId30"/>
    <p:sldId id="4277" r:id="rId31"/>
    <p:sldId id="4278" r:id="rId32"/>
  </p:sldIdLst>
  <p:sldSz cx="12192000" cy="6858000"/>
  <p:notesSz cx="6858000" cy="9144000"/>
  <p:embeddedFontLst>
    <p:embeddedFont>
      <p:font typeface="Calibri" panose="020F0502020204030204" pitchFamily="34" charset="0"/>
      <p:regular r:id="rId34"/>
      <p:bold r:id="rId35"/>
      <p:italic r:id="rId36"/>
      <p:boldItalic r:id="rId37"/>
    </p:embeddedFont>
    <p:embeddedFont>
      <p:font typeface="Calibri Light" panose="020F0302020204030204" pitchFamily="34" charset="0"/>
      <p:regular r:id="rId38"/>
      <p:italic r:id="rId39"/>
    </p:embeddedFont>
    <p:embeddedFont>
      <p:font typeface="Pangolin" panose="020B0604020202020204" charset="0"/>
      <p:regular r:id="rId40"/>
    </p:embeddedFont>
    <p:embeddedFont>
      <p:font typeface="Roboto" panose="02000000000000000000" pitchFamily="2" charset="0"/>
      <p:regular r:id="rId41"/>
      <p:bold r:id="rId42"/>
      <p:italic r:id="rId43"/>
      <p:boldItalic r:id="rId44"/>
    </p:embeddedFont>
    <p:embeddedFont>
      <p:font typeface="Roboto Black" panose="02000000000000000000" pitchFamily="2" charset="0"/>
      <p:bold r:id="rId45"/>
      <p:boldItalic r:id="rId46"/>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9B3F"/>
    <a:srgbClr val="F1DE07"/>
    <a:srgbClr val="0A8EC4"/>
    <a:srgbClr val="088DC3"/>
    <a:srgbClr val="0383BA"/>
    <a:srgbClr val="DD6D25"/>
    <a:srgbClr val="04B153"/>
    <a:srgbClr val="00ADEE"/>
    <a:srgbClr val="71BF44"/>
    <a:srgbClr val="D123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304" autoAdjust="0"/>
    <p:restoredTop sz="89601" autoAdjust="0"/>
  </p:normalViewPr>
  <p:slideViewPr>
    <p:cSldViewPr snapToGrid="0">
      <p:cViewPr varScale="1">
        <p:scale>
          <a:sx n="53" d="100"/>
          <a:sy n="53" d="100"/>
        </p:scale>
        <p:origin x="84" y="11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6.fntdata"/><Relationship Id="rId21" Type="http://schemas.openxmlformats.org/officeDocument/2006/relationships/slide" Target="slides/slide19.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3.fntdata"/><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8.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86C9A-2569-46F8-987B-630E79973BE1}" type="datetimeFigureOut">
              <a:rPr lang="vi-VN" smtClean="0"/>
              <a:t>27/07/2023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EB516E-07DC-497B-9789-361D47A843FC}" type="slidenum">
              <a:rPr lang="vi-VN" smtClean="0"/>
              <a:t>‹#›</a:t>
            </a:fld>
            <a:endParaRPr lang="vi-VN"/>
          </a:p>
        </p:txBody>
      </p:sp>
    </p:spTree>
    <p:extLst>
      <p:ext uri="{BB962C8B-B14F-4D97-AF65-F5344CB8AC3E}">
        <p14:creationId xmlns:p14="http://schemas.microsoft.com/office/powerpoint/2010/main" val="145306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ffectLst/>
                <a:latin typeface="Calibri" panose="020F0502020204030204" pitchFamily="34" charset="0"/>
                <a:ea typeface="Calibri" panose="020F0502020204030204" pitchFamily="34" charset="0"/>
                <a:cs typeface="Arial" panose="020B0604020202020204" pitchFamily="34" charset="0"/>
              </a:rPr>
              <a:t>GV cho HS cùng hát và vận động theo nhạc</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2</a:t>
            </a:fld>
            <a:endParaRPr lang="vi-VN"/>
          </a:p>
        </p:txBody>
      </p:sp>
    </p:spTree>
    <p:extLst>
      <p:ext uri="{BB962C8B-B14F-4D97-AF65-F5344CB8AC3E}">
        <p14:creationId xmlns:p14="http://schemas.microsoft.com/office/powerpoint/2010/main" val="22687459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lấy</a:t>
            </a:r>
            <a:r>
              <a:rPr lang="en-US" baseline="0"/>
              <a:t> số lượng hình theo yêu cầu và lắp ghép, sau đó chiếu hình ghép tham khảo</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11</a:t>
            </a:fld>
            <a:endParaRPr lang="vi-VN"/>
          </a:p>
        </p:txBody>
      </p:sp>
    </p:spTree>
    <p:extLst>
      <p:ext uri="{BB962C8B-B14F-4D97-AF65-F5344CB8AC3E}">
        <p14:creationId xmlns:p14="http://schemas.microsoft.com/office/powerpoint/2010/main" val="19010029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quan sát</a:t>
            </a:r>
            <a:r>
              <a:rPr lang="en-US" baseline="0"/>
              <a:t> và trả lời câu hỏi: hình trên được ghép từ những hình nào? Em có ghép được không? Hãy ghép thành các con vật khác</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12</a:t>
            </a:fld>
            <a:endParaRPr lang="vi-VN"/>
          </a:p>
        </p:txBody>
      </p:sp>
    </p:spTree>
    <p:extLst>
      <p:ext uri="{BB962C8B-B14F-4D97-AF65-F5344CB8AC3E}">
        <p14:creationId xmlns:p14="http://schemas.microsoft.com/office/powerpoint/2010/main" val="23858095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hướng</a:t>
            </a:r>
            <a:r>
              <a:rPr lang="en-US" baseline="0"/>
              <a:t> dẫn HS hoàn thiện phiếu học tập số 2. Cho HS thảo luận nhóm, sau đó đại diện HS lên trình bày phiếu học tập của nhóm. Các nhóm khác đặt câu hỏi nếu có thắc mắc học muốn góp ý</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13</a:t>
            </a:fld>
            <a:endParaRPr lang="vi-VN"/>
          </a:p>
        </p:txBody>
      </p:sp>
    </p:spTree>
    <p:extLst>
      <p:ext uri="{BB962C8B-B14F-4D97-AF65-F5344CB8AC3E}">
        <p14:creationId xmlns:p14="http://schemas.microsoft.com/office/powerpoint/2010/main" val="35020014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yêu</a:t>
            </a:r>
            <a:r>
              <a:rPr lang="en-US" baseline="0"/>
              <a:t> cầu HS chuẩn bị dụng cụ, vật liệu cho buổi học sau</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14</a:t>
            </a:fld>
            <a:endParaRPr lang="vi-VN"/>
          </a:p>
        </p:txBody>
      </p:sp>
    </p:spTree>
    <p:extLst>
      <p:ext uri="{BB962C8B-B14F-4D97-AF65-F5344CB8AC3E}">
        <p14:creationId xmlns:p14="http://schemas.microsoft.com/office/powerpoint/2010/main" val="18611944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Trong </a:t>
            </a:r>
            <a:r>
              <a:rPr lang="en-US" dirty="0" err="1"/>
              <a:t>quá</a:t>
            </a:r>
            <a:r>
              <a:rPr lang="en-US" dirty="0"/>
              <a:t> </a:t>
            </a:r>
            <a:r>
              <a:rPr lang="en-US" dirty="0" err="1"/>
              <a:t>trình</a:t>
            </a:r>
            <a:r>
              <a:rPr lang="en-US" dirty="0"/>
              <a:t> </a:t>
            </a:r>
            <a:r>
              <a:rPr lang="en-US" dirty="0" err="1"/>
              <a:t>dạy</a:t>
            </a:r>
            <a:r>
              <a:rPr lang="en-US" dirty="0"/>
              <a:t> </a:t>
            </a:r>
            <a:r>
              <a:rPr lang="en-US" dirty="0" err="1"/>
              <a:t>học</a:t>
            </a:r>
            <a:r>
              <a:rPr lang="en-US" dirty="0"/>
              <a:t>, GV </a:t>
            </a:r>
            <a:r>
              <a:rPr lang="en-US" dirty="0" err="1"/>
              <a:t>thường</a:t>
            </a:r>
            <a:r>
              <a:rPr lang="en-US" dirty="0"/>
              <a:t> </a:t>
            </a:r>
            <a:r>
              <a:rPr lang="en-US" dirty="0" err="1"/>
              <a:t>xuyên</a:t>
            </a:r>
            <a:r>
              <a:rPr lang="en-US" dirty="0"/>
              <a:t> </a:t>
            </a:r>
            <a:r>
              <a:rPr lang="en-US" dirty="0" err="1"/>
              <a:t>khuyến</a:t>
            </a:r>
            <a:r>
              <a:rPr lang="en-US" dirty="0"/>
              <a:t> </a:t>
            </a:r>
            <a:r>
              <a:rPr lang="en-US" dirty="0" err="1"/>
              <a:t>khích</a:t>
            </a:r>
            <a:r>
              <a:rPr lang="en-US" dirty="0"/>
              <a:t> HS </a:t>
            </a:r>
            <a:r>
              <a:rPr lang="en-US" dirty="0" err="1"/>
              <a:t>bằng</a:t>
            </a:r>
            <a:r>
              <a:rPr lang="en-US" dirty="0"/>
              <a:t> </a:t>
            </a:r>
            <a:r>
              <a:rPr lang="en-US" dirty="0" err="1"/>
              <a:t>các</a:t>
            </a:r>
            <a:r>
              <a:rPr lang="en-US" dirty="0"/>
              <a:t> </a:t>
            </a:r>
            <a:r>
              <a:rPr lang="en-US" dirty="0" err="1"/>
              <a:t>câu</a:t>
            </a:r>
            <a:r>
              <a:rPr lang="en-US" dirty="0"/>
              <a:t> </a:t>
            </a:r>
            <a:r>
              <a:rPr lang="en-US" dirty="0" err="1"/>
              <a:t>khen</a:t>
            </a:r>
            <a:r>
              <a:rPr lang="en-US" dirty="0"/>
              <a:t> </a:t>
            </a:r>
            <a:r>
              <a:rPr lang="en-US" dirty="0" err="1"/>
              <a:t>khi</a:t>
            </a:r>
            <a:r>
              <a:rPr lang="en-US" dirty="0"/>
              <a:t> HS </a:t>
            </a:r>
            <a:r>
              <a:rPr lang="en-US" dirty="0" err="1"/>
              <a:t>trả</a:t>
            </a:r>
            <a:r>
              <a:rPr lang="en-US" dirty="0"/>
              <a:t> </a:t>
            </a:r>
            <a:r>
              <a:rPr lang="en-US" dirty="0" err="1"/>
              <a:t>lời</a:t>
            </a:r>
            <a:r>
              <a:rPr lang="en-US" dirty="0"/>
              <a:t> </a:t>
            </a:r>
            <a:r>
              <a:rPr lang="en-US" dirty="0" err="1"/>
              <a:t>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956748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Giới</a:t>
            </a:r>
            <a:r>
              <a:rPr lang="en-US" baseline="0"/>
              <a:t> thiệu nội dung bài học thực hành làm thẻ toán</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16</a:t>
            </a:fld>
            <a:endParaRPr lang="vi-VN"/>
          </a:p>
        </p:txBody>
      </p:sp>
    </p:spTree>
    <p:extLst>
      <p:ext uri="{BB962C8B-B14F-4D97-AF65-F5344CB8AC3E}">
        <p14:creationId xmlns:p14="http://schemas.microsoft.com/office/powerpoint/2010/main" val="41524141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Ví</a:t>
            </a:r>
            <a:r>
              <a:rPr lang="en-US" baseline="0"/>
              <a:t> dụ: hỏi “Tôi gồm có 5 hình vuông, 2 hình tròn, 1 hình tam giác, tôi là ai? ”</a:t>
            </a:r>
          </a:p>
          <a:p>
            <a:endParaRPr lang="vi-VN" baseline="0"/>
          </a:p>
          <a:p>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17</a:t>
            </a:fld>
            <a:endParaRPr lang="vi-VN"/>
          </a:p>
        </p:txBody>
      </p:sp>
    </p:spTree>
    <p:extLst>
      <p:ext uri="{BB962C8B-B14F-4D97-AF65-F5344CB8AC3E}">
        <p14:creationId xmlns:p14="http://schemas.microsoft.com/office/powerpoint/2010/main" val="21095907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nhắc lại nội dung bài học trước, cho HS chia sẻ ý tưởng làm sản phẩm, gợi ý những cách làm sáng tạo</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797989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nêu</a:t>
            </a:r>
            <a:r>
              <a:rPr lang="en-US" baseline="0">
                <a:latin typeface="Times New Roman" panose="02020603050405020304" pitchFamily="18" charset="0"/>
                <a:cs typeface="Times New Roman" panose="02020603050405020304" pitchFamily="18" charset="0"/>
              </a:rPr>
              <a:t> ra tiêu chí sản phẩm,</a:t>
            </a:r>
            <a:r>
              <a:rPr lang="vi-VN">
                <a:latin typeface="Times New Roman" panose="02020603050405020304" pitchFamily="18" charset="0"/>
                <a:cs typeface="Times New Roman" panose="02020603050405020304" pitchFamily="18" charset="0"/>
              </a:rPr>
              <a:t> cho HS xem một vài ý tưởng, gợi ý HS chia sẻ ý tưởng để </a:t>
            </a:r>
            <a:r>
              <a:rPr lang="en-US">
                <a:latin typeface="Times New Roman" panose="02020603050405020304" pitchFamily="18" charset="0"/>
                <a:cs typeface="Times New Roman" panose="02020603050405020304" pitchFamily="18" charset="0"/>
              </a:rPr>
              <a:t>sản</a:t>
            </a:r>
            <a:r>
              <a:rPr lang="en-US" baseline="0">
                <a:latin typeface="Times New Roman" panose="02020603050405020304" pitchFamily="18" charset="0"/>
                <a:cs typeface="Times New Roman" panose="02020603050405020304" pitchFamily="18" charset="0"/>
              </a:rPr>
              <a:t> phẩm</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271984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gợi ý HS chia sẻ ý tưởng để </a:t>
            </a:r>
            <a:r>
              <a:rPr lang="en-US">
                <a:latin typeface="Times New Roman" panose="02020603050405020304" pitchFamily="18" charset="0"/>
                <a:cs typeface="Times New Roman" panose="02020603050405020304" pitchFamily="18" charset="0"/>
              </a:rPr>
              <a:t>sản</a:t>
            </a:r>
            <a:r>
              <a:rPr lang="en-US" baseline="0">
                <a:latin typeface="Times New Roman" panose="02020603050405020304" pitchFamily="18" charset="0"/>
                <a:cs typeface="Times New Roman" panose="02020603050405020304" pitchFamily="18" charset="0"/>
              </a:rPr>
              <a:t> phẩm</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21699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kern="100">
                <a:effectLst/>
                <a:latin typeface="Calibri" panose="020F0502020204030204" pitchFamily="34" charset="0"/>
                <a:ea typeface="Calibri" panose="020F0502020204030204" pitchFamily="34" charset="0"/>
                <a:cs typeface="Arial" panose="020B0604020202020204" pitchFamily="34" charset="0"/>
              </a:rPr>
              <a:t>GV cho HS </a:t>
            </a:r>
            <a:r>
              <a:rPr lang="vi-VN" sz="1800" kern="100">
                <a:effectLst/>
                <a:latin typeface="Calibri" panose="020F0502020204030204" pitchFamily="34" charset="0"/>
                <a:ea typeface="Calibri" panose="020F0502020204030204" pitchFamily="34" charset="0"/>
                <a:cs typeface="Arial" panose="020B0604020202020204" pitchFamily="34" charset="0"/>
              </a:rPr>
              <a:t>thảo luận và trả lời câu hỏi</a:t>
            </a:r>
            <a:endParaRPr lang="en-US" sz="1800" kern="10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BEB516E-07DC-497B-9789-361D47A843FC}" type="slidenum">
              <a:rPr lang="vi-VN" smtClean="0"/>
              <a:t>3</a:t>
            </a:fld>
            <a:endParaRPr lang="vi-VN"/>
          </a:p>
        </p:txBody>
      </p:sp>
    </p:spTree>
    <p:extLst>
      <p:ext uri="{BB962C8B-B14F-4D97-AF65-F5344CB8AC3E}">
        <p14:creationId xmlns:p14="http://schemas.microsoft.com/office/powerpoint/2010/main" val="25304002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gợi ý để HS tưởng tượng ra sản phẩm của nhóm, các ý tưởng để làm </a:t>
            </a:r>
            <a:r>
              <a:rPr lang="en-US">
                <a:latin typeface="Times New Roman" panose="02020603050405020304" pitchFamily="18" charset="0"/>
                <a:cs typeface="Times New Roman" panose="02020603050405020304" pitchFamily="18" charset="0"/>
              </a:rPr>
              <a:t>sản</a:t>
            </a:r>
            <a:r>
              <a:rPr lang="en-US" baseline="0">
                <a:latin typeface="Times New Roman" panose="02020603050405020304" pitchFamily="18" charset="0"/>
                <a:cs typeface="Times New Roman" panose="02020603050405020304" pitchFamily="18" charset="0"/>
              </a:rPr>
              <a:t> phẩm</a:t>
            </a:r>
            <a:r>
              <a:rPr lang="vi-VN">
                <a:latin typeface="Times New Roman" panose="02020603050405020304" pitchFamily="18" charset="0"/>
                <a:cs typeface="Times New Roman" panose="02020603050405020304" pitchFamily="18" charset="0"/>
              </a:rPr>
              <a:t> theo các tiêu chí đề ra nhưng lại thể hiện được phong cách, sự thông minh và cá tính riêng của nhóm, gợi ý để HS nghĩ đến trang trí để có sự khác biệt, sáng tạo riêng</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645265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yêu</a:t>
            </a:r>
            <a:r>
              <a:rPr lang="en-US" dirty="0"/>
              <a:t> </a:t>
            </a:r>
            <a:r>
              <a:rPr lang="en-US" dirty="0" err="1"/>
              <a:t>cầu</a:t>
            </a:r>
            <a:r>
              <a:rPr lang="en-US" dirty="0"/>
              <a:t> </a:t>
            </a:r>
            <a:r>
              <a:rPr lang="en-US" dirty="0" err="1"/>
              <a:t>nhóm</a:t>
            </a:r>
            <a:r>
              <a:rPr lang="en-US" dirty="0"/>
              <a:t> HS </a:t>
            </a:r>
            <a:r>
              <a:rPr lang="en-US" dirty="0" err="1"/>
              <a:t>kiểm</a:t>
            </a:r>
            <a:r>
              <a:rPr lang="en-US" dirty="0"/>
              <a:t> </a:t>
            </a:r>
            <a:r>
              <a:rPr lang="en-US" dirty="0" err="1"/>
              <a:t>tra</a:t>
            </a:r>
            <a:r>
              <a:rPr lang="en-US" dirty="0"/>
              <a:t> </a:t>
            </a:r>
            <a:r>
              <a:rPr lang="en-US" dirty="0" err="1"/>
              <a:t>lại</a:t>
            </a:r>
            <a:r>
              <a:rPr lang="en-US" dirty="0"/>
              <a:t> </a:t>
            </a:r>
            <a:r>
              <a:rPr lang="en-US" dirty="0" err="1"/>
              <a:t>các</a:t>
            </a:r>
            <a:r>
              <a:rPr lang="en-US" dirty="0"/>
              <a:t> </a:t>
            </a:r>
            <a:r>
              <a:rPr lang="en-US" dirty="0" err="1"/>
              <a:t>nguyên</a:t>
            </a:r>
            <a:r>
              <a:rPr lang="en-US" dirty="0"/>
              <a:t>, </a:t>
            </a:r>
            <a:r>
              <a:rPr lang="en-US" dirty="0" err="1"/>
              <a:t>vật</a:t>
            </a:r>
            <a:r>
              <a:rPr lang="en-US" dirty="0"/>
              <a:t> </a:t>
            </a:r>
            <a:r>
              <a:rPr lang="en-US" dirty="0" err="1"/>
              <a:t>liệu</a:t>
            </a:r>
            <a:r>
              <a:rPr lang="en-US" dirty="0"/>
              <a:t> </a:t>
            </a:r>
            <a:r>
              <a:rPr lang="en-US" dirty="0" err="1"/>
              <a:t>của</a:t>
            </a:r>
            <a:r>
              <a:rPr lang="en-US" dirty="0"/>
              <a:t> </a:t>
            </a:r>
            <a:r>
              <a:rPr lang="en-US" dirty="0" err="1"/>
              <a:t>nhóm</a:t>
            </a:r>
            <a:r>
              <a:rPr lang="en-US" dirty="0"/>
              <a:t> </a:t>
            </a:r>
            <a:r>
              <a:rPr lang="en-US" dirty="0" err="1"/>
              <a:t>theo</a:t>
            </a:r>
            <a:r>
              <a:rPr lang="en-US" dirty="0"/>
              <a:t> </a:t>
            </a:r>
            <a:r>
              <a:rPr lang="en-US" dirty="0" err="1"/>
              <a:t>phiếu</a:t>
            </a:r>
            <a:r>
              <a:rPr lang="en-US" dirty="0"/>
              <a:t> </a:t>
            </a:r>
            <a:r>
              <a:rPr lang="en-US" dirty="0" err="1"/>
              <a:t>học</a:t>
            </a:r>
            <a:r>
              <a:rPr lang="en-US" dirty="0"/>
              <a:t> </a:t>
            </a:r>
            <a:r>
              <a:rPr lang="en-US" dirty="0" err="1"/>
              <a:t>tập</a:t>
            </a:r>
            <a:r>
              <a:rPr lang="en-US" dirty="0"/>
              <a:t>, </a:t>
            </a:r>
            <a:r>
              <a:rPr lang="en-US" dirty="0" err="1"/>
              <a:t>nếu</a:t>
            </a:r>
            <a:r>
              <a:rPr lang="en-US" dirty="0"/>
              <a:t> </a:t>
            </a:r>
            <a:r>
              <a:rPr lang="en-US" dirty="0" err="1"/>
              <a:t>có</a:t>
            </a:r>
            <a:r>
              <a:rPr lang="en-US" dirty="0"/>
              <a:t> </a:t>
            </a:r>
            <a:r>
              <a:rPr lang="en-US" dirty="0" err="1"/>
              <a:t>khác</a:t>
            </a:r>
            <a:r>
              <a:rPr lang="en-US" dirty="0"/>
              <a:t> </a:t>
            </a:r>
            <a:r>
              <a:rPr lang="en-US" dirty="0" err="1"/>
              <a:t>thì</a:t>
            </a:r>
            <a:r>
              <a:rPr lang="en-US" dirty="0"/>
              <a:t> </a:t>
            </a:r>
            <a:r>
              <a:rPr lang="en-US" dirty="0" err="1"/>
              <a:t>bổ</a:t>
            </a:r>
            <a:r>
              <a:rPr lang="en-US" dirty="0"/>
              <a:t> sung </a:t>
            </a:r>
            <a:r>
              <a:rPr lang="en-US" dirty="0" err="1"/>
              <a:t>vào</a:t>
            </a:r>
            <a:r>
              <a:rPr lang="en-US" dirty="0"/>
              <a:t> </a:t>
            </a:r>
            <a:r>
              <a:rPr lang="en-US" dirty="0" err="1"/>
              <a:t>phiếu</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13881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cho</a:t>
            </a:r>
            <a:r>
              <a:rPr lang="en-US" dirty="0"/>
              <a:t> HS </a:t>
            </a:r>
            <a:r>
              <a:rPr lang="en-US" dirty="0" err="1"/>
              <a:t>quan</a:t>
            </a:r>
            <a:r>
              <a:rPr lang="en-US" dirty="0"/>
              <a:t> </a:t>
            </a:r>
            <a:r>
              <a:rPr lang="en-US" dirty="0" err="1"/>
              <a:t>sát</a:t>
            </a:r>
            <a:r>
              <a:rPr lang="en-US" dirty="0"/>
              <a:t> </a:t>
            </a:r>
            <a:r>
              <a:rPr lang="en-US" dirty="0" err="1"/>
              <a:t>một</a:t>
            </a:r>
            <a:r>
              <a:rPr lang="en-US" dirty="0"/>
              <a:t> </a:t>
            </a:r>
            <a:r>
              <a:rPr lang="en-US" dirty="0" err="1"/>
              <a:t>số</a:t>
            </a:r>
            <a:r>
              <a:rPr lang="en-US" dirty="0"/>
              <a:t> </a:t>
            </a:r>
            <a:r>
              <a:rPr lang="en-US" dirty="0" err="1"/>
              <a:t>mẫu</a:t>
            </a:r>
            <a:r>
              <a:rPr lang="en-US" dirty="0"/>
              <a:t> </a:t>
            </a:r>
            <a:r>
              <a:rPr lang="en-US" dirty="0" err="1"/>
              <a:t>trên</a:t>
            </a:r>
            <a:r>
              <a:rPr lang="en-US" dirty="0"/>
              <a:t>, </a:t>
            </a:r>
            <a:r>
              <a:rPr lang="en-US" dirty="0" err="1"/>
              <a:t>cho</a:t>
            </a:r>
            <a:r>
              <a:rPr lang="en-US" dirty="0"/>
              <a:t> HS </a:t>
            </a:r>
            <a:r>
              <a:rPr lang="en-US" dirty="0" err="1"/>
              <a:t>trình</a:t>
            </a:r>
            <a:r>
              <a:rPr lang="en-US" dirty="0"/>
              <a:t> </a:t>
            </a:r>
            <a:r>
              <a:rPr lang="en-US" dirty="0" err="1"/>
              <a:t>bày</a:t>
            </a:r>
            <a:r>
              <a:rPr lang="en-US" dirty="0"/>
              <a:t> </a:t>
            </a:r>
            <a:r>
              <a:rPr lang="en-US" dirty="0" err="1"/>
              <a:t>mẫu</a:t>
            </a:r>
            <a:r>
              <a:rPr lang="en-US" dirty="0"/>
              <a:t> </a:t>
            </a:r>
            <a:r>
              <a:rPr lang="en-US" dirty="0" err="1"/>
              <a:t>của</a:t>
            </a:r>
            <a:r>
              <a:rPr lang="en-US" dirty="0"/>
              <a:t> </a:t>
            </a:r>
            <a:r>
              <a:rPr lang="en-US" dirty="0" err="1"/>
              <a:t>nhóm</a:t>
            </a:r>
            <a:r>
              <a:rPr lang="en-US" dirty="0"/>
              <a:t> </a:t>
            </a:r>
            <a:r>
              <a:rPr lang="en-US" dirty="0" err="1"/>
              <a:t>mình</a:t>
            </a:r>
            <a:r>
              <a:rPr lang="en-US" dirty="0"/>
              <a:t>. </a:t>
            </a:r>
            <a:r>
              <a:rPr lang="en-US" dirty="0" err="1"/>
              <a:t>Các</a:t>
            </a:r>
            <a:r>
              <a:rPr lang="en-US" dirty="0"/>
              <a:t> </a:t>
            </a:r>
            <a:r>
              <a:rPr lang="en-US" dirty="0" err="1"/>
              <a:t>nhóm</a:t>
            </a:r>
            <a:r>
              <a:rPr lang="en-US" dirty="0"/>
              <a:t> </a:t>
            </a:r>
            <a:r>
              <a:rPr lang="en-US" dirty="0" err="1"/>
              <a:t>khác</a:t>
            </a:r>
            <a:r>
              <a:rPr lang="en-US" dirty="0"/>
              <a:t> </a:t>
            </a:r>
            <a:r>
              <a:rPr lang="en-US" dirty="0" err="1"/>
              <a:t>đặt</a:t>
            </a:r>
            <a:r>
              <a:rPr lang="en-US" dirty="0"/>
              <a:t> </a:t>
            </a:r>
            <a:r>
              <a:rPr lang="en-US" dirty="0" err="1"/>
              <a:t>câu</a:t>
            </a:r>
            <a:r>
              <a:rPr lang="en-US" dirty="0"/>
              <a:t> </a:t>
            </a:r>
            <a:r>
              <a:rPr lang="en-US" dirty="0" err="1"/>
              <a:t>hỏi</a:t>
            </a:r>
            <a:r>
              <a:rPr lang="en-US" dirty="0"/>
              <a:t> </a:t>
            </a:r>
            <a:r>
              <a:rPr lang="en-US" dirty="0" err="1"/>
              <a:t>nếu</a:t>
            </a:r>
            <a:r>
              <a:rPr lang="en-US" dirty="0"/>
              <a:t> </a:t>
            </a:r>
            <a:r>
              <a:rPr lang="en-US" dirty="0" err="1"/>
              <a:t>có</a:t>
            </a:r>
            <a:r>
              <a:rPr lang="en-US" dirty="0"/>
              <a:t> </a:t>
            </a:r>
            <a:r>
              <a:rPr lang="en-US" dirty="0" err="1"/>
              <a:t>thắc</a:t>
            </a:r>
            <a:r>
              <a:rPr lang="en-US" dirty="0"/>
              <a:t> </a:t>
            </a:r>
            <a:r>
              <a:rPr lang="en-US" dirty="0" err="1"/>
              <a:t>mắc</a:t>
            </a:r>
            <a:r>
              <a:rPr lang="en-US" dirty="0"/>
              <a:t> </a:t>
            </a:r>
            <a:r>
              <a:rPr lang="en-US" dirty="0" err="1"/>
              <a:t>hoặc</a:t>
            </a:r>
            <a:r>
              <a:rPr lang="en-US" dirty="0"/>
              <a:t> </a:t>
            </a:r>
            <a:r>
              <a:rPr lang="en-US" dirty="0" err="1"/>
              <a:t>góp</a:t>
            </a:r>
            <a:r>
              <a:rPr lang="en-US" dirty="0"/>
              <a:t> ý</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598043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hướng</a:t>
            </a:r>
            <a:r>
              <a:rPr lang="en-US" baseline="0">
                <a:latin typeface="Times New Roman" panose="02020603050405020304" pitchFamily="18" charset="0"/>
                <a:cs typeface="Times New Roman" panose="02020603050405020304" pitchFamily="18" charset="0"/>
              </a:rPr>
              <a:t> dẫn HS thực hiện vẽ hình trên giấy, cắt hình</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719329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hướng</a:t>
            </a:r>
            <a:r>
              <a:rPr lang="en-US" baseline="0">
                <a:latin typeface="Times New Roman" panose="02020603050405020304" pitchFamily="18" charset="0"/>
                <a:cs typeface="Times New Roman" panose="02020603050405020304" pitchFamily="18" charset="0"/>
              </a:rPr>
              <a:t> dẫn HS thực hiện</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67171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hướng</a:t>
            </a:r>
            <a:r>
              <a:rPr lang="en-US" baseline="0">
                <a:latin typeface="Times New Roman" panose="02020603050405020304" pitchFamily="18" charset="0"/>
                <a:cs typeface="Times New Roman" panose="02020603050405020304" pitchFamily="18" charset="0"/>
              </a:rPr>
              <a:t> dẫn HS thực hiện</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057355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cho HS kiểm</a:t>
            </a:r>
            <a:r>
              <a:rPr lang="en-US" baseline="0">
                <a:latin typeface="Times New Roman" panose="02020603050405020304" pitchFamily="18" charset="0"/>
                <a:cs typeface="Times New Roman" panose="02020603050405020304" pitchFamily="18" charset="0"/>
              </a:rPr>
              <a:t> tra sản phẩm so với tiêu chí để điều chỉnh, hoàn thiện sản phẩm. Hướng dẫn HS vẽ ý tưởng và thực hiện</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043086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HS trình</a:t>
            </a:r>
            <a:r>
              <a:rPr lang="en-US" baseline="0">
                <a:latin typeface="Times New Roman" panose="02020603050405020304" pitchFamily="18" charset="0"/>
                <a:cs typeface="Times New Roman" panose="02020603050405020304" pitchFamily="18" charset="0"/>
              </a:rPr>
              <a:t> bày, thuyết minh sản phẩm</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234222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hướng</a:t>
            </a:r>
            <a:r>
              <a:rPr lang="en-US" dirty="0"/>
              <a:t> </a:t>
            </a:r>
            <a:r>
              <a:rPr lang="en-US" dirty="0" err="1"/>
              <a:t>dẫn</a:t>
            </a:r>
            <a:r>
              <a:rPr lang="en-US" dirty="0"/>
              <a:t> HS </a:t>
            </a:r>
            <a:r>
              <a:rPr lang="en-US" dirty="0" err="1"/>
              <a:t>đánh</a:t>
            </a:r>
            <a:r>
              <a:rPr lang="en-US" dirty="0"/>
              <a:t> </a:t>
            </a:r>
            <a:r>
              <a:rPr lang="en-US" dirty="0" err="1"/>
              <a:t>giá</a:t>
            </a:r>
            <a:r>
              <a:rPr lang="en-US" dirty="0"/>
              <a:t> </a:t>
            </a:r>
            <a:r>
              <a:rPr lang="en-US" dirty="0" err="1"/>
              <a:t>theo</a:t>
            </a:r>
            <a:r>
              <a:rPr lang="en-US" dirty="0"/>
              <a:t> </a:t>
            </a:r>
            <a:r>
              <a:rPr lang="en-US" dirty="0" err="1"/>
              <a:t>từng</a:t>
            </a:r>
            <a:r>
              <a:rPr lang="en-US" dirty="0"/>
              <a:t> </a:t>
            </a:r>
            <a:r>
              <a:rPr lang="en-US" dirty="0" err="1"/>
              <a:t>tiêu</a:t>
            </a:r>
            <a:r>
              <a:rPr lang="en-US" dirty="0"/>
              <a:t> </a:t>
            </a:r>
            <a:r>
              <a:rPr lang="en-US" dirty="0" err="1"/>
              <a:t>chí</a:t>
            </a:r>
            <a:r>
              <a:rPr lang="en-US" dirty="0"/>
              <a:t> </a:t>
            </a:r>
            <a:r>
              <a:rPr lang="en-US" dirty="0" err="1"/>
              <a:t>bằng</a:t>
            </a:r>
            <a:r>
              <a:rPr lang="en-US" dirty="0"/>
              <a:t> </a:t>
            </a:r>
            <a:r>
              <a:rPr lang="en-US" dirty="0" err="1"/>
              <a:t>hình</a:t>
            </a:r>
            <a:r>
              <a:rPr lang="en-US" dirty="0"/>
              <a:t> </a:t>
            </a:r>
            <a:r>
              <a:rPr lang="en-US" dirty="0" err="1"/>
              <a:t>dán</a:t>
            </a:r>
            <a:r>
              <a:rPr lang="en-US" dirty="0"/>
              <a:t>. </a:t>
            </a:r>
            <a:r>
              <a:rPr lang="en-US" dirty="0" err="1"/>
              <a:t>Có</a:t>
            </a:r>
            <a:r>
              <a:rPr lang="en-US" dirty="0"/>
              <a:t> </a:t>
            </a:r>
            <a:r>
              <a:rPr lang="en-US" dirty="0" err="1"/>
              <a:t>thể</a:t>
            </a:r>
            <a:r>
              <a:rPr lang="en-US" dirty="0"/>
              <a:t> </a:t>
            </a:r>
            <a:r>
              <a:rPr lang="en-US" dirty="0" err="1"/>
              <a:t>tặng</a:t>
            </a:r>
            <a:r>
              <a:rPr lang="en-US" dirty="0"/>
              <a:t> </a:t>
            </a:r>
            <a:r>
              <a:rPr lang="en-US" dirty="0" err="1"/>
              <a:t>thêm</a:t>
            </a:r>
            <a:r>
              <a:rPr lang="en-US" dirty="0"/>
              <a:t> </a:t>
            </a:r>
            <a:r>
              <a:rPr lang="en-US" dirty="0" err="1"/>
              <a:t>hình</a:t>
            </a:r>
            <a:r>
              <a:rPr lang="en-US" dirty="0"/>
              <a:t> </a:t>
            </a:r>
            <a:r>
              <a:rPr lang="en-US" dirty="0" err="1"/>
              <a:t>dán</a:t>
            </a:r>
            <a:r>
              <a:rPr lang="en-US" dirty="0"/>
              <a:t> </a:t>
            </a:r>
            <a:r>
              <a:rPr lang="en-US" dirty="0" err="1"/>
              <a:t>cho</a:t>
            </a:r>
            <a:r>
              <a:rPr lang="en-US" dirty="0"/>
              <a:t> </a:t>
            </a:r>
            <a:r>
              <a:rPr lang="en-US" dirty="0" err="1"/>
              <a:t>điểm</a:t>
            </a:r>
            <a:r>
              <a:rPr lang="en-US" dirty="0"/>
              <a:t> </a:t>
            </a:r>
            <a:r>
              <a:rPr lang="en-US" dirty="0" err="1"/>
              <a:t>sáng</a:t>
            </a:r>
            <a:r>
              <a:rPr lang="en-US" dirty="0"/>
              <a:t> </a:t>
            </a:r>
            <a:r>
              <a:rPr lang="en-US" dirty="0" err="1"/>
              <a:t>tạo</a:t>
            </a:r>
            <a:r>
              <a:rPr lang="en-US" dirty="0"/>
              <a:t>, </a:t>
            </a:r>
            <a:r>
              <a:rPr lang="en-US" dirty="0" err="1"/>
              <a:t>làm</a:t>
            </a:r>
            <a:r>
              <a:rPr lang="en-US" dirty="0"/>
              <a:t> </a:t>
            </a:r>
            <a:r>
              <a:rPr lang="en-US" dirty="0" err="1"/>
              <a:t>nhanh</a:t>
            </a:r>
            <a:r>
              <a:rPr lang="en-US" dirty="0"/>
              <a:t>, </a:t>
            </a:r>
            <a:r>
              <a:rPr lang="en-US" dirty="0" err="1"/>
              <a:t>đẹp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453454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Trong </a:t>
            </a:r>
            <a:r>
              <a:rPr lang="en-US" dirty="0" err="1"/>
              <a:t>quá</a:t>
            </a:r>
            <a:r>
              <a:rPr lang="en-US" dirty="0"/>
              <a:t> </a:t>
            </a:r>
            <a:r>
              <a:rPr lang="en-US" dirty="0" err="1"/>
              <a:t>trình</a:t>
            </a:r>
            <a:r>
              <a:rPr lang="en-US" dirty="0"/>
              <a:t> </a:t>
            </a:r>
            <a:r>
              <a:rPr lang="en-US" dirty="0" err="1"/>
              <a:t>dạy</a:t>
            </a:r>
            <a:r>
              <a:rPr lang="en-US" dirty="0"/>
              <a:t> </a:t>
            </a:r>
            <a:r>
              <a:rPr lang="en-US" dirty="0" err="1"/>
              <a:t>học</a:t>
            </a:r>
            <a:r>
              <a:rPr lang="en-US" dirty="0"/>
              <a:t>, GV </a:t>
            </a:r>
            <a:r>
              <a:rPr lang="en-US" dirty="0" err="1"/>
              <a:t>thường</a:t>
            </a:r>
            <a:r>
              <a:rPr lang="en-US" dirty="0"/>
              <a:t> </a:t>
            </a:r>
            <a:r>
              <a:rPr lang="en-US" dirty="0" err="1"/>
              <a:t>xuyên</a:t>
            </a:r>
            <a:r>
              <a:rPr lang="en-US" dirty="0"/>
              <a:t> </a:t>
            </a:r>
            <a:r>
              <a:rPr lang="en-US" dirty="0" err="1"/>
              <a:t>khuyến</a:t>
            </a:r>
            <a:r>
              <a:rPr lang="en-US" dirty="0"/>
              <a:t> </a:t>
            </a:r>
            <a:r>
              <a:rPr lang="en-US" dirty="0" err="1"/>
              <a:t>khích</a:t>
            </a:r>
            <a:r>
              <a:rPr lang="en-US" dirty="0"/>
              <a:t> HS </a:t>
            </a:r>
            <a:r>
              <a:rPr lang="en-US" dirty="0" err="1"/>
              <a:t>bằng</a:t>
            </a:r>
            <a:r>
              <a:rPr lang="en-US" dirty="0"/>
              <a:t> </a:t>
            </a:r>
            <a:r>
              <a:rPr lang="en-US" dirty="0" err="1"/>
              <a:t>các</a:t>
            </a:r>
            <a:r>
              <a:rPr lang="en-US" dirty="0"/>
              <a:t> </a:t>
            </a:r>
            <a:r>
              <a:rPr lang="en-US" dirty="0" err="1"/>
              <a:t>câu</a:t>
            </a:r>
            <a:r>
              <a:rPr lang="en-US" dirty="0"/>
              <a:t> </a:t>
            </a:r>
            <a:r>
              <a:rPr lang="en-US" dirty="0" err="1"/>
              <a:t>khen</a:t>
            </a:r>
            <a:r>
              <a:rPr lang="en-US" dirty="0"/>
              <a:t> </a:t>
            </a:r>
            <a:r>
              <a:rPr lang="en-US" dirty="0" err="1"/>
              <a:t>khi</a:t>
            </a:r>
            <a:r>
              <a:rPr lang="en-US" dirty="0"/>
              <a:t> HS </a:t>
            </a:r>
            <a:r>
              <a:rPr lang="en-US" dirty="0" err="1"/>
              <a:t>trả</a:t>
            </a:r>
            <a:r>
              <a:rPr lang="en-US" dirty="0"/>
              <a:t> </a:t>
            </a:r>
            <a:r>
              <a:rPr lang="en-US" dirty="0" err="1"/>
              <a:t>lời</a:t>
            </a:r>
            <a:r>
              <a:rPr lang="en-US" dirty="0"/>
              <a:t> </a:t>
            </a:r>
            <a:r>
              <a:rPr lang="en-US" dirty="0" err="1"/>
              <a:t>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35474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quan sát</a:t>
            </a:r>
            <a:r>
              <a:rPr lang="en-US" baseline="0"/>
              <a:t> và nêu ý kiến xem 2 bạn đang làm gì, sau đó mới chuyển đến nội dung 1 bạn hỏi. Sau khi có câu hỏi, mời 1 Hs trả lời, đề nghị bạn khác nhận xét câu trả lời của bạn, sau đó mới chiếu đến câu trả lời của bạn trong tranh</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4</a:t>
            </a:fld>
            <a:endParaRPr lang="vi-VN"/>
          </a:p>
        </p:txBody>
      </p:sp>
    </p:spTree>
    <p:extLst>
      <p:ext uri="{BB962C8B-B14F-4D97-AF65-F5344CB8AC3E}">
        <p14:creationId xmlns:p14="http://schemas.microsoft.com/office/powerpoint/2010/main" val="16399596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quan sát</a:t>
            </a:r>
            <a:r>
              <a:rPr lang="en-US" baseline="0"/>
              <a:t> và trả lời xem trong hình có những hình nào em biết? Hãy đọc tên và chỉ ra các hình đó. GV bấm chuột để hiển thị tên gọi các hình </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5</a:t>
            </a:fld>
            <a:endParaRPr lang="vi-VN"/>
          </a:p>
        </p:txBody>
      </p:sp>
    </p:spTree>
    <p:extLst>
      <p:ext uri="{BB962C8B-B14F-4D97-AF65-F5344CB8AC3E}">
        <p14:creationId xmlns:p14="http://schemas.microsoft.com/office/powerpoint/2010/main" val="32342414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hướng</a:t>
            </a:r>
            <a:r>
              <a:rPr lang="en-US" baseline="0"/>
              <a:t> dẫn HS hoàn thiện phiếu học tập số 1. Cho HS thảo luận nhóm, sau đó đại diện HS lên trình bày phiếu học tập của nhóm. Các nhóm khác đặt câu hỏi nếu có thắc mắc học muốn góp ý</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6</a:t>
            </a:fld>
            <a:endParaRPr lang="vi-VN"/>
          </a:p>
        </p:txBody>
      </p:sp>
    </p:spTree>
    <p:extLst>
      <p:ext uri="{BB962C8B-B14F-4D97-AF65-F5344CB8AC3E}">
        <p14:creationId xmlns:p14="http://schemas.microsoft.com/office/powerpoint/2010/main" val="23274334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quan sát</a:t>
            </a:r>
            <a:r>
              <a:rPr lang="en-US" baseline="0"/>
              <a:t> và trả lời xem trong hình có những hình nào em biết? Hãy đọc tên và chỉ ra các hình đó. GV bấm chuột để hiển thị tên gọi các hình </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7</a:t>
            </a:fld>
            <a:endParaRPr lang="vi-VN"/>
          </a:p>
        </p:txBody>
      </p:sp>
    </p:spTree>
    <p:extLst>
      <p:ext uri="{BB962C8B-B14F-4D97-AF65-F5344CB8AC3E}">
        <p14:creationId xmlns:p14="http://schemas.microsoft.com/office/powerpoint/2010/main" val="29365756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quan sát</a:t>
            </a:r>
            <a:r>
              <a:rPr lang="en-US" baseline="0"/>
              <a:t> và trả lời câu hỏi: hình trên được ghép từ những hình nào? Dùng mấy hình? (hình tam giác, 3 hình; hình vuông cam, 4 hình; hình vuông xanh, 6 hình)</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8</a:t>
            </a:fld>
            <a:endParaRPr lang="vi-VN"/>
          </a:p>
        </p:txBody>
      </p:sp>
    </p:spTree>
    <p:extLst>
      <p:ext uri="{BB962C8B-B14F-4D97-AF65-F5344CB8AC3E}">
        <p14:creationId xmlns:p14="http://schemas.microsoft.com/office/powerpoint/2010/main" val="926238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gọi</a:t>
            </a:r>
            <a:r>
              <a:rPr lang="en-US" baseline="0" dirty="0"/>
              <a:t> HS </a:t>
            </a:r>
            <a:r>
              <a:rPr lang="en-US" baseline="0" dirty="0" err="1"/>
              <a:t>lên</a:t>
            </a:r>
            <a:r>
              <a:rPr lang="en-US" baseline="0" dirty="0"/>
              <a:t> </a:t>
            </a:r>
            <a:r>
              <a:rPr lang="en-US" baseline="0" dirty="0" err="1"/>
              <a:t>chỉ</a:t>
            </a:r>
            <a:r>
              <a:rPr lang="en-US" baseline="0" dirty="0"/>
              <a:t> </a:t>
            </a:r>
            <a:r>
              <a:rPr lang="en-US" baseline="0" dirty="0" err="1"/>
              <a:t>ra</a:t>
            </a:r>
            <a:r>
              <a:rPr lang="en-US" baseline="0" dirty="0"/>
              <a:t> </a:t>
            </a:r>
            <a:r>
              <a:rPr lang="en-US" baseline="0" dirty="0" err="1"/>
              <a:t>các</a:t>
            </a:r>
            <a:r>
              <a:rPr lang="en-US" baseline="0" dirty="0"/>
              <a:t> </a:t>
            </a:r>
            <a:r>
              <a:rPr lang="en-US" baseline="0" dirty="0" err="1"/>
              <a:t>hình</a:t>
            </a:r>
            <a:r>
              <a:rPr lang="en-US" baseline="0" dirty="0"/>
              <a:t> </a:t>
            </a:r>
            <a:r>
              <a:rPr lang="en-US" baseline="0" dirty="0" err="1"/>
              <a:t>hình</a:t>
            </a:r>
            <a:r>
              <a:rPr lang="en-US" baseline="0" dirty="0"/>
              <a:t> </a:t>
            </a:r>
            <a:r>
              <a:rPr lang="en-US" baseline="0" dirty="0" err="1"/>
              <a:t>học</a:t>
            </a:r>
            <a:r>
              <a:rPr lang="en-US" baseline="0" dirty="0"/>
              <a:t> </a:t>
            </a:r>
            <a:r>
              <a:rPr lang="en-US" baseline="0" dirty="0" err="1"/>
              <a:t>đã</a:t>
            </a:r>
            <a:r>
              <a:rPr lang="en-US" baseline="0" dirty="0"/>
              <a:t> </a:t>
            </a:r>
            <a:r>
              <a:rPr lang="en-US" baseline="0" dirty="0" err="1"/>
              <a:t>dùng</a:t>
            </a:r>
            <a:r>
              <a:rPr lang="en-US" baseline="0" dirty="0"/>
              <a:t> </a:t>
            </a:r>
            <a:r>
              <a:rPr lang="en-US" baseline="0" dirty="0" err="1"/>
              <a:t>trong</a:t>
            </a:r>
            <a:r>
              <a:rPr lang="en-US" baseline="0" dirty="0"/>
              <a:t> </a:t>
            </a:r>
            <a:r>
              <a:rPr lang="en-US" baseline="0" dirty="0" err="1"/>
              <a:t>hình</a:t>
            </a:r>
            <a:r>
              <a:rPr lang="en-US" baseline="0" dirty="0"/>
              <a:t>, </a:t>
            </a:r>
            <a:r>
              <a:rPr lang="en-US" baseline="0" dirty="0" err="1"/>
              <a:t>đếm</a:t>
            </a:r>
            <a:r>
              <a:rPr lang="en-US" baseline="0" dirty="0"/>
              <a:t> </a:t>
            </a:r>
            <a:r>
              <a:rPr lang="en-US" baseline="0" dirty="0" err="1"/>
              <a:t>số</a:t>
            </a:r>
            <a:r>
              <a:rPr lang="en-US" baseline="0" dirty="0"/>
              <a:t> </a:t>
            </a:r>
            <a:r>
              <a:rPr lang="en-US" baseline="0" dirty="0" err="1"/>
              <a:t>lượng</a:t>
            </a:r>
            <a:r>
              <a:rPr lang="en-US" baseline="0" dirty="0"/>
              <a:t> </a:t>
            </a:r>
            <a:r>
              <a:rPr lang="en-US" baseline="0" dirty="0" err="1"/>
              <a:t>hình</a:t>
            </a:r>
            <a:r>
              <a:rPr lang="en-US" baseline="0" dirty="0"/>
              <a:t>. </a:t>
            </a:r>
            <a:r>
              <a:rPr lang="en-US" baseline="0" dirty="0" err="1"/>
              <a:t>Bạn</a:t>
            </a:r>
            <a:r>
              <a:rPr lang="en-US" baseline="0" dirty="0"/>
              <a:t> </a:t>
            </a:r>
            <a:r>
              <a:rPr lang="en-US" baseline="0" dirty="0" err="1"/>
              <a:t>khác</a:t>
            </a:r>
            <a:r>
              <a:rPr lang="en-US" baseline="0" dirty="0"/>
              <a:t> </a:t>
            </a:r>
            <a:r>
              <a:rPr lang="en-US" baseline="0" dirty="0" err="1"/>
              <a:t>nhận</a:t>
            </a:r>
            <a:r>
              <a:rPr lang="en-US" baseline="0" dirty="0"/>
              <a:t> </a:t>
            </a:r>
            <a:r>
              <a:rPr lang="en-US" baseline="0" dirty="0" err="1"/>
              <a:t>xét</a:t>
            </a:r>
            <a:r>
              <a:rPr lang="en-US" baseline="0" dirty="0"/>
              <a:t> </a:t>
            </a:r>
            <a:r>
              <a:rPr lang="en-US" baseline="0" dirty="0" err="1"/>
              <a:t>câu</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của</a:t>
            </a:r>
            <a:r>
              <a:rPr lang="en-US" baseline="0" dirty="0"/>
              <a:t> </a:t>
            </a:r>
            <a:r>
              <a:rPr lang="en-US" baseline="0" dirty="0" err="1"/>
              <a:t>bạn</a:t>
            </a:r>
            <a:r>
              <a:rPr lang="en-US" baseline="0" dirty="0"/>
              <a:t>, </a:t>
            </a:r>
            <a:r>
              <a:rPr lang="en-US" baseline="0" dirty="0" err="1"/>
              <a:t>bổ</a:t>
            </a:r>
            <a:r>
              <a:rPr lang="en-US" baseline="0" dirty="0"/>
              <a:t> sung </a:t>
            </a:r>
            <a:r>
              <a:rPr lang="en-US" baseline="0" dirty="0" err="1"/>
              <a:t>thêm</a:t>
            </a:r>
            <a:r>
              <a:rPr lang="en-US" baseline="0" dirty="0"/>
              <a:t> </a:t>
            </a:r>
            <a:r>
              <a:rPr lang="en-US" baseline="0" dirty="0" err="1"/>
              <a:t>nếu</a:t>
            </a:r>
            <a:r>
              <a:rPr lang="en-US" baseline="0" dirty="0"/>
              <a:t> </a:t>
            </a:r>
            <a:r>
              <a:rPr lang="en-US" baseline="0" dirty="0" err="1"/>
              <a:t>thiếu</a:t>
            </a:r>
            <a:endParaRPr lang="en-US" dirty="0"/>
          </a:p>
        </p:txBody>
      </p:sp>
      <p:sp>
        <p:nvSpPr>
          <p:cNvPr id="4" name="Slide Number Placeholder 3"/>
          <p:cNvSpPr>
            <a:spLocks noGrp="1"/>
          </p:cNvSpPr>
          <p:nvPr>
            <p:ph type="sldNum" sz="quarter" idx="10"/>
          </p:nvPr>
        </p:nvSpPr>
        <p:spPr/>
        <p:txBody>
          <a:bodyPr/>
          <a:lstStyle/>
          <a:p>
            <a:fld id="{EBEB516E-07DC-497B-9789-361D47A843FC}" type="slidenum">
              <a:rPr lang="vi-VN" smtClean="0"/>
              <a:t>9</a:t>
            </a:fld>
            <a:endParaRPr lang="vi-VN"/>
          </a:p>
        </p:txBody>
      </p:sp>
    </p:spTree>
    <p:extLst>
      <p:ext uri="{BB962C8B-B14F-4D97-AF65-F5344CB8AC3E}">
        <p14:creationId xmlns:p14="http://schemas.microsoft.com/office/powerpoint/2010/main" val="19091050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lấy</a:t>
            </a:r>
            <a:r>
              <a:rPr lang="en-US" baseline="0"/>
              <a:t> số lượng hình theo yêu cầu và lắp ghép, sau đó chiếu hình ghép tham khảo</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10</a:t>
            </a:fld>
            <a:endParaRPr lang="vi-VN"/>
          </a:p>
        </p:txBody>
      </p:sp>
    </p:spTree>
    <p:extLst>
      <p:ext uri="{BB962C8B-B14F-4D97-AF65-F5344CB8AC3E}">
        <p14:creationId xmlns:p14="http://schemas.microsoft.com/office/powerpoint/2010/main" val="7392530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9519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7527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6003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9278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87118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82671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46345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36120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08152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53158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5881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03503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38094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74604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2433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6211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1879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4667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3488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2367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3366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581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824237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986822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microsoft.com/office/2007/relationships/hdphoto" Target="../media/hdphoto3.wdp"/><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microsoft.com/office/2007/relationships/hdphoto" Target="../media/hdphoto4.wdp"/><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7" Type="http://schemas.microsoft.com/office/2007/relationships/hdphoto" Target="../media/hdphoto6.wdp"/><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5.png"/><Relationship Id="rId5" Type="http://schemas.microsoft.com/office/2007/relationships/hdphoto" Target="../media/hdphoto5.wdp"/><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4.png"/><Relationship Id="rId7" Type="http://schemas.openxmlformats.org/officeDocument/2006/relationships/image" Target="../media/image18.png"/><Relationship Id="rId12"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7.png"/><Relationship Id="rId11" Type="http://schemas.openxmlformats.org/officeDocument/2006/relationships/image" Target="../media/image21.jpeg"/><Relationship Id="rId5" Type="http://schemas.microsoft.com/office/2007/relationships/hdphoto" Target="../media/hdphoto7.wdp"/><Relationship Id="rId10" Type="http://schemas.openxmlformats.org/officeDocument/2006/relationships/image" Target="../media/image20.png"/><Relationship Id="rId4" Type="http://schemas.openxmlformats.org/officeDocument/2006/relationships/image" Target="../media/image16.png"/><Relationship Id="rId9"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microsoft.com/office/2007/relationships/hdphoto" Target="../media/hdphoto4.wdp"/><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microsoft.com/office/2007/relationships/hdphoto" Target="../media/hdphoto9.wdp"/><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19.png"/><Relationship Id="rId5" Type="http://schemas.openxmlformats.org/officeDocument/2006/relationships/image" Target="../media/image29.pn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32.jpg"/></Relationships>
</file>

<file path=ppt/slides/_rels/slide2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35.jpg"/></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8.jpeg"/><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8.xml"/><Relationship Id="rId1" Type="http://schemas.openxmlformats.org/officeDocument/2006/relationships/slideLayout" Target="../slideLayouts/slideLayout12.xml"/><Relationship Id="rId5" Type="http://schemas.openxmlformats.org/officeDocument/2006/relationships/image" Target="../media/image39.png"/><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0" name="TextBox 39">
            <a:extLst>
              <a:ext uri="{FF2B5EF4-FFF2-40B4-BE49-F238E27FC236}">
                <a16:creationId xmlns:a16="http://schemas.microsoft.com/office/drawing/2014/main" id="{DA14CBFD-2C6F-E4A0-F468-3C5C731B2275}"/>
              </a:ext>
            </a:extLst>
          </p:cNvPr>
          <p:cNvSpPr txBox="1"/>
          <p:nvPr/>
        </p:nvSpPr>
        <p:spPr>
          <a:xfrm>
            <a:off x="1241250" y="1211662"/>
            <a:ext cx="1657814"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EC8E38"/>
                </a:solidFill>
                <a:effectLst/>
                <a:uLnTx/>
                <a:uFillTx/>
                <a:latin typeface="Roboto Black" panose="02000000000000000000" pitchFamily="2" charset="0"/>
                <a:ea typeface="Roboto Black" panose="02000000000000000000" pitchFamily="2" charset="0"/>
                <a:cs typeface="+mn-cs"/>
              </a:rPr>
              <a:t>BÀI 4</a:t>
            </a:r>
          </a:p>
        </p:txBody>
      </p:sp>
      <p:sp>
        <p:nvSpPr>
          <p:cNvPr id="7" name="TextBox 6"/>
          <p:cNvSpPr txBox="1"/>
          <p:nvPr/>
        </p:nvSpPr>
        <p:spPr>
          <a:xfrm>
            <a:off x="1881910" y="489697"/>
            <a:ext cx="9900009" cy="2585323"/>
          </a:xfrm>
          <a:prstGeom prst="rect">
            <a:avLst/>
          </a:prstGeom>
          <a:noFill/>
        </p:spPr>
        <p:txBody>
          <a:bodyPr wrap="square" rtlCol="0">
            <a:spAutoFit/>
          </a:bodyPr>
          <a:lstStyle/>
          <a:p>
            <a:pPr lvl="0" algn="ctr">
              <a:defRPr/>
            </a:pPr>
            <a:r>
              <a:rPr lang="en-US" altLang="zh-CN" sz="5400" b="1" dirty="0">
                <a:solidFill>
                  <a:srgbClr val="0070C0"/>
                </a:solidFill>
                <a:latin typeface="Roboto Black" panose="02000000000000000000" pitchFamily="2" charset="0"/>
                <a:ea typeface="Roboto Black" panose="02000000000000000000" pitchFamily="2" charset="0"/>
              </a:rPr>
              <a:t>THỰC HÀNH </a:t>
            </a:r>
          </a:p>
          <a:p>
            <a:pPr lvl="0" algn="ctr">
              <a:defRPr/>
            </a:pPr>
            <a:r>
              <a:rPr lang="en-US" altLang="zh-CN" sz="5400" b="1" dirty="0">
                <a:solidFill>
                  <a:srgbClr val="0070C0"/>
                </a:solidFill>
                <a:latin typeface="Roboto Black" panose="02000000000000000000" pitchFamily="2" charset="0"/>
                <a:ea typeface="Roboto Black" panose="02000000000000000000" pitchFamily="2" charset="0"/>
              </a:rPr>
              <a:t>TRANG TRÍ LỚP HỌC</a:t>
            </a:r>
          </a:p>
          <a:p>
            <a:pPr lvl="0" algn="ctr">
              <a:defRPr/>
            </a:pPr>
            <a:r>
              <a:rPr lang="en-US" altLang="zh-CN" sz="5400" b="1" dirty="0">
                <a:solidFill>
                  <a:srgbClr val="0070C0"/>
                </a:solidFill>
                <a:latin typeface="Roboto Black" panose="02000000000000000000" pitchFamily="2" charset="0"/>
                <a:ea typeface="Roboto Black" panose="02000000000000000000" pitchFamily="2" charset="0"/>
              </a:rPr>
              <a:t>BẰNG CÁC HÌNH </a:t>
            </a:r>
            <a:r>
              <a:rPr lang="en-US" altLang="zh-CN" sz="5400" b="1" dirty="0" err="1">
                <a:solidFill>
                  <a:srgbClr val="0070C0"/>
                </a:solidFill>
                <a:latin typeface="Roboto Black" panose="02000000000000000000" pitchFamily="2" charset="0"/>
                <a:ea typeface="Roboto Black" panose="02000000000000000000" pitchFamily="2" charset="0"/>
              </a:rPr>
              <a:t>HÌNH</a:t>
            </a:r>
            <a:r>
              <a:rPr lang="en-US" altLang="zh-CN" sz="5400" b="1" dirty="0">
                <a:solidFill>
                  <a:srgbClr val="0070C0"/>
                </a:solidFill>
                <a:latin typeface="Roboto Black" panose="02000000000000000000" pitchFamily="2" charset="0"/>
                <a:ea typeface="Roboto Black" panose="02000000000000000000" pitchFamily="2" charset="0"/>
              </a:rPr>
              <a:t> HỌC</a:t>
            </a:r>
            <a:endParaRPr kumimoji="0" lang="en-US" altLang="zh-CN" sz="5400" b="1" i="0" u="none" strike="noStrike" kern="1200" cap="none" spc="0" normalizeH="0" baseline="0" noProof="0" dirty="0">
              <a:ln>
                <a:noFill/>
              </a:ln>
              <a:solidFill>
                <a:srgbClr val="0070C0"/>
              </a:solidFill>
              <a:effectLst/>
              <a:uLnTx/>
              <a:uFillTx/>
              <a:latin typeface="Roboto Black" panose="02000000000000000000" pitchFamily="2" charset="0"/>
              <a:ea typeface="Roboto Black" panose="02000000000000000000" pitchFamily="2" charset="0"/>
            </a:endParaRPr>
          </a:p>
        </p:txBody>
      </p:sp>
      <p:grpSp>
        <p:nvGrpSpPr>
          <p:cNvPr id="22" name="Group 21"/>
          <p:cNvGrpSpPr/>
          <p:nvPr/>
        </p:nvGrpSpPr>
        <p:grpSpPr>
          <a:xfrm>
            <a:off x="10534031" y="3644359"/>
            <a:ext cx="1094611" cy="1099303"/>
            <a:chOff x="6678203" y="4838102"/>
            <a:chExt cx="1094611" cy="1099303"/>
          </a:xfrm>
          <a:solidFill>
            <a:srgbClr val="EC8E3B"/>
          </a:solidFill>
        </p:grpSpPr>
        <p:sp>
          <p:nvSpPr>
            <p:cNvPr id="21" name="Oval 20"/>
            <p:cNvSpPr/>
            <p:nvPr/>
          </p:nvSpPr>
          <p:spPr>
            <a:xfrm>
              <a:off x="6678203" y="4838102"/>
              <a:ext cx="1011424" cy="109930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424" h="1099303">
                  <a:moveTo>
                    <a:pt x="0" y="558109"/>
                  </a:moveTo>
                  <a:cubicBezTo>
                    <a:pt x="0" y="278812"/>
                    <a:pt x="168663" y="254527"/>
                    <a:pt x="505712" y="52397"/>
                  </a:cubicBezTo>
                  <a:cubicBezTo>
                    <a:pt x="842761" y="-149733"/>
                    <a:pt x="1011424" y="278812"/>
                    <a:pt x="1011424" y="558109"/>
                  </a:cubicBezTo>
                  <a:cubicBezTo>
                    <a:pt x="1011424" y="837406"/>
                    <a:pt x="823510" y="909817"/>
                    <a:pt x="505712" y="1063821"/>
                  </a:cubicBezTo>
                  <a:cubicBezTo>
                    <a:pt x="187914" y="1217825"/>
                    <a:pt x="0" y="837406"/>
                    <a:pt x="0" y="558109"/>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5B1500B4-2A13-B105-884B-9C3A22343CC6}"/>
                </a:ext>
              </a:extLst>
            </p:cNvPr>
            <p:cNvSpPr txBox="1"/>
            <p:nvPr/>
          </p:nvSpPr>
          <p:spPr>
            <a:xfrm>
              <a:off x="6714724" y="5165377"/>
              <a:ext cx="105809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Tiết 1</a:t>
              </a:r>
            </a:p>
          </p:txBody>
        </p:sp>
      </p:gr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417791" cy="979395"/>
          </a:xfrm>
          <a:prstGeom prst="rect">
            <a:avLst/>
          </a:prstGeom>
        </p:spPr>
      </p:pic>
    </p:spTree>
    <p:extLst>
      <p:ext uri="{BB962C8B-B14F-4D97-AF65-F5344CB8AC3E}">
        <p14:creationId xmlns:p14="http://schemas.microsoft.com/office/powerpoint/2010/main" val="1715234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694468" y="299458"/>
            <a:ext cx="4449332" cy="584775"/>
          </a:xfrm>
          <a:prstGeom prst="rect">
            <a:avLst/>
          </a:prstGeom>
          <a:noFill/>
        </p:spPr>
        <p:txBody>
          <a:bodyPr wrap="square" rtlCol="0">
            <a:spAutoFit/>
          </a:bodyPr>
          <a:lstStyle/>
          <a:p>
            <a:pPr lvl="0" algn="ctr">
              <a:defRPr/>
            </a:pPr>
            <a:r>
              <a:rPr lang="en-US" altLang="zh-CN" sz="3200">
                <a:solidFill>
                  <a:srgbClr val="0070C0"/>
                </a:solidFill>
                <a:latin typeface="Roboto Black" panose="02000000000000000000" pitchFamily="2" charset="0"/>
                <a:ea typeface="Roboto Black" panose="02000000000000000000" pitchFamily="2" charset="0"/>
              </a:rPr>
              <a:t>NHẬN BIẾT CÁC HÌNH</a:t>
            </a:r>
            <a:endParaRPr lang="vi-VN" altLang="zh-CN" sz="3200">
              <a:solidFill>
                <a:srgbClr val="0070C0"/>
              </a:solidFill>
              <a:latin typeface="Roboto Black" panose="02000000000000000000" pitchFamily="2" charset="0"/>
              <a:ea typeface="Roboto Black" panose="02000000000000000000" pitchFamily="2" charset="0"/>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11" name="TextBox 10"/>
          <p:cNvSpPr txBox="1"/>
          <p:nvPr/>
        </p:nvSpPr>
        <p:spPr>
          <a:xfrm>
            <a:off x="2630827" y="1338293"/>
            <a:ext cx="6899412" cy="830997"/>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Em hãy sử dụng 5 hình tam giác, 4 hình vuông ghép thành hình có nghĩa</a:t>
            </a:r>
            <a:endParaRPr lang="vi-VN" altLang="zh-CN" sz="2400">
              <a:solidFill>
                <a:srgbClr val="002060"/>
              </a:solidFill>
              <a:latin typeface="Roboto" panose="02000000000000000000" pitchFamily="2" charset="0"/>
              <a:ea typeface="Roboto" panose="02000000000000000000" pitchFamily="2" charset="0"/>
            </a:endParaRPr>
          </a:p>
        </p:txBody>
      </p:sp>
      <p:pic>
        <p:nvPicPr>
          <p:cNvPr id="2" name="Picture 1"/>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60538" y="1907037"/>
            <a:ext cx="3242855" cy="4178961"/>
          </a:xfrm>
          <a:prstGeom prst="rect">
            <a:avLst/>
          </a:prstGeom>
          <a:effectLst>
            <a:outerShdw blurRad="63500" sx="102000" sy="102000" algn="ctr" rotWithShape="0">
              <a:prstClr val="black">
                <a:alpha val="40000"/>
              </a:prstClr>
            </a:outerShdw>
          </a:effectLst>
        </p:spPr>
      </p:pic>
      <p:sp>
        <p:nvSpPr>
          <p:cNvPr id="9" name="Isosceles Triangle 8"/>
          <p:cNvSpPr/>
          <p:nvPr/>
        </p:nvSpPr>
        <p:spPr>
          <a:xfrm>
            <a:off x="7736532" y="2425253"/>
            <a:ext cx="1607507" cy="861667"/>
          </a:xfrm>
          <a:prstGeom prst="triangle">
            <a:avLst/>
          </a:prstGeom>
          <a:solidFill>
            <a:srgbClr val="0A8EC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Rectangle 9"/>
          <p:cNvSpPr/>
          <p:nvPr/>
        </p:nvSpPr>
        <p:spPr>
          <a:xfrm>
            <a:off x="6540567" y="3893776"/>
            <a:ext cx="1202844" cy="1295936"/>
          </a:xfrm>
          <a:prstGeom prst="rect">
            <a:avLst/>
          </a:prstGeom>
          <a:solidFill>
            <a:srgbClr val="088DC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Rectangle 11"/>
          <p:cNvSpPr/>
          <p:nvPr/>
        </p:nvSpPr>
        <p:spPr>
          <a:xfrm>
            <a:off x="5687448" y="3893776"/>
            <a:ext cx="1303198" cy="1295936"/>
          </a:xfrm>
          <a:prstGeom prst="rect">
            <a:avLst/>
          </a:prstGeom>
          <a:solidFill>
            <a:srgbClr val="DD6D2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Isosceles Triangle 14"/>
          <p:cNvSpPr/>
          <p:nvPr/>
        </p:nvSpPr>
        <p:spPr>
          <a:xfrm>
            <a:off x="8624237" y="2506864"/>
            <a:ext cx="1607507" cy="861667"/>
          </a:xfrm>
          <a:prstGeom prst="triangle">
            <a:avLst/>
          </a:prstGeom>
          <a:solidFill>
            <a:srgbClr val="0A8EC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Isosceles Triangle 15"/>
          <p:cNvSpPr/>
          <p:nvPr/>
        </p:nvSpPr>
        <p:spPr>
          <a:xfrm>
            <a:off x="9590890" y="2384235"/>
            <a:ext cx="1607507" cy="861667"/>
          </a:xfrm>
          <a:prstGeom prst="triangle">
            <a:avLst/>
          </a:prstGeom>
          <a:solidFill>
            <a:srgbClr val="0A8EC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7" name="Isosceles Triangle 16"/>
          <p:cNvSpPr/>
          <p:nvPr/>
        </p:nvSpPr>
        <p:spPr>
          <a:xfrm>
            <a:off x="6853830" y="2493274"/>
            <a:ext cx="1607507" cy="861667"/>
          </a:xfrm>
          <a:prstGeom prst="triangle">
            <a:avLst/>
          </a:prstGeom>
          <a:solidFill>
            <a:srgbClr val="0A8EC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 name="Isosceles Triangle 17"/>
          <p:cNvSpPr/>
          <p:nvPr/>
        </p:nvSpPr>
        <p:spPr>
          <a:xfrm>
            <a:off x="6080533" y="2536294"/>
            <a:ext cx="1607507" cy="861667"/>
          </a:xfrm>
          <a:prstGeom prst="triangle">
            <a:avLst/>
          </a:prstGeom>
          <a:solidFill>
            <a:srgbClr val="0A8EC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Rectangle 18"/>
          <p:cNvSpPr/>
          <p:nvPr/>
        </p:nvSpPr>
        <p:spPr>
          <a:xfrm>
            <a:off x="7066176" y="4541744"/>
            <a:ext cx="1202844" cy="1295936"/>
          </a:xfrm>
          <a:prstGeom prst="rect">
            <a:avLst/>
          </a:prstGeom>
          <a:solidFill>
            <a:srgbClr val="088DC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Rectangle 19"/>
          <p:cNvSpPr/>
          <p:nvPr/>
        </p:nvSpPr>
        <p:spPr>
          <a:xfrm>
            <a:off x="6213057" y="4541744"/>
            <a:ext cx="1303198" cy="1295936"/>
          </a:xfrm>
          <a:prstGeom prst="rect">
            <a:avLst/>
          </a:prstGeom>
          <a:solidFill>
            <a:srgbClr val="DD6D2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TextBox 20"/>
          <p:cNvSpPr txBox="1"/>
          <p:nvPr/>
        </p:nvSpPr>
        <p:spPr>
          <a:xfrm>
            <a:off x="1168735" y="5709589"/>
            <a:ext cx="2074027"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Tên lửa</a:t>
            </a:r>
            <a:endParaRPr lang="vi-VN" altLang="zh-CN" sz="2400">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72334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14" presetClass="entr" presetSubtype="1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randombar(horizontal)">
                                      <p:cBhvr>
                                        <p:cTn id="44" dur="500"/>
                                        <p:tgtEl>
                                          <p:spTgt spid="2"/>
                                        </p:tgtEl>
                                      </p:cBhvr>
                                    </p:animEffect>
                                  </p:childTnLst>
                                </p:cTn>
                              </p:par>
                              <p:par>
                                <p:cTn id="45" presetID="14" presetClass="entr" presetSubtype="10"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randombar(horizontal)">
                                      <p:cBhvr>
                                        <p:cTn id="4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9" grpId="0" animBg="1"/>
      <p:bldP spid="10" grpId="0" animBg="1"/>
      <p:bldP spid="12" grpId="0" animBg="1"/>
      <p:bldP spid="15" grpId="0" animBg="1"/>
      <p:bldP spid="16" grpId="0" animBg="1"/>
      <p:bldP spid="17" grpId="0" animBg="1"/>
      <p:bldP spid="18" grpId="0" animBg="1"/>
      <p:bldP spid="19" grpId="0" animBg="1"/>
      <p:bldP spid="20" grpId="0" animBg="1"/>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694468" y="299458"/>
            <a:ext cx="4449332" cy="584775"/>
          </a:xfrm>
          <a:prstGeom prst="rect">
            <a:avLst/>
          </a:prstGeom>
          <a:noFill/>
        </p:spPr>
        <p:txBody>
          <a:bodyPr wrap="square" rtlCol="0">
            <a:spAutoFit/>
          </a:bodyPr>
          <a:lstStyle/>
          <a:p>
            <a:pPr lvl="0" algn="ctr">
              <a:defRPr/>
            </a:pPr>
            <a:r>
              <a:rPr lang="en-US" altLang="zh-CN" sz="3200">
                <a:solidFill>
                  <a:srgbClr val="0070C0"/>
                </a:solidFill>
                <a:latin typeface="Roboto Black" panose="02000000000000000000" pitchFamily="2" charset="0"/>
                <a:ea typeface="Roboto Black" panose="02000000000000000000" pitchFamily="2" charset="0"/>
              </a:rPr>
              <a:t>NHẬN BIẾT CÁC HÌNH</a:t>
            </a:r>
            <a:endParaRPr lang="vi-VN" altLang="zh-CN" sz="3200">
              <a:solidFill>
                <a:srgbClr val="0070C0"/>
              </a:solidFill>
              <a:latin typeface="Roboto Black" panose="02000000000000000000" pitchFamily="2" charset="0"/>
              <a:ea typeface="Roboto Black" panose="02000000000000000000" pitchFamily="2" charset="0"/>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pic>
        <p:nvPicPr>
          <p:cNvPr id="14" name="Picture 13"/>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595656" y="1528936"/>
            <a:ext cx="5265044" cy="4532751"/>
          </a:xfrm>
          <a:prstGeom prst="rect">
            <a:avLst/>
          </a:prstGeom>
          <a:effectLst>
            <a:outerShdw blurRad="63500" sx="102000" sy="102000" algn="ctr" rotWithShape="0">
              <a:prstClr val="black">
                <a:alpha val="40000"/>
              </a:prstClr>
            </a:outerShdw>
          </a:effectLst>
        </p:spPr>
      </p:pic>
      <p:sp>
        <p:nvSpPr>
          <p:cNvPr id="7" name="TextBox 6"/>
          <p:cNvSpPr txBox="1"/>
          <p:nvPr/>
        </p:nvSpPr>
        <p:spPr>
          <a:xfrm>
            <a:off x="244762" y="1451309"/>
            <a:ext cx="6668504" cy="830997"/>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Em hãy sử dụng 1 hình tam giác, 5 hình vuông, 2 hình tròn ghép thành hình có nghĩa</a:t>
            </a:r>
            <a:endParaRPr lang="vi-VN" altLang="zh-CN" sz="2400">
              <a:solidFill>
                <a:srgbClr val="002060"/>
              </a:solidFill>
              <a:latin typeface="Roboto" panose="02000000000000000000" pitchFamily="2" charset="0"/>
              <a:ea typeface="Roboto" panose="02000000000000000000" pitchFamily="2" charset="0"/>
            </a:endParaRPr>
          </a:p>
        </p:txBody>
      </p:sp>
      <p:sp>
        <p:nvSpPr>
          <p:cNvPr id="9" name="Rectangle 8"/>
          <p:cNvSpPr/>
          <p:nvPr/>
        </p:nvSpPr>
        <p:spPr>
          <a:xfrm>
            <a:off x="4296011" y="4067990"/>
            <a:ext cx="1202844" cy="1295936"/>
          </a:xfrm>
          <a:prstGeom prst="rect">
            <a:avLst/>
          </a:prstGeom>
          <a:solidFill>
            <a:srgbClr val="088DC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Rectangle 9"/>
          <p:cNvSpPr/>
          <p:nvPr/>
        </p:nvSpPr>
        <p:spPr>
          <a:xfrm>
            <a:off x="2760825" y="4118388"/>
            <a:ext cx="1303198" cy="1295936"/>
          </a:xfrm>
          <a:prstGeom prst="rect">
            <a:avLst/>
          </a:prstGeom>
          <a:solidFill>
            <a:srgbClr val="DD6D2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Oval 14"/>
          <p:cNvSpPr/>
          <p:nvPr/>
        </p:nvSpPr>
        <p:spPr>
          <a:xfrm>
            <a:off x="4479532" y="2606291"/>
            <a:ext cx="791987" cy="752534"/>
          </a:xfrm>
          <a:prstGeom prst="ellipse">
            <a:avLst/>
          </a:prstGeom>
          <a:solidFill>
            <a:srgbClr val="5A9B3F"/>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Isosceles Triangle 15"/>
          <p:cNvSpPr/>
          <p:nvPr/>
        </p:nvSpPr>
        <p:spPr>
          <a:xfrm>
            <a:off x="701816" y="2497251"/>
            <a:ext cx="1607507" cy="861667"/>
          </a:xfrm>
          <a:prstGeom prst="triangle">
            <a:avLst/>
          </a:prstGeom>
          <a:solidFill>
            <a:srgbClr val="F1DE07"/>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7" name="Rectangle 16"/>
          <p:cNvSpPr/>
          <p:nvPr/>
        </p:nvSpPr>
        <p:spPr>
          <a:xfrm>
            <a:off x="4782008" y="4765751"/>
            <a:ext cx="1202844" cy="1295936"/>
          </a:xfrm>
          <a:prstGeom prst="rect">
            <a:avLst/>
          </a:prstGeom>
          <a:solidFill>
            <a:srgbClr val="088DC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 name="Rectangle 17"/>
          <p:cNvSpPr/>
          <p:nvPr/>
        </p:nvSpPr>
        <p:spPr>
          <a:xfrm>
            <a:off x="3286434" y="4766356"/>
            <a:ext cx="1303198" cy="1295936"/>
          </a:xfrm>
          <a:prstGeom prst="rect">
            <a:avLst/>
          </a:prstGeom>
          <a:solidFill>
            <a:srgbClr val="DD6D2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Oval 18"/>
          <p:cNvSpPr/>
          <p:nvPr/>
        </p:nvSpPr>
        <p:spPr>
          <a:xfrm>
            <a:off x="5357346" y="3092266"/>
            <a:ext cx="791987" cy="752534"/>
          </a:xfrm>
          <a:prstGeom prst="ellipse">
            <a:avLst/>
          </a:prstGeom>
          <a:solidFill>
            <a:srgbClr val="5A9B3F"/>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Rectangle 19"/>
          <p:cNvSpPr/>
          <p:nvPr/>
        </p:nvSpPr>
        <p:spPr>
          <a:xfrm>
            <a:off x="1846422" y="4766356"/>
            <a:ext cx="1303198" cy="1295936"/>
          </a:xfrm>
          <a:prstGeom prst="rect">
            <a:avLst/>
          </a:prstGeom>
          <a:solidFill>
            <a:srgbClr val="DD6D2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TextBox 20"/>
          <p:cNvSpPr txBox="1"/>
          <p:nvPr/>
        </p:nvSpPr>
        <p:spPr>
          <a:xfrm>
            <a:off x="8650840" y="5133093"/>
            <a:ext cx="1176902"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Xe tải</a:t>
            </a:r>
            <a:endParaRPr lang="vi-VN" altLang="zh-CN" sz="2400">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657180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14" presetClass="entr" presetSubtype="1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randombar(horizontal)">
                                      <p:cBhvr>
                                        <p:cTn id="41" dur="500"/>
                                        <p:tgtEl>
                                          <p:spTgt spid="14"/>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randombar(horizontal)">
                                      <p:cBhvr>
                                        <p:cTn id="4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9" grpId="0" animBg="1"/>
      <p:bldP spid="10" grpId="0" animBg="1"/>
      <p:bldP spid="15" grpId="0" animBg="1"/>
      <p:bldP spid="16" grpId="0" animBg="1"/>
      <p:bldP spid="17" grpId="0" animBg="1"/>
      <p:bldP spid="18" grpId="0" animBg="1"/>
      <p:bldP spid="19" grpId="0" animBg="1"/>
      <p:bldP spid="20" grpId="0" animBg="1"/>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694468" y="299458"/>
            <a:ext cx="4449332" cy="584775"/>
          </a:xfrm>
          <a:prstGeom prst="rect">
            <a:avLst/>
          </a:prstGeom>
          <a:noFill/>
        </p:spPr>
        <p:txBody>
          <a:bodyPr wrap="square" rtlCol="0">
            <a:spAutoFit/>
          </a:bodyPr>
          <a:lstStyle/>
          <a:p>
            <a:pPr lvl="0" algn="ctr">
              <a:defRPr/>
            </a:pPr>
            <a:r>
              <a:rPr lang="en-US" altLang="zh-CN" sz="3200">
                <a:solidFill>
                  <a:srgbClr val="0070C0"/>
                </a:solidFill>
                <a:latin typeface="Roboto Black" panose="02000000000000000000" pitchFamily="2" charset="0"/>
                <a:ea typeface="Roboto Black" panose="02000000000000000000" pitchFamily="2" charset="0"/>
              </a:rPr>
              <a:t>NHẬN BIẾT CÁC HÌNH</a:t>
            </a:r>
            <a:endParaRPr lang="vi-VN" altLang="zh-CN" sz="3200">
              <a:solidFill>
                <a:srgbClr val="0070C0"/>
              </a:solidFill>
              <a:latin typeface="Roboto Black" panose="02000000000000000000" pitchFamily="2" charset="0"/>
              <a:ea typeface="Roboto Black" panose="02000000000000000000" pitchFamily="2" charset="0"/>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11" name="TextBox 10"/>
          <p:cNvSpPr txBox="1"/>
          <p:nvPr/>
        </p:nvSpPr>
        <p:spPr>
          <a:xfrm>
            <a:off x="1679509" y="1117531"/>
            <a:ext cx="8738486" cy="830997"/>
          </a:xfrm>
          <a:prstGeom prst="rect">
            <a:avLst/>
          </a:prstGeom>
          <a:noFill/>
        </p:spPr>
        <p:txBody>
          <a:bodyPr wrap="square" rtlCol="0">
            <a:spAutoFit/>
          </a:bodyPr>
          <a:lstStyle/>
          <a:p>
            <a:pPr lvl="0">
              <a:defRPr/>
            </a:pPr>
            <a:r>
              <a:rPr lang="en-US" altLang="zh-CN" sz="2400">
                <a:solidFill>
                  <a:srgbClr val="002060"/>
                </a:solidFill>
                <a:latin typeface="Roboto" panose="02000000000000000000" pitchFamily="2" charset="0"/>
                <a:ea typeface="Roboto" panose="02000000000000000000" pitchFamily="2" charset="0"/>
              </a:rPr>
              <a:t>Lợn con và chuột rất đáng yêu. </a:t>
            </a:r>
          </a:p>
          <a:p>
            <a:pPr lvl="0">
              <a:defRPr/>
            </a:pPr>
            <a:r>
              <a:rPr lang="en-US" altLang="zh-CN" sz="2400">
                <a:solidFill>
                  <a:srgbClr val="002060"/>
                </a:solidFill>
                <a:latin typeface="Roboto" panose="02000000000000000000" pitchFamily="2" charset="0"/>
                <a:ea typeface="Roboto" panose="02000000000000000000" pitchFamily="2" charset="0"/>
              </a:rPr>
              <a:t>Em hãy tạo ra chúng và cả những con vật đáng yêu khác nhé</a:t>
            </a:r>
            <a:endParaRPr lang="vi-VN" altLang="zh-CN" sz="2400">
              <a:solidFill>
                <a:srgbClr val="002060"/>
              </a:solidFill>
              <a:latin typeface="Roboto" panose="02000000000000000000" pitchFamily="2" charset="0"/>
              <a:ea typeface="Roboto" panose="02000000000000000000" pitchFamily="2" charset="0"/>
            </a:endParaRPr>
          </a:p>
        </p:txBody>
      </p:sp>
      <p:pic>
        <p:nvPicPr>
          <p:cNvPr id="2" name="Picture 1"/>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679509" y="1768253"/>
            <a:ext cx="3375376" cy="3938748"/>
          </a:xfrm>
          <a:prstGeom prst="rect">
            <a:avLst/>
          </a:prstGeom>
          <a:effectLst>
            <a:outerShdw blurRad="63500" sx="102000" sy="102000" algn="ctr" rotWithShape="0">
              <a:prstClr val="black">
                <a:alpha val="40000"/>
              </a:prstClr>
            </a:outerShdw>
          </a:effectLst>
        </p:spPr>
      </p:pic>
      <p:pic>
        <p:nvPicPr>
          <p:cNvPr id="13" name="Picture 12"/>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foregroundMark x1="17868" y1="49462" x2="25074" y2="52210"/>
                        <a14:foregroundMark x1="67522" y1="49223" x2="71273" y2="45998"/>
                        <a14:foregroundMark x1="54195" y1="81720" x2="57651" y2="84946"/>
                        <a14:foregroundMark x1="37117" y1="82915" x2="34156" y2="86141"/>
                        <a14:foregroundMark x1="66436" y1="71326" x2="66140" y2="76105"/>
                        <a14:foregroundMark x1="75222" y1="75149" x2="76802" y2="81362"/>
                        <a14:foregroundMark x1="74432" y1="74313" x2="69694" y2="76105"/>
                        <a14:foregroundMark x1="69891" y1="77539" x2="70681" y2="80167"/>
                        <a14:foregroundMark x1="76012" y1="82318" x2="71767" y2="84110"/>
                        <a14:foregroundMark x1="66140" y1="80167" x2="68806" y2="84110"/>
                        <a14:foregroundMark x1="68806" y1="84110" x2="70681" y2="84349"/>
                        <a14:foregroundMark x1="65647" y1="76941" x2="67029" y2="81123"/>
                        <a14:foregroundMark x1="66140" y1="78136" x2="64857" y2="74313"/>
                      </a14:backgroundRemoval>
                    </a14:imgEffect>
                  </a14:imgLayer>
                </a14:imgProps>
              </a:ext>
              <a:ext uri="{28A0092B-C50C-407E-A947-70E740481C1C}">
                <a14:useLocalDpi xmlns:a14="http://schemas.microsoft.com/office/drawing/2010/main" val="0"/>
              </a:ext>
            </a:extLst>
          </a:blip>
          <a:stretch>
            <a:fillRect/>
          </a:stretch>
        </p:blipFill>
        <p:spPr>
          <a:xfrm>
            <a:off x="6195317" y="1842321"/>
            <a:ext cx="4056186" cy="36638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144182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14" presetClass="entr" presetSubtype="1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par>
                                <p:cTn id="13" presetID="14" presetClass="entr" presetSubtype="1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par>
                                <p:cTn id="16" presetID="14" presetClass="entr" presetSubtype="1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randombar(horizontal)">
                                      <p:cBhvr>
                                        <p:cTn id="1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1146461" y="1632341"/>
            <a:ext cx="9871364" cy="4613395"/>
          </a:xfrm>
          <a:prstGeom prst="roundRect">
            <a:avLst>
              <a:gd name="adj" fmla="val 10160"/>
            </a:avLst>
          </a:prstGeom>
          <a:solidFill>
            <a:schemeClr val="bg1">
              <a:lumMod val="9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535064E5-8B00-323A-4441-BF31E19830BF}"/>
              </a:ext>
            </a:extLst>
          </p:cNvPr>
          <p:cNvSpPr/>
          <p:nvPr/>
        </p:nvSpPr>
        <p:spPr>
          <a:xfrm>
            <a:off x="1285386" y="2383265"/>
            <a:ext cx="4482368" cy="377039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04D4EFF6-316A-D147-AAB8-22E5395757C4}"/>
              </a:ext>
            </a:extLst>
          </p:cNvPr>
          <p:cNvSpPr/>
          <p:nvPr/>
        </p:nvSpPr>
        <p:spPr>
          <a:xfrm>
            <a:off x="6460082" y="2383265"/>
            <a:ext cx="4482368" cy="377039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7" name="TextBox 6"/>
          <p:cNvSpPr txBox="1"/>
          <p:nvPr/>
        </p:nvSpPr>
        <p:spPr>
          <a:xfrm>
            <a:off x="3790721" y="585440"/>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2</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2" name="Rectangle 2"/>
          <p:cNvSpPr>
            <a:spLocks noChangeArrowheads="1"/>
          </p:cNvSpPr>
          <p:nvPr/>
        </p:nvSpPr>
        <p:spPr bwMode="auto">
          <a:xfrm>
            <a:off x="1730297" y="1837381"/>
            <a:ext cx="84393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sz="1800" b="1" spc="-30" dirty="0" err="1">
                <a:effectLst/>
                <a:latin typeface="Roboto" panose="02000000000000000000" pitchFamily="2" charset="0"/>
                <a:ea typeface="Calibri" panose="020F0502020204030204" pitchFamily="34" charset="0"/>
                <a:cs typeface="Times New Roman" panose="02020603050405020304" pitchFamily="18" charset="0"/>
              </a:rPr>
              <a:t>Sử</a:t>
            </a:r>
            <a:r>
              <a:rPr lang="en-US" sz="1800" b="1" spc="-30" dirty="0">
                <a:effectLst/>
                <a:latin typeface="Roboto" panose="02000000000000000000" pitchFamily="2" charset="0"/>
                <a:ea typeface="Calibri" panose="020F0502020204030204" pitchFamily="34" charset="0"/>
                <a:cs typeface="Times New Roman" panose="02020603050405020304" pitchFamily="18" charset="0"/>
              </a:rPr>
              <a:t> </a:t>
            </a:r>
            <a:r>
              <a:rPr lang="en-US" sz="1800" b="1" spc="-30" dirty="0" err="1">
                <a:effectLst/>
                <a:latin typeface="Roboto" panose="02000000000000000000" pitchFamily="2" charset="0"/>
                <a:ea typeface="Calibri" panose="020F0502020204030204" pitchFamily="34" charset="0"/>
                <a:cs typeface="Times New Roman" panose="02020603050405020304" pitchFamily="18" charset="0"/>
              </a:rPr>
              <a:t>dụng</a:t>
            </a:r>
            <a:r>
              <a:rPr lang="en-US" sz="1800" b="1" spc="-30" dirty="0">
                <a:effectLst/>
                <a:latin typeface="Roboto" panose="02000000000000000000" pitchFamily="2" charset="0"/>
                <a:ea typeface="Calibri" panose="020F0502020204030204" pitchFamily="34" charset="0"/>
                <a:cs typeface="Times New Roman" panose="02020603050405020304" pitchFamily="18" charset="0"/>
              </a:rPr>
              <a:t> </a:t>
            </a:r>
            <a:r>
              <a:rPr lang="en-US" sz="1800" b="1" spc="-30" dirty="0" err="1">
                <a:effectLst/>
                <a:latin typeface="Roboto" panose="02000000000000000000" pitchFamily="2" charset="0"/>
                <a:ea typeface="Calibri" panose="020F0502020204030204" pitchFamily="34" charset="0"/>
                <a:cs typeface="Times New Roman" panose="02020603050405020304" pitchFamily="18" charset="0"/>
              </a:rPr>
              <a:t>các</a:t>
            </a:r>
            <a:r>
              <a:rPr lang="en-US" sz="1800" b="1" spc="-30" dirty="0">
                <a:effectLst/>
                <a:latin typeface="Roboto" panose="02000000000000000000" pitchFamily="2" charset="0"/>
                <a:ea typeface="Calibri" panose="020F0502020204030204" pitchFamily="34" charset="0"/>
                <a:cs typeface="Times New Roman" panose="02020603050405020304" pitchFamily="18" charset="0"/>
              </a:rPr>
              <a:t> </a:t>
            </a:r>
            <a:r>
              <a:rPr lang="en-US" sz="1800" b="1" spc="-30" dirty="0" err="1">
                <a:effectLst/>
                <a:latin typeface="Roboto" panose="02000000000000000000" pitchFamily="2" charset="0"/>
                <a:ea typeface="Calibri" panose="020F0502020204030204" pitchFamily="34" charset="0"/>
                <a:cs typeface="Times New Roman" panose="02020603050405020304" pitchFamily="18" charset="0"/>
              </a:rPr>
              <a:t>hình</a:t>
            </a:r>
            <a:r>
              <a:rPr lang="en-US" sz="1800" b="1" spc="-30" dirty="0">
                <a:effectLst/>
                <a:latin typeface="Roboto" panose="02000000000000000000" pitchFamily="2" charset="0"/>
                <a:ea typeface="Calibri" panose="020F0502020204030204" pitchFamily="34" charset="0"/>
                <a:cs typeface="Times New Roman" panose="02020603050405020304" pitchFamily="18" charset="0"/>
              </a:rPr>
              <a:t> </a:t>
            </a:r>
            <a:r>
              <a:rPr lang="en-US" sz="1800" b="1" spc="-30" dirty="0" err="1">
                <a:effectLst/>
                <a:latin typeface="Roboto" panose="02000000000000000000" pitchFamily="2" charset="0"/>
                <a:ea typeface="Calibri" panose="020F0502020204030204" pitchFamily="34" charset="0"/>
                <a:cs typeface="Times New Roman" panose="02020603050405020304" pitchFamily="18" charset="0"/>
              </a:rPr>
              <a:t>vuông</a:t>
            </a:r>
            <a:r>
              <a:rPr lang="en-US" sz="1800" b="1" spc="-30" dirty="0">
                <a:effectLst/>
                <a:latin typeface="Roboto" panose="02000000000000000000" pitchFamily="2" charset="0"/>
                <a:ea typeface="Calibri" panose="020F0502020204030204" pitchFamily="34" charset="0"/>
                <a:cs typeface="Times New Roman" panose="02020603050405020304" pitchFamily="18" charset="0"/>
              </a:rPr>
              <a:t>, </a:t>
            </a:r>
            <a:r>
              <a:rPr lang="en-US" sz="1800" b="1" spc="-30" dirty="0" err="1">
                <a:effectLst/>
                <a:latin typeface="Roboto" panose="02000000000000000000" pitchFamily="2" charset="0"/>
                <a:ea typeface="Calibri" panose="020F0502020204030204" pitchFamily="34" charset="0"/>
                <a:cs typeface="Times New Roman" panose="02020603050405020304" pitchFamily="18" charset="0"/>
              </a:rPr>
              <a:t>hình</a:t>
            </a:r>
            <a:r>
              <a:rPr lang="en-US" sz="1800" b="1" spc="-30" dirty="0">
                <a:effectLst/>
                <a:latin typeface="Roboto" panose="02000000000000000000" pitchFamily="2" charset="0"/>
                <a:ea typeface="Calibri" panose="020F0502020204030204" pitchFamily="34" charset="0"/>
                <a:cs typeface="Times New Roman" panose="02020603050405020304" pitchFamily="18" charset="0"/>
              </a:rPr>
              <a:t> </a:t>
            </a:r>
            <a:r>
              <a:rPr lang="en-US" sz="1800" b="1" spc="-30" dirty="0" err="1">
                <a:effectLst/>
                <a:latin typeface="Roboto" panose="02000000000000000000" pitchFamily="2" charset="0"/>
                <a:ea typeface="Calibri" panose="020F0502020204030204" pitchFamily="34" charset="0"/>
                <a:cs typeface="Times New Roman" panose="02020603050405020304" pitchFamily="18" charset="0"/>
              </a:rPr>
              <a:t>tròn</a:t>
            </a:r>
            <a:r>
              <a:rPr lang="en-US" sz="1800" b="1" spc="-30" dirty="0">
                <a:effectLst/>
                <a:latin typeface="Roboto" panose="02000000000000000000" pitchFamily="2" charset="0"/>
                <a:ea typeface="Calibri" panose="020F0502020204030204" pitchFamily="34" charset="0"/>
                <a:cs typeface="Times New Roman" panose="02020603050405020304" pitchFamily="18" charset="0"/>
              </a:rPr>
              <a:t>, </a:t>
            </a:r>
            <a:r>
              <a:rPr lang="en-US" sz="1800" b="1" spc="-30" dirty="0" err="1">
                <a:effectLst/>
                <a:latin typeface="Roboto" panose="02000000000000000000" pitchFamily="2" charset="0"/>
                <a:ea typeface="Calibri" panose="020F0502020204030204" pitchFamily="34" charset="0"/>
                <a:cs typeface="Times New Roman" panose="02020603050405020304" pitchFamily="18" charset="0"/>
              </a:rPr>
              <a:t>hình</a:t>
            </a:r>
            <a:r>
              <a:rPr lang="en-US" sz="1800" b="1" spc="-30" dirty="0">
                <a:effectLst/>
                <a:latin typeface="Roboto" panose="02000000000000000000" pitchFamily="2" charset="0"/>
                <a:ea typeface="Calibri" panose="020F0502020204030204" pitchFamily="34" charset="0"/>
                <a:cs typeface="Times New Roman" panose="02020603050405020304" pitchFamily="18" charset="0"/>
              </a:rPr>
              <a:t> tam </a:t>
            </a:r>
            <a:r>
              <a:rPr lang="en-US" sz="1800" b="1" spc="-30" dirty="0" err="1">
                <a:effectLst/>
                <a:latin typeface="Roboto" panose="02000000000000000000" pitchFamily="2" charset="0"/>
                <a:ea typeface="Calibri" panose="020F0502020204030204" pitchFamily="34" charset="0"/>
                <a:cs typeface="Times New Roman" panose="02020603050405020304" pitchFamily="18" charset="0"/>
              </a:rPr>
              <a:t>giác</a:t>
            </a:r>
            <a:r>
              <a:rPr lang="en-US" sz="1800" b="1" spc="-30" dirty="0">
                <a:effectLst/>
                <a:latin typeface="Roboto" panose="02000000000000000000" pitchFamily="2" charset="0"/>
                <a:ea typeface="Calibri" panose="020F0502020204030204" pitchFamily="34" charset="0"/>
                <a:cs typeface="Times New Roman" panose="02020603050405020304" pitchFamily="18" charset="0"/>
              </a:rPr>
              <a:t>, </a:t>
            </a:r>
            <a:r>
              <a:rPr lang="en-US" sz="1800" b="1" spc="-30" dirty="0" err="1">
                <a:effectLst/>
                <a:latin typeface="Roboto" panose="02000000000000000000" pitchFamily="2" charset="0"/>
                <a:ea typeface="Calibri" panose="020F0502020204030204" pitchFamily="34" charset="0"/>
                <a:cs typeface="Times New Roman" panose="02020603050405020304" pitchFamily="18" charset="0"/>
              </a:rPr>
              <a:t>hình</a:t>
            </a:r>
            <a:r>
              <a:rPr lang="en-US" sz="1800" b="1" spc="-30" dirty="0">
                <a:effectLst/>
                <a:latin typeface="Roboto" panose="02000000000000000000" pitchFamily="2" charset="0"/>
                <a:ea typeface="Calibri" panose="020F0502020204030204" pitchFamily="34" charset="0"/>
                <a:cs typeface="Times New Roman" panose="02020603050405020304" pitchFamily="18" charset="0"/>
              </a:rPr>
              <a:t> </a:t>
            </a:r>
            <a:r>
              <a:rPr lang="en-US" sz="1800" b="1" spc="-30" dirty="0" err="1">
                <a:effectLst/>
                <a:latin typeface="Roboto" panose="02000000000000000000" pitchFamily="2" charset="0"/>
                <a:ea typeface="Calibri" panose="020F0502020204030204" pitchFamily="34" charset="0"/>
                <a:cs typeface="Times New Roman" panose="02020603050405020304" pitchFamily="18" charset="0"/>
              </a:rPr>
              <a:t>chữ</a:t>
            </a:r>
            <a:r>
              <a:rPr lang="en-US" sz="1800" b="1" spc="-30" dirty="0">
                <a:effectLst/>
                <a:latin typeface="Roboto" panose="02000000000000000000" pitchFamily="2" charset="0"/>
                <a:ea typeface="Calibri" panose="020F0502020204030204" pitchFamily="34" charset="0"/>
                <a:cs typeface="Times New Roman" panose="02020603050405020304" pitchFamily="18" charset="0"/>
              </a:rPr>
              <a:t> </a:t>
            </a:r>
            <a:r>
              <a:rPr lang="en-US" sz="1800" b="1" spc="-30" dirty="0" err="1">
                <a:effectLst/>
                <a:latin typeface="Roboto" panose="02000000000000000000" pitchFamily="2" charset="0"/>
                <a:ea typeface="Calibri" panose="020F0502020204030204" pitchFamily="34" charset="0"/>
                <a:cs typeface="Times New Roman" panose="02020603050405020304" pitchFamily="18" charset="0"/>
              </a:rPr>
              <a:t>nhật</a:t>
            </a:r>
            <a:r>
              <a:rPr lang="en-US" sz="1800" b="1" spc="-30" dirty="0">
                <a:effectLst/>
                <a:latin typeface="Roboto" panose="02000000000000000000" pitchFamily="2" charset="0"/>
                <a:ea typeface="Calibri" panose="020F0502020204030204" pitchFamily="34" charset="0"/>
                <a:cs typeface="Times New Roman" panose="02020603050405020304" pitchFamily="18" charset="0"/>
              </a:rPr>
              <a:t> </a:t>
            </a:r>
            <a:r>
              <a:rPr lang="en-US" sz="1800" b="1" spc="-30" dirty="0" err="1">
                <a:effectLst/>
                <a:latin typeface="Roboto" panose="02000000000000000000" pitchFamily="2" charset="0"/>
                <a:ea typeface="Calibri" panose="020F0502020204030204" pitchFamily="34" charset="0"/>
                <a:cs typeface="Times New Roman" panose="02020603050405020304" pitchFamily="18" charset="0"/>
              </a:rPr>
              <a:t>vẽ</a:t>
            </a:r>
            <a:r>
              <a:rPr lang="en-US" sz="1800" b="1" spc="-30" dirty="0">
                <a:effectLst/>
                <a:latin typeface="Roboto" panose="02000000000000000000" pitchFamily="2" charset="0"/>
                <a:ea typeface="Calibri" panose="020F0502020204030204" pitchFamily="34" charset="0"/>
                <a:cs typeface="Times New Roman" panose="02020603050405020304" pitchFamily="18" charset="0"/>
              </a:rPr>
              <a:t> </a:t>
            </a:r>
            <a:r>
              <a:rPr lang="en-US" sz="1800" b="1" spc="-30" dirty="0" err="1">
                <a:effectLst/>
                <a:latin typeface="Roboto" panose="02000000000000000000" pitchFamily="2" charset="0"/>
                <a:ea typeface="Calibri" panose="020F0502020204030204" pitchFamily="34" charset="0"/>
                <a:cs typeface="Times New Roman" panose="02020603050405020304" pitchFamily="18" charset="0"/>
              </a:rPr>
              <a:t>và</a:t>
            </a:r>
            <a:r>
              <a:rPr lang="en-US" sz="1800" b="1" spc="-30" dirty="0">
                <a:effectLst/>
                <a:latin typeface="Roboto" panose="02000000000000000000" pitchFamily="2" charset="0"/>
                <a:ea typeface="Calibri" panose="020F0502020204030204" pitchFamily="34" charset="0"/>
                <a:cs typeface="Times New Roman" panose="02020603050405020304" pitchFamily="18" charset="0"/>
              </a:rPr>
              <a:t> </a:t>
            </a:r>
            <a:r>
              <a:rPr lang="en-US" sz="1800" b="1" spc="-30" dirty="0" err="1">
                <a:effectLst/>
                <a:latin typeface="Roboto" panose="02000000000000000000" pitchFamily="2" charset="0"/>
                <a:ea typeface="Calibri" panose="020F0502020204030204" pitchFamily="34" charset="0"/>
                <a:cs typeface="Times New Roman" panose="02020603050405020304" pitchFamily="18" charset="0"/>
              </a:rPr>
              <a:t>tô</a:t>
            </a:r>
            <a:r>
              <a:rPr lang="en-US" sz="1800" b="1" spc="-30" dirty="0">
                <a:effectLst/>
                <a:latin typeface="Roboto" panose="02000000000000000000" pitchFamily="2" charset="0"/>
                <a:ea typeface="Calibri" panose="020F0502020204030204" pitchFamily="34" charset="0"/>
                <a:cs typeface="Times New Roman" panose="02020603050405020304" pitchFamily="18" charset="0"/>
              </a:rPr>
              <a:t> </a:t>
            </a:r>
            <a:r>
              <a:rPr lang="en-US" sz="1800" b="1" spc="-30" dirty="0" err="1">
                <a:effectLst/>
                <a:latin typeface="Roboto" panose="02000000000000000000" pitchFamily="2" charset="0"/>
                <a:ea typeface="Calibri" panose="020F0502020204030204" pitchFamily="34" charset="0"/>
                <a:cs typeface="Times New Roman" panose="02020603050405020304" pitchFamily="18" charset="0"/>
              </a:rPr>
              <a:t>màu</a:t>
            </a:r>
            <a:r>
              <a:rPr lang="en-US" sz="1800" b="1" spc="-30" dirty="0">
                <a:effectLst/>
                <a:latin typeface="Roboto" panose="02000000000000000000" pitchFamily="2" charset="0"/>
                <a:ea typeface="Calibri" panose="020F0502020204030204" pitchFamily="34" charset="0"/>
                <a:cs typeface="Times New Roman" panose="02020603050405020304" pitchFamily="18" charset="0"/>
              </a:rPr>
              <a:t>:</a:t>
            </a:r>
            <a:endParaRPr kumimoji="0" lang="en-US" altLang="en-US" sz="2400" b="0" i="0" u="none" strike="noStrike" cap="none" normalizeH="0" baseline="0" dirty="0">
              <a:ln>
                <a:noFill/>
              </a:ln>
              <a:solidFill>
                <a:schemeClr val="tx1"/>
              </a:solidFill>
              <a:effectLst/>
            </a:endParaRPr>
          </a:p>
        </p:txBody>
      </p:sp>
      <p:sp>
        <p:nvSpPr>
          <p:cNvPr id="3" name="Rectangle 3"/>
          <p:cNvSpPr>
            <a:spLocks noChangeArrowheads="1"/>
          </p:cNvSpPr>
          <p:nvPr/>
        </p:nvSpPr>
        <p:spPr bwMode="auto">
          <a:xfrm>
            <a:off x="1879980" y="265670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vi-VN" altLang="en-US" sz="1600" b="0" i="0" u="none" strike="noStrike" cap="none" normalizeH="0" baseline="0">
                <a:ln>
                  <a:noFill/>
                </a:ln>
                <a:solidFill>
                  <a:schemeClr val="tx1"/>
                </a:solidFill>
                <a:effectLst/>
                <a:latin typeface="Roboto" panose="02000000000000000000" pitchFamily="2" charset="0"/>
                <a:ea typeface="Calibri" panose="020F0502020204030204" pitchFamily="34" charset="0"/>
                <a:cs typeface="Times New Roman" panose="02020603050405020304" pitchFamily="18" charset="0"/>
              </a:rPr>
            </a:br>
            <a:endParaRPr kumimoji="0" lang="vi-VN" altLang="en-US" sz="1800" b="0" i="0" u="none" strike="noStrike" cap="none" normalizeH="0" baseline="0">
              <a:ln>
                <a:noFill/>
              </a:ln>
              <a:solidFill>
                <a:schemeClr val="tx1"/>
              </a:solidFill>
              <a:effectLst/>
              <a:latin typeface="Arial" panose="020B0604020202020204" pitchFamily="34" charset="0"/>
            </a:endParaRPr>
          </a:p>
        </p:txBody>
      </p:sp>
      <p:sp>
        <p:nvSpPr>
          <p:cNvPr id="8" name="Rectangle 2">
            <a:extLst>
              <a:ext uri="{FF2B5EF4-FFF2-40B4-BE49-F238E27FC236}">
                <a16:creationId xmlns:a16="http://schemas.microsoft.com/office/drawing/2014/main" id="{BCED77A5-CD31-C7E5-C845-CC9F975D80F7}"/>
              </a:ext>
            </a:extLst>
          </p:cNvPr>
          <p:cNvSpPr>
            <a:spLocks noChangeArrowheads="1"/>
          </p:cNvSpPr>
          <p:nvPr/>
        </p:nvSpPr>
        <p:spPr bwMode="auto">
          <a:xfrm>
            <a:off x="1631258" y="2484173"/>
            <a:ext cx="132200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sz="1800" b="1" spc="-30" dirty="0">
                <a:effectLst/>
                <a:latin typeface="Roboto" panose="02000000000000000000" pitchFamily="2" charset="0"/>
                <a:ea typeface="Calibri" panose="020F0502020204030204" pitchFamily="34" charset="0"/>
                <a:cs typeface="Times New Roman" panose="02020603050405020304" pitchFamily="18" charset="0"/>
              </a:rPr>
              <a:t>Con </a:t>
            </a:r>
            <a:r>
              <a:rPr lang="en-US" sz="1800" b="1" spc="-30" dirty="0" err="1">
                <a:effectLst/>
                <a:latin typeface="Roboto" panose="02000000000000000000" pitchFamily="2" charset="0"/>
                <a:ea typeface="Calibri" panose="020F0502020204030204" pitchFamily="34" charset="0"/>
                <a:cs typeface="Times New Roman" panose="02020603050405020304" pitchFamily="18" charset="0"/>
              </a:rPr>
              <a:t>chim</a:t>
            </a:r>
            <a:endParaRPr kumimoji="0" lang="en-US" altLang="en-US" sz="2400" b="0" i="0" u="none" strike="noStrike" cap="none" normalizeH="0" baseline="0" dirty="0">
              <a:ln>
                <a:noFill/>
              </a:ln>
              <a:solidFill>
                <a:schemeClr val="tx1"/>
              </a:solidFill>
              <a:effectLst/>
            </a:endParaRPr>
          </a:p>
        </p:txBody>
      </p:sp>
      <p:sp>
        <p:nvSpPr>
          <p:cNvPr id="9" name="Rectangle 2">
            <a:extLst>
              <a:ext uri="{FF2B5EF4-FFF2-40B4-BE49-F238E27FC236}">
                <a16:creationId xmlns:a16="http://schemas.microsoft.com/office/drawing/2014/main" id="{CF24833F-D448-417C-6FDD-A5694BD34768}"/>
              </a:ext>
            </a:extLst>
          </p:cNvPr>
          <p:cNvSpPr>
            <a:spLocks noChangeArrowheads="1"/>
          </p:cNvSpPr>
          <p:nvPr/>
        </p:nvSpPr>
        <p:spPr bwMode="auto">
          <a:xfrm>
            <a:off x="1618751" y="4881345"/>
            <a:ext cx="3636123" cy="1128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l"/>
            <a:r>
              <a:rPr lang="en-US" sz="1800" dirty="0" err="1">
                <a:effectLst/>
                <a:latin typeface="Roboto" panose="02000000000000000000" pitchFamily="2" charset="0"/>
                <a:ea typeface="Calibri" panose="020F0502020204030204" pitchFamily="34" charset="0"/>
                <a:cs typeface="Times New Roman" panose="02020603050405020304" pitchFamily="18" charset="0"/>
              </a:rPr>
              <a:t>Em</a:t>
            </a:r>
            <a:r>
              <a:rPr lang="en-US" sz="1800" dirty="0">
                <a:effectLst/>
                <a:latin typeface="Roboto" panose="02000000000000000000" pitchFamily="2" charset="0"/>
                <a:ea typeface="Calibri" panose="020F0502020204030204" pitchFamily="34" charset="0"/>
                <a:cs typeface="Times New Roman" panose="02020603050405020304" pitchFamily="18" charset="0"/>
              </a:rPr>
              <a:t> </a:t>
            </a:r>
            <a:r>
              <a:rPr lang="en-US" sz="1800" dirty="0" err="1">
                <a:effectLst/>
                <a:latin typeface="Roboto" panose="02000000000000000000" pitchFamily="2" charset="0"/>
                <a:ea typeface="Calibri" panose="020F0502020204030204" pitchFamily="34" charset="0"/>
                <a:cs typeface="Times New Roman" panose="02020603050405020304" pitchFamily="18" charset="0"/>
              </a:rPr>
              <a:t>sử</a:t>
            </a:r>
            <a:r>
              <a:rPr lang="en-US" sz="1800" dirty="0">
                <a:effectLst/>
                <a:latin typeface="Roboto" panose="02000000000000000000" pitchFamily="2" charset="0"/>
                <a:ea typeface="Calibri" panose="020F0502020204030204" pitchFamily="34" charset="0"/>
                <a:cs typeface="Times New Roman" panose="02020603050405020304" pitchFamily="18" charset="0"/>
              </a:rPr>
              <a:t> </a:t>
            </a:r>
            <a:r>
              <a:rPr lang="en-US" sz="1800" dirty="0" err="1">
                <a:effectLst/>
                <a:latin typeface="Roboto" panose="02000000000000000000" pitchFamily="2" charset="0"/>
                <a:ea typeface="Calibri" panose="020F0502020204030204" pitchFamily="34" charset="0"/>
                <a:cs typeface="Times New Roman" panose="02020603050405020304" pitchFamily="18" charset="0"/>
              </a:rPr>
              <a:t>dụng</a:t>
            </a:r>
            <a:r>
              <a:rPr lang="en-US" sz="1800" dirty="0">
                <a:effectLst/>
                <a:latin typeface="Roboto" panose="02000000000000000000" pitchFamily="2" charset="0"/>
                <a:ea typeface="Calibri" panose="020F0502020204030204" pitchFamily="34" charset="0"/>
                <a:cs typeface="Times New Roman" panose="02020603050405020304" pitchFamily="18" charset="0"/>
              </a:rPr>
              <a:t> </a:t>
            </a:r>
            <a:r>
              <a:rPr lang="en-US" sz="1800" dirty="0" err="1">
                <a:effectLst/>
                <a:latin typeface="Roboto" panose="02000000000000000000" pitchFamily="2" charset="0"/>
                <a:ea typeface="Calibri" panose="020F0502020204030204" pitchFamily="34" charset="0"/>
                <a:cs typeface="Times New Roman" panose="02020603050405020304" pitchFamily="18" charset="0"/>
              </a:rPr>
              <a:t>mấy</a:t>
            </a:r>
            <a:r>
              <a:rPr lang="en-US" sz="1800" dirty="0">
                <a:effectLst/>
                <a:latin typeface="Roboto" panose="02000000000000000000" pitchFamily="2" charset="0"/>
                <a:ea typeface="Calibri" panose="020F0502020204030204" pitchFamily="34" charset="0"/>
                <a:cs typeface="Times New Roman" panose="02020603050405020304" pitchFamily="18" charset="0"/>
              </a:rPr>
              <a:t> </a:t>
            </a:r>
            <a:r>
              <a:rPr lang="en-US" sz="1800" dirty="0" err="1">
                <a:effectLst/>
                <a:latin typeface="Roboto" panose="02000000000000000000" pitchFamily="2" charset="0"/>
                <a:ea typeface="Calibri" panose="020F0502020204030204" pitchFamily="34" charset="0"/>
                <a:cs typeface="Times New Roman" panose="02020603050405020304" pitchFamily="18" charset="0"/>
              </a:rPr>
              <a:t>hình</a:t>
            </a:r>
            <a:r>
              <a:rPr lang="en-US" sz="1800" dirty="0">
                <a:effectLst/>
                <a:latin typeface="Roboto" panose="02000000000000000000" pitchFamily="2" charset="0"/>
                <a:ea typeface="Calibri" panose="020F0502020204030204" pitchFamily="34" charset="0"/>
                <a:cs typeface="Times New Roman" panose="02020603050405020304" pitchFamily="18" charset="0"/>
              </a:rPr>
              <a: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800"/>
              </a:spcBef>
              <a:spcAft>
                <a:spcPts val="800"/>
              </a:spcAft>
            </a:pPr>
            <a:r>
              <a:rPr lang="en-US" sz="1800">
                <a:effectLst/>
                <a:latin typeface="Roboto" panose="02000000000000000000" pitchFamily="2" charset="0"/>
                <a:ea typeface="Times New Roman" panose="02020603050405020304" pitchFamily="18" charset="0"/>
              </a:rPr>
              <a:t>…… Hình </a:t>
            </a:r>
            <a:r>
              <a:rPr lang="en-US" sz="1800" dirty="0" err="1">
                <a:effectLst/>
                <a:latin typeface="Roboto" panose="02000000000000000000" pitchFamily="2" charset="0"/>
                <a:ea typeface="Times New Roman" panose="02020603050405020304" pitchFamily="18" charset="0"/>
              </a:rPr>
              <a:t>vuông</a:t>
            </a:r>
            <a:r>
              <a:rPr lang="en-US" sz="1800">
                <a:effectLst/>
                <a:latin typeface="Roboto" panose="02000000000000000000" pitchFamily="2" charset="0"/>
                <a:ea typeface="Times New Roman" panose="02020603050405020304" pitchFamily="18" charset="0"/>
              </a:rPr>
              <a:t>, …… Hình </a:t>
            </a:r>
            <a:r>
              <a:rPr lang="en-US" sz="1800" dirty="0">
                <a:effectLst/>
                <a:latin typeface="Roboto" panose="02000000000000000000" pitchFamily="2" charset="0"/>
                <a:ea typeface="Times New Roman" panose="02020603050405020304" pitchFamily="18" charset="0"/>
              </a:rPr>
              <a:t>tam </a:t>
            </a:r>
            <a:r>
              <a:rPr lang="en-US" sz="1800" dirty="0" err="1">
                <a:effectLst/>
                <a:latin typeface="Roboto" panose="02000000000000000000" pitchFamily="2" charset="0"/>
                <a:ea typeface="Times New Roman" panose="02020603050405020304" pitchFamily="18" charset="0"/>
              </a:rPr>
              <a:t>giác</a:t>
            </a:r>
            <a:endParaRPr lang="en-US" sz="1800" dirty="0">
              <a:effectLst/>
              <a:latin typeface="Times New Roman" panose="02020603050405020304" pitchFamily="18" charset="0"/>
              <a:ea typeface="Times New Roman" panose="02020603050405020304" pitchFamily="18" charset="0"/>
            </a:endParaRPr>
          </a:p>
          <a:p>
            <a:r>
              <a:rPr lang="en-US" sz="1800">
                <a:effectLst/>
                <a:latin typeface="Roboto" panose="02000000000000000000" pitchFamily="2" charset="0"/>
                <a:ea typeface="Calibri" panose="020F0502020204030204" pitchFamily="34" charset="0"/>
                <a:cs typeface="Times New Roman" panose="02020603050405020304" pitchFamily="18" charset="0"/>
              </a:rPr>
              <a:t>…… Hình </a:t>
            </a:r>
            <a:r>
              <a:rPr lang="en-US" sz="1800" dirty="0" err="1">
                <a:effectLst/>
                <a:latin typeface="Roboto" panose="02000000000000000000" pitchFamily="2" charset="0"/>
                <a:ea typeface="Calibri" panose="020F0502020204030204" pitchFamily="34" charset="0"/>
                <a:cs typeface="Times New Roman" panose="02020603050405020304" pitchFamily="18" charset="0"/>
              </a:rPr>
              <a:t>tròn</a:t>
            </a:r>
            <a:r>
              <a:rPr lang="en-US" sz="1800">
                <a:effectLst/>
                <a:latin typeface="Roboto" panose="02000000000000000000" pitchFamily="2" charset="0"/>
                <a:ea typeface="Calibri" panose="020F0502020204030204" pitchFamily="34" charset="0"/>
                <a:cs typeface="Times New Roman" panose="02020603050405020304" pitchFamily="18" charset="0"/>
              </a:rPr>
              <a:t>, …… Hình </a:t>
            </a:r>
            <a:r>
              <a:rPr lang="en-US" sz="1800" dirty="0" err="1">
                <a:effectLst/>
                <a:latin typeface="Roboto" panose="02000000000000000000" pitchFamily="2" charset="0"/>
                <a:ea typeface="Calibri" panose="020F0502020204030204" pitchFamily="34" charset="0"/>
                <a:cs typeface="Times New Roman" panose="02020603050405020304" pitchFamily="18" charset="0"/>
              </a:rPr>
              <a:t>chữ</a:t>
            </a:r>
            <a:r>
              <a:rPr lang="en-US" sz="1800" dirty="0">
                <a:effectLst/>
                <a:latin typeface="Roboto" panose="02000000000000000000" pitchFamily="2" charset="0"/>
                <a:ea typeface="Calibri" panose="020F0502020204030204" pitchFamily="34" charset="0"/>
                <a:cs typeface="Times New Roman" panose="02020603050405020304" pitchFamily="18" charset="0"/>
              </a:rPr>
              <a:t> </a:t>
            </a:r>
            <a:r>
              <a:rPr lang="en-US" sz="1800" dirty="0" err="1">
                <a:effectLst/>
                <a:latin typeface="Roboto" panose="02000000000000000000" pitchFamily="2" charset="0"/>
                <a:ea typeface="Calibri" panose="020F0502020204030204" pitchFamily="34" charset="0"/>
                <a:cs typeface="Times New Roman" panose="02020603050405020304" pitchFamily="18" charset="0"/>
              </a:rPr>
              <a:t>nhật</a:t>
            </a:r>
            <a:endParaRPr kumimoji="0" lang="en-US" altLang="en-US" sz="2400" i="0" u="none" strike="noStrike" cap="none" normalizeH="0" baseline="0" dirty="0">
              <a:ln>
                <a:noFill/>
              </a:ln>
              <a:solidFill>
                <a:schemeClr val="tx1"/>
              </a:solidFill>
              <a:effectLst/>
            </a:endParaRPr>
          </a:p>
        </p:txBody>
      </p:sp>
      <p:sp>
        <p:nvSpPr>
          <p:cNvPr id="12" name="Rectangle 2">
            <a:extLst>
              <a:ext uri="{FF2B5EF4-FFF2-40B4-BE49-F238E27FC236}">
                <a16:creationId xmlns:a16="http://schemas.microsoft.com/office/drawing/2014/main" id="{7ED365AD-C8DC-5811-0F22-CE88E92C5BF9}"/>
              </a:ext>
            </a:extLst>
          </p:cNvPr>
          <p:cNvSpPr>
            <a:spLocks noChangeArrowheads="1"/>
          </p:cNvSpPr>
          <p:nvPr/>
        </p:nvSpPr>
        <p:spPr bwMode="auto">
          <a:xfrm>
            <a:off x="6907593" y="2588305"/>
            <a:ext cx="132200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sz="1800" b="1" spc="-30">
                <a:effectLst/>
                <a:latin typeface="Roboto" panose="02000000000000000000" pitchFamily="2" charset="0"/>
                <a:ea typeface="Calibri" panose="020F0502020204030204" pitchFamily="34" charset="0"/>
                <a:cs typeface="Times New Roman" panose="02020603050405020304" pitchFamily="18" charset="0"/>
              </a:rPr>
              <a:t>Tàu hoả</a:t>
            </a:r>
            <a:endParaRPr kumimoji="0" lang="en-US" altLang="en-US" sz="2400" b="0" i="0" u="none" strike="noStrike" cap="none" normalizeH="0" baseline="0" dirty="0">
              <a:ln>
                <a:noFill/>
              </a:ln>
              <a:solidFill>
                <a:schemeClr val="tx1"/>
              </a:solidFill>
              <a:effectLst/>
            </a:endParaRPr>
          </a:p>
        </p:txBody>
      </p:sp>
      <p:sp>
        <p:nvSpPr>
          <p:cNvPr id="13" name="Rectangle 2">
            <a:extLst>
              <a:ext uri="{FF2B5EF4-FFF2-40B4-BE49-F238E27FC236}">
                <a16:creationId xmlns:a16="http://schemas.microsoft.com/office/drawing/2014/main" id="{84361840-F256-7465-F669-C4E83051939E}"/>
              </a:ext>
            </a:extLst>
          </p:cNvPr>
          <p:cNvSpPr>
            <a:spLocks noChangeArrowheads="1"/>
          </p:cNvSpPr>
          <p:nvPr/>
        </p:nvSpPr>
        <p:spPr bwMode="auto">
          <a:xfrm>
            <a:off x="6734447" y="4881345"/>
            <a:ext cx="3636123" cy="1128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l"/>
            <a:r>
              <a:rPr lang="en-US" sz="1800" dirty="0" err="1">
                <a:effectLst/>
                <a:latin typeface="Roboto" panose="02000000000000000000" pitchFamily="2" charset="0"/>
                <a:ea typeface="Calibri" panose="020F0502020204030204" pitchFamily="34" charset="0"/>
                <a:cs typeface="Times New Roman" panose="02020603050405020304" pitchFamily="18" charset="0"/>
              </a:rPr>
              <a:t>Em</a:t>
            </a:r>
            <a:r>
              <a:rPr lang="en-US" sz="1800" dirty="0">
                <a:effectLst/>
                <a:latin typeface="Roboto" panose="02000000000000000000" pitchFamily="2" charset="0"/>
                <a:ea typeface="Calibri" panose="020F0502020204030204" pitchFamily="34" charset="0"/>
                <a:cs typeface="Times New Roman" panose="02020603050405020304" pitchFamily="18" charset="0"/>
              </a:rPr>
              <a:t> </a:t>
            </a:r>
            <a:r>
              <a:rPr lang="en-US" sz="1800" dirty="0" err="1">
                <a:effectLst/>
                <a:latin typeface="Roboto" panose="02000000000000000000" pitchFamily="2" charset="0"/>
                <a:ea typeface="Calibri" panose="020F0502020204030204" pitchFamily="34" charset="0"/>
                <a:cs typeface="Times New Roman" panose="02020603050405020304" pitchFamily="18" charset="0"/>
              </a:rPr>
              <a:t>sử</a:t>
            </a:r>
            <a:r>
              <a:rPr lang="en-US" sz="1800" dirty="0">
                <a:effectLst/>
                <a:latin typeface="Roboto" panose="02000000000000000000" pitchFamily="2" charset="0"/>
                <a:ea typeface="Calibri" panose="020F0502020204030204" pitchFamily="34" charset="0"/>
                <a:cs typeface="Times New Roman" panose="02020603050405020304" pitchFamily="18" charset="0"/>
              </a:rPr>
              <a:t> </a:t>
            </a:r>
            <a:r>
              <a:rPr lang="en-US" sz="1800" dirty="0" err="1">
                <a:effectLst/>
                <a:latin typeface="Roboto" panose="02000000000000000000" pitchFamily="2" charset="0"/>
                <a:ea typeface="Calibri" panose="020F0502020204030204" pitchFamily="34" charset="0"/>
                <a:cs typeface="Times New Roman" panose="02020603050405020304" pitchFamily="18" charset="0"/>
              </a:rPr>
              <a:t>dụng</a:t>
            </a:r>
            <a:r>
              <a:rPr lang="en-US" sz="1800" dirty="0">
                <a:effectLst/>
                <a:latin typeface="Roboto" panose="02000000000000000000" pitchFamily="2" charset="0"/>
                <a:ea typeface="Calibri" panose="020F0502020204030204" pitchFamily="34" charset="0"/>
                <a:cs typeface="Times New Roman" panose="02020603050405020304" pitchFamily="18" charset="0"/>
              </a:rPr>
              <a:t> </a:t>
            </a:r>
            <a:r>
              <a:rPr lang="en-US" sz="1800" dirty="0" err="1">
                <a:effectLst/>
                <a:latin typeface="Roboto" panose="02000000000000000000" pitchFamily="2" charset="0"/>
                <a:ea typeface="Calibri" panose="020F0502020204030204" pitchFamily="34" charset="0"/>
                <a:cs typeface="Times New Roman" panose="02020603050405020304" pitchFamily="18" charset="0"/>
              </a:rPr>
              <a:t>mấy</a:t>
            </a:r>
            <a:r>
              <a:rPr lang="en-US" sz="1800" dirty="0">
                <a:effectLst/>
                <a:latin typeface="Roboto" panose="02000000000000000000" pitchFamily="2" charset="0"/>
                <a:ea typeface="Calibri" panose="020F0502020204030204" pitchFamily="34" charset="0"/>
                <a:cs typeface="Times New Roman" panose="02020603050405020304" pitchFamily="18" charset="0"/>
              </a:rPr>
              <a:t> </a:t>
            </a:r>
            <a:r>
              <a:rPr lang="en-US" sz="1800" dirty="0" err="1">
                <a:effectLst/>
                <a:latin typeface="Roboto" panose="02000000000000000000" pitchFamily="2" charset="0"/>
                <a:ea typeface="Calibri" panose="020F0502020204030204" pitchFamily="34" charset="0"/>
                <a:cs typeface="Times New Roman" panose="02020603050405020304" pitchFamily="18" charset="0"/>
              </a:rPr>
              <a:t>hình</a:t>
            </a:r>
            <a:r>
              <a:rPr lang="en-US" sz="1800" dirty="0">
                <a:effectLst/>
                <a:latin typeface="Roboto" panose="02000000000000000000" pitchFamily="2" charset="0"/>
                <a:ea typeface="Calibri" panose="020F0502020204030204" pitchFamily="34" charset="0"/>
                <a:cs typeface="Times New Roman" panose="02020603050405020304" pitchFamily="18" charset="0"/>
              </a:rPr>
              <a: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800"/>
              </a:spcBef>
              <a:spcAft>
                <a:spcPts val="800"/>
              </a:spcAft>
            </a:pPr>
            <a:r>
              <a:rPr lang="en-US" sz="1800">
                <a:effectLst/>
                <a:latin typeface="Roboto" panose="02000000000000000000" pitchFamily="2" charset="0"/>
                <a:ea typeface="Times New Roman" panose="02020603050405020304" pitchFamily="18" charset="0"/>
              </a:rPr>
              <a:t>…… Hình </a:t>
            </a:r>
            <a:r>
              <a:rPr lang="en-US" sz="1800" dirty="0" err="1">
                <a:effectLst/>
                <a:latin typeface="Roboto" panose="02000000000000000000" pitchFamily="2" charset="0"/>
                <a:ea typeface="Times New Roman" panose="02020603050405020304" pitchFamily="18" charset="0"/>
              </a:rPr>
              <a:t>vuông</a:t>
            </a:r>
            <a:r>
              <a:rPr lang="en-US" sz="1800">
                <a:effectLst/>
                <a:latin typeface="Roboto" panose="02000000000000000000" pitchFamily="2" charset="0"/>
                <a:ea typeface="Times New Roman" panose="02020603050405020304" pitchFamily="18" charset="0"/>
              </a:rPr>
              <a:t>, …… Hình </a:t>
            </a:r>
            <a:r>
              <a:rPr lang="en-US" sz="1800" dirty="0">
                <a:effectLst/>
                <a:latin typeface="Roboto" panose="02000000000000000000" pitchFamily="2" charset="0"/>
                <a:ea typeface="Times New Roman" panose="02020603050405020304" pitchFamily="18" charset="0"/>
              </a:rPr>
              <a:t>tam </a:t>
            </a:r>
            <a:r>
              <a:rPr lang="en-US" sz="1800" dirty="0" err="1">
                <a:effectLst/>
                <a:latin typeface="Roboto" panose="02000000000000000000" pitchFamily="2" charset="0"/>
                <a:ea typeface="Times New Roman" panose="02020603050405020304" pitchFamily="18" charset="0"/>
              </a:rPr>
              <a:t>giác</a:t>
            </a:r>
            <a:endParaRPr lang="en-US" sz="1800" dirty="0">
              <a:effectLst/>
              <a:latin typeface="Times New Roman" panose="02020603050405020304" pitchFamily="18" charset="0"/>
              <a:ea typeface="Times New Roman" panose="02020603050405020304" pitchFamily="18" charset="0"/>
            </a:endParaRPr>
          </a:p>
          <a:p>
            <a:r>
              <a:rPr lang="en-US" sz="1800">
                <a:effectLst/>
                <a:latin typeface="Roboto" panose="02000000000000000000" pitchFamily="2" charset="0"/>
                <a:ea typeface="Calibri" panose="020F0502020204030204" pitchFamily="34" charset="0"/>
                <a:cs typeface="Times New Roman" panose="02020603050405020304" pitchFamily="18" charset="0"/>
              </a:rPr>
              <a:t>…… Hình </a:t>
            </a:r>
            <a:r>
              <a:rPr lang="en-US" sz="1800" dirty="0" err="1">
                <a:effectLst/>
                <a:latin typeface="Roboto" panose="02000000000000000000" pitchFamily="2" charset="0"/>
                <a:ea typeface="Calibri" panose="020F0502020204030204" pitchFamily="34" charset="0"/>
                <a:cs typeface="Times New Roman" panose="02020603050405020304" pitchFamily="18" charset="0"/>
              </a:rPr>
              <a:t>tròn</a:t>
            </a:r>
            <a:r>
              <a:rPr lang="en-US" sz="1800">
                <a:effectLst/>
                <a:latin typeface="Roboto" panose="02000000000000000000" pitchFamily="2" charset="0"/>
                <a:ea typeface="Calibri" panose="020F0502020204030204" pitchFamily="34" charset="0"/>
                <a:cs typeface="Times New Roman" panose="02020603050405020304" pitchFamily="18" charset="0"/>
              </a:rPr>
              <a:t>, …… Hình </a:t>
            </a:r>
            <a:r>
              <a:rPr lang="en-US" sz="1800" dirty="0" err="1">
                <a:effectLst/>
                <a:latin typeface="Roboto" panose="02000000000000000000" pitchFamily="2" charset="0"/>
                <a:ea typeface="Calibri" panose="020F0502020204030204" pitchFamily="34" charset="0"/>
                <a:cs typeface="Times New Roman" panose="02020603050405020304" pitchFamily="18" charset="0"/>
              </a:rPr>
              <a:t>chữ</a:t>
            </a:r>
            <a:r>
              <a:rPr lang="en-US" sz="1800" dirty="0">
                <a:effectLst/>
                <a:latin typeface="Roboto" panose="02000000000000000000" pitchFamily="2" charset="0"/>
                <a:ea typeface="Calibri" panose="020F0502020204030204" pitchFamily="34" charset="0"/>
                <a:cs typeface="Times New Roman" panose="02020603050405020304" pitchFamily="18" charset="0"/>
              </a:rPr>
              <a:t> </a:t>
            </a:r>
            <a:r>
              <a:rPr lang="en-US" sz="1800" dirty="0" err="1">
                <a:effectLst/>
                <a:latin typeface="Roboto" panose="02000000000000000000" pitchFamily="2" charset="0"/>
                <a:ea typeface="Calibri" panose="020F0502020204030204" pitchFamily="34" charset="0"/>
                <a:cs typeface="Times New Roman" panose="02020603050405020304" pitchFamily="18" charset="0"/>
              </a:rPr>
              <a:t>nhật</a:t>
            </a:r>
            <a:endParaRPr kumimoji="0" lang="en-US" altLang="en-US" sz="240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389213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725248E-A0D6-AD5A-5800-9A78FC7887FD}"/>
              </a:ext>
            </a:extLst>
          </p:cNvPr>
          <p:cNvSpPr txBox="1"/>
          <p:nvPr/>
        </p:nvSpPr>
        <p:spPr>
          <a:xfrm>
            <a:off x="4172059" y="471367"/>
            <a:ext cx="3959186"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70C0"/>
                </a:solidFill>
                <a:effectLst/>
                <a:uLnTx/>
                <a:uFillTx/>
                <a:latin typeface="Roboto Black" panose="02000000000000000000" pitchFamily="2" charset="0"/>
                <a:ea typeface="Roboto Black" panose="02000000000000000000" pitchFamily="2" charset="0"/>
                <a:cs typeface="+mn-cs"/>
              </a:rPr>
              <a:t>BÀI TẬP VỀ NHÀ</a:t>
            </a:r>
            <a:endParaRPr kumimoji="0" lang="en-US" sz="3200" b="1" i="0" u="none" strike="noStrike" kern="1200" cap="none" spc="0" normalizeH="0" baseline="0" noProof="0" dirty="0">
              <a:ln>
                <a:noFill/>
              </a:ln>
              <a:solidFill>
                <a:srgbClr val="0070C0"/>
              </a:solidFill>
              <a:effectLst/>
              <a:uLnTx/>
              <a:uFillTx/>
              <a:latin typeface="Roboto Black" panose="02000000000000000000" pitchFamily="2" charset="0"/>
              <a:ea typeface="Roboto Black" panose="02000000000000000000" pitchFamily="2" charset="0"/>
              <a:cs typeface="+mn-cs"/>
            </a:endParaRPr>
          </a:p>
        </p:txBody>
      </p:sp>
      <p:sp>
        <p:nvSpPr>
          <p:cNvPr id="5" name="Rectangle: Rounded Corners 2">
            <a:extLst>
              <a:ext uri="{FF2B5EF4-FFF2-40B4-BE49-F238E27FC236}">
                <a16:creationId xmlns:a16="http://schemas.microsoft.com/office/drawing/2014/main" id="{8D375CCE-294A-4A06-B090-A5CB539AC2CB}"/>
              </a:ext>
            </a:extLst>
          </p:cNvPr>
          <p:cNvSpPr/>
          <p:nvPr/>
        </p:nvSpPr>
        <p:spPr>
          <a:xfrm>
            <a:off x="1474342" y="1685306"/>
            <a:ext cx="8991600" cy="4335350"/>
          </a:xfrm>
          <a:prstGeom prst="roundRect">
            <a:avLst>
              <a:gd name="adj" fmla="val 9417"/>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Roboto" panose="02000000000000000000" pitchFamily="2" charset="0"/>
              <a:ea typeface="+mn-ea"/>
              <a:cs typeface="+mn-cs"/>
            </a:endParaRPr>
          </a:p>
        </p:txBody>
      </p:sp>
      <p:sp>
        <p:nvSpPr>
          <p:cNvPr id="6" name="TextBox 5">
            <a:extLst>
              <a:ext uri="{FF2B5EF4-FFF2-40B4-BE49-F238E27FC236}">
                <a16:creationId xmlns:a16="http://schemas.microsoft.com/office/drawing/2014/main" id="{F47EDC76-93E4-69B2-B3EB-FFBB9F9285CB}"/>
              </a:ext>
            </a:extLst>
          </p:cNvPr>
          <p:cNvSpPr txBox="1"/>
          <p:nvPr/>
        </p:nvSpPr>
        <p:spPr>
          <a:xfrm>
            <a:off x="2378904" y="1906827"/>
            <a:ext cx="685800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Chuẩn bị dụng</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cụ và </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vật liệu cho buổi học sau:</a:t>
            </a: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16" name="TextBox 15">
            <a:extLst>
              <a:ext uri="{FF2B5EF4-FFF2-40B4-BE49-F238E27FC236}">
                <a16:creationId xmlns:a16="http://schemas.microsoft.com/office/drawing/2014/main" id="{C50EEADF-F242-4F8F-96FE-76601BA8159E}"/>
              </a:ext>
            </a:extLst>
          </p:cNvPr>
          <p:cNvSpPr txBox="1"/>
          <p:nvPr/>
        </p:nvSpPr>
        <p:spPr>
          <a:xfrm>
            <a:off x="2386282" y="2431755"/>
            <a:ext cx="6843244"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Giấy màu,</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giấy</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xốp, bìa các-tông,</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bút chì</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bút</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màu,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kéo, thước kẻ</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keo dán</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7" name="Picture 16">
            <a:extLst>
              <a:ext uri="{FF2B5EF4-FFF2-40B4-BE49-F238E27FC236}">
                <a16:creationId xmlns:a16="http://schemas.microsoft.com/office/drawing/2014/main" id="{2F0B38A0-9C2A-CC9E-621D-1963F69D092A}"/>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0" b="97170" l="0" r="100000">
                        <a14:foregroundMark x1="32948" y1="37736" x2="18497" y2="30189"/>
                        <a14:foregroundMark x1="43931" y1="59434" x2="32948" y2="71698"/>
                        <a14:foregroundMark x1="45087" y1="46226" x2="34104" y2="37736"/>
                      </a14:backgroundRemoval>
                    </a14:imgEffect>
                  </a14:imgLayer>
                </a14:imgProps>
              </a:ext>
            </a:extLst>
          </a:blip>
          <a:stretch>
            <a:fillRect/>
          </a:stretch>
        </p:blipFill>
        <p:spPr>
          <a:xfrm rot="15758025">
            <a:off x="7296638" y="3638343"/>
            <a:ext cx="1054699" cy="646232"/>
          </a:xfrm>
          <a:prstGeom prst="rect">
            <a:avLst/>
          </a:prstGeom>
          <a:effectLst>
            <a:outerShdw blurRad="63500" sx="102000" sy="102000" algn="ctr" rotWithShape="0">
              <a:prstClr val="black">
                <a:alpha val="40000"/>
              </a:prstClr>
            </a:outerShdw>
          </a:effectLst>
        </p:spPr>
      </p:pic>
      <p:pic>
        <p:nvPicPr>
          <p:cNvPr id="18" name="Picture 17">
            <a:extLst>
              <a:ext uri="{FF2B5EF4-FFF2-40B4-BE49-F238E27FC236}">
                <a16:creationId xmlns:a16="http://schemas.microsoft.com/office/drawing/2014/main" id="{D13FA7AD-DE74-FA1D-AB8E-2F9C196B8DDD}"/>
              </a:ext>
            </a:extLst>
          </p:cNvPr>
          <p:cNvPicPr>
            <a:picLocks noChangeAspect="1"/>
          </p:cNvPicPr>
          <p:nvPr/>
        </p:nvPicPr>
        <p:blipFill>
          <a:blip r:embed="rId6"/>
          <a:stretch>
            <a:fillRect/>
          </a:stretch>
        </p:blipFill>
        <p:spPr>
          <a:xfrm>
            <a:off x="7951031" y="4971739"/>
            <a:ext cx="1827964" cy="301520"/>
          </a:xfrm>
          <a:prstGeom prst="rect">
            <a:avLst/>
          </a:prstGeom>
          <a:effectLst>
            <a:outerShdw blurRad="63500" sx="102000" sy="102000" algn="ctr" rotWithShape="0">
              <a:prstClr val="black">
                <a:alpha val="40000"/>
              </a:prstClr>
            </a:outerShdw>
          </a:effectLst>
        </p:spPr>
      </p:pic>
      <p:pic>
        <p:nvPicPr>
          <p:cNvPr id="19" name="Picture 18">
            <a:extLst>
              <a:ext uri="{FF2B5EF4-FFF2-40B4-BE49-F238E27FC236}">
                <a16:creationId xmlns:a16="http://schemas.microsoft.com/office/drawing/2014/main" id="{7AAC4A3A-4601-67D9-6062-241328F08330}"/>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0" b="100000" l="1220" r="98171">
                        <a14:foregroundMark x1="66463" y1="60947" x2="73780" y2="71006"/>
                        <a14:foregroundMark x1="60976" y1="74556" x2="68902" y2="79290"/>
                        <a14:foregroundMark x1="81098" y1="71006" x2="84756" y2="56213"/>
                        <a14:foregroundMark x1="59756" y1="79290" x2="72561" y2="79290"/>
                        <a14:foregroundMark x1="57317" y1="74556" x2="56098" y2="82840"/>
                        <a14:foregroundMark x1="76220" y1="81657" x2="71341" y2="81657"/>
                      </a14:backgroundRemoval>
                    </a14:imgEffect>
                  </a14:imgLayer>
                </a14:imgProps>
              </a:ext>
            </a:extLst>
          </a:blip>
          <a:stretch>
            <a:fillRect/>
          </a:stretch>
        </p:blipFill>
        <p:spPr>
          <a:xfrm>
            <a:off x="6531509" y="3515222"/>
            <a:ext cx="866070" cy="892474"/>
          </a:xfrm>
          <a:prstGeom prst="rect">
            <a:avLst/>
          </a:prstGeom>
          <a:effectLst>
            <a:outerShdw blurRad="63500" sx="102000" sy="102000" algn="ctr" rotWithShape="0">
              <a:prstClr val="black">
                <a:alpha val="40000"/>
              </a:prstClr>
            </a:outerShdw>
          </a:effectLst>
        </p:spPr>
      </p:pic>
      <p:pic>
        <p:nvPicPr>
          <p:cNvPr id="20" name="Picture 19">
            <a:extLst>
              <a:ext uri="{FF2B5EF4-FFF2-40B4-BE49-F238E27FC236}">
                <a16:creationId xmlns:a16="http://schemas.microsoft.com/office/drawing/2014/main" id="{16534BBA-CA89-82EC-588D-F91E3A4B963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40518" y="3236344"/>
            <a:ext cx="1714739" cy="1619476"/>
          </a:xfrm>
          <a:prstGeom prst="rect">
            <a:avLst/>
          </a:prstGeom>
        </p:spPr>
      </p:pic>
      <p:pic>
        <p:nvPicPr>
          <p:cNvPr id="21" name="Picture 20"/>
          <p:cNvPicPr>
            <a:picLocks noChangeAspect="1"/>
          </p:cNvPicPr>
          <p:nvPr/>
        </p:nvPicPr>
        <p:blipFill>
          <a:blip r:embed="rId10"/>
          <a:stretch>
            <a:fillRect/>
          </a:stretch>
        </p:blipFill>
        <p:spPr>
          <a:xfrm>
            <a:off x="8501726" y="3264046"/>
            <a:ext cx="1643786" cy="1394827"/>
          </a:xfrm>
          <a:prstGeom prst="rect">
            <a:avLst/>
          </a:prstGeom>
          <a:effectLst>
            <a:outerShdw blurRad="63500" sx="102000" sy="102000" algn="ctr" rotWithShape="0">
              <a:prstClr val="black">
                <a:alpha val="40000"/>
              </a:prstClr>
            </a:outerShdw>
          </a:effectLst>
        </p:spPr>
      </p:pic>
      <p:pic>
        <p:nvPicPr>
          <p:cNvPr id="2" name="Picture 1"/>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4044933" y="3300605"/>
            <a:ext cx="1843159" cy="1228773"/>
          </a:xfrm>
          <a:prstGeom prst="rect">
            <a:avLst/>
          </a:prstGeom>
        </p:spPr>
      </p:pic>
      <p:pic>
        <p:nvPicPr>
          <p:cNvPr id="3" name="Picture 2"/>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1950019" y="4803343"/>
            <a:ext cx="2098750" cy="1071886"/>
          </a:xfrm>
          <a:prstGeom prst="rect">
            <a:avLst/>
          </a:prstGeom>
        </p:spPr>
      </p:pic>
    </p:spTree>
    <p:extLst>
      <p:ext uri="{BB962C8B-B14F-4D97-AF65-F5344CB8AC3E}">
        <p14:creationId xmlns:p14="http://schemas.microsoft.com/office/powerpoint/2010/main" val="187016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4602" y="3430402"/>
            <a:ext cx="1315971" cy="2156169"/>
          </a:xfrm>
          <a:prstGeom prst="rect">
            <a:avLst/>
          </a:prstGeom>
        </p:spPr>
      </p:pic>
      <p:sp>
        <p:nvSpPr>
          <p:cNvPr id="5" name="TextBox 4">
            <a:extLst>
              <a:ext uri="{FF2B5EF4-FFF2-40B4-BE49-F238E27FC236}">
                <a16:creationId xmlns:a16="http://schemas.microsoft.com/office/drawing/2014/main" id="{B725248E-A0D6-AD5A-5800-9A78FC7887FD}"/>
              </a:ext>
            </a:extLst>
          </p:cNvPr>
          <p:cNvSpPr txBox="1"/>
          <p:nvPr/>
        </p:nvSpPr>
        <p:spPr>
          <a:xfrm>
            <a:off x="2832516" y="2599405"/>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B050"/>
                </a:solidFill>
                <a:effectLst/>
                <a:uLnTx/>
                <a:uFillTx/>
                <a:latin typeface="Roboto Black" panose="02000000000000000000" pitchFamily="2" charset="0"/>
                <a:ea typeface="Roboto Black" panose="02000000000000000000" pitchFamily="2" charset="0"/>
                <a:cs typeface="+mn-cs"/>
              </a:rPr>
              <a:t>TẠM</a:t>
            </a:r>
            <a:r>
              <a:rPr kumimoji="0" lang="en-US" sz="4800" b="1" i="0" u="none" strike="noStrike" kern="1200" cap="none" spc="0" normalizeH="0" noProof="0">
                <a:ln>
                  <a:noFill/>
                </a:ln>
                <a:solidFill>
                  <a:srgbClr val="00B050"/>
                </a:solidFill>
                <a:effectLst/>
                <a:uLnTx/>
                <a:uFillTx/>
                <a:latin typeface="Roboto Black" panose="02000000000000000000" pitchFamily="2" charset="0"/>
                <a:ea typeface="Roboto Black" panose="02000000000000000000" pitchFamily="2" charset="0"/>
                <a:cs typeface="+mn-cs"/>
              </a:rPr>
              <a:t> BIỆT CÁC EM</a:t>
            </a:r>
            <a:endParaRPr kumimoji="0" lang="en-US" sz="48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cs typeface="+mn-cs"/>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302" y="227513"/>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grpSp>
        <p:nvGrpSpPr>
          <p:cNvPr id="7" name="Group 6"/>
          <p:cNvGrpSpPr/>
          <p:nvPr/>
        </p:nvGrpSpPr>
        <p:grpSpPr>
          <a:xfrm>
            <a:off x="7768009" y="227513"/>
            <a:ext cx="1841407" cy="1594957"/>
            <a:chOff x="62181" y="3966785"/>
            <a:chExt cx="2508890" cy="2173105"/>
          </a:xfrm>
        </p:grpSpPr>
        <p:sp>
          <p:nvSpPr>
            <p:cNvPr id="8" name="Rectangle 7"/>
            <p:cNvSpPr/>
            <p:nvPr/>
          </p:nvSpPr>
          <p:spPr>
            <a:xfrm>
              <a:off x="62181" y="3966785"/>
              <a:ext cx="2508890" cy="2173105"/>
            </a:xfrm>
            <a:prstGeom prst="rect">
              <a:avLst/>
            </a:prstGeom>
            <a:solidFill>
              <a:srgbClr val="FD7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p:nvPr/>
          </p:nvGrpSpPr>
          <p:grpSpPr>
            <a:xfrm>
              <a:off x="847702" y="4581201"/>
              <a:ext cx="866642" cy="385444"/>
              <a:chOff x="3132630" y="3429000"/>
              <a:chExt cx="866642" cy="385444"/>
            </a:xfrm>
          </p:grpSpPr>
          <p:sp>
            <p:nvSpPr>
              <p:cNvPr id="13" name="Oval 12"/>
              <p:cNvSpPr/>
              <p:nvPr/>
            </p:nvSpPr>
            <p:spPr>
              <a:xfrm>
                <a:off x="3132630" y="3429000"/>
                <a:ext cx="385444" cy="3854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Oval 13"/>
              <p:cNvSpPr/>
              <p:nvPr/>
            </p:nvSpPr>
            <p:spPr>
              <a:xfrm>
                <a:off x="3613828" y="3429000"/>
                <a:ext cx="385444" cy="3854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Oval 14"/>
              <p:cNvSpPr/>
              <p:nvPr/>
            </p:nvSpPr>
            <p:spPr>
              <a:xfrm>
                <a:off x="3163157" y="3473246"/>
                <a:ext cx="324389" cy="324389"/>
              </a:xfrm>
              <a:prstGeom prst="ellipse">
                <a:avLst/>
              </a:prstGeom>
              <a:solidFill>
                <a:srgbClr val="2F2C8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Oval 15"/>
              <p:cNvSpPr/>
              <p:nvPr/>
            </p:nvSpPr>
            <p:spPr>
              <a:xfrm>
                <a:off x="3644355" y="3459527"/>
                <a:ext cx="324389" cy="324389"/>
              </a:xfrm>
              <a:prstGeom prst="ellipse">
                <a:avLst/>
              </a:prstGeom>
              <a:solidFill>
                <a:srgbClr val="2F2C8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0" name="Oval 9"/>
            <p:cNvSpPr/>
            <p:nvPr/>
          </p:nvSpPr>
          <p:spPr>
            <a:xfrm>
              <a:off x="770101" y="5037788"/>
              <a:ext cx="155202" cy="155202"/>
            </a:xfrm>
            <a:prstGeom prst="ellipse">
              <a:avLst/>
            </a:prstGeom>
            <a:solidFill>
              <a:srgbClr val="9B7E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Oval 10"/>
            <p:cNvSpPr/>
            <p:nvPr/>
          </p:nvSpPr>
          <p:spPr>
            <a:xfrm>
              <a:off x="1624117" y="5037788"/>
              <a:ext cx="155202" cy="155202"/>
            </a:xfrm>
            <a:prstGeom prst="ellipse">
              <a:avLst/>
            </a:prstGeom>
            <a:solidFill>
              <a:srgbClr val="9B7E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Block Arc 11"/>
            <p:cNvSpPr/>
            <p:nvPr/>
          </p:nvSpPr>
          <p:spPr>
            <a:xfrm rot="9944640">
              <a:off x="1169202" y="4995277"/>
              <a:ext cx="218097" cy="228078"/>
            </a:xfrm>
            <a:prstGeom prst="blockArc">
              <a:avLst>
                <a:gd name="adj1" fmla="val 10800000"/>
                <a:gd name="adj2" fmla="val 1428488"/>
                <a:gd name="adj3" fmla="val 12837"/>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grpSp>
      <p:grpSp>
        <p:nvGrpSpPr>
          <p:cNvPr id="17" name="Group 16"/>
          <p:cNvGrpSpPr/>
          <p:nvPr/>
        </p:nvGrpSpPr>
        <p:grpSpPr>
          <a:xfrm>
            <a:off x="9242587" y="2003870"/>
            <a:ext cx="2222647" cy="1498451"/>
            <a:chOff x="4723933" y="4370078"/>
            <a:chExt cx="2729568" cy="1931519"/>
          </a:xfrm>
        </p:grpSpPr>
        <p:sp>
          <p:nvSpPr>
            <p:cNvPr id="18" name="Isosceles Triangle 17"/>
            <p:cNvSpPr/>
            <p:nvPr/>
          </p:nvSpPr>
          <p:spPr>
            <a:xfrm>
              <a:off x="4723933" y="4370078"/>
              <a:ext cx="2729568" cy="1931519"/>
            </a:xfrm>
            <a:prstGeom prst="triangle">
              <a:avLst/>
            </a:prstGeom>
            <a:solidFill>
              <a:srgbClr val="31BE6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9" name="Group 18"/>
            <p:cNvGrpSpPr/>
            <p:nvPr/>
          </p:nvGrpSpPr>
          <p:grpSpPr>
            <a:xfrm>
              <a:off x="5782898" y="5321284"/>
              <a:ext cx="885349" cy="385444"/>
              <a:chOff x="3113923" y="3429000"/>
              <a:chExt cx="885349" cy="385444"/>
            </a:xfrm>
          </p:grpSpPr>
          <p:sp>
            <p:nvSpPr>
              <p:cNvPr id="24" name="Oval 23"/>
              <p:cNvSpPr/>
              <p:nvPr/>
            </p:nvSpPr>
            <p:spPr>
              <a:xfrm>
                <a:off x="3132630" y="3429000"/>
                <a:ext cx="385444" cy="3854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Oval 24"/>
              <p:cNvSpPr/>
              <p:nvPr/>
            </p:nvSpPr>
            <p:spPr>
              <a:xfrm>
                <a:off x="3613828" y="3429000"/>
                <a:ext cx="385444" cy="3854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Oval 25"/>
              <p:cNvSpPr/>
              <p:nvPr/>
            </p:nvSpPr>
            <p:spPr>
              <a:xfrm>
                <a:off x="3113923" y="3459527"/>
                <a:ext cx="324389" cy="324389"/>
              </a:xfrm>
              <a:prstGeom prst="ellipse">
                <a:avLst/>
              </a:prstGeom>
              <a:solidFill>
                <a:srgbClr val="2F2C8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7" name="Oval 26"/>
              <p:cNvSpPr/>
              <p:nvPr/>
            </p:nvSpPr>
            <p:spPr>
              <a:xfrm>
                <a:off x="3582900" y="3477572"/>
                <a:ext cx="324389" cy="324389"/>
              </a:xfrm>
              <a:prstGeom prst="ellipse">
                <a:avLst/>
              </a:prstGeom>
              <a:solidFill>
                <a:srgbClr val="2F2C8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0" name="Oval 19"/>
            <p:cNvSpPr/>
            <p:nvPr/>
          </p:nvSpPr>
          <p:spPr>
            <a:xfrm>
              <a:off x="5736630" y="5789639"/>
              <a:ext cx="155202" cy="155202"/>
            </a:xfrm>
            <a:prstGeom prst="ellipse">
              <a:avLst/>
            </a:prstGeom>
            <a:solidFill>
              <a:srgbClr val="FC4F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20"/>
            <p:cNvSpPr/>
            <p:nvPr/>
          </p:nvSpPr>
          <p:spPr>
            <a:xfrm>
              <a:off x="6590646" y="5789639"/>
              <a:ext cx="155202" cy="155202"/>
            </a:xfrm>
            <a:prstGeom prst="ellipse">
              <a:avLst/>
            </a:prstGeom>
            <a:solidFill>
              <a:srgbClr val="FC4F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2" name="Chord 21"/>
            <p:cNvSpPr/>
            <p:nvPr/>
          </p:nvSpPr>
          <p:spPr>
            <a:xfrm rot="16200000">
              <a:off x="6057363" y="5789009"/>
              <a:ext cx="304549" cy="304549"/>
            </a:xfrm>
            <a:prstGeom prst="chord">
              <a:avLst/>
            </a:prstGeom>
            <a:solidFill>
              <a:srgbClr val="FC4F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3" name="Freeform 22"/>
            <p:cNvSpPr/>
            <p:nvPr/>
          </p:nvSpPr>
          <p:spPr>
            <a:xfrm rot="2266387" flipV="1">
              <a:off x="6102719" y="5785808"/>
              <a:ext cx="203389" cy="303352"/>
            </a:xfrm>
            <a:custGeom>
              <a:avLst/>
              <a:gdLst>
                <a:gd name="connsiteX0" fmla="*/ 139521 w 203389"/>
                <a:gd name="connsiteY0" fmla="*/ 303352 h 303352"/>
                <a:gd name="connsiteX1" fmla="*/ 187636 w 203389"/>
                <a:gd name="connsiteY1" fmla="*/ 288911 h 303352"/>
                <a:gd name="connsiteX2" fmla="*/ 203389 w 203389"/>
                <a:gd name="connsiteY2" fmla="*/ 277681 h 303352"/>
                <a:gd name="connsiteX3" fmla="*/ 195212 w 203389"/>
                <a:gd name="connsiteY3" fmla="*/ 274620 h 303352"/>
                <a:gd name="connsiteX4" fmla="*/ 124263 w 203389"/>
                <a:gd name="connsiteY4" fmla="*/ 103334 h 303352"/>
                <a:gd name="connsiteX5" fmla="*/ 178651 w 203389"/>
                <a:gd name="connsiteY5" fmla="*/ 21938 h 303352"/>
                <a:gd name="connsiteX6" fmla="*/ 187611 w 203389"/>
                <a:gd name="connsiteY6" fmla="*/ 17122 h 303352"/>
                <a:gd name="connsiteX7" fmla="*/ 179307 w 203389"/>
                <a:gd name="connsiteY7" fmla="*/ 11882 h 303352"/>
                <a:gd name="connsiteX8" fmla="*/ 0 w 203389"/>
                <a:gd name="connsiteY8" fmla="*/ 59012 h 303352"/>
                <a:gd name="connsiteX9" fmla="*/ 139521 w 203389"/>
                <a:gd name="connsiteY9" fmla="*/ 303352 h 30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3389" h="303352">
                  <a:moveTo>
                    <a:pt x="139521" y="303352"/>
                  </a:moveTo>
                  <a:cubicBezTo>
                    <a:pt x="156614" y="301185"/>
                    <a:pt x="172810" y="296214"/>
                    <a:pt x="187636" y="288911"/>
                  </a:cubicBezTo>
                  <a:lnTo>
                    <a:pt x="203389" y="277681"/>
                  </a:lnTo>
                  <a:lnTo>
                    <a:pt x="195212" y="274620"/>
                  </a:lnTo>
                  <a:cubicBezTo>
                    <a:pt x="135526" y="240160"/>
                    <a:pt x="106425" y="169907"/>
                    <a:pt x="124263" y="103334"/>
                  </a:cubicBezTo>
                  <a:cubicBezTo>
                    <a:pt x="133182" y="70048"/>
                    <a:pt x="152724" y="41832"/>
                    <a:pt x="178651" y="21938"/>
                  </a:cubicBezTo>
                  <a:lnTo>
                    <a:pt x="187611" y="17122"/>
                  </a:lnTo>
                  <a:lnTo>
                    <a:pt x="179307" y="11882"/>
                  </a:lnTo>
                  <a:cubicBezTo>
                    <a:pt x="115759" y="-14796"/>
                    <a:pt x="42216" y="4535"/>
                    <a:pt x="0" y="59012"/>
                  </a:cubicBezTo>
                  <a:lnTo>
                    <a:pt x="139521" y="303352"/>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nvGrpSpPr>
          <p:cNvPr id="28" name="Group 27"/>
          <p:cNvGrpSpPr/>
          <p:nvPr/>
        </p:nvGrpSpPr>
        <p:grpSpPr>
          <a:xfrm>
            <a:off x="5870263" y="5108588"/>
            <a:ext cx="1633172" cy="1523944"/>
            <a:chOff x="8172113" y="4257312"/>
            <a:chExt cx="1746290" cy="1578496"/>
          </a:xfrm>
        </p:grpSpPr>
        <p:sp>
          <p:nvSpPr>
            <p:cNvPr id="29" name="Oval 28"/>
            <p:cNvSpPr/>
            <p:nvPr/>
          </p:nvSpPr>
          <p:spPr>
            <a:xfrm>
              <a:off x="8172113" y="4257312"/>
              <a:ext cx="1746290" cy="1578496"/>
            </a:xfrm>
            <a:prstGeom prst="ellipse">
              <a:avLst/>
            </a:prstGeom>
            <a:pattFill prst="pct90">
              <a:fgClr>
                <a:srgbClr val="9A7DD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0" name="Oval 29"/>
            <p:cNvSpPr/>
            <p:nvPr/>
          </p:nvSpPr>
          <p:spPr>
            <a:xfrm>
              <a:off x="8407629" y="4982610"/>
              <a:ext cx="155202" cy="155202"/>
            </a:xfrm>
            <a:prstGeom prst="ellipse">
              <a:avLst/>
            </a:prstGeom>
            <a:solidFill>
              <a:srgbClr val="F9CC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 name="Oval 30"/>
            <p:cNvSpPr/>
            <p:nvPr/>
          </p:nvSpPr>
          <p:spPr>
            <a:xfrm>
              <a:off x="9261645" y="4982610"/>
              <a:ext cx="155202" cy="155202"/>
            </a:xfrm>
            <a:prstGeom prst="ellipse">
              <a:avLst/>
            </a:prstGeom>
            <a:solidFill>
              <a:srgbClr val="F9CC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2" name="Block Arc 31"/>
            <p:cNvSpPr/>
            <p:nvPr/>
          </p:nvSpPr>
          <p:spPr>
            <a:xfrm rot="9944640">
              <a:off x="8778830" y="4941655"/>
              <a:ext cx="205858" cy="224967"/>
            </a:xfrm>
            <a:prstGeom prst="blockArc">
              <a:avLst>
                <a:gd name="adj1" fmla="val 10800000"/>
                <a:gd name="adj2" fmla="val 1428488"/>
                <a:gd name="adj3" fmla="val 12837"/>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grpSp>
          <p:nvGrpSpPr>
            <p:cNvPr id="33" name="Group 32"/>
            <p:cNvGrpSpPr/>
            <p:nvPr/>
          </p:nvGrpSpPr>
          <p:grpSpPr>
            <a:xfrm>
              <a:off x="8425157" y="4500065"/>
              <a:ext cx="866642" cy="385444"/>
              <a:chOff x="3132630" y="3429000"/>
              <a:chExt cx="866642" cy="385444"/>
            </a:xfrm>
          </p:grpSpPr>
          <p:sp>
            <p:nvSpPr>
              <p:cNvPr id="34" name="Oval 33"/>
              <p:cNvSpPr/>
              <p:nvPr/>
            </p:nvSpPr>
            <p:spPr>
              <a:xfrm>
                <a:off x="3132630" y="3429000"/>
                <a:ext cx="385444" cy="3854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5" name="Oval 34"/>
              <p:cNvSpPr/>
              <p:nvPr/>
            </p:nvSpPr>
            <p:spPr>
              <a:xfrm>
                <a:off x="3613828" y="3429000"/>
                <a:ext cx="385444" cy="3854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6" name="Oval 35"/>
              <p:cNvSpPr/>
              <p:nvPr/>
            </p:nvSpPr>
            <p:spPr>
              <a:xfrm>
                <a:off x="3163157" y="3473246"/>
                <a:ext cx="324389" cy="324389"/>
              </a:xfrm>
              <a:prstGeom prst="ellipse">
                <a:avLst/>
              </a:prstGeom>
              <a:solidFill>
                <a:srgbClr val="2F2C8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7" name="Oval 36"/>
              <p:cNvSpPr/>
              <p:nvPr/>
            </p:nvSpPr>
            <p:spPr>
              <a:xfrm>
                <a:off x="3644355" y="3459527"/>
                <a:ext cx="324389" cy="324389"/>
              </a:xfrm>
              <a:prstGeom prst="ellipse">
                <a:avLst/>
              </a:prstGeom>
              <a:solidFill>
                <a:srgbClr val="2F2C8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Tree>
    <p:extLst>
      <p:ext uri="{BB962C8B-B14F-4D97-AF65-F5344CB8AC3E}">
        <p14:creationId xmlns:p14="http://schemas.microsoft.com/office/powerpoint/2010/main" val="4234782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 presetClass="entr" presetSubtype="1" fill="hold" grpId="0" nodeType="withEffect">
                                  <p:stCondLst>
                                    <p:cond delay="0"/>
                                  </p:stCondLst>
                                  <p:iterate type="lt">
                                    <p:tmPct val="0"/>
                                  </p:iterate>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0-#ppt_h/2"/>
                                          </p:val>
                                        </p:tav>
                                        <p:tav tm="100000">
                                          <p:val>
                                            <p:strVal val="#ppt_y"/>
                                          </p:val>
                                        </p:tav>
                                      </p:tavLst>
                                    </p:anim>
                                  </p:childTnLst>
                                </p:cTn>
                              </p:par>
                              <p:par>
                                <p:cTn id="18" presetID="10" presetClass="entr" presetSubtype="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par>
                                <p:cTn id="21" presetID="10" presetClass="entr" presetSubtype="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par>
                                <p:cTn id="24" presetID="10" presetClass="entr" presetSubtype="0" fill="hold" nodeType="with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fade">
                                      <p:cBhvr>
                                        <p:cTn id="26" dur="500"/>
                                        <p:tgtEl>
                                          <p:spTgt spid="28"/>
                                        </p:tgtEl>
                                      </p:cBhvr>
                                    </p:animEffect>
                                  </p:childTnLst>
                                </p:cTn>
                              </p:par>
                              <p:par>
                                <p:cTn id="27" presetID="0" presetClass="path" presetSubtype="0" repeatCount="indefinite" accel="50000" decel="50000" fill="hold" nodeType="withEffect">
                                  <p:stCondLst>
                                    <p:cond delay="1000"/>
                                  </p:stCondLst>
                                  <p:childTnLst>
                                    <p:animMotion origin="layout" path="M -7.29167E-6 3.7037E-7 L -0.19636 0.07639 L -0.43659 -0.08681 L -0.26381 -0.31459 L -0.4862 -0.57685 L -0.23764 -0.85996 L 0.04804 -0.45533 L 0.12812 -0.88079 L 0.49817 -0.65023 L 0.44505 -0.18866 L 0.12643 0.10648 L 0.12643 0.10648 " pathEditMode="relative" ptsTypes="AAAAAAAAAAAA">
                                      <p:cBhvr>
                                        <p:cTn id="28" dur="15000" fill="hold"/>
                                        <p:tgtEl>
                                          <p:spTgt spid="28"/>
                                        </p:tgtEl>
                                        <p:attrNameLst>
                                          <p:attrName>ppt_x</p:attrName>
                                          <p:attrName>ppt_y</p:attrName>
                                        </p:attrNameLst>
                                      </p:cBhvr>
                                    </p:animMotion>
                                  </p:childTnLst>
                                </p:cTn>
                              </p:par>
                              <p:par>
                                <p:cTn id="29" presetID="0" presetClass="path" presetSubtype="0" repeatCount="indefinite" accel="50000" decel="50000" fill="hold" nodeType="withEffect">
                                  <p:stCondLst>
                                    <p:cond delay="2000"/>
                                  </p:stCondLst>
                                  <p:childTnLst>
                                    <p:animMotion origin="layout" path="M -0.09011 0.02176 L -0.06146 0.48171 L -0.20977 0.19398 L -0.43724 0.10393 L -0.64115 0.49074 L -0.85938 0.06805 L -0.6918 -0.21945 L -0.6875 -0.4831 L -0.52995 -0.12662 L -0.40612 -0.4787 L -0.37917 0.0456 L -0.1862 -0.10116 L -0.14154 -0.48033 L 0.07682 -0.12963 " pathEditMode="relative" rAng="0" ptsTypes="AAAAAAAAAAAAAA">
                                      <p:cBhvr>
                                        <p:cTn id="30" dur="15000" fill="hold"/>
                                        <p:tgtEl>
                                          <p:spTgt spid="17"/>
                                        </p:tgtEl>
                                        <p:attrNameLst>
                                          <p:attrName>ppt_x</p:attrName>
                                          <p:attrName>ppt_y</p:attrName>
                                        </p:attrNameLst>
                                      </p:cBhvr>
                                      <p:rCtr x="-30117" y="-1806"/>
                                    </p:animMotion>
                                  </p:childTnLst>
                                </p:cTn>
                              </p:par>
                              <p:par>
                                <p:cTn id="31" presetID="0" presetClass="path" presetSubtype="0" repeatCount="indefinite" accel="50000" decel="50000" fill="hold" nodeType="withEffect">
                                  <p:stCondLst>
                                    <p:cond delay="0"/>
                                  </p:stCondLst>
                                  <p:childTnLst>
                                    <p:animMotion origin="layout" path="M -0.08568 0.03773 L -0.39323 -0.04445 L -0.54323 0.18912 L -0.62409 0.40324 L -0.32331 0.20555 L -0.40091 0.59652 L -0.18346 0.47523 L 0.01706 0.81088 L 0.19661 0.41689 L 0.04401 0.12314 " pathEditMode="relative" ptsTypes="AAAAAAAAAA">
                                      <p:cBhvr>
                                        <p:cTn id="32" dur="15000" fill="hold"/>
                                        <p:tgtEl>
                                          <p:spTgt spid="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grpSp>
        <p:nvGrpSpPr>
          <p:cNvPr id="22" name="Group 21"/>
          <p:cNvGrpSpPr/>
          <p:nvPr/>
        </p:nvGrpSpPr>
        <p:grpSpPr>
          <a:xfrm>
            <a:off x="278511" y="3712980"/>
            <a:ext cx="1131133" cy="1011423"/>
            <a:chOff x="6678202" y="4890499"/>
            <a:chExt cx="1131133" cy="1011423"/>
          </a:xfrm>
        </p:grpSpPr>
        <p:sp>
          <p:nvSpPr>
            <p:cNvPr id="21" name="Oval 20"/>
            <p:cNvSpPr/>
            <p:nvPr/>
          </p:nvSpPr>
          <p:spPr>
            <a:xfrm>
              <a:off x="6678202" y="4890499"/>
              <a:ext cx="1011423" cy="1011423"/>
            </a:xfrm>
            <a:prstGeom prst="ellipse">
              <a:avLst/>
            </a:prstGeom>
            <a:solidFill>
              <a:srgbClr val="E170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5B1500B4-2A13-B105-884B-9C3A22343CC6}"/>
                </a:ext>
              </a:extLst>
            </p:cNvPr>
            <p:cNvSpPr txBox="1"/>
            <p:nvPr/>
          </p:nvSpPr>
          <p:spPr>
            <a:xfrm>
              <a:off x="6751245" y="5165377"/>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Tiết </a:t>
              </a:r>
              <a:r>
                <a:rPr kumimoji="0" lang="en-US"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2</a:t>
              </a:r>
              <a:endParaRPr kumimoji="0" lang="vi-VN"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endParaRPr>
            </a:p>
          </p:txBody>
        </p:sp>
      </p:gr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639" y="17784"/>
            <a:ext cx="1726214" cy="1192450"/>
          </a:xfrm>
          <a:prstGeom prst="rect">
            <a:avLst/>
          </a:prstGeom>
        </p:spPr>
      </p:pic>
      <p:sp>
        <p:nvSpPr>
          <p:cNvPr id="11" name="TextBox 10">
            <a:extLst>
              <a:ext uri="{FF2B5EF4-FFF2-40B4-BE49-F238E27FC236}">
                <a16:creationId xmlns:a16="http://schemas.microsoft.com/office/drawing/2014/main" id="{DA14CBFD-2C6F-E4A0-F468-3C5C731B2275}"/>
              </a:ext>
            </a:extLst>
          </p:cNvPr>
          <p:cNvSpPr txBox="1"/>
          <p:nvPr/>
        </p:nvSpPr>
        <p:spPr>
          <a:xfrm>
            <a:off x="2165924" y="389729"/>
            <a:ext cx="1657814"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EC8E38"/>
                </a:solidFill>
                <a:effectLst/>
                <a:uLnTx/>
                <a:uFillTx/>
                <a:latin typeface="Roboto Black" panose="02000000000000000000" pitchFamily="2" charset="0"/>
                <a:ea typeface="Roboto Black" panose="02000000000000000000" pitchFamily="2" charset="0"/>
                <a:cs typeface="+mn-cs"/>
              </a:rPr>
              <a:t>BÀI 4</a:t>
            </a:r>
          </a:p>
        </p:txBody>
      </p:sp>
      <p:sp>
        <p:nvSpPr>
          <p:cNvPr id="12" name="TextBox 11"/>
          <p:cNvSpPr txBox="1"/>
          <p:nvPr/>
        </p:nvSpPr>
        <p:spPr>
          <a:xfrm>
            <a:off x="453803" y="1210234"/>
            <a:ext cx="9614871" cy="2585323"/>
          </a:xfrm>
          <a:prstGeom prst="rect">
            <a:avLst/>
          </a:prstGeom>
          <a:noFill/>
        </p:spPr>
        <p:txBody>
          <a:bodyPr wrap="square" rtlCol="0">
            <a:spAutoFit/>
          </a:bodyPr>
          <a:lstStyle/>
          <a:p>
            <a:pPr lvl="0" algn="ctr">
              <a:defRPr/>
            </a:pPr>
            <a:r>
              <a:rPr lang="en-US" altLang="zh-CN" sz="5400" b="1">
                <a:solidFill>
                  <a:srgbClr val="0070C0"/>
                </a:solidFill>
                <a:latin typeface="Roboto Black" panose="02000000000000000000" pitchFamily="2" charset="0"/>
                <a:ea typeface="Roboto Black" panose="02000000000000000000" pitchFamily="2" charset="0"/>
              </a:rPr>
              <a:t>THỰC HÀNH </a:t>
            </a:r>
          </a:p>
          <a:p>
            <a:pPr lvl="0" algn="ctr">
              <a:defRPr/>
            </a:pPr>
            <a:r>
              <a:rPr lang="en-US" altLang="zh-CN" sz="5400" b="1">
                <a:solidFill>
                  <a:srgbClr val="0070C0"/>
                </a:solidFill>
                <a:latin typeface="Roboto Black" panose="02000000000000000000" pitchFamily="2" charset="0"/>
                <a:ea typeface="Roboto Black" panose="02000000000000000000" pitchFamily="2" charset="0"/>
              </a:rPr>
              <a:t>TRANG TRÍ LỚP HỌC</a:t>
            </a:r>
          </a:p>
          <a:p>
            <a:pPr lvl="0" algn="ctr">
              <a:defRPr/>
            </a:pPr>
            <a:r>
              <a:rPr lang="en-US" altLang="zh-CN" sz="5400" b="1">
                <a:solidFill>
                  <a:srgbClr val="0070C0"/>
                </a:solidFill>
                <a:latin typeface="Roboto Black" panose="02000000000000000000" pitchFamily="2" charset="0"/>
                <a:ea typeface="Roboto Black" panose="02000000000000000000" pitchFamily="2" charset="0"/>
              </a:rPr>
              <a:t>BẰNG CÁC HÌNH HÌNH HỌC</a:t>
            </a:r>
            <a:endParaRPr kumimoji="0" lang="en-US" altLang="zh-CN" sz="5400" b="1" i="0" u="none" strike="noStrike" kern="1200" cap="none" spc="0" normalizeH="0" baseline="0" noProof="0" dirty="0">
              <a:ln>
                <a:noFill/>
              </a:ln>
              <a:solidFill>
                <a:srgbClr val="0070C0"/>
              </a:solidFill>
              <a:effectLst/>
              <a:uLnTx/>
              <a:uFillTx/>
              <a:latin typeface="Roboto Black" panose="02000000000000000000" pitchFamily="2" charset="0"/>
              <a:ea typeface="Roboto Black" panose="02000000000000000000" pitchFamily="2" charset="0"/>
            </a:endParaRPr>
          </a:p>
        </p:txBody>
      </p:sp>
    </p:spTree>
    <p:extLst>
      <p:ext uri="{BB962C8B-B14F-4D97-AF65-F5344CB8AC3E}">
        <p14:creationId xmlns:p14="http://schemas.microsoft.com/office/powerpoint/2010/main" val="2740364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465989" y="967553"/>
            <a:ext cx="1785933" cy="461665"/>
          </a:xfrm>
          <a:prstGeom prst="rect">
            <a:avLst/>
          </a:prstGeom>
          <a:noFill/>
        </p:spPr>
        <p:txBody>
          <a:bodyPr wrap="square" rtlCol="0">
            <a:spAutoFit/>
          </a:bodyPr>
          <a:lstStyle/>
          <a:p>
            <a:pPr lvl="0" algn="just">
              <a:defRPr/>
            </a:pPr>
            <a:r>
              <a:rPr lang="vi-VN" altLang="zh-CN" sz="2400" b="1">
                <a:solidFill>
                  <a:srgbClr val="FF0000"/>
                </a:solidFill>
                <a:latin typeface="Roboto" panose="02000000000000000000" pitchFamily="2" charset="0"/>
                <a:ea typeface="Roboto" panose="02000000000000000000" pitchFamily="2" charset="0"/>
              </a:rPr>
              <a:t>Cách chơi:</a:t>
            </a:r>
            <a:endParaRPr kumimoji="0" lang="en-US" altLang="zh-CN"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9" name="TextBox 8"/>
          <p:cNvSpPr txBox="1"/>
          <p:nvPr/>
        </p:nvSpPr>
        <p:spPr>
          <a:xfrm>
            <a:off x="2802401" y="201965"/>
            <a:ext cx="6703787" cy="584775"/>
          </a:xfrm>
          <a:prstGeom prst="rect">
            <a:avLst/>
          </a:prstGeom>
          <a:noFill/>
        </p:spPr>
        <p:txBody>
          <a:bodyPr wrap="square" rtlCol="0">
            <a:spAutoFit/>
          </a:bodyPr>
          <a:lstStyle/>
          <a:p>
            <a:pPr lvl="0" algn="ctr">
              <a:defRPr/>
            </a:pPr>
            <a:r>
              <a:rPr lang="vi-VN" altLang="zh-CN" sz="3200" b="1">
                <a:solidFill>
                  <a:srgbClr val="0070C0"/>
                </a:solidFill>
                <a:latin typeface="Roboto" panose="02000000000000000000" pitchFamily="2" charset="0"/>
                <a:ea typeface="Roboto" panose="02000000000000000000" pitchFamily="2" charset="0"/>
              </a:rPr>
              <a:t>TRÒ CHƠI “</a:t>
            </a:r>
            <a:r>
              <a:rPr lang="en-US" altLang="zh-CN" sz="3200" b="1">
                <a:solidFill>
                  <a:srgbClr val="0070C0"/>
                </a:solidFill>
                <a:latin typeface="Roboto" panose="02000000000000000000" pitchFamily="2" charset="0"/>
                <a:ea typeface="Roboto" panose="02000000000000000000" pitchFamily="2" charset="0"/>
              </a:rPr>
              <a:t>TỚ TÊN LÀ GÌ?”</a:t>
            </a:r>
            <a:endParaRPr kumimoji="0" lang="en-US" altLang="zh-CN" sz="32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5575" y="76979"/>
            <a:ext cx="1417791" cy="979395"/>
          </a:xfrm>
          <a:prstGeom prst="rect">
            <a:avLst/>
          </a:prstGeom>
        </p:spPr>
      </p:pic>
      <p:sp>
        <p:nvSpPr>
          <p:cNvPr id="4" name="AutoShape 4" descr="Hình ảnh Người Phụ Nữ Mặc Vest Cầm Tờ Giấy Trắng Trong Tay PNG , Áo Khoác  Lỏng, Sắp Xếp, Bệnh đa Xơ Cứng PNG trong suốt và Vector để tải xuố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TextBox 15"/>
          <p:cNvSpPr txBox="1"/>
          <p:nvPr/>
        </p:nvSpPr>
        <p:spPr>
          <a:xfrm>
            <a:off x="369453" y="1626341"/>
            <a:ext cx="1708729" cy="1631216"/>
          </a:xfrm>
          <a:prstGeom prst="rect">
            <a:avLst/>
          </a:prstGeom>
          <a:noFill/>
        </p:spPr>
        <p:txBody>
          <a:bodyPr wrap="square" rtlCol="0">
            <a:spAutoFit/>
          </a:bodyPr>
          <a:lstStyle/>
          <a:p>
            <a:pPr algn="just"/>
            <a:r>
              <a:rPr lang="vi-VN" sz="2000">
                <a:solidFill>
                  <a:srgbClr val="002060"/>
                </a:solidFill>
                <a:latin typeface="Roboto" panose="02000000000000000000" pitchFamily="2" charset="0"/>
                <a:ea typeface="Roboto" panose="02000000000000000000" pitchFamily="2" charset="0"/>
              </a:rPr>
              <a:t>1. </a:t>
            </a:r>
            <a:r>
              <a:rPr lang="en-US" sz="2000">
                <a:solidFill>
                  <a:srgbClr val="002060"/>
                </a:solidFill>
                <a:latin typeface="Roboto" panose="02000000000000000000" pitchFamily="2" charset="0"/>
                <a:ea typeface="Roboto" panose="02000000000000000000" pitchFamily="2" charset="0"/>
              </a:rPr>
              <a:t>Quản trò giơ lên một số hình và hỏi “Tớ tên là gì?”</a:t>
            </a:r>
            <a:endParaRPr lang="vi-VN" sz="2000">
              <a:solidFill>
                <a:srgbClr val="002060"/>
              </a:solidFill>
              <a:latin typeface="Roboto" panose="02000000000000000000" pitchFamily="2" charset="0"/>
              <a:ea typeface="Roboto" panose="02000000000000000000" pitchFamily="2" charset="0"/>
            </a:endParaRPr>
          </a:p>
        </p:txBody>
      </p:sp>
      <p:sp>
        <p:nvSpPr>
          <p:cNvPr id="17" name="TextBox 16"/>
          <p:cNvSpPr txBox="1"/>
          <p:nvPr/>
        </p:nvSpPr>
        <p:spPr>
          <a:xfrm>
            <a:off x="2881200" y="1629367"/>
            <a:ext cx="2087419" cy="1631216"/>
          </a:xfrm>
          <a:prstGeom prst="rect">
            <a:avLst/>
          </a:prstGeom>
          <a:noFill/>
        </p:spPr>
        <p:txBody>
          <a:bodyPr wrap="square" rtlCol="0">
            <a:spAutoFit/>
          </a:bodyPr>
          <a:lstStyle/>
          <a:p>
            <a:pPr algn="just"/>
            <a:r>
              <a:rPr lang="vi-VN" sz="2000">
                <a:solidFill>
                  <a:srgbClr val="002060"/>
                </a:solidFill>
                <a:latin typeface="Roboto" panose="02000000000000000000" pitchFamily="2" charset="0"/>
                <a:ea typeface="Roboto" panose="02000000000000000000" pitchFamily="2" charset="0"/>
              </a:rPr>
              <a:t>2. </a:t>
            </a:r>
            <a:r>
              <a:rPr lang="en-US" sz="2000">
                <a:solidFill>
                  <a:srgbClr val="002060"/>
                </a:solidFill>
                <a:latin typeface="Roboto" panose="02000000000000000000" pitchFamily="2" charset="0"/>
                <a:ea typeface="Roboto" panose="02000000000000000000" pitchFamily="2" charset="0"/>
              </a:rPr>
              <a:t>Người chơi nhanh chóng đáp và lấy trong bộ đồ dùng học tập giơ lên</a:t>
            </a:r>
            <a:endParaRPr lang="vi-VN" sz="2000">
              <a:solidFill>
                <a:srgbClr val="002060"/>
              </a:solidFill>
              <a:latin typeface="Roboto" panose="02000000000000000000" pitchFamily="2" charset="0"/>
              <a:ea typeface="Roboto" panose="02000000000000000000" pitchFamily="2" charset="0"/>
            </a:endParaRPr>
          </a:p>
        </p:txBody>
      </p:sp>
      <p:sp>
        <p:nvSpPr>
          <p:cNvPr id="18" name="TextBox 17"/>
          <p:cNvSpPr txBox="1"/>
          <p:nvPr/>
        </p:nvSpPr>
        <p:spPr>
          <a:xfrm>
            <a:off x="5771637" y="1629367"/>
            <a:ext cx="2509252" cy="1015663"/>
          </a:xfrm>
          <a:prstGeom prst="rect">
            <a:avLst/>
          </a:prstGeom>
          <a:noFill/>
        </p:spPr>
        <p:txBody>
          <a:bodyPr wrap="square" rtlCol="0">
            <a:spAutoFit/>
          </a:bodyPr>
          <a:lstStyle/>
          <a:p>
            <a:pPr algn="just"/>
            <a:r>
              <a:rPr lang="en-US" sz="2000">
                <a:solidFill>
                  <a:srgbClr val="002060"/>
                </a:solidFill>
                <a:latin typeface="Roboto" panose="02000000000000000000" pitchFamily="2" charset="0"/>
                <a:ea typeface="Roboto" panose="02000000000000000000" pitchFamily="2" charset="0"/>
              </a:rPr>
              <a:t>3</a:t>
            </a:r>
            <a:r>
              <a:rPr lang="vi-VN" sz="2000">
                <a:solidFill>
                  <a:srgbClr val="002060"/>
                </a:solidFill>
                <a:latin typeface="Roboto" panose="02000000000000000000" pitchFamily="2" charset="0"/>
                <a:ea typeface="Roboto" panose="02000000000000000000" pitchFamily="2" charset="0"/>
              </a:rPr>
              <a:t>. </a:t>
            </a:r>
            <a:r>
              <a:rPr lang="en-US" sz="2000">
                <a:solidFill>
                  <a:srgbClr val="002060"/>
                </a:solidFill>
                <a:latin typeface="Roboto" panose="02000000000000000000" pitchFamily="2" charset="0"/>
                <a:ea typeface="Roboto" panose="02000000000000000000" pitchFamily="2" charset="0"/>
              </a:rPr>
              <a:t>Quản trò đưa ra số lượng hình và hỏi đó là hình ghép gì</a:t>
            </a:r>
            <a:endParaRPr lang="vi-VN" sz="2000">
              <a:solidFill>
                <a:srgbClr val="002060"/>
              </a:solidFill>
              <a:latin typeface="Roboto" panose="02000000000000000000" pitchFamily="2" charset="0"/>
              <a:ea typeface="Roboto" panose="02000000000000000000" pitchFamily="2" charset="0"/>
            </a:endParaRPr>
          </a:p>
        </p:txBody>
      </p:sp>
      <p:sp>
        <p:nvSpPr>
          <p:cNvPr id="20" name="TextBox 19"/>
          <p:cNvSpPr txBox="1"/>
          <p:nvPr/>
        </p:nvSpPr>
        <p:spPr>
          <a:xfrm>
            <a:off x="9083907" y="1626341"/>
            <a:ext cx="2212889" cy="1015663"/>
          </a:xfrm>
          <a:prstGeom prst="rect">
            <a:avLst/>
          </a:prstGeom>
          <a:noFill/>
        </p:spPr>
        <p:txBody>
          <a:bodyPr wrap="square" rtlCol="0">
            <a:spAutoFit/>
          </a:bodyPr>
          <a:lstStyle/>
          <a:p>
            <a:pPr algn="just"/>
            <a:r>
              <a:rPr lang="en-US" sz="2000">
                <a:solidFill>
                  <a:srgbClr val="002060"/>
                </a:solidFill>
                <a:latin typeface="Roboto" panose="02000000000000000000" pitchFamily="2" charset="0"/>
                <a:ea typeface="Roboto" panose="02000000000000000000" pitchFamily="2" charset="0"/>
              </a:rPr>
              <a:t>4</a:t>
            </a:r>
            <a:r>
              <a:rPr lang="vi-VN" sz="2000">
                <a:solidFill>
                  <a:srgbClr val="002060"/>
                </a:solidFill>
                <a:latin typeface="Roboto" panose="02000000000000000000" pitchFamily="2" charset="0"/>
                <a:ea typeface="Roboto" panose="02000000000000000000" pitchFamily="2" charset="0"/>
              </a:rPr>
              <a:t>. </a:t>
            </a:r>
            <a:r>
              <a:rPr lang="en-US" sz="2000">
                <a:solidFill>
                  <a:srgbClr val="002060"/>
                </a:solidFill>
                <a:latin typeface="Roboto" panose="02000000000000000000" pitchFamily="2" charset="0"/>
                <a:ea typeface="Roboto" panose="02000000000000000000" pitchFamily="2" charset="0"/>
              </a:rPr>
              <a:t>Người chơi đưa ra đáp án đúng thì chiến thắng</a:t>
            </a:r>
            <a:endParaRPr lang="vi-VN" sz="2000">
              <a:solidFill>
                <a:srgbClr val="002060"/>
              </a:solidFill>
              <a:latin typeface="Roboto" panose="02000000000000000000" pitchFamily="2" charset="0"/>
              <a:ea typeface="Roboto" panose="02000000000000000000" pitchFamily="2" charset="0"/>
            </a:endParaRPr>
          </a:p>
        </p:txBody>
      </p:sp>
      <p:grpSp>
        <p:nvGrpSpPr>
          <p:cNvPr id="21" name="Group 20"/>
          <p:cNvGrpSpPr/>
          <p:nvPr/>
        </p:nvGrpSpPr>
        <p:grpSpPr>
          <a:xfrm>
            <a:off x="3004205" y="4768690"/>
            <a:ext cx="1841407" cy="1594957"/>
            <a:chOff x="62181" y="3966785"/>
            <a:chExt cx="2508890" cy="2173105"/>
          </a:xfrm>
        </p:grpSpPr>
        <p:sp>
          <p:nvSpPr>
            <p:cNvPr id="23" name="Rectangle 22"/>
            <p:cNvSpPr/>
            <p:nvPr/>
          </p:nvSpPr>
          <p:spPr>
            <a:xfrm>
              <a:off x="62181" y="3966785"/>
              <a:ext cx="2508890" cy="2173105"/>
            </a:xfrm>
            <a:prstGeom prst="rect">
              <a:avLst/>
            </a:prstGeom>
            <a:solidFill>
              <a:srgbClr val="FD7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p:cNvGrpSpPr/>
            <p:nvPr/>
          </p:nvGrpSpPr>
          <p:grpSpPr>
            <a:xfrm>
              <a:off x="847702" y="4581201"/>
              <a:ext cx="866642" cy="385444"/>
              <a:chOff x="3132630" y="3429000"/>
              <a:chExt cx="866642" cy="385444"/>
            </a:xfrm>
          </p:grpSpPr>
          <p:sp>
            <p:nvSpPr>
              <p:cNvPr id="29" name="Oval 28"/>
              <p:cNvSpPr/>
              <p:nvPr/>
            </p:nvSpPr>
            <p:spPr>
              <a:xfrm>
                <a:off x="3132630" y="3429000"/>
                <a:ext cx="385444" cy="3854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0" name="Oval 29"/>
              <p:cNvSpPr/>
              <p:nvPr/>
            </p:nvSpPr>
            <p:spPr>
              <a:xfrm>
                <a:off x="3613828" y="3429000"/>
                <a:ext cx="385444" cy="3854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 name="Oval 30"/>
              <p:cNvSpPr/>
              <p:nvPr/>
            </p:nvSpPr>
            <p:spPr>
              <a:xfrm>
                <a:off x="3163157" y="3473246"/>
                <a:ext cx="324389" cy="324389"/>
              </a:xfrm>
              <a:prstGeom prst="ellipse">
                <a:avLst/>
              </a:prstGeom>
              <a:solidFill>
                <a:srgbClr val="2F2C8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2" name="Oval 31"/>
              <p:cNvSpPr/>
              <p:nvPr/>
            </p:nvSpPr>
            <p:spPr>
              <a:xfrm>
                <a:off x="3644355" y="3459527"/>
                <a:ext cx="324389" cy="324389"/>
              </a:xfrm>
              <a:prstGeom prst="ellipse">
                <a:avLst/>
              </a:prstGeom>
              <a:solidFill>
                <a:srgbClr val="2F2C8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6" name="Oval 25"/>
            <p:cNvSpPr/>
            <p:nvPr/>
          </p:nvSpPr>
          <p:spPr>
            <a:xfrm>
              <a:off x="770101" y="5037788"/>
              <a:ext cx="155202" cy="155202"/>
            </a:xfrm>
            <a:prstGeom prst="ellipse">
              <a:avLst/>
            </a:prstGeom>
            <a:solidFill>
              <a:srgbClr val="9B7E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7" name="Oval 26"/>
            <p:cNvSpPr/>
            <p:nvPr/>
          </p:nvSpPr>
          <p:spPr>
            <a:xfrm>
              <a:off x="1624117" y="5037788"/>
              <a:ext cx="155202" cy="155202"/>
            </a:xfrm>
            <a:prstGeom prst="ellipse">
              <a:avLst/>
            </a:prstGeom>
            <a:solidFill>
              <a:srgbClr val="9B7E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8" name="Block Arc 27"/>
            <p:cNvSpPr/>
            <p:nvPr/>
          </p:nvSpPr>
          <p:spPr>
            <a:xfrm rot="9944640">
              <a:off x="1169202" y="4995277"/>
              <a:ext cx="218097" cy="228078"/>
            </a:xfrm>
            <a:prstGeom prst="blockArc">
              <a:avLst>
                <a:gd name="adj1" fmla="val 10800000"/>
                <a:gd name="adj2" fmla="val 1428488"/>
                <a:gd name="adj3" fmla="val 12837"/>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grpSp>
      <p:grpSp>
        <p:nvGrpSpPr>
          <p:cNvPr id="33" name="Group 32"/>
          <p:cNvGrpSpPr/>
          <p:nvPr/>
        </p:nvGrpSpPr>
        <p:grpSpPr>
          <a:xfrm>
            <a:off x="5276762" y="2978858"/>
            <a:ext cx="2222647" cy="1498451"/>
            <a:chOff x="4723933" y="4370078"/>
            <a:chExt cx="2729568" cy="1931519"/>
          </a:xfrm>
        </p:grpSpPr>
        <p:sp>
          <p:nvSpPr>
            <p:cNvPr id="34" name="Isosceles Triangle 33"/>
            <p:cNvSpPr/>
            <p:nvPr/>
          </p:nvSpPr>
          <p:spPr>
            <a:xfrm>
              <a:off x="4723933" y="4370078"/>
              <a:ext cx="2729568" cy="1931519"/>
            </a:xfrm>
            <a:prstGeom prst="triangle">
              <a:avLst/>
            </a:prstGeom>
            <a:solidFill>
              <a:srgbClr val="31BE6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5" name="Group 34"/>
            <p:cNvGrpSpPr/>
            <p:nvPr/>
          </p:nvGrpSpPr>
          <p:grpSpPr>
            <a:xfrm>
              <a:off x="5782898" y="5321284"/>
              <a:ext cx="885349" cy="385444"/>
              <a:chOff x="3113923" y="3429000"/>
              <a:chExt cx="885349" cy="385444"/>
            </a:xfrm>
          </p:grpSpPr>
          <p:sp>
            <p:nvSpPr>
              <p:cNvPr id="40" name="Oval 39"/>
              <p:cNvSpPr/>
              <p:nvPr/>
            </p:nvSpPr>
            <p:spPr>
              <a:xfrm>
                <a:off x="3132630" y="3429000"/>
                <a:ext cx="385444" cy="3854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1" name="Oval 40"/>
              <p:cNvSpPr/>
              <p:nvPr/>
            </p:nvSpPr>
            <p:spPr>
              <a:xfrm>
                <a:off x="3613828" y="3429000"/>
                <a:ext cx="385444" cy="3854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2" name="Oval 41"/>
              <p:cNvSpPr/>
              <p:nvPr/>
            </p:nvSpPr>
            <p:spPr>
              <a:xfrm>
                <a:off x="3113923" y="3459527"/>
                <a:ext cx="324389" cy="324389"/>
              </a:xfrm>
              <a:prstGeom prst="ellipse">
                <a:avLst/>
              </a:prstGeom>
              <a:solidFill>
                <a:srgbClr val="2F2C8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3" name="Oval 42"/>
              <p:cNvSpPr/>
              <p:nvPr/>
            </p:nvSpPr>
            <p:spPr>
              <a:xfrm>
                <a:off x="3582900" y="3477572"/>
                <a:ext cx="324389" cy="324389"/>
              </a:xfrm>
              <a:prstGeom prst="ellipse">
                <a:avLst/>
              </a:prstGeom>
              <a:solidFill>
                <a:srgbClr val="2F2C8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6" name="Oval 35"/>
            <p:cNvSpPr/>
            <p:nvPr/>
          </p:nvSpPr>
          <p:spPr>
            <a:xfrm>
              <a:off x="5736630" y="5789639"/>
              <a:ext cx="155202" cy="155202"/>
            </a:xfrm>
            <a:prstGeom prst="ellipse">
              <a:avLst/>
            </a:prstGeom>
            <a:solidFill>
              <a:srgbClr val="FC4F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7" name="Oval 36"/>
            <p:cNvSpPr/>
            <p:nvPr/>
          </p:nvSpPr>
          <p:spPr>
            <a:xfrm>
              <a:off x="6590646" y="5789639"/>
              <a:ext cx="155202" cy="155202"/>
            </a:xfrm>
            <a:prstGeom prst="ellipse">
              <a:avLst/>
            </a:prstGeom>
            <a:solidFill>
              <a:srgbClr val="FC4F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 name="Chord 37"/>
            <p:cNvSpPr/>
            <p:nvPr/>
          </p:nvSpPr>
          <p:spPr>
            <a:xfrm rot="16200000">
              <a:off x="6057363" y="5789009"/>
              <a:ext cx="304549" cy="304549"/>
            </a:xfrm>
            <a:prstGeom prst="chord">
              <a:avLst/>
            </a:prstGeom>
            <a:solidFill>
              <a:srgbClr val="FC4F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9" name="Freeform 38"/>
            <p:cNvSpPr/>
            <p:nvPr/>
          </p:nvSpPr>
          <p:spPr>
            <a:xfrm rot="2266387" flipV="1">
              <a:off x="6102719" y="5785808"/>
              <a:ext cx="203389" cy="303352"/>
            </a:xfrm>
            <a:custGeom>
              <a:avLst/>
              <a:gdLst>
                <a:gd name="connsiteX0" fmla="*/ 139521 w 203389"/>
                <a:gd name="connsiteY0" fmla="*/ 303352 h 303352"/>
                <a:gd name="connsiteX1" fmla="*/ 187636 w 203389"/>
                <a:gd name="connsiteY1" fmla="*/ 288911 h 303352"/>
                <a:gd name="connsiteX2" fmla="*/ 203389 w 203389"/>
                <a:gd name="connsiteY2" fmla="*/ 277681 h 303352"/>
                <a:gd name="connsiteX3" fmla="*/ 195212 w 203389"/>
                <a:gd name="connsiteY3" fmla="*/ 274620 h 303352"/>
                <a:gd name="connsiteX4" fmla="*/ 124263 w 203389"/>
                <a:gd name="connsiteY4" fmla="*/ 103334 h 303352"/>
                <a:gd name="connsiteX5" fmla="*/ 178651 w 203389"/>
                <a:gd name="connsiteY5" fmla="*/ 21938 h 303352"/>
                <a:gd name="connsiteX6" fmla="*/ 187611 w 203389"/>
                <a:gd name="connsiteY6" fmla="*/ 17122 h 303352"/>
                <a:gd name="connsiteX7" fmla="*/ 179307 w 203389"/>
                <a:gd name="connsiteY7" fmla="*/ 11882 h 303352"/>
                <a:gd name="connsiteX8" fmla="*/ 0 w 203389"/>
                <a:gd name="connsiteY8" fmla="*/ 59012 h 303352"/>
                <a:gd name="connsiteX9" fmla="*/ 139521 w 203389"/>
                <a:gd name="connsiteY9" fmla="*/ 303352 h 30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3389" h="303352">
                  <a:moveTo>
                    <a:pt x="139521" y="303352"/>
                  </a:moveTo>
                  <a:cubicBezTo>
                    <a:pt x="156614" y="301185"/>
                    <a:pt x="172810" y="296214"/>
                    <a:pt x="187636" y="288911"/>
                  </a:cubicBezTo>
                  <a:lnTo>
                    <a:pt x="203389" y="277681"/>
                  </a:lnTo>
                  <a:lnTo>
                    <a:pt x="195212" y="274620"/>
                  </a:lnTo>
                  <a:cubicBezTo>
                    <a:pt x="135526" y="240160"/>
                    <a:pt x="106425" y="169907"/>
                    <a:pt x="124263" y="103334"/>
                  </a:cubicBezTo>
                  <a:cubicBezTo>
                    <a:pt x="133182" y="70048"/>
                    <a:pt x="152724" y="41832"/>
                    <a:pt x="178651" y="21938"/>
                  </a:cubicBezTo>
                  <a:lnTo>
                    <a:pt x="187611" y="17122"/>
                  </a:lnTo>
                  <a:lnTo>
                    <a:pt x="179307" y="11882"/>
                  </a:lnTo>
                  <a:cubicBezTo>
                    <a:pt x="115759" y="-14796"/>
                    <a:pt x="42216" y="4535"/>
                    <a:pt x="0" y="59012"/>
                  </a:cubicBezTo>
                  <a:lnTo>
                    <a:pt x="139521" y="303352"/>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nvGrpSpPr>
          <p:cNvPr id="44" name="Group 43"/>
          <p:cNvGrpSpPr/>
          <p:nvPr/>
        </p:nvGrpSpPr>
        <p:grpSpPr>
          <a:xfrm>
            <a:off x="871070" y="3721576"/>
            <a:ext cx="1633172" cy="1523944"/>
            <a:chOff x="8172113" y="4257312"/>
            <a:chExt cx="1746290" cy="1578496"/>
          </a:xfrm>
        </p:grpSpPr>
        <p:sp>
          <p:nvSpPr>
            <p:cNvPr id="45" name="Oval 44"/>
            <p:cNvSpPr/>
            <p:nvPr/>
          </p:nvSpPr>
          <p:spPr>
            <a:xfrm>
              <a:off x="8172113" y="4257312"/>
              <a:ext cx="1746290" cy="1578496"/>
            </a:xfrm>
            <a:prstGeom prst="ellipse">
              <a:avLst/>
            </a:prstGeom>
            <a:pattFill prst="pct90">
              <a:fgClr>
                <a:srgbClr val="9A7DD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6" name="Oval 45"/>
            <p:cNvSpPr/>
            <p:nvPr/>
          </p:nvSpPr>
          <p:spPr>
            <a:xfrm>
              <a:off x="8407629" y="4982610"/>
              <a:ext cx="155202" cy="155202"/>
            </a:xfrm>
            <a:prstGeom prst="ellipse">
              <a:avLst/>
            </a:prstGeom>
            <a:solidFill>
              <a:srgbClr val="F9CC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7" name="Oval 46"/>
            <p:cNvSpPr/>
            <p:nvPr/>
          </p:nvSpPr>
          <p:spPr>
            <a:xfrm>
              <a:off x="9261645" y="4982610"/>
              <a:ext cx="155202" cy="155202"/>
            </a:xfrm>
            <a:prstGeom prst="ellipse">
              <a:avLst/>
            </a:prstGeom>
            <a:solidFill>
              <a:srgbClr val="F9CC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8" name="Block Arc 47"/>
            <p:cNvSpPr/>
            <p:nvPr/>
          </p:nvSpPr>
          <p:spPr>
            <a:xfrm rot="9944640">
              <a:off x="8778830" y="4941655"/>
              <a:ext cx="205858" cy="224967"/>
            </a:xfrm>
            <a:prstGeom prst="blockArc">
              <a:avLst>
                <a:gd name="adj1" fmla="val 10800000"/>
                <a:gd name="adj2" fmla="val 1428488"/>
                <a:gd name="adj3" fmla="val 12837"/>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grpSp>
          <p:nvGrpSpPr>
            <p:cNvPr id="49" name="Group 48"/>
            <p:cNvGrpSpPr/>
            <p:nvPr/>
          </p:nvGrpSpPr>
          <p:grpSpPr>
            <a:xfrm>
              <a:off x="8425157" y="4500065"/>
              <a:ext cx="866642" cy="385444"/>
              <a:chOff x="3132630" y="3429000"/>
              <a:chExt cx="866642" cy="385444"/>
            </a:xfrm>
          </p:grpSpPr>
          <p:sp>
            <p:nvSpPr>
              <p:cNvPr id="50" name="Oval 49"/>
              <p:cNvSpPr/>
              <p:nvPr/>
            </p:nvSpPr>
            <p:spPr>
              <a:xfrm>
                <a:off x="3132630" y="3429000"/>
                <a:ext cx="385444" cy="3854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 name="Oval 50"/>
              <p:cNvSpPr/>
              <p:nvPr/>
            </p:nvSpPr>
            <p:spPr>
              <a:xfrm>
                <a:off x="3613828" y="3429000"/>
                <a:ext cx="385444" cy="3854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2" name="Oval 51"/>
              <p:cNvSpPr/>
              <p:nvPr/>
            </p:nvSpPr>
            <p:spPr>
              <a:xfrm>
                <a:off x="3163157" y="3473246"/>
                <a:ext cx="324389" cy="324389"/>
              </a:xfrm>
              <a:prstGeom prst="ellipse">
                <a:avLst/>
              </a:prstGeom>
              <a:solidFill>
                <a:srgbClr val="2F2C8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3" name="Oval 52"/>
              <p:cNvSpPr/>
              <p:nvPr/>
            </p:nvSpPr>
            <p:spPr>
              <a:xfrm>
                <a:off x="3644355" y="3459527"/>
                <a:ext cx="324389" cy="324389"/>
              </a:xfrm>
              <a:prstGeom prst="ellipse">
                <a:avLst/>
              </a:prstGeom>
              <a:solidFill>
                <a:srgbClr val="2F2C8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pic>
        <p:nvPicPr>
          <p:cNvPr id="54" name="Picture 53"/>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7499409" y="2176038"/>
            <a:ext cx="4961694" cy="4271593"/>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948266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par>
                                <p:cTn id="19" presetID="10" presetClass="entr" presetSubtype="0"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fade">
                                      <p:cBhvr>
                                        <p:cTn id="21" dur="500"/>
                                        <p:tgtEl>
                                          <p:spTgt spid="33"/>
                                        </p:tgtEl>
                                      </p:cBhvr>
                                    </p:animEffect>
                                  </p:childTnLst>
                                </p:cTn>
                              </p:par>
                              <p:par>
                                <p:cTn id="22" presetID="10" presetClass="entr" presetSubtype="0" fill="hold" nodeType="withEffect">
                                  <p:stCondLst>
                                    <p:cond delay="0"/>
                                  </p:stCondLst>
                                  <p:childTnLst>
                                    <p:set>
                                      <p:cBhvr>
                                        <p:cTn id="23" dur="1" fill="hold">
                                          <p:stCondLst>
                                            <p:cond delay="0"/>
                                          </p:stCondLst>
                                        </p:cTn>
                                        <p:tgtEl>
                                          <p:spTgt spid="44"/>
                                        </p:tgtEl>
                                        <p:attrNameLst>
                                          <p:attrName>style.visibility</p:attrName>
                                        </p:attrNameLst>
                                      </p:cBhvr>
                                      <p:to>
                                        <p:strVal val="visible"/>
                                      </p:to>
                                    </p:set>
                                    <p:animEffect transition="in" filter="fade">
                                      <p:cBhvr>
                                        <p:cTn id="24" dur="500"/>
                                        <p:tgtEl>
                                          <p:spTgt spid="4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par>
                                <p:cTn id="35" presetID="14" presetClass="entr" presetSubtype="10" fill="hold" nodeType="withEffect">
                                  <p:stCondLst>
                                    <p:cond delay="0"/>
                                  </p:stCondLst>
                                  <p:childTnLst>
                                    <p:set>
                                      <p:cBhvr>
                                        <p:cTn id="36" dur="1" fill="hold">
                                          <p:stCondLst>
                                            <p:cond delay="0"/>
                                          </p:stCondLst>
                                        </p:cTn>
                                        <p:tgtEl>
                                          <p:spTgt spid="54"/>
                                        </p:tgtEl>
                                        <p:attrNameLst>
                                          <p:attrName>style.visibility</p:attrName>
                                        </p:attrNameLst>
                                      </p:cBhvr>
                                      <p:to>
                                        <p:strVal val="visible"/>
                                      </p:to>
                                    </p:set>
                                    <p:animEffect transition="in" filter="randombar(horizontal)">
                                      <p:cBhvr>
                                        <p:cTn id="37" dur="500"/>
                                        <p:tgtEl>
                                          <p:spTgt spid="5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6" grpId="0"/>
      <p:bldP spid="17" grpId="0"/>
      <p:bldP spid="18" grpId="0"/>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1145606" y="3166414"/>
            <a:ext cx="112061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Gợi</a:t>
            </a:r>
            <a:r>
              <a:rPr kumimoji="0" lang="en-US" altLang="zh-CN"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ý</a:t>
            </a:r>
          </a:p>
        </p:txBody>
      </p:sp>
      <p:sp>
        <p:nvSpPr>
          <p:cNvPr id="117" name="TextBox 116"/>
          <p:cNvSpPr txBox="1"/>
          <p:nvPr/>
        </p:nvSpPr>
        <p:spPr>
          <a:xfrm>
            <a:off x="685582" y="456723"/>
            <a:ext cx="10868006" cy="1077218"/>
          </a:xfrm>
          <a:prstGeom prst="rect">
            <a:avLst/>
          </a:prstGeom>
          <a:noFill/>
        </p:spPr>
        <p:txBody>
          <a:bodyPr wrap="square" rtlCol="0">
            <a:spAutoFit/>
          </a:bodyPr>
          <a:lstStyle/>
          <a:p>
            <a:pPr lvl="0" algn="ctr">
              <a:defRPr/>
            </a:pPr>
            <a:r>
              <a:rPr lang="vi-VN" altLang="zh-CN" sz="3200" b="1">
                <a:solidFill>
                  <a:srgbClr val="0070C0"/>
                </a:solidFill>
                <a:latin typeface="Roboto" panose="02000000000000000000" pitchFamily="2" charset="0"/>
                <a:ea typeface="Roboto" panose="02000000000000000000" pitchFamily="2" charset="0"/>
              </a:rPr>
              <a:t>ĐỀ XUẤT Ý TƯỞNG VÀ CÁCH </a:t>
            </a:r>
            <a:endParaRPr lang="en-US" altLang="zh-CN" sz="3200" b="1">
              <a:solidFill>
                <a:srgbClr val="0070C0"/>
              </a:solidFill>
              <a:latin typeface="Roboto" panose="02000000000000000000" pitchFamily="2" charset="0"/>
              <a:ea typeface="Roboto" panose="02000000000000000000" pitchFamily="2" charset="0"/>
            </a:endParaRPr>
          </a:p>
          <a:p>
            <a:pPr lvl="0" algn="ctr">
              <a:defRPr/>
            </a:pPr>
            <a:r>
              <a:rPr lang="vi-VN" altLang="zh-CN" sz="3200" b="1">
                <a:solidFill>
                  <a:srgbClr val="0070C0"/>
                </a:solidFill>
                <a:latin typeface="Roboto" panose="02000000000000000000" pitchFamily="2" charset="0"/>
                <a:ea typeface="Roboto" panose="02000000000000000000" pitchFamily="2" charset="0"/>
              </a:rPr>
              <a:t>LÀM SẢN PHẨM TRANG TRÍ LỚP HỌC </a:t>
            </a:r>
            <a:endParaRPr kumimoji="0" lang="vi-VN" altLang="zh-CN" sz="32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endParaRPr>
          </a:p>
        </p:txBody>
      </p:sp>
      <p:sp>
        <p:nvSpPr>
          <p:cNvPr id="12" name="TextBox 11"/>
          <p:cNvSpPr txBox="1"/>
          <p:nvPr/>
        </p:nvSpPr>
        <p:spPr>
          <a:xfrm>
            <a:off x="1145606" y="1975926"/>
            <a:ext cx="8810051" cy="95410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vi-VN" altLang="zh-CN" sz="28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rPr>
              <a:t>THẢO LUẬN VÀ CHIA SẺ Ý TƯỞNG </a:t>
            </a:r>
            <a:r>
              <a:rPr lang="en-US" altLang="zh-CN" sz="2800" b="1">
                <a:solidFill>
                  <a:srgbClr val="00B050"/>
                </a:solidFill>
                <a:latin typeface="Roboto" panose="02000000000000000000" pitchFamily="2" charset="0"/>
                <a:ea typeface="Roboto" panose="02000000000000000000" pitchFamily="2" charset="0"/>
              </a:rPr>
              <a:t> </a:t>
            </a:r>
            <a:r>
              <a:rPr lang="vi-VN" altLang="zh-CN" sz="2800" b="1">
                <a:solidFill>
                  <a:srgbClr val="00B050"/>
                </a:solidFill>
                <a:latin typeface="Roboto" panose="02000000000000000000" pitchFamily="2" charset="0"/>
                <a:ea typeface="Roboto" panose="02000000000000000000" pitchFamily="2" charset="0"/>
              </a:rPr>
              <a:t>LÀM SẢN PHẨM </a:t>
            </a:r>
            <a:endParaRPr lang="en-US" altLang="zh-CN" sz="2800" b="1">
              <a:solidFill>
                <a:srgbClr val="00B050"/>
              </a:solidFill>
              <a:latin typeface="Roboto" panose="02000000000000000000" pitchFamily="2" charset="0"/>
              <a:ea typeface="Roboto" panose="02000000000000000000" pitchFamily="2"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lang="vi-VN" altLang="zh-CN" sz="2800" b="1">
                <a:solidFill>
                  <a:srgbClr val="00B050"/>
                </a:solidFill>
                <a:latin typeface="Roboto" panose="02000000000000000000" pitchFamily="2" charset="0"/>
                <a:ea typeface="Roboto" panose="02000000000000000000" pitchFamily="2" charset="0"/>
              </a:rPr>
              <a:t>TRANG TRÍ LỚP HỌC </a:t>
            </a:r>
            <a:endParaRPr kumimoji="0" lang="en-US" altLang="zh-CN" sz="28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endParaRPr>
          </a:p>
        </p:txBody>
      </p:sp>
      <p:sp>
        <p:nvSpPr>
          <p:cNvPr id="11" name="TextBox 10"/>
          <p:cNvSpPr txBox="1"/>
          <p:nvPr/>
        </p:nvSpPr>
        <p:spPr>
          <a:xfrm>
            <a:off x="2368623" y="3689384"/>
            <a:ext cx="575320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Em sử dụng vật liệu gì để làm</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hình khối</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p>
        </p:txBody>
      </p:sp>
      <p:sp>
        <p:nvSpPr>
          <p:cNvPr id="15" name="TextBox 14">
            <a:extLst>
              <a:ext uri="{FF2B5EF4-FFF2-40B4-BE49-F238E27FC236}">
                <a16:creationId xmlns:a16="http://schemas.microsoft.com/office/drawing/2014/main" id="{378BF85F-3692-5ABE-F35D-D295466A169B}"/>
              </a:ext>
            </a:extLst>
          </p:cNvPr>
          <p:cNvSpPr txBox="1"/>
          <p:nvPr/>
        </p:nvSpPr>
        <p:spPr>
          <a:xfrm>
            <a:off x="2435298" y="4326127"/>
            <a:ext cx="7520359"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Em sẽ</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ghép hình gì</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Sử</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dụng hình khối gì để ghép?</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331231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6"/>
                                        </p:tgtEl>
                                        <p:attrNameLst>
                                          <p:attrName>style.visibility</p:attrName>
                                        </p:attrNameLst>
                                      </p:cBhvr>
                                      <p:to>
                                        <p:strVal val="visible"/>
                                      </p:to>
                                    </p:set>
                                    <p:animEffect transition="in" filter="wipe(down)">
                                      <p:cBhvr>
                                        <p:cTn id="17" dur="500"/>
                                        <p:tgtEl>
                                          <p:spTgt spid="1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down)">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17" grpId="0"/>
      <p:bldP spid="12" grpId="0"/>
      <p:bldP spid="11" grpId="0"/>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7315199" y="1713135"/>
            <a:ext cx="4104471" cy="4307521"/>
          </a:xfrm>
          <a:prstGeom prst="rect">
            <a:avLst/>
          </a:prstGeom>
          <a:solidFill>
            <a:srgbClr val="CADE7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3050298F-436E-3C34-55F8-7C8982CABA69}"/>
              </a:ext>
            </a:extLst>
          </p:cNvPr>
          <p:cNvSpPr txBox="1"/>
          <p:nvPr/>
        </p:nvSpPr>
        <p:spPr>
          <a:xfrm>
            <a:off x="2888838" y="486343"/>
            <a:ext cx="52585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TIÊU CHÍ SẢN PHẨM</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4153" t="42785" r="5585" b="10234"/>
          <a:stretch/>
        </p:blipFill>
        <p:spPr>
          <a:xfrm>
            <a:off x="849968" y="1713135"/>
            <a:ext cx="6206902" cy="4307521"/>
          </a:xfrm>
          <a:prstGeom prst="rect">
            <a:avLst/>
          </a:prstGeom>
          <a:ln>
            <a:noFill/>
          </a:ln>
          <a:effectLst>
            <a:outerShdw blurRad="63500" sx="102000" sy="102000" algn="ctr" rotWithShape="0">
              <a:prstClr val="black">
                <a:alpha val="40000"/>
              </a:prstClr>
            </a:outerShdw>
          </a:effectLst>
          <a:scene3d>
            <a:camera prst="orthographicFront">
              <a:rot lat="0" lon="0" rev="0"/>
            </a:camera>
            <a:lightRig rig="brightRoom" dir="t">
              <a:rot lat="0" lon="0" rev="600000"/>
            </a:lightRig>
          </a:scene3d>
          <a:sp3d prstMaterial="metal">
            <a:bevelT w="38100" h="57150" prst="angle"/>
          </a:sp3d>
        </p:spPr>
      </p:pic>
      <p:sp>
        <p:nvSpPr>
          <p:cNvPr id="14" name="TextBox 13"/>
          <p:cNvSpPr txBox="1"/>
          <p:nvPr/>
        </p:nvSpPr>
        <p:spPr>
          <a:xfrm>
            <a:off x="7315199" y="2259412"/>
            <a:ext cx="3968709" cy="1200329"/>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Được tạo bởi hình vuông,</a:t>
            </a:r>
          </a:p>
          <a:p>
            <a:pPr lvl="0" algn="ctr">
              <a:defRPr/>
            </a:pPr>
            <a:r>
              <a:rPr lang="vi-VN" altLang="zh-CN" sz="2400">
                <a:solidFill>
                  <a:srgbClr val="002060"/>
                </a:solidFill>
                <a:latin typeface="Roboto" panose="02000000000000000000" pitchFamily="2" charset="0"/>
                <a:ea typeface="Roboto" panose="02000000000000000000" pitchFamily="2" charset="0"/>
              </a:rPr>
              <a:t>hình tròn, hình tam giác,</a:t>
            </a:r>
          </a:p>
          <a:p>
            <a:pPr lvl="0" algn="ctr">
              <a:defRPr/>
            </a:pPr>
            <a:r>
              <a:rPr lang="vi-VN" altLang="zh-CN" sz="2400">
                <a:solidFill>
                  <a:srgbClr val="002060"/>
                </a:solidFill>
                <a:latin typeface="Roboto" panose="02000000000000000000" pitchFamily="2" charset="0"/>
                <a:ea typeface="Roboto" panose="02000000000000000000" pitchFamily="2" charset="0"/>
              </a:rPr>
              <a:t>hình chữ nhật</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6" name="TextBox 15"/>
          <p:cNvSpPr txBox="1"/>
          <p:nvPr/>
        </p:nvSpPr>
        <p:spPr>
          <a:xfrm>
            <a:off x="7396938" y="4324700"/>
            <a:ext cx="3805230" cy="830997"/>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Trang trí đẹp, sáng tạo,</a:t>
            </a:r>
          </a:p>
          <a:p>
            <a:pPr lvl="0" algn="ctr">
              <a:defRPr/>
            </a:pPr>
            <a:r>
              <a:rPr lang="vi-VN" altLang="zh-CN" sz="2400">
                <a:solidFill>
                  <a:srgbClr val="002060"/>
                </a:solidFill>
                <a:latin typeface="Roboto" panose="02000000000000000000" pitchFamily="2" charset="0"/>
                <a:ea typeface="Roboto" panose="02000000000000000000" pitchFamily="2" charset="0"/>
              </a:rPr>
              <a:t>chắc chắn</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9" name="Picture 8"/>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9873" b="89968" l="9956" r="91704">
                        <a14:foregroundMark x1="32965" y1="43471" x2="34624" y2="44904"/>
                      </a14:backgroundRemoval>
                    </a14:imgEffect>
                  </a14:imgLayer>
                </a14:imgProps>
              </a:ext>
              <a:ext uri="{28A0092B-C50C-407E-A947-70E740481C1C}">
                <a14:useLocalDpi xmlns:a14="http://schemas.microsoft.com/office/drawing/2010/main" val="0"/>
              </a:ext>
            </a:extLst>
          </a:blip>
          <a:srcRect l="18561" t="34029" r="5087" b="15308"/>
          <a:stretch/>
        </p:blipFill>
        <p:spPr>
          <a:xfrm flipH="1">
            <a:off x="1011632" y="3053912"/>
            <a:ext cx="2171507" cy="1921209"/>
          </a:xfrm>
          <a:prstGeom prst="rect">
            <a:avLst/>
          </a:prstGeom>
          <a:ln>
            <a:noFill/>
          </a:ln>
          <a:effectLst>
            <a:outerShdw blurRad="63500" sx="102000" sy="102000" algn="ctr" rotWithShape="0">
              <a:prstClr val="black">
                <a:alpha val="40000"/>
              </a:prstClr>
            </a:outerShdw>
          </a:effectLst>
          <a:scene3d>
            <a:camera prst="orthographicFront">
              <a:rot lat="0" lon="0" rev="0"/>
            </a:camera>
            <a:lightRig rig="brightRoom" dir="t">
              <a:rot lat="0" lon="0" rev="600000"/>
            </a:lightRig>
          </a:scene3d>
          <a:sp3d prstMaterial="metal">
            <a:bevelT w="38100" h="57150" prst="angle"/>
          </a:sp3d>
        </p:spPr>
      </p:pic>
    </p:spTree>
    <p:extLst>
      <p:ext uri="{BB962C8B-B14F-4D97-AF65-F5344CB8AC3E}">
        <p14:creationId xmlns:p14="http://schemas.microsoft.com/office/powerpoint/2010/main" val="3368114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14"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down)">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780067" y="426566"/>
            <a:ext cx="6312561" cy="584775"/>
          </a:xfrm>
          <a:prstGeom prst="rect">
            <a:avLst/>
          </a:prstGeom>
          <a:noFill/>
        </p:spPr>
        <p:txBody>
          <a:bodyPr wrap="square" rtlCol="0">
            <a:spAutoFit/>
          </a:bodyPr>
          <a:lstStyle/>
          <a:p>
            <a:pPr lvl="0" algn="ctr">
              <a:defRPr/>
            </a:pPr>
            <a:r>
              <a:rPr lang="en-US" altLang="zh-CN" sz="3200">
                <a:solidFill>
                  <a:srgbClr val="0070C0"/>
                </a:solidFill>
                <a:latin typeface="Roboto Black" panose="02000000000000000000" pitchFamily="2" charset="0"/>
                <a:ea typeface="Roboto Black" panose="02000000000000000000" pitchFamily="2" charset="0"/>
              </a:rPr>
              <a:t>CÙNG HÁT VÀ VẬN ĐỘNG NHÉ!</a:t>
            </a:r>
            <a:endParaRPr lang="vi-VN" altLang="zh-CN" sz="3200">
              <a:solidFill>
                <a:srgbClr val="0070C0"/>
              </a:solidFill>
              <a:latin typeface="Roboto Black" panose="02000000000000000000" pitchFamily="2" charset="0"/>
              <a:ea typeface="Roboto Black" panose="02000000000000000000" pitchFamily="2" charset="0"/>
            </a:endParaRPr>
          </a:p>
        </p:txBody>
      </p:sp>
      <p:pic>
        <p:nvPicPr>
          <p:cNvPr id="34" name="Picture 3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pic>
        <p:nvPicPr>
          <p:cNvPr id="2" name="hình khố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625617" y="1458930"/>
            <a:ext cx="6812908" cy="3832261"/>
          </a:xfrm>
          <a:prstGeom prst="rect">
            <a:avLst/>
          </a:prstGeom>
        </p:spPr>
      </p:pic>
    </p:spTree>
    <p:extLst>
      <p:ext uri="{BB962C8B-B14F-4D97-AF65-F5344CB8AC3E}">
        <p14:creationId xmlns:p14="http://schemas.microsoft.com/office/powerpoint/2010/main" val="1147279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withEffect">
                                  <p:stCondLst>
                                    <p:cond delay="0"/>
                                  </p:stCondLst>
                                  <p:childTnLst>
                                    <p:cmd type="call" cmd="togglePause">
                                      <p:cBhvr>
                                        <p:cTn id="14" dur="1" fill="hold"/>
                                        <p:tgtEl>
                                          <p:spTgt spid="2"/>
                                        </p:tgtEl>
                                      </p:cBhvr>
                                    </p:cmd>
                                  </p:childTnLst>
                                </p:cTn>
                              </p:par>
                            </p:childTnLst>
                          </p:cTn>
                        </p:par>
                      </p:childTnLst>
                    </p:cTn>
                  </p:par>
                </p:childTnLst>
              </p:cTn>
              <p:nextCondLst>
                <p:cond evt="onClick" delay="0">
                  <p:tgtEl>
                    <p:spTgt spid="2"/>
                  </p:tgtEl>
                </p:cond>
              </p:nextCondLst>
            </p:seq>
            <p:video fullScrn="1">
              <p:cMediaNode vol="80000">
                <p:cTn id="15" fill="hold" display="0">
                  <p:stCondLst>
                    <p:cond delay="indefinite"/>
                  </p:stCondLst>
                </p:cTn>
                <p:tgtEl>
                  <p:spTgt spid="2"/>
                </p:tgtEl>
              </p:cMediaNode>
            </p:video>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p:cNvSpPr txBox="1"/>
          <p:nvPr/>
        </p:nvSpPr>
        <p:spPr>
          <a:xfrm>
            <a:off x="685582" y="456723"/>
            <a:ext cx="10868006" cy="1077218"/>
          </a:xfrm>
          <a:prstGeom prst="rect">
            <a:avLst/>
          </a:prstGeom>
          <a:noFill/>
        </p:spPr>
        <p:txBody>
          <a:bodyPr wrap="square" rtlCol="0">
            <a:spAutoFit/>
          </a:bodyPr>
          <a:lstStyle/>
          <a:p>
            <a:pPr lvl="0" algn="ctr">
              <a:defRPr/>
            </a:pPr>
            <a:r>
              <a:rPr lang="en-US" altLang="zh-CN" sz="3200" b="1">
                <a:solidFill>
                  <a:srgbClr val="0070C0"/>
                </a:solidFill>
                <a:latin typeface="Roboto" panose="02000000000000000000" pitchFamily="2" charset="0"/>
                <a:ea typeface="Roboto" panose="02000000000000000000" pitchFamily="2" charset="0"/>
              </a:rPr>
              <a:t>ĐỀ XUẤT </a:t>
            </a:r>
            <a:r>
              <a:rPr lang="vi-VN" altLang="zh-CN" sz="3200" b="1">
                <a:solidFill>
                  <a:srgbClr val="0070C0"/>
                </a:solidFill>
                <a:latin typeface="Roboto" panose="02000000000000000000" pitchFamily="2" charset="0"/>
                <a:ea typeface="Roboto" panose="02000000000000000000" pitchFamily="2" charset="0"/>
              </a:rPr>
              <a:t>Ý TƯỞNG VÀ CÁCH LÀM </a:t>
            </a:r>
            <a:endParaRPr lang="en-US" altLang="zh-CN" sz="3200" b="1">
              <a:solidFill>
                <a:srgbClr val="0070C0"/>
              </a:solidFill>
              <a:latin typeface="Roboto" panose="02000000000000000000" pitchFamily="2" charset="0"/>
              <a:ea typeface="Roboto" panose="02000000000000000000" pitchFamily="2" charset="0"/>
            </a:endParaRPr>
          </a:p>
          <a:p>
            <a:pPr lvl="0" algn="ctr">
              <a:defRPr/>
            </a:pPr>
            <a:r>
              <a:rPr lang="vi-VN" altLang="zh-CN" sz="3200" b="1">
                <a:solidFill>
                  <a:srgbClr val="0070C0"/>
                </a:solidFill>
                <a:latin typeface="Roboto" panose="02000000000000000000" pitchFamily="2" charset="0"/>
                <a:ea typeface="Roboto" panose="02000000000000000000" pitchFamily="2" charset="0"/>
              </a:rPr>
              <a:t>SẢN PHẨM TRANG TRÍ LỚP HỌC </a:t>
            </a:r>
            <a:endParaRPr kumimoji="0" lang="vi-VN" altLang="zh-CN" sz="32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endParaRPr>
          </a:p>
        </p:txBody>
      </p:sp>
      <p:pic>
        <p:nvPicPr>
          <p:cNvPr id="7" name="Picture 6"/>
          <p:cNvPicPr>
            <a:picLocks noChangeAspect="1"/>
          </p:cNvPicPr>
          <p:nvPr/>
        </p:nvPicPr>
        <p:blipFill rotWithShape="1">
          <a:blip r:embed="rId3" cstate="hqprint">
            <a:extLst>
              <a:ext uri="{28A0092B-C50C-407E-A947-70E740481C1C}">
                <a14:useLocalDpi xmlns:a14="http://schemas.microsoft.com/office/drawing/2010/main" val="0"/>
              </a:ext>
            </a:extLst>
          </a:blip>
          <a:srcRect l="13333" t="11250" r="10526" b="2556"/>
          <a:stretch/>
        </p:blipFill>
        <p:spPr>
          <a:xfrm>
            <a:off x="7219732" y="2783981"/>
            <a:ext cx="4458985" cy="3298005"/>
          </a:xfrm>
          <a:prstGeom prst="rect">
            <a:avLst/>
          </a:prstGeom>
          <a:effectLst>
            <a:outerShdw blurRad="63500" sx="102000" sy="102000" algn="ctr" rotWithShape="0">
              <a:prstClr val="black">
                <a:alpha val="40000"/>
              </a:prstClr>
            </a:outerShdw>
          </a:effec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6649" y="2736356"/>
            <a:ext cx="6391275" cy="2457450"/>
          </a:xfrm>
          <a:prstGeom prst="rect">
            <a:avLst/>
          </a:prstGeom>
        </p:spPr>
      </p:pic>
      <p:sp>
        <p:nvSpPr>
          <p:cNvPr id="3" name="TextBox 2">
            <a:extLst>
              <a:ext uri="{FF2B5EF4-FFF2-40B4-BE49-F238E27FC236}">
                <a16:creationId xmlns:a16="http://schemas.microsoft.com/office/drawing/2014/main" id="{2F2C5CBF-5429-5792-189F-EF63C4DE5AB2}"/>
              </a:ext>
            </a:extLst>
          </p:cNvPr>
          <p:cNvSpPr txBox="1"/>
          <p:nvPr/>
        </p:nvSpPr>
        <p:spPr>
          <a:xfrm>
            <a:off x="801236" y="1773526"/>
            <a:ext cx="7876438"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800" b="1">
                <a:solidFill>
                  <a:srgbClr val="00B050"/>
                </a:solidFill>
                <a:latin typeface="Roboto" panose="02000000000000000000" pitchFamily="2" charset="0"/>
                <a:ea typeface="Roboto" panose="02000000000000000000" pitchFamily="2" charset="0"/>
              </a:rPr>
              <a:t>LỰA CHỌN </a:t>
            </a:r>
            <a:r>
              <a:rPr kumimoji="0" lang="vi-VN" altLang="zh-CN" sz="28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rPr>
              <a:t>Ý TƯỞNG </a:t>
            </a:r>
            <a:r>
              <a:rPr kumimoji="0" lang="en-US" altLang="zh-CN" sz="28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rPr>
              <a:t>V</a:t>
            </a:r>
            <a:r>
              <a:rPr lang="en-US" altLang="zh-CN" sz="2800" b="1">
                <a:solidFill>
                  <a:srgbClr val="00B050"/>
                </a:solidFill>
                <a:latin typeface="Roboto" panose="02000000000000000000" pitchFamily="2" charset="0"/>
                <a:ea typeface="Roboto" panose="02000000000000000000" pitchFamily="2" charset="0"/>
              </a:rPr>
              <a:t>À ĐỀ XUẤT CÁCH LÀM</a:t>
            </a:r>
            <a:endParaRPr kumimoji="0" lang="en-US" altLang="zh-CN" sz="28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1209944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21" presetClass="entr" presetSubtype="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2000"/>
                                        <p:tgtEl>
                                          <p:spTgt spid="7"/>
                                        </p:tgtEl>
                                      </p:cBhvr>
                                    </p:animEffec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565672" y="671644"/>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3</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11" name="Rounded Rectangle 10"/>
          <p:cNvSpPr/>
          <p:nvPr/>
        </p:nvSpPr>
        <p:spPr>
          <a:xfrm>
            <a:off x="1123819" y="1357258"/>
            <a:ext cx="9746673" cy="497911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1123819" y="1813608"/>
            <a:ext cx="4333237" cy="523220"/>
          </a:xfrm>
          <a:prstGeom prst="rect">
            <a:avLst/>
          </a:prstGeom>
          <a:noFill/>
        </p:spPr>
        <p:txBody>
          <a:bodyPr wrap="square" rtlCol="0">
            <a:spAutoFit/>
          </a:bodyPr>
          <a:lstStyle>
            <a:defPPr>
              <a:defRPr lang="en-US"/>
            </a:defPPr>
            <a:lvl1pPr lvl="0" algn="ctr">
              <a:defRPr sz="2800" b="1">
                <a:solidFill>
                  <a:srgbClr val="00B050"/>
                </a:solidFill>
                <a:latin typeface="Pangolin" panose="00000500000000000000" pitchFamily="2" charset="0"/>
                <a:ea typeface="Roboto" panose="020000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srgbClr val="00B050"/>
                </a:solidFill>
                <a:effectLst/>
                <a:uLnTx/>
                <a:uFillTx/>
                <a:latin typeface="Pangolin" panose="00000500000000000000" pitchFamily="2" charset="0"/>
                <a:ea typeface="Roboto" panose="02000000000000000000" pitchFamily="2" charset="0"/>
                <a:cs typeface="+mn-cs"/>
              </a:rPr>
              <a:t>Cùng</a:t>
            </a:r>
            <a:r>
              <a:rPr kumimoji="0" lang="en-US" altLang="zh-CN" sz="28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rPr>
              <a:t> </a:t>
            </a:r>
            <a:r>
              <a:rPr kumimoji="0" lang="en-US" altLang="zh-CN" sz="2800" b="1" i="0" u="none" strike="noStrike" kern="1200" cap="none" spc="0" normalizeH="0" baseline="0" noProof="0" dirty="0" err="1">
                <a:ln>
                  <a:noFill/>
                </a:ln>
                <a:solidFill>
                  <a:srgbClr val="00B050"/>
                </a:solidFill>
                <a:effectLst/>
                <a:uLnTx/>
                <a:uFillTx/>
                <a:latin typeface="Pangolin" panose="00000500000000000000" pitchFamily="2" charset="0"/>
                <a:ea typeface="Roboto" panose="02000000000000000000" pitchFamily="2" charset="0"/>
                <a:cs typeface="+mn-cs"/>
              </a:rPr>
              <a:t>vẽ</a:t>
            </a:r>
            <a:r>
              <a:rPr kumimoji="0" lang="en-US" altLang="zh-CN" sz="28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rPr>
              <a:t> ý </a:t>
            </a:r>
            <a:r>
              <a:rPr kumimoji="0" lang="en-US" altLang="zh-CN" sz="2800" b="1" i="0" u="none" strike="noStrike" kern="1200" cap="none" spc="0" normalizeH="0" baseline="0" noProof="0" dirty="0" err="1">
                <a:ln>
                  <a:noFill/>
                </a:ln>
                <a:solidFill>
                  <a:srgbClr val="00B050"/>
                </a:solidFill>
                <a:effectLst/>
                <a:uLnTx/>
                <a:uFillTx/>
                <a:latin typeface="Pangolin" panose="00000500000000000000" pitchFamily="2" charset="0"/>
                <a:ea typeface="Roboto" panose="02000000000000000000" pitchFamily="2" charset="0"/>
                <a:cs typeface="+mn-cs"/>
              </a:rPr>
              <a:t>tưởng</a:t>
            </a:r>
            <a:r>
              <a:rPr kumimoji="0" lang="en-US" altLang="zh-CN" sz="28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rPr>
              <a:t> </a:t>
            </a:r>
            <a:r>
              <a:rPr kumimoji="0" lang="en-US" altLang="zh-CN" sz="2800" b="1" i="0" u="none" strike="noStrike" kern="1200" cap="none" spc="0" normalizeH="0" baseline="0" noProof="0" dirty="0" err="1">
                <a:ln>
                  <a:noFill/>
                </a:ln>
                <a:solidFill>
                  <a:srgbClr val="00B050"/>
                </a:solidFill>
                <a:effectLst/>
                <a:uLnTx/>
                <a:uFillTx/>
                <a:latin typeface="Pangolin" panose="00000500000000000000" pitchFamily="2" charset="0"/>
                <a:ea typeface="Roboto" panose="02000000000000000000" pitchFamily="2" charset="0"/>
                <a:cs typeface="+mn-cs"/>
              </a:rPr>
              <a:t>của</a:t>
            </a:r>
            <a:r>
              <a:rPr kumimoji="0" lang="en-US" altLang="zh-CN" sz="28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rPr>
              <a:t> </a:t>
            </a:r>
            <a:r>
              <a:rPr kumimoji="0" lang="en-US" altLang="zh-CN" sz="2800" b="1" i="0" u="none" strike="noStrike" kern="1200" cap="none" spc="0" normalizeH="0" baseline="0" noProof="0" dirty="0" err="1">
                <a:ln>
                  <a:noFill/>
                </a:ln>
                <a:solidFill>
                  <a:srgbClr val="00B050"/>
                </a:solidFill>
                <a:effectLst/>
                <a:uLnTx/>
                <a:uFillTx/>
                <a:latin typeface="Pangolin" panose="00000500000000000000" pitchFamily="2" charset="0"/>
                <a:ea typeface="Roboto" panose="02000000000000000000" pitchFamily="2" charset="0"/>
                <a:cs typeface="+mn-cs"/>
              </a:rPr>
              <a:t>nhóm</a:t>
            </a:r>
            <a:endParaRPr kumimoji="0" lang="en-US" altLang="zh-CN" sz="28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13" name="Rectangle 12"/>
          <p:cNvSpPr/>
          <p:nvPr/>
        </p:nvSpPr>
        <p:spPr>
          <a:xfrm>
            <a:off x="5457056" y="1608460"/>
            <a:ext cx="5155266" cy="4021614"/>
          </a:xfrm>
          <a:prstGeom prst="rect">
            <a:avLst/>
          </a:prstGeom>
        </p:spPr>
        <p:txBody>
          <a:bodyPr wrap="square">
            <a:spAutoFit/>
          </a:bodyPr>
          <a:lstStyle/>
          <a:p>
            <a:pPr marL="0" marR="0" lvl="0" indent="0" algn="l" defTabSz="914400" rtl="0" eaLnBrk="1" fontAlgn="auto" latinLnBrk="0" hangingPunct="1">
              <a:lnSpc>
                <a:spcPct val="100000"/>
              </a:lnSpc>
              <a:spcBef>
                <a:spcPts val="800"/>
              </a:spcBef>
              <a:spcAft>
                <a:spcPts val="800"/>
              </a:spcAft>
              <a:buClrTx/>
              <a:buSzTx/>
              <a:buFontTx/>
              <a:buNone/>
              <a:tabLst/>
              <a:defRPr/>
            </a:pPr>
            <a:r>
              <a:rPr kumimoji="0" lang="vi-VN"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1. Nhóm dùng vật liệu gì để </a:t>
            </a:r>
            <a:r>
              <a:rPr kumimoji="0" lang="vi-VN" sz="1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làm </a:t>
            </a:r>
            <a:r>
              <a:rPr lang="en-US" b="1">
                <a:solidFill>
                  <a:srgbClr val="002060"/>
                </a:solidFill>
                <a:latin typeface="Roboto" panose="02000000000000000000" pitchFamily="2" charset="0"/>
                <a:ea typeface="Roboto" panose="02000000000000000000" pitchFamily="2" charset="0"/>
                <a:cs typeface="Times New Roman" panose="02020603050405020304" pitchFamily="18" charset="0"/>
              </a:rPr>
              <a:t>hình</a:t>
            </a:r>
            <a:r>
              <a:rPr kumimoji="0" lang="vi-VN" sz="1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 </a:t>
            </a:r>
            <a:r>
              <a:rPr lang="en-US" b="1">
                <a:solidFill>
                  <a:srgbClr val="002060"/>
                </a:solidFill>
                <a:latin typeface="Roboto" panose="02000000000000000000" pitchFamily="2" charset="0"/>
                <a:ea typeface="Roboto" panose="02000000000000000000" pitchFamily="2" charset="0"/>
                <a:cs typeface="Times New Roman" panose="02020603050405020304" pitchFamily="18" charset="0"/>
              </a:rPr>
              <a:t>trang trí</a:t>
            </a:r>
            <a:r>
              <a:rPr kumimoji="0" lang="vi-VN" sz="1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a:t>
            </a:r>
            <a:endParaRPr kumimoji="0" lang="vi-VN"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endParaRPr>
          </a:p>
          <a:p>
            <a:pPr marL="0" marR="0" lvl="0" indent="0" algn="l" defTabSz="914400" rtl="0" eaLnBrk="1" fontAlgn="auto" latinLnBrk="0" hangingPunct="1">
              <a:lnSpc>
                <a:spcPct val="100000"/>
              </a:lnSpc>
              <a:spcBef>
                <a:spcPts val="800"/>
              </a:spcBef>
              <a:spcAft>
                <a:spcPts val="800"/>
              </a:spcAft>
              <a:buClrTx/>
              <a:buSzTx/>
              <a:buFontTx/>
              <a:buNone/>
              <a:tabLst/>
              <a:defRPr/>
            </a:pPr>
            <a:r>
              <a:rPr kumimoji="0" lang="vi-VN"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a:t>
            </a:r>
            <a:endParaRPr kumimoji="0" lang="en-US"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endParaRPr>
          </a:p>
          <a:p>
            <a:pPr marL="0" marR="0" lvl="0" indent="0" algn="l" defTabSz="914400" rtl="0" eaLnBrk="1" fontAlgn="auto" latinLnBrk="0" hangingPunct="1">
              <a:lnSpc>
                <a:spcPct val="100000"/>
              </a:lnSpc>
              <a:spcBef>
                <a:spcPts val="800"/>
              </a:spcBef>
              <a:spcAft>
                <a:spcPts val="800"/>
              </a:spcAft>
              <a:buClrTx/>
              <a:buSzTx/>
              <a:buFontTx/>
              <a:buNone/>
              <a:tabLst/>
              <a:defRPr/>
            </a:pPr>
            <a:r>
              <a:rPr kumimoji="0" lang="vi-VN"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2. Nhóm sử dụng hình gì? Mỗi loại mấy hình?</a:t>
            </a:r>
          </a:p>
          <a:p>
            <a:pPr marL="0" marR="0" lvl="0" indent="0" algn="l" defTabSz="914400" rtl="0" eaLnBrk="1" fontAlgn="auto" latinLnBrk="0" hangingPunct="1">
              <a:lnSpc>
                <a:spcPct val="100000"/>
              </a:lnSpc>
              <a:spcBef>
                <a:spcPts val="800"/>
              </a:spcBef>
              <a:spcAft>
                <a:spcPts val="800"/>
              </a:spcAft>
              <a:buClrTx/>
              <a:buSzTx/>
              <a:buFontTx/>
              <a:buNone/>
              <a:tabLst/>
              <a:defRPr/>
            </a:pPr>
            <a:r>
              <a:rPr kumimoji="0" lang="vi-VN"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a:t>
            </a:r>
            <a:endParaRPr kumimoji="0" lang="en-US"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endParaRPr>
          </a:p>
          <a:p>
            <a:pPr marL="0" marR="0" lvl="0" indent="0" algn="l" defTabSz="914400" rtl="0" eaLnBrk="1" fontAlgn="auto" latinLnBrk="0" hangingPunct="1">
              <a:lnSpc>
                <a:spcPct val="100000"/>
              </a:lnSpc>
              <a:spcBef>
                <a:spcPts val="800"/>
              </a:spcBef>
              <a:spcAft>
                <a:spcPts val="800"/>
              </a:spcAft>
              <a:buClrTx/>
              <a:buSzTx/>
              <a:buFontTx/>
              <a:buNone/>
              <a:tabLst/>
              <a:defRPr/>
            </a:pPr>
            <a:r>
              <a:rPr kumimoji="0" lang="vi-VN"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a:t>
            </a:r>
            <a:endParaRPr kumimoji="0" lang="en-US"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endParaRPr>
          </a:p>
          <a:p>
            <a:pPr marL="0" marR="0" lvl="0" indent="0" algn="l" defTabSz="914400" rtl="0" eaLnBrk="1" fontAlgn="auto" latinLnBrk="0" hangingPunct="1">
              <a:lnSpc>
                <a:spcPct val="100000"/>
              </a:lnSpc>
              <a:spcBef>
                <a:spcPts val="800"/>
              </a:spcBef>
              <a:spcAft>
                <a:spcPts val="800"/>
              </a:spcAft>
              <a:buClrTx/>
              <a:buSzTx/>
              <a:buFontTx/>
              <a:buNone/>
              <a:tabLst/>
              <a:defRPr/>
            </a:pPr>
            <a:r>
              <a:rPr kumimoji="0" lang="vi-VN" sz="1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3.</a:t>
            </a:r>
            <a:r>
              <a:rPr kumimoji="0" lang="en-US" sz="1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 Tên sản phẩm nhóm lắp</a:t>
            </a:r>
            <a:r>
              <a:rPr kumimoji="0" lang="vi-VN" sz="1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 ghép được </a:t>
            </a:r>
            <a:r>
              <a:rPr kumimoji="0" lang="en-US" sz="1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là gì?</a:t>
            </a:r>
            <a:r>
              <a:rPr kumimoji="0" lang="vi-VN" sz="1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 ……………………………………………………………………………</a:t>
            </a:r>
            <a:endParaRPr kumimoji="0" lang="en-US"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endParaRPr>
          </a:p>
          <a:p>
            <a:pPr>
              <a:spcBef>
                <a:spcPts val="800"/>
              </a:spcBef>
              <a:spcAft>
                <a:spcPts val="800"/>
              </a:spcAft>
              <a:defRPr/>
            </a:pPr>
            <a:r>
              <a:rPr kumimoji="0" lang="vi-VN"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4</a:t>
            </a:r>
            <a:r>
              <a:rPr kumimoji="0" lang="vi-VN" sz="1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 Ưu, nhược điểm của sản phẩm?</a:t>
            </a:r>
            <a:endParaRPr kumimoji="0" lang="vi-VN"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endParaRPr>
          </a:p>
          <a:p>
            <a:pPr marL="0" marR="0" lvl="0" indent="0" algn="l" defTabSz="914400" rtl="0" eaLnBrk="1" fontAlgn="auto" latinLnBrk="0" hangingPunct="1">
              <a:lnSpc>
                <a:spcPct val="100000"/>
              </a:lnSpc>
              <a:spcBef>
                <a:spcPts val="800"/>
              </a:spcBef>
              <a:spcAft>
                <a:spcPts val="800"/>
              </a:spcAft>
              <a:buClrTx/>
              <a:buSzTx/>
              <a:buFontTx/>
              <a:buNone/>
              <a:tabLst/>
              <a:defRPr/>
            </a:pPr>
            <a:r>
              <a:rPr kumimoji="0" lang="vi-VN"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a:t>
            </a:r>
          </a:p>
        </p:txBody>
      </p:sp>
    </p:spTree>
    <p:extLst>
      <p:ext uri="{BB962C8B-B14F-4D97-AF65-F5344CB8AC3E}">
        <p14:creationId xmlns:p14="http://schemas.microsoft.com/office/powerpoint/2010/main" val="9334761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5151" y="577002"/>
            <a:ext cx="7637978" cy="584775"/>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a:ln>
                  <a:noFill/>
                </a:ln>
                <a:solidFill>
                  <a:srgbClr val="0070C0"/>
                </a:solidFill>
                <a:effectLst/>
                <a:uLnTx/>
                <a:uFillTx/>
                <a:latin typeface="Roboto Black" panose="02000000000000000000" pitchFamily="2" charset="0"/>
                <a:ea typeface="Roboto Black" panose="02000000000000000000" pitchFamily="2" charset="0"/>
                <a:cs typeface="+mn-cs"/>
              </a:rPr>
              <a:t>LÀM </a:t>
            </a:r>
            <a:r>
              <a:rPr lang="vi-VN" altLang="zh-CN" sz="3200" b="1">
                <a:solidFill>
                  <a:srgbClr val="0070C0"/>
                </a:solidFill>
                <a:latin typeface="Roboto Black" panose="02000000000000000000" pitchFamily="2" charset="0"/>
                <a:ea typeface="Roboto Black" panose="02000000000000000000" pitchFamily="2" charset="0"/>
              </a:rPr>
              <a:t>SẢN PHẨM TRANG TRÍ LỚP HỌC </a:t>
            </a:r>
          </a:p>
        </p:txBody>
      </p:sp>
      <p:sp>
        <p:nvSpPr>
          <p:cNvPr id="6" name="TextBox 5">
            <a:extLst>
              <a:ext uri="{FF2B5EF4-FFF2-40B4-BE49-F238E27FC236}">
                <a16:creationId xmlns:a16="http://schemas.microsoft.com/office/drawing/2014/main" id="{F47EDC76-93E4-69B2-B3EB-FFBB9F9285CB}"/>
              </a:ext>
            </a:extLst>
          </p:cNvPr>
          <p:cNvSpPr txBox="1"/>
          <p:nvPr/>
        </p:nvSpPr>
        <p:spPr>
          <a:xfrm>
            <a:off x="2393660" y="1930660"/>
            <a:ext cx="423175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Lựa chọn dụng cụ và vật liệu</a:t>
            </a:r>
          </a:p>
        </p:txBody>
      </p:sp>
      <p:sp>
        <p:nvSpPr>
          <p:cNvPr id="7" name="TextBox 6">
            <a:extLst>
              <a:ext uri="{FF2B5EF4-FFF2-40B4-BE49-F238E27FC236}">
                <a16:creationId xmlns:a16="http://schemas.microsoft.com/office/drawing/2014/main" id="{C50EEADF-F242-4F8F-96FE-76601BA8159E}"/>
              </a:ext>
            </a:extLst>
          </p:cNvPr>
          <p:cNvSpPr txBox="1"/>
          <p:nvPr/>
        </p:nvSpPr>
        <p:spPr>
          <a:xfrm>
            <a:off x="2393660" y="2469099"/>
            <a:ext cx="6911114"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Giấy màu, bút chì</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bút màu,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kéo, thước kẻ</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keo dán</a:t>
            </a:r>
          </a:p>
        </p:txBody>
      </p:sp>
      <p:pic>
        <p:nvPicPr>
          <p:cNvPr id="9" name="Picture 8">
            <a:extLst>
              <a:ext uri="{FF2B5EF4-FFF2-40B4-BE49-F238E27FC236}">
                <a16:creationId xmlns:a16="http://schemas.microsoft.com/office/drawing/2014/main" id="{2F0B38A0-9C2A-CC9E-621D-1963F69D092A}"/>
              </a:ext>
            </a:extLst>
          </p:cNvPr>
          <p:cNvPicPr>
            <a:picLocks noChangeAspect="1"/>
          </p:cNvPicPr>
          <p:nvPr/>
        </p:nvPicPr>
        <p:blipFill>
          <a:blip r:embed="rId3"/>
          <a:stretch>
            <a:fillRect/>
          </a:stretch>
        </p:blipFill>
        <p:spPr>
          <a:xfrm>
            <a:off x="5807904" y="3391749"/>
            <a:ext cx="1054699" cy="646232"/>
          </a:xfrm>
          <a:prstGeom prst="rect">
            <a:avLst/>
          </a:prstGeom>
          <a:effectLst>
            <a:outerShdw blurRad="63500" sx="102000" sy="102000" algn="ctr" rotWithShape="0">
              <a:prstClr val="black">
                <a:alpha val="40000"/>
              </a:prstClr>
            </a:outerShdw>
          </a:effectLst>
        </p:spPr>
      </p:pic>
      <p:pic>
        <p:nvPicPr>
          <p:cNvPr id="10" name="Picture 9">
            <a:extLst>
              <a:ext uri="{FF2B5EF4-FFF2-40B4-BE49-F238E27FC236}">
                <a16:creationId xmlns:a16="http://schemas.microsoft.com/office/drawing/2014/main" id="{D13FA7AD-DE74-FA1D-AB8E-2F9C196B8DDD}"/>
              </a:ext>
            </a:extLst>
          </p:cNvPr>
          <p:cNvPicPr>
            <a:picLocks noChangeAspect="1"/>
          </p:cNvPicPr>
          <p:nvPr/>
        </p:nvPicPr>
        <p:blipFill>
          <a:blip r:embed="rId4"/>
          <a:stretch>
            <a:fillRect/>
          </a:stretch>
        </p:blipFill>
        <p:spPr>
          <a:xfrm rot="10800000">
            <a:off x="5507715" y="4376196"/>
            <a:ext cx="1827964" cy="301520"/>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7AAC4A3A-4601-67D9-6062-241328F08330}"/>
              </a:ext>
            </a:extLst>
          </p:cNvPr>
          <p:cNvPicPr>
            <a:picLocks noChangeAspect="1"/>
          </p:cNvPicPr>
          <p:nvPr/>
        </p:nvPicPr>
        <p:blipFill>
          <a:blip r:embed="rId5"/>
          <a:stretch>
            <a:fillRect/>
          </a:stretch>
        </p:blipFill>
        <p:spPr>
          <a:xfrm>
            <a:off x="3919284" y="3281705"/>
            <a:ext cx="1386157" cy="1428417"/>
          </a:xfrm>
          <a:prstGeom prst="rect">
            <a:avLst/>
          </a:prstGeom>
          <a:effectLst>
            <a:outerShdw blurRad="63500" sx="102000" sy="102000" algn="ctr" rotWithShape="0">
              <a:prstClr val="black">
                <a:alpha val="40000"/>
              </a:prstClr>
            </a:outerShdw>
          </a:effectLst>
        </p:spPr>
      </p:pic>
      <p:pic>
        <p:nvPicPr>
          <p:cNvPr id="17" name="Picture 16">
            <a:extLst>
              <a:ext uri="{FF2B5EF4-FFF2-40B4-BE49-F238E27FC236}">
                <a16:creationId xmlns:a16="http://schemas.microsoft.com/office/drawing/2014/main" id="{16534BBA-CA89-82EC-588D-F91E3A4B963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40518" y="3236344"/>
            <a:ext cx="1714739" cy="1619476"/>
          </a:xfrm>
          <a:prstGeom prst="rect">
            <a:avLst/>
          </a:prstGeom>
        </p:spPr>
      </p:pic>
      <p:pic>
        <p:nvPicPr>
          <p:cNvPr id="14" name="Picture 13"/>
          <p:cNvPicPr>
            <a:picLocks noChangeAspect="1"/>
          </p:cNvPicPr>
          <p:nvPr/>
        </p:nvPicPr>
        <p:blipFill>
          <a:blip r:embed="rId7"/>
          <a:stretch>
            <a:fillRect/>
          </a:stretch>
        </p:blipFill>
        <p:spPr>
          <a:xfrm>
            <a:off x="7927678" y="3236344"/>
            <a:ext cx="1643786" cy="139482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974772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childTnLst>
                                </p:cTn>
                              </p:par>
                              <p:par>
                                <p:cTn id="12" presetID="23" presetClass="entr" presetSubtype="16"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1955060" y="1602004"/>
            <a:ext cx="7219085"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sản</a:t>
            </a:r>
            <a:r>
              <a:rPr kumimoji="0" lang="pt-BR"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phẩm trang trí lớp học </a:t>
            </a: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theo cách của em hoặc nhóm em</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77320">
            <a:off x="6043291" y="2498150"/>
            <a:ext cx="4467246" cy="335638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78258">
            <a:off x="1490922" y="3560495"/>
            <a:ext cx="2921721" cy="177873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7" name="TextBox 6"/>
          <p:cNvSpPr txBox="1"/>
          <p:nvPr/>
        </p:nvSpPr>
        <p:spPr>
          <a:xfrm>
            <a:off x="1825151" y="577002"/>
            <a:ext cx="7637978" cy="584775"/>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a:ln>
                  <a:noFill/>
                </a:ln>
                <a:solidFill>
                  <a:srgbClr val="0070C0"/>
                </a:solidFill>
                <a:effectLst/>
                <a:uLnTx/>
                <a:uFillTx/>
                <a:latin typeface="Roboto Black" panose="02000000000000000000" pitchFamily="2" charset="0"/>
                <a:ea typeface="Roboto Black" panose="02000000000000000000" pitchFamily="2" charset="0"/>
                <a:cs typeface="+mn-cs"/>
              </a:rPr>
              <a:t>LÀM </a:t>
            </a:r>
            <a:r>
              <a:rPr lang="vi-VN" altLang="zh-CN" sz="3200" b="1">
                <a:solidFill>
                  <a:srgbClr val="0070C0"/>
                </a:solidFill>
                <a:latin typeface="Roboto Black" panose="02000000000000000000" pitchFamily="2" charset="0"/>
                <a:ea typeface="Roboto Black" panose="02000000000000000000" pitchFamily="2" charset="0"/>
              </a:rPr>
              <a:t>SẢN PHẨM TRANG TRÍ LỚP HỌC </a:t>
            </a:r>
          </a:p>
        </p:txBody>
      </p:sp>
    </p:spTree>
    <p:extLst>
      <p:ext uri="{BB962C8B-B14F-4D97-AF65-F5344CB8AC3E}">
        <p14:creationId xmlns:p14="http://schemas.microsoft.com/office/powerpoint/2010/main" val="4143160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1452966" y="1506299"/>
            <a:ext cx="1011101"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 Gợi ý</a:t>
            </a:r>
            <a:endParaRPr kumimoji="0" lang="en-US" sz="24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7" name="Hexagon 6"/>
          <p:cNvSpPr/>
          <p:nvPr/>
        </p:nvSpPr>
        <p:spPr>
          <a:xfrm>
            <a:off x="2464067" y="1412875"/>
            <a:ext cx="1035148" cy="925512"/>
          </a:xfrm>
          <a:custGeom>
            <a:avLst/>
            <a:gdLst>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1954" h="1192952">
                <a:moveTo>
                  <a:pt x="0" y="596476"/>
                </a:moveTo>
                <a:lnTo>
                  <a:pt x="265101" y="66275"/>
                </a:lnTo>
                <a:cubicBezTo>
                  <a:pt x="444577" y="-22092"/>
                  <a:pt x="897379" y="-22092"/>
                  <a:pt x="1076854" y="66275"/>
                </a:cubicBezTo>
                <a:cubicBezTo>
                  <a:pt x="1256329" y="154642"/>
                  <a:pt x="1341954" y="419742"/>
                  <a:pt x="1341954" y="596476"/>
                </a:cubicBezTo>
                <a:lnTo>
                  <a:pt x="1076854" y="1126677"/>
                </a:lnTo>
                <a:cubicBezTo>
                  <a:pt x="897379" y="1215044"/>
                  <a:pt x="444577" y="1215044"/>
                  <a:pt x="265101" y="1126677"/>
                </a:cubicBezTo>
                <a:cubicBezTo>
                  <a:pt x="85625" y="1038310"/>
                  <a:pt x="0" y="773210"/>
                  <a:pt x="0" y="596476"/>
                </a:cubicBezTo>
                <a:close/>
              </a:path>
            </a:pathLst>
          </a:custGeom>
          <a:solidFill>
            <a:srgbClr val="CADE7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1</a:t>
            </a:r>
          </a:p>
        </p:txBody>
      </p:sp>
      <p:sp>
        <p:nvSpPr>
          <p:cNvPr id="11" name="TextBox 10">
            <a:extLst>
              <a:ext uri="{FF2B5EF4-FFF2-40B4-BE49-F238E27FC236}">
                <a16:creationId xmlns:a16="http://schemas.microsoft.com/office/drawing/2014/main" id="{F47EDC76-93E4-69B2-B3EB-FFBB9F9285CB}"/>
              </a:ext>
            </a:extLst>
          </p:cNvPr>
          <p:cNvSpPr txBox="1"/>
          <p:nvPr/>
        </p:nvSpPr>
        <p:spPr>
          <a:xfrm>
            <a:off x="3620283" y="1804346"/>
            <a:ext cx="2133246"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en-US" sz="2400">
                <a:solidFill>
                  <a:srgbClr val="002060"/>
                </a:solidFill>
                <a:latin typeface="Roboto" panose="02000000000000000000" pitchFamily="2" charset="0"/>
                <a:ea typeface="Roboto" panose="02000000000000000000" pitchFamily="2" charset="0"/>
              </a:rPr>
              <a:t>Tạo hình tròn</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p:cNvSpPr txBox="1"/>
          <p:nvPr/>
        </p:nvSpPr>
        <p:spPr>
          <a:xfrm>
            <a:off x="1825151" y="577002"/>
            <a:ext cx="7637978" cy="584775"/>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a:ln>
                  <a:noFill/>
                </a:ln>
                <a:solidFill>
                  <a:srgbClr val="0070C0"/>
                </a:solidFill>
                <a:effectLst/>
                <a:uLnTx/>
                <a:uFillTx/>
                <a:latin typeface="Roboto Black" panose="02000000000000000000" pitchFamily="2" charset="0"/>
                <a:ea typeface="Roboto Black" panose="02000000000000000000" pitchFamily="2" charset="0"/>
                <a:cs typeface="+mn-cs"/>
              </a:rPr>
              <a:t>LÀM </a:t>
            </a:r>
            <a:r>
              <a:rPr lang="vi-VN" altLang="zh-CN" sz="3200" b="1">
                <a:solidFill>
                  <a:srgbClr val="0070C0"/>
                </a:solidFill>
                <a:latin typeface="Roboto Black" panose="02000000000000000000" pitchFamily="2" charset="0"/>
                <a:ea typeface="Roboto Black" panose="02000000000000000000" pitchFamily="2" charset="0"/>
              </a:rPr>
              <a:t>SẢN PHẨM TRANG TRÍ LỚP HỌC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943493" y="2192383"/>
            <a:ext cx="2943153" cy="3924204"/>
          </a:xfrm>
          <a:prstGeom prst="roundRect">
            <a:avLst/>
          </a:prstGeom>
          <a:effectLst>
            <a:outerShdw blurRad="63500" sx="102000" sy="102000" algn="ctr" rotWithShape="0">
              <a:prstClr val="black">
                <a:alpha val="40000"/>
              </a:prstClr>
            </a:outerShdw>
          </a:effec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7181638" y="2192383"/>
            <a:ext cx="2943153" cy="3924204"/>
          </a:xfrm>
          <a:prstGeom prst="round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025665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23" presetClass="entr" presetSubtype="16"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6" presetClass="entr" presetSubtype="16"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circle(in)">
                                      <p:cBhvr>
                                        <p:cTn id="21" dur="2000"/>
                                        <p:tgtEl>
                                          <p:spTgt spid="2"/>
                                        </p:tgtEl>
                                      </p:cBhvr>
                                    </p:animEffect>
                                  </p:childTnLst>
                                </p:cTn>
                              </p:par>
                              <p:par>
                                <p:cTn id="22" presetID="6" presetClass="entr" presetSubtype="16" fill="hold"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circle(in)">
                                      <p:cBhvr>
                                        <p:cTn id="2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11" grpId="0"/>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Hexagon 6"/>
          <p:cNvSpPr/>
          <p:nvPr/>
        </p:nvSpPr>
        <p:spPr>
          <a:xfrm>
            <a:off x="2452816" y="1226138"/>
            <a:ext cx="1035148" cy="925512"/>
          </a:xfrm>
          <a:custGeom>
            <a:avLst/>
            <a:gdLst>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1954" h="1192952">
                <a:moveTo>
                  <a:pt x="0" y="596476"/>
                </a:moveTo>
                <a:lnTo>
                  <a:pt x="265101" y="66275"/>
                </a:lnTo>
                <a:cubicBezTo>
                  <a:pt x="444577" y="-22092"/>
                  <a:pt x="897379" y="-22092"/>
                  <a:pt x="1076854" y="66275"/>
                </a:cubicBezTo>
                <a:cubicBezTo>
                  <a:pt x="1256329" y="154642"/>
                  <a:pt x="1341954" y="419742"/>
                  <a:pt x="1341954" y="596476"/>
                </a:cubicBezTo>
                <a:lnTo>
                  <a:pt x="1076854" y="1126677"/>
                </a:lnTo>
                <a:cubicBezTo>
                  <a:pt x="897379" y="1215044"/>
                  <a:pt x="444577" y="1215044"/>
                  <a:pt x="265101" y="1126677"/>
                </a:cubicBezTo>
                <a:cubicBezTo>
                  <a:pt x="85625" y="1038310"/>
                  <a:pt x="0" y="773210"/>
                  <a:pt x="0" y="596476"/>
                </a:cubicBezTo>
                <a:close/>
              </a:path>
            </a:pathLst>
          </a:custGeom>
          <a:solidFill>
            <a:srgbClr val="CADE7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2</a:t>
            </a:r>
          </a:p>
        </p:txBody>
      </p:sp>
      <p:sp>
        <p:nvSpPr>
          <p:cNvPr id="11" name="TextBox 10">
            <a:extLst>
              <a:ext uri="{FF2B5EF4-FFF2-40B4-BE49-F238E27FC236}">
                <a16:creationId xmlns:a16="http://schemas.microsoft.com/office/drawing/2014/main" id="{F47EDC76-93E4-69B2-B3EB-FFBB9F9285CB}"/>
              </a:ext>
            </a:extLst>
          </p:cNvPr>
          <p:cNvSpPr txBox="1"/>
          <p:nvPr/>
        </p:nvSpPr>
        <p:spPr>
          <a:xfrm>
            <a:off x="3738114" y="1577187"/>
            <a:ext cx="2994272"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en-US" sz="2400">
                <a:solidFill>
                  <a:srgbClr val="002060"/>
                </a:solidFill>
                <a:latin typeface="Roboto" panose="02000000000000000000" pitchFamily="2" charset="0"/>
                <a:ea typeface="Roboto" panose="02000000000000000000" pitchFamily="2" charset="0"/>
              </a:rPr>
              <a:t>Phác thảo biển lớp</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9" name="TextBox 48"/>
          <p:cNvSpPr txBox="1"/>
          <p:nvPr/>
        </p:nvSpPr>
        <p:spPr>
          <a:xfrm>
            <a:off x="2156850" y="472835"/>
            <a:ext cx="7637978" cy="584775"/>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a:ln>
                  <a:noFill/>
                </a:ln>
                <a:solidFill>
                  <a:srgbClr val="0070C0"/>
                </a:solidFill>
                <a:effectLst/>
                <a:uLnTx/>
                <a:uFillTx/>
                <a:latin typeface="Roboto Black" panose="02000000000000000000" pitchFamily="2" charset="0"/>
                <a:ea typeface="Roboto Black" panose="02000000000000000000" pitchFamily="2" charset="0"/>
                <a:cs typeface="+mn-cs"/>
              </a:rPr>
              <a:t>LÀM </a:t>
            </a:r>
            <a:r>
              <a:rPr lang="vi-VN" altLang="zh-CN" sz="3200" b="1">
                <a:solidFill>
                  <a:srgbClr val="0070C0"/>
                </a:solidFill>
                <a:latin typeface="Roboto Black" panose="02000000000000000000" pitchFamily="2" charset="0"/>
                <a:ea typeface="Roboto Black" panose="02000000000000000000" pitchFamily="2" charset="0"/>
              </a:rPr>
              <a:t>SẢN PHẨM TRANG TRÍ LỚP HỌC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4263202" y="1941008"/>
            <a:ext cx="3150528" cy="4200704"/>
          </a:xfrm>
          <a:prstGeom prst="roundRect">
            <a:avLst/>
          </a:prstGeom>
          <a:effectLst>
            <a:reflection blurRad="6350" stA="50000" endA="300" endPos="55500" dist="50800" dir="5400000" sy="-100000" algn="bl" rotWithShape="0"/>
          </a:effectLst>
        </p:spPr>
      </p:pic>
    </p:spTree>
    <p:extLst>
      <p:ext uri="{BB962C8B-B14F-4D97-AF65-F5344CB8AC3E}">
        <p14:creationId xmlns:p14="http://schemas.microsoft.com/office/powerpoint/2010/main" val="1702088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500" fill="hold"/>
                                        <p:tgtEl>
                                          <p:spTgt spid="11"/>
                                        </p:tgtEl>
                                        <p:attrNameLst>
                                          <p:attrName>ppt_w</p:attrName>
                                        </p:attrNameLst>
                                      </p:cBhvr>
                                      <p:tavLst>
                                        <p:tav tm="0">
                                          <p:val>
                                            <p:fltVal val="0"/>
                                          </p:val>
                                        </p:tav>
                                        <p:tav tm="100000">
                                          <p:val>
                                            <p:strVal val="#ppt_w"/>
                                          </p:val>
                                        </p:tav>
                                      </p:tavLst>
                                    </p:anim>
                                    <p:anim calcmode="lin" valueType="num">
                                      <p:cBhvr>
                                        <p:cTn id="11" dur="500" fill="hold"/>
                                        <p:tgtEl>
                                          <p:spTgt spid="11"/>
                                        </p:tgtEl>
                                        <p:attrNameLst>
                                          <p:attrName>ppt_h</p:attrName>
                                        </p:attrNameLst>
                                      </p:cBhvr>
                                      <p:tavLst>
                                        <p:tav tm="0">
                                          <p:val>
                                            <p:fltVal val="0"/>
                                          </p:val>
                                        </p:tav>
                                        <p:tav tm="100000">
                                          <p:val>
                                            <p:strVal val="#ppt_h"/>
                                          </p:val>
                                        </p:tav>
                                      </p:tavLst>
                                    </p:anim>
                                  </p:childTnLst>
                                </p:cTn>
                              </p:par>
                              <p:par>
                                <p:cTn id="12" presetID="10" presetClass="entr" presetSubtype="0" fill="hold" grpId="0" nodeType="withEffect">
                                  <p:stCondLst>
                                    <p:cond delay="0"/>
                                  </p:stCondLst>
                                  <p:childTnLst>
                                    <p:set>
                                      <p:cBhvr>
                                        <p:cTn id="13" dur="1" fill="hold">
                                          <p:stCondLst>
                                            <p:cond delay="0"/>
                                          </p:stCondLst>
                                        </p:cTn>
                                        <p:tgtEl>
                                          <p:spTgt spid="49"/>
                                        </p:tgtEl>
                                        <p:attrNameLst>
                                          <p:attrName>style.visibility</p:attrName>
                                        </p:attrNameLst>
                                      </p:cBhvr>
                                      <p:to>
                                        <p:strVal val="visible"/>
                                      </p:to>
                                    </p:set>
                                    <p:animEffect transition="in" filter="fade">
                                      <p:cBhvr>
                                        <p:cTn id="14" dur="500"/>
                                        <p:tgtEl>
                                          <p:spTgt spid="49"/>
                                        </p:tgtEl>
                                      </p:cBhvr>
                                    </p:animEffect>
                                  </p:childTnLst>
                                </p:cTn>
                              </p:par>
                              <p:par>
                                <p:cTn id="15" presetID="21" presetClass="entr" presetSubtype="1"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heel(1)">
                                      <p:cBhvr>
                                        <p:cTn id="1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P spid="4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Hexagon 6"/>
          <p:cNvSpPr/>
          <p:nvPr/>
        </p:nvSpPr>
        <p:spPr>
          <a:xfrm>
            <a:off x="2452816" y="1226138"/>
            <a:ext cx="1035148" cy="925512"/>
          </a:xfrm>
          <a:custGeom>
            <a:avLst/>
            <a:gdLst>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1954" h="1192952">
                <a:moveTo>
                  <a:pt x="0" y="596476"/>
                </a:moveTo>
                <a:lnTo>
                  <a:pt x="265101" y="66275"/>
                </a:lnTo>
                <a:cubicBezTo>
                  <a:pt x="444577" y="-22092"/>
                  <a:pt x="897379" y="-22092"/>
                  <a:pt x="1076854" y="66275"/>
                </a:cubicBezTo>
                <a:cubicBezTo>
                  <a:pt x="1256329" y="154642"/>
                  <a:pt x="1341954" y="419742"/>
                  <a:pt x="1341954" y="596476"/>
                </a:cubicBezTo>
                <a:lnTo>
                  <a:pt x="1076854" y="1126677"/>
                </a:lnTo>
                <a:cubicBezTo>
                  <a:pt x="897379" y="1215044"/>
                  <a:pt x="444577" y="1215044"/>
                  <a:pt x="265101" y="1126677"/>
                </a:cubicBezTo>
                <a:cubicBezTo>
                  <a:pt x="85625" y="1038310"/>
                  <a:pt x="0" y="773210"/>
                  <a:pt x="0" y="596476"/>
                </a:cubicBezTo>
                <a:close/>
              </a:path>
            </a:pathLst>
          </a:custGeom>
          <a:solidFill>
            <a:srgbClr val="CADE7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3</a:t>
            </a:r>
          </a:p>
        </p:txBody>
      </p:sp>
      <p:sp>
        <p:nvSpPr>
          <p:cNvPr id="11" name="TextBox 10">
            <a:extLst>
              <a:ext uri="{FF2B5EF4-FFF2-40B4-BE49-F238E27FC236}">
                <a16:creationId xmlns:a16="http://schemas.microsoft.com/office/drawing/2014/main" id="{F47EDC76-93E4-69B2-B3EB-FFBB9F9285CB}"/>
              </a:ext>
            </a:extLst>
          </p:cNvPr>
          <p:cNvSpPr txBox="1"/>
          <p:nvPr/>
        </p:nvSpPr>
        <p:spPr>
          <a:xfrm>
            <a:off x="3642834" y="1593814"/>
            <a:ext cx="3353867"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en-US" sz="2400">
                <a:solidFill>
                  <a:srgbClr val="002060"/>
                </a:solidFill>
                <a:latin typeface="Roboto" panose="02000000000000000000" pitchFamily="2" charset="0"/>
                <a:ea typeface="Roboto" panose="02000000000000000000" pitchFamily="2" charset="0"/>
              </a:rPr>
              <a:t>Trang trí và hoàn thiện</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TextBox 7"/>
          <p:cNvSpPr txBox="1"/>
          <p:nvPr/>
        </p:nvSpPr>
        <p:spPr>
          <a:xfrm>
            <a:off x="1948441" y="500264"/>
            <a:ext cx="7637978" cy="584775"/>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a:ln>
                  <a:noFill/>
                </a:ln>
                <a:solidFill>
                  <a:srgbClr val="0070C0"/>
                </a:solidFill>
                <a:effectLst/>
                <a:uLnTx/>
                <a:uFillTx/>
                <a:latin typeface="Roboto Black" panose="02000000000000000000" pitchFamily="2" charset="0"/>
                <a:ea typeface="Roboto Black" panose="02000000000000000000" pitchFamily="2" charset="0"/>
                <a:cs typeface="+mn-cs"/>
              </a:rPr>
              <a:t>LÀM </a:t>
            </a:r>
            <a:r>
              <a:rPr lang="vi-VN" altLang="zh-CN" sz="3200" b="1">
                <a:solidFill>
                  <a:srgbClr val="0070C0"/>
                </a:solidFill>
                <a:latin typeface="Roboto Black" panose="02000000000000000000" pitchFamily="2" charset="0"/>
                <a:ea typeface="Roboto Black" panose="02000000000000000000" pitchFamily="2" charset="0"/>
              </a:rPr>
              <a:t>SẢN PHẨM TRANG TRÍ LỚP HỌC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104948" y="2363246"/>
            <a:ext cx="3139271" cy="4185694"/>
          </a:xfrm>
          <a:prstGeom prst="roundRect">
            <a:avLst/>
          </a:prstGeom>
          <a:effectLst>
            <a:outerShdw blurRad="63500" sx="102000" sy="102000" algn="ctr" rotWithShape="0">
              <a:prstClr val="black">
                <a:alpha val="40000"/>
              </a:prstClr>
            </a:outerShdw>
          </a:effec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6962062" y="1763043"/>
            <a:ext cx="3139271" cy="4185694"/>
          </a:xfrm>
          <a:prstGeom prst="round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568226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500" fill="hold"/>
                                        <p:tgtEl>
                                          <p:spTgt spid="11"/>
                                        </p:tgtEl>
                                        <p:attrNameLst>
                                          <p:attrName>ppt_w</p:attrName>
                                        </p:attrNameLst>
                                      </p:cBhvr>
                                      <p:tavLst>
                                        <p:tav tm="0">
                                          <p:val>
                                            <p:fltVal val="0"/>
                                          </p:val>
                                        </p:tav>
                                        <p:tav tm="100000">
                                          <p:val>
                                            <p:strVal val="#ppt_w"/>
                                          </p:val>
                                        </p:tav>
                                      </p:tavLst>
                                    </p:anim>
                                    <p:anim calcmode="lin" valueType="num">
                                      <p:cBhvr>
                                        <p:cTn id="11" dur="500" fill="hold"/>
                                        <p:tgtEl>
                                          <p:spTgt spid="11"/>
                                        </p:tgtEl>
                                        <p:attrNameLst>
                                          <p:attrName>ppt_h</p:attrName>
                                        </p:attrNameLst>
                                      </p:cBhvr>
                                      <p:tavLst>
                                        <p:tav tm="0">
                                          <p:val>
                                            <p:fltVal val="0"/>
                                          </p:val>
                                        </p:tav>
                                        <p:tav tm="100000">
                                          <p:val>
                                            <p:strVal val="#ppt_h"/>
                                          </p:val>
                                        </p:tav>
                                      </p:tavLst>
                                    </p:anim>
                                  </p:childTnLst>
                                </p:cTn>
                              </p:par>
                              <p:par>
                                <p:cTn id="12" presetID="10" presetClass="entr" presetSubtype="0"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6" presetClass="entr" presetSubtype="16"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circle(in)">
                                      <p:cBhvr>
                                        <p:cTn id="17" dur="2000"/>
                                        <p:tgtEl>
                                          <p:spTgt spid="2"/>
                                        </p:tgtEl>
                                      </p:cBhvr>
                                    </p:animEffect>
                                  </p:childTnLst>
                                </p:cTn>
                              </p:par>
                              <p:par>
                                <p:cTn id="18" presetID="6" presetClass="entr" presetSubtype="16"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circle(in)">
                                      <p:cBhvr>
                                        <p:cTn id="2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1375760" y="1574433"/>
            <a:ext cx="4104471" cy="4674741"/>
          </a:xfrm>
          <a:prstGeom prst="roundRect">
            <a:avLst/>
          </a:prstGeom>
          <a:solidFill>
            <a:srgbClr val="CADE7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ounded Rectangle 12"/>
          <p:cNvSpPr/>
          <p:nvPr/>
        </p:nvSpPr>
        <p:spPr>
          <a:xfrm>
            <a:off x="6551404" y="1574434"/>
            <a:ext cx="4104471" cy="4674741"/>
          </a:xfrm>
          <a:prstGeom prst="roundRect">
            <a:avLst/>
          </a:prstGeom>
          <a:solidFill>
            <a:srgbClr val="CADE7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 name="TextBox 116"/>
          <p:cNvSpPr txBox="1"/>
          <p:nvPr/>
        </p:nvSpPr>
        <p:spPr>
          <a:xfrm>
            <a:off x="2345074" y="363999"/>
            <a:ext cx="674830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rPr>
              <a:t>KIỂM TRA VÀ ĐIỀU CHỈNH </a:t>
            </a:r>
          </a:p>
        </p:txBody>
      </p:sp>
      <p:sp>
        <p:nvSpPr>
          <p:cNvPr id="4" name="TextBox 3">
            <a:extLst>
              <a:ext uri="{FF2B5EF4-FFF2-40B4-BE49-F238E27FC236}">
                <a16:creationId xmlns:a16="http://schemas.microsoft.com/office/drawing/2014/main" id="{3050298F-436E-3C34-55F8-7C8982CABA69}"/>
              </a:ext>
            </a:extLst>
          </p:cNvPr>
          <p:cNvSpPr txBox="1"/>
          <p:nvPr/>
        </p:nvSpPr>
        <p:spPr>
          <a:xfrm>
            <a:off x="6897035" y="1770669"/>
            <a:ext cx="363525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TIÊU CHÍ SẢN PHẨM</a:t>
            </a:r>
            <a:endParaRPr kumimoji="0" lang="en-US" altLang="zh-CN" sz="2400" b="1"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cs typeface="+mn-cs"/>
            </a:endParaRPr>
          </a:p>
        </p:txBody>
      </p:sp>
      <p:sp>
        <p:nvSpPr>
          <p:cNvPr id="11" name="TextBox 10"/>
          <p:cNvSpPr txBox="1"/>
          <p:nvPr/>
        </p:nvSpPr>
        <p:spPr>
          <a:xfrm>
            <a:off x="6551404" y="2536814"/>
            <a:ext cx="3968709" cy="1200329"/>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Được tạo bởi hình vuông,</a:t>
            </a:r>
          </a:p>
          <a:p>
            <a:pPr lvl="0" algn="ctr">
              <a:defRPr/>
            </a:pPr>
            <a:r>
              <a:rPr lang="vi-VN" altLang="zh-CN" sz="2400">
                <a:solidFill>
                  <a:srgbClr val="002060"/>
                </a:solidFill>
                <a:latin typeface="Roboto" panose="02000000000000000000" pitchFamily="2" charset="0"/>
                <a:ea typeface="Roboto" panose="02000000000000000000" pitchFamily="2" charset="0"/>
              </a:rPr>
              <a:t>hình tròn, hình tam giác,</a:t>
            </a:r>
          </a:p>
          <a:p>
            <a:pPr lvl="0" algn="ctr">
              <a:defRPr/>
            </a:pPr>
            <a:r>
              <a:rPr lang="vi-VN" altLang="zh-CN" sz="2400">
                <a:solidFill>
                  <a:srgbClr val="002060"/>
                </a:solidFill>
                <a:latin typeface="Roboto" panose="02000000000000000000" pitchFamily="2" charset="0"/>
                <a:ea typeface="Roboto" panose="02000000000000000000" pitchFamily="2" charset="0"/>
              </a:rPr>
              <a:t>hình chữ nhật</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5" name="TextBox 14"/>
          <p:cNvSpPr txBox="1"/>
          <p:nvPr/>
        </p:nvSpPr>
        <p:spPr>
          <a:xfrm>
            <a:off x="6633143" y="4602102"/>
            <a:ext cx="3805230" cy="830997"/>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Trang trí đẹp, sáng tạo,</a:t>
            </a:r>
          </a:p>
          <a:p>
            <a:pPr lvl="0" algn="ctr">
              <a:defRPr/>
            </a:pPr>
            <a:r>
              <a:rPr lang="vi-VN" altLang="zh-CN" sz="2400">
                <a:solidFill>
                  <a:srgbClr val="002060"/>
                </a:solidFill>
                <a:latin typeface="Roboto" panose="02000000000000000000" pitchFamily="2" charset="0"/>
                <a:ea typeface="Roboto" panose="02000000000000000000" pitchFamily="2" charset="0"/>
              </a:rPr>
              <a:t>chắc chắn</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8" name="Picture 17"/>
          <p:cNvPicPr>
            <a:picLocks noChangeAspect="1"/>
          </p:cNvPicPr>
          <p:nvPr/>
        </p:nvPicPr>
        <p:blipFill rotWithShape="1">
          <a:blip r:embed="rId3" cstate="hqprint">
            <a:extLst>
              <a:ext uri="{28A0092B-C50C-407E-A947-70E740481C1C}">
                <a14:useLocalDpi xmlns:a14="http://schemas.microsoft.com/office/drawing/2010/main" val="0"/>
              </a:ext>
            </a:extLst>
          </a:blip>
          <a:srcRect l="13333" t="11250" r="10526" b="2556"/>
          <a:stretch/>
        </p:blipFill>
        <p:spPr>
          <a:xfrm>
            <a:off x="1626932" y="2536814"/>
            <a:ext cx="3602125" cy="266424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757541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down)">
                                      <p:cBhvr>
                                        <p:cTn id="21" dur="500"/>
                                        <p:tgtEl>
                                          <p:spTgt spid="15"/>
                                        </p:tgtEl>
                                      </p:cBhvr>
                                    </p:animEffect>
                                  </p:childTnLst>
                                </p:cTn>
                              </p:par>
                              <p:par>
                                <p:cTn id="22" presetID="21" presetClass="entr" presetSubtype="1"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heel(1)">
                                      <p:cBhvr>
                                        <p:cTn id="24"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4" grpId="0"/>
      <p:bldP spid="11" grpId="0"/>
      <p:bldP spid="1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3133388" y="440364"/>
            <a:ext cx="5154457" cy="584775"/>
          </a:xfrm>
          <a:prstGeom prst="rect">
            <a:avLst/>
          </a:prstGeom>
          <a:noFill/>
        </p:spPr>
        <p:txBody>
          <a:bodyPr wrap="square" rtlCol="0">
            <a:spAutoFit/>
          </a:bodyPr>
          <a:lstStyle/>
          <a:p>
            <a:pPr lvl="0" algn="ctr">
              <a:defRPr/>
            </a:pPr>
            <a:r>
              <a:rPr lang="it-IT" altLang="zh-CN" sz="3200" b="1">
                <a:solidFill>
                  <a:srgbClr val="0070C0"/>
                </a:solidFill>
                <a:latin typeface="Roboto" panose="02000000000000000000" pitchFamily="2" charset="0"/>
                <a:ea typeface="Roboto" panose="02000000000000000000" pitchFamily="2" charset="0"/>
              </a:rPr>
              <a:t>TRANG TRÍ LỚP HỌC</a:t>
            </a:r>
            <a:endParaRPr kumimoji="0" lang="vi-VN" altLang="zh-CN" sz="32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endParaRPr>
          </a:p>
        </p:txBody>
      </p:sp>
      <p:pic>
        <p:nvPicPr>
          <p:cNvPr id="29" name="Picture 2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77320">
            <a:off x="6238500" y="2929665"/>
            <a:ext cx="4467246" cy="335638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30" name="Picture 2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78258">
            <a:off x="1419000" y="4607330"/>
            <a:ext cx="2921721" cy="177873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31" name="Picture 30"/>
          <p:cNvPicPr>
            <a:picLocks noChangeAspect="1"/>
          </p:cNvPicPr>
          <p:nvPr/>
        </p:nvPicPr>
        <p:blipFill rotWithShape="1">
          <a:blip r:embed="rId5" cstate="hqprint">
            <a:extLst>
              <a:ext uri="{28A0092B-C50C-407E-A947-70E740481C1C}">
                <a14:useLocalDpi xmlns:a14="http://schemas.microsoft.com/office/drawing/2010/main" val="0"/>
              </a:ext>
            </a:extLst>
          </a:blip>
          <a:srcRect l="13333" t="11250" r="10526" b="2556"/>
          <a:stretch/>
        </p:blipFill>
        <p:spPr>
          <a:xfrm>
            <a:off x="650367" y="1129971"/>
            <a:ext cx="4458985" cy="3298005"/>
          </a:xfrm>
          <a:prstGeom prst="rect">
            <a:avLst/>
          </a:prstGeom>
          <a:effectLst>
            <a:outerShdw blurRad="63500" sx="102000" sy="102000" algn="ctr" rotWithShape="0">
              <a:prstClr val="black">
                <a:alpha val="40000"/>
              </a:prstClr>
            </a:outerShdw>
          </a:effectLst>
        </p:spPr>
      </p:pic>
      <p:pic>
        <p:nvPicPr>
          <p:cNvPr id="36" name="Picture 3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93268" y="927803"/>
            <a:ext cx="4611059" cy="1772956"/>
          </a:xfrm>
          <a:prstGeom prst="rect">
            <a:avLst/>
          </a:prstGeom>
        </p:spPr>
      </p:pic>
    </p:spTree>
    <p:extLst>
      <p:ext uri="{BB962C8B-B14F-4D97-AF65-F5344CB8AC3E}">
        <p14:creationId xmlns:p14="http://schemas.microsoft.com/office/powerpoint/2010/main" val="1609250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1" presetClass="entr" presetSubtype="1"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wheel(1)">
                                      <p:cBhvr>
                                        <p:cTn id="10" dur="2000"/>
                                        <p:tgtEl>
                                          <p:spTgt spid="31"/>
                                        </p:tgtEl>
                                      </p:cBhvr>
                                    </p:animEffect>
                                  </p:childTnLst>
                                </p:cTn>
                              </p:par>
                              <p:par>
                                <p:cTn id="11" presetID="14" presetClass="entr" presetSubtype="10" fill="hold" nodeType="with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randombar(horizontal)">
                                      <p:cBhvr>
                                        <p:cTn id="13" dur="500"/>
                                        <p:tgtEl>
                                          <p:spTgt spid="36"/>
                                        </p:tgtEl>
                                      </p:cBhvr>
                                    </p:animEffect>
                                  </p:childTnLst>
                                </p:cTn>
                              </p:par>
                              <p:par>
                                <p:cTn id="14" presetID="14" presetClass="entr" presetSubtype="10" fill="hold"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randombar(horizontal)">
                                      <p:cBhvr>
                                        <p:cTn id="16" dur="500"/>
                                        <p:tgtEl>
                                          <p:spTgt spid="29"/>
                                        </p:tgtEl>
                                      </p:cBhvr>
                                    </p:animEffect>
                                  </p:childTnLst>
                                </p:cTn>
                              </p:par>
                              <p:par>
                                <p:cTn id="17" presetID="14" presetClass="entr" presetSubtype="10"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randombar(horizontal)">
                                      <p:cBhvr>
                                        <p:cTn id="1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3"/>
          <a:stretch>
            <a:fillRect/>
          </a:stretch>
        </p:blipFill>
        <p:spPr>
          <a:xfrm>
            <a:off x="1643602" y="1392414"/>
            <a:ext cx="8846877" cy="4343400"/>
          </a:xfrm>
          <a:prstGeom prst="rect">
            <a:avLst/>
          </a:prstGeom>
          <a:effectLst>
            <a:outerShdw blurRad="63500" sx="102000" sy="102000" algn="ctr" rotWithShape="0">
              <a:prstClr val="black">
                <a:alpha val="40000"/>
              </a:prstClr>
            </a:outerShdw>
          </a:effectLst>
        </p:spPr>
      </p:pic>
      <p:sp>
        <p:nvSpPr>
          <p:cNvPr id="3" name="TextBox 2"/>
          <p:cNvSpPr txBox="1"/>
          <p:nvPr/>
        </p:nvSpPr>
        <p:spPr>
          <a:xfrm>
            <a:off x="3586607" y="400708"/>
            <a:ext cx="46565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ĐÁNH GIÁ SẢN PHẨM</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2" name="TextBox 11">
            <a:extLst>
              <a:ext uri="{FF2B5EF4-FFF2-40B4-BE49-F238E27FC236}">
                <a16:creationId xmlns:a16="http://schemas.microsoft.com/office/drawing/2014/main" id="{F47EDC76-93E4-69B2-B3EB-FFBB9F9285CB}"/>
              </a:ext>
            </a:extLst>
          </p:cNvPr>
          <p:cNvSpPr txBox="1"/>
          <p:nvPr/>
        </p:nvSpPr>
        <p:spPr>
          <a:xfrm>
            <a:off x="6666532" y="1392414"/>
            <a:ext cx="2545723"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de-DE"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Thực hiện đánh giá bằng hình dán</a:t>
            </a:r>
            <a:endParaRPr kumimoji="0" lang="en-US" sz="28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14" name="Picture 13"/>
          <p:cNvPicPr>
            <a:picLocks noChangeAspect="1"/>
          </p:cNvPicPr>
          <p:nvPr/>
        </p:nvPicPr>
        <p:blipFill rotWithShape="1">
          <a:blip r:embed="rId4"/>
          <a:srcRect l="6827" t="7035" r="5654" b="3542"/>
          <a:stretch/>
        </p:blipFill>
        <p:spPr>
          <a:xfrm>
            <a:off x="6469988" y="3495668"/>
            <a:ext cx="698932" cy="698932"/>
          </a:xfrm>
          <a:prstGeom prst="ellipse">
            <a:avLst/>
          </a:prstGeom>
        </p:spPr>
      </p:pic>
      <p:pic>
        <p:nvPicPr>
          <p:cNvPr id="15" name="Picture 14"/>
          <p:cNvPicPr>
            <a:picLocks noChangeAspect="1"/>
          </p:cNvPicPr>
          <p:nvPr/>
        </p:nvPicPr>
        <p:blipFill rotWithShape="1">
          <a:blip r:embed="rId5"/>
          <a:srcRect l="9571" t="6413" r="10420" b="6660"/>
          <a:stretch/>
        </p:blipFill>
        <p:spPr>
          <a:xfrm>
            <a:off x="7873865" y="4489221"/>
            <a:ext cx="738664" cy="738664"/>
          </a:xfrm>
          <a:prstGeom prst="ellipse">
            <a:avLst/>
          </a:prstGeom>
        </p:spPr>
      </p:pic>
      <p:sp>
        <p:nvSpPr>
          <p:cNvPr id="13" name="TextBox 12"/>
          <p:cNvSpPr txBox="1"/>
          <p:nvPr/>
        </p:nvSpPr>
        <p:spPr>
          <a:xfrm>
            <a:off x="2243126" y="3477760"/>
            <a:ext cx="3976804" cy="707886"/>
          </a:xfrm>
          <a:prstGeom prst="rect">
            <a:avLst/>
          </a:prstGeom>
          <a:noFill/>
        </p:spPr>
        <p:txBody>
          <a:bodyPr wrap="square" rtlCol="0">
            <a:spAutoFit/>
          </a:bodyPr>
          <a:lstStyle/>
          <a:p>
            <a:pPr lvl="0" algn="ctr">
              <a:defRPr/>
            </a:pPr>
            <a:r>
              <a:rPr lang="vi-VN" altLang="zh-CN" sz="2000">
                <a:solidFill>
                  <a:srgbClr val="002060"/>
                </a:solidFill>
                <a:latin typeface="Roboto" panose="02000000000000000000" pitchFamily="2" charset="0"/>
                <a:ea typeface="Roboto" panose="02000000000000000000" pitchFamily="2" charset="0"/>
              </a:rPr>
              <a:t>Được tạo bởi hình vuông,</a:t>
            </a:r>
            <a:r>
              <a:rPr lang="en-US" altLang="zh-CN" sz="2000">
                <a:solidFill>
                  <a:srgbClr val="002060"/>
                </a:solidFill>
                <a:latin typeface="Roboto" panose="02000000000000000000" pitchFamily="2" charset="0"/>
                <a:ea typeface="Roboto" panose="02000000000000000000" pitchFamily="2" charset="0"/>
              </a:rPr>
              <a:t> </a:t>
            </a:r>
            <a:r>
              <a:rPr lang="vi-VN" altLang="zh-CN" sz="2000">
                <a:solidFill>
                  <a:srgbClr val="002060"/>
                </a:solidFill>
                <a:latin typeface="Roboto" panose="02000000000000000000" pitchFamily="2" charset="0"/>
                <a:ea typeface="Roboto" panose="02000000000000000000" pitchFamily="2" charset="0"/>
              </a:rPr>
              <a:t>hình tròn, hình tam giác,</a:t>
            </a:r>
            <a:r>
              <a:rPr lang="en-US" altLang="zh-CN" sz="2000">
                <a:solidFill>
                  <a:srgbClr val="002060"/>
                </a:solidFill>
                <a:latin typeface="Roboto" panose="02000000000000000000" pitchFamily="2" charset="0"/>
                <a:ea typeface="Roboto" panose="02000000000000000000" pitchFamily="2" charset="0"/>
              </a:rPr>
              <a:t> </a:t>
            </a:r>
            <a:r>
              <a:rPr lang="vi-VN" altLang="zh-CN" sz="2000">
                <a:solidFill>
                  <a:srgbClr val="002060"/>
                </a:solidFill>
                <a:latin typeface="Roboto" panose="02000000000000000000" pitchFamily="2" charset="0"/>
                <a:ea typeface="Roboto" panose="02000000000000000000" pitchFamily="2" charset="0"/>
              </a:rPr>
              <a:t>hình chữ nhật</a:t>
            </a:r>
            <a:endParaRPr kumimoji="0" lang="en-US"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
        <p:nvSpPr>
          <p:cNvPr id="17" name="TextBox 16"/>
          <p:cNvSpPr txBox="1"/>
          <p:nvPr/>
        </p:nvSpPr>
        <p:spPr>
          <a:xfrm>
            <a:off x="2109672" y="4519999"/>
            <a:ext cx="3805230" cy="707886"/>
          </a:xfrm>
          <a:prstGeom prst="rect">
            <a:avLst/>
          </a:prstGeom>
          <a:noFill/>
        </p:spPr>
        <p:txBody>
          <a:bodyPr wrap="square" rtlCol="0">
            <a:spAutoFit/>
          </a:bodyPr>
          <a:lstStyle/>
          <a:p>
            <a:pPr lvl="0" algn="ctr">
              <a:defRPr/>
            </a:pPr>
            <a:r>
              <a:rPr lang="vi-VN" altLang="zh-CN" sz="2000">
                <a:solidFill>
                  <a:srgbClr val="002060"/>
                </a:solidFill>
                <a:latin typeface="Roboto" panose="02000000000000000000" pitchFamily="2" charset="0"/>
                <a:ea typeface="Roboto" panose="02000000000000000000" pitchFamily="2" charset="0"/>
              </a:rPr>
              <a:t>Trang trí đẹp, sáng tạo,</a:t>
            </a:r>
          </a:p>
          <a:p>
            <a:pPr lvl="0" algn="ctr">
              <a:defRPr/>
            </a:pPr>
            <a:r>
              <a:rPr lang="vi-VN" altLang="zh-CN" sz="2000">
                <a:solidFill>
                  <a:srgbClr val="002060"/>
                </a:solidFill>
                <a:latin typeface="Roboto" panose="02000000000000000000" pitchFamily="2" charset="0"/>
                <a:ea typeface="Roboto" panose="02000000000000000000" pitchFamily="2" charset="0"/>
              </a:rPr>
              <a:t>chắc chắn</a:t>
            </a:r>
            <a:endParaRPr kumimoji="0" lang="en-US"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939872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p:cTn id="10" dur="500" fill="hold"/>
                                        <p:tgtEl>
                                          <p:spTgt spid="12"/>
                                        </p:tgtEl>
                                        <p:attrNameLst>
                                          <p:attrName>ppt_w</p:attrName>
                                        </p:attrNameLst>
                                      </p:cBhvr>
                                      <p:tavLst>
                                        <p:tav tm="0">
                                          <p:val>
                                            <p:fltVal val="0"/>
                                          </p:val>
                                        </p:tav>
                                        <p:tav tm="100000">
                                          <p:val>
                                            <p:strVal val="#ppt_w"/>
                                          </p:val>
                                        </p:tav>
                                      </p:tavLst>
                                    </p:anim>
                                    <p:anim calcmode="lin" valueType="num">
                                      <p:cBhvr>
                                        <p:cTn id="11" dur="500" fill="hold"/>
                                        <p:tgtEl>
                                          <p:spTgt spid="12"/>
                                        </p:tgtEl>
                                        <p:attrNameLst>
                                          <p:attrName>ppt_h</p:attrName>
                                        </p:attrNameLst>
                                      </p:cBhvr>
                                      <p:tavLst>
                                        <p:tav tm="0">
                                          <p:val>
                                            <p:fltVal val="0"/>
                                          </p:val>
                                        </p:tav>
                                        <p:tav tm="100000">
                                          <p:val>
                                            <p:strVal val="#ppt_h"/>
                                          </p:val>
                                        </p:tav>
                                      </p:tavLst>
                                    </p:anim>
                                  </p:childTnLst>
                                </p:cTn>
                              </p:par>
                              <p:par>
                                <p:cTn id="12" presetID="6" presetClass="entr" presetSubtype="16" fill="hold" nodeType="with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6" presetClass="entr" presetSubtype="16"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circle(in)">
                                      <p:cBhvr>
                                        <p:cTn id="17" dur="2000"/>
                                        <p:tgtEl>
                                          <p:spTgt spid="15"/>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500"/>
                                        <p:tgtEl>
                                          <p:spTgt spid="13"/>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down)">
                                      <p:cBhvr>
                                        <p:cTn id="2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P spid="13"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694468" y="299458"/>
            <a:ext cx="4449332" cy="584775"/>
          </a:xfrm>
          <a:prstGeom prst="rect">
            <a:avLst/>
          </a:prstGeom>
          <a:noFill/>
        </p:spPr>
        <p:txBody>
          <a:bodyPr wrap="square" rtlCol="0">
            <a:spAutoFit/>
          </a:bodyPr>
          <a:lstStyle/>
          <a:p>
            <a:pPr lvl="0" algn="ctr">
              <a:defRPr/>
            </a:pPr>
            <a:r>
              <a:rPr lang="en-US" altLang="zh-CN" sz="3200">
                <a:solidFill>
                  <a:srgbClr val="0070C0"/>
                </a:solidFill>
                <a:latin typeface="Roboto Black" panose="02000000000000000000" pitchFamily="2" charset="0"/>
                <a:ea typeface="Roboto Black" panose="02000000000000000000" pitchFamily="2" charset="0"/>
              </a:rPr>
              <a:t>HÌNH KHỐI</a:t>
            </a:r>
            <a:endParaRPr lang="vi-VN" altLang="zh-CN" sz="3200">
              <a:solidFill>
                <a:srgbClr val="0070C0"/>
              </a:solidFill>
              <a:latin typeface="Roboto Black" panose="02000000000000000000" pitchFamily="2" charset="0"/>
              <a:ea typeface="Roboto Black" panose="02000000000000000000" pitchFamily="2" charset="0"/>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11" name="TextBox 10"/>
          <p:cNvSpPr txBox="1"/>
          <p:nvPr/>
        </p:nvSpPr>
        <p:spPr>
          <a:xfrm>
            <a:off x="368205" y="1157694"/>
            <a:ext cx="7142204"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Những hình nào được nhắc đến trong bài hát? </a:t>
            </a:r>
          </a:p>
        </p:txBody>
      </p:sp>
      <p:sp>
        <p:nvSpPr>
          <p:cNvPr id="74" name="TextBox 73"/>
          <p:cNvSpPr txBox="1"/>
          <p:nvPr/>
        </p:nvSpPr>
        <p:spPr>
          <a:xfrm>
            <a:off x="644992" y="5285731"/>
            <a:ext cx="1788356"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H</a:t>
            </a:r>
            <a:r>
              <a:rPr lang="vi-VN" altLang="zh-CN" sz="2400">
                <a:solidFill>
                  <a:srgbClr val="002060"/>
                </a:solidFill>
                <a:latin typeface="Roboto" panose="02000000000000000000" pitchFamily="2" charset="0"/>
                <a:ea typeface="Roboto" panose="02000000000000000000" pitchFamily="2" charset="0"/>
              </a:rPr>
              <a:t>ình vuông</a:t>
            </a:r>
          </a:p>
        </p:txBody>
      </p:sp>
      <p:grpSp>
        <p:nvGrpSpPr>
          <p:cNvPr id="9" name="Group 8"/>
          <p:cNvGrpSpPr/>
          <p:nvPr/>
        </p:nvGrpSpPr>
        <p:grpSpPr>
          <a:xfrm>
            <a:off x="9243033" y="2007021"/>
            <a:ext cx="2441196" cy="2987885"/>
            <a:chOff x="2433395" y="3220811"/>
            <a:chExt cx="2086818" cy="2826383"/>
          </a:xfrm>
        </p:grpSpPr>
        <p:sp>
          <p:nvSpPr>
            <p:cNvPr id="10" name="Rectangle 9"/>
            <p:cNvSpPr/>
            <p:nvPr/>
          </p:nvSpPr>
          <p:spPr>
            <a:xfrm>
              <a:off x="2433395" y="3220811"/>
              <a:ext cx="2086818" cy="2826383"/>
            </a:xfrm>
            <a:prstGeom prst="rect">
              <a:avLst/>
            </a:prstGeom>
            <a:solidFill>
              <a:srgbClr val="F190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p:cNvGrpSpPr/>
            <p:nvPr/>
          </p:nvGrpSpPr>
          <p:grpSpPr>
            <a:xfrm>
              <a:off x="3254471" y="3525737"/>
              <a:ext cx="866642" cy="385444"/>
              <a:chOff x="3132630" y="3429000"/>
              <a:chExt cx="866642" cy="385444"/>
            </a:xfrm>
          </p:grpSpPr>
          <p:sp>
            <p:nvSpPr>
              <p:cNvPr id="16" name="Oval 15"/>
              <p:cNvSpPr/>
              <p:nvPr/>
            </p:nvSpPr>
            <p:spPr>
              <a:xfrm>
                <a:off x="3132630" y="3429000"/>
                <a:ext cx="385444" cy="3854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7" name="Oval 16"/>
              <p:cNvSpPr/>
              <p:nvPr/>
            </p:nvSpPr>
            <p:spPr>
              <a:xfrm>
                <a:off x="3613828" y="3429000"/>
                <a:ext cx="385444" cy="3854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 name="Oval 17"/>
              <p:cNvSpPr/>
              <p:nvPr/>
            </p:nvSpPr>
            <p:spPr>
              <a:xfrm>
                <a:off x="3193685" y="3490055"/>
                <a:ext cx="324389" cy="324389"/>
              </a:xfrm>
              <a:prstGeom prst="ellipse">
                <a:avLst/>
              </a:prstGeom>
              <a:solidFill>
                <a:srgbClr val="2F2C8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Oval 18"/>
              <p:cNvSpPr/>
              <p:nvPr/>
            </p:nvSpPr>
            <p:spPr>
              <a:xfrm>
                <a:off x="3619349" y="3477023"/>
                <a:ext cx="324389" cy="324389"/>
              </a:xfrm>
              <a:prstGeom prst="ellipse">
                <a:avLst/>
              </a:prstGeom>
              <a:solidFill>
                <a:srgbClr val="2F2C8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3" name="Oval 12"/>
            <p:cNvSpPr/>
            <p:nvPr/>
          </p:nvSpPr>
          <p:spPr>
            <a:xfrm>
              <a:off x="3189496" y="3999133"/>
              <a:ext cx="155202" cy="155202"/>
            </a:xfrm>
            <a:prstGeom prst="ellipse">
              <a:avLst/>
            </a:prstGeom>
            <a:solidFill>
              <a:srgbClr val="F9CC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Oval 13"/>
            <p:cNvSpPr/>
            <p:nvPr/>
          </p:nvSpPr>
          <p:spPr>
            <a:xfrm>
              <a:off x="4043512" y="3999133"/>
              <a:ext cx="155202" cy="155202"/>
            </a:xfrm>
            <a:prstGeom prst="ellipse">
              <a:avLst/>
            </a:prstGeom>
            <a:solidFill>
              <a:srgbClr val="F9CC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Block Arc 14"/>
            <p:cNvSpPr/>
            <p:nvPr/>
          </p:nvSpPr>
          <p:spPr>
            <a:xfrm rot="9944640">
              <a:off x="3560697" y="3958178"/>
              <a:ext cx="205858" cy="224967"/>
            </a:xfrm>
            <a:prstGeom prst="blockArc">
              <a:avLst>
                <a:gd name="adj1" fmla="val 10800000"/>
                <a:gd name="adj2" fmla="val 1428488"/>
                <a:gd name="adj3" fmla="val 12837"/>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grpSp>
      <p:grpSp>
        <p:nvGrpSpPr>
          <p:cNvPr id="20" name="Group 19"/>
          <p:cNvGrpSpPr/>
          <p:nvPr/>
        </p:nvGrpSpPr>
        <p:grpSpPr>
          <a:xfrm>
            <a:off x="368205" y="2501104"/>
            <a:ext cx="2508890" cy="2173105"/>
            <a:chOff x="62181" y="3966785"/>
            <a:chExt cx="2508890" cy="2173105"/>
          </a:xfrm>
        </p:grpSpPr>
        <p:sp>
          <p:nvSpPr>
            <p:cNvPr id="21" name="Rectangle 20"/>
            <p:cNvSpPr/>
            <p:nvPr/>
          </p:nvSpPr>
          <p:spPr>
            <a:xfrm>
              <a:off x="62181" y="3966785"/>
              <a:ext cx="2508890" cy="2173105"/>
            </a:xfrm>
            <a:prstGeom prst="rect">
              <a:avLst/>
            </a:prstGeom>
            <a:solidFill>
              <a:srgbClr val="FD7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p:nvGrpSpPr>
          <p:grpSpPr>
            <a:xfrm>
              <a:off x="847702" y="4581201"/>
              <a:ext cx="866642" cy="385444"/>
              <a:chOff x="3132630" y="3429000"/>
              <a:chExt cx="866642" cy="385444"/>
            </a:xfrm>
          </p:grpSpPr>
          <p:sp>
            <p:nvSpPr>
              <p:cNvPr id="26" name="Oval 25"/>
              <p:cNvSpPr/>
              <p:nvPr/>
            </p:nvSpPr>
            <p:spPr>
              <a:xfrm>
                <a:off x="3132630" y="3429000"/>
                <a:ext cx="385444" cy="3854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7" name="Oval 26"/>
              <p:cNvSpPr/>
              <p:nvPr/>
            </p:nvSpPr>
            <p:spPr>
              <a:xfrm>
                <a:off x="3613828" y="3429000"/>
                <a:ext cx="385444" cy="3854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8" name="Oval 27"/>
              <p:cNvSpPr/>
              <p:nvPr/>
            </p:nvSpPr>
            <p:spPr>
              <a:xfrm>
                <a:off x="3163157" y="3473246"/>
                <a:ext cx="324389" cy="324389"/>
              </a:xfrm>
              <a:prstGeom prst="ellipse">
                <a:avLst/>
              </a:prstGeom>
              <a:solidFill>
                <a:srgbClr val="2F2C8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9" name="Oval 28"/>
              <p:cNvSpPr/>
              <p:nvPr/>
            </p:nvSpPr>
            <p:spPr>
              <a:xfrm>
                <a:off x="3644355" y="3459527"/>
                <a:ext cx="324389" cy="324389"/>
              </a:xfrm>
              <a:prstGeom prst="ellipse">
                <a:avLst/>
              </a:prstGeom>
              <a:solidFill>
                <a:srgbClr val="2F2C8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3" name="Oval 22"/>
            <p:cNvSpPr/>
            <p:nvPr/>
          </p:nvSpPr>
          <p:spPr>
            <a:xfrm>
              <a:off x="770101" y="5037788"/>
              <a:ext cx="155202" cy="155202"/>
            </a:xfrm>
            <a:prstGeom prst="ellipse">
              <a:avLst/>
            </a:prstGeom>
            <a:solidFill>
              <a:srgbClr val="9B7E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4" name="Oval 23"/>
            <p:cNvSpPr/>
            <p:nvPr/>
          </p:nvSpPr>
          <p:spPr>
            <a:xfrm>
              <a:off x="1624117" y="5037788"/>
              <a:ext cx="155202" cy="155202"/>
            </a:xfrm>
            <a:prstGeom prst="ellipse">
              <a:avLst/>
            </a:prstGeom>
            <a:solidFill>
              <a:srgbClr val="9B7E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Block Arc 24"/>
            <p:cNvSpPr/>
            <p:nvPr/>
          </p:nvSpPr>
          <p:spPr>
            <a:xfrm rot="9944640">
              <a:off x="1169202" y="4995277"/>
              <a:ext cx="218097" cy="228078"/>
            </a:xfrm>
            <a:prstGeom prst="blockArc">
              <a:avLst>
                <a:gd name="adj1" fmla="val 10800000"/>
                <a:gd name="adj2" fmla="val 1428488"/>
                <a:gd name="adj3" fmla="val 12837"/>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grpSp>
      <p:grpSp>
        <p:nvGrpSpPr>
          <p:cNvPr id="30" name="Group 29"/>
          <p:cNvGrpSpPr/>
          <p:nvPr/>
        </p:nvGrpSpPr>
        <p:grpSpPr>
          <a:xfrm>
            <a:off x="5613817" y="2444244"/>
            <a:ext cx="3028323" cy="2041617"/>
            <a:chOff x="4723933" y="4370078"/>
            <a:chExt cx="2729568" cy="1931519"/>
          </a:xfrm>
        </p:grpSpPr>
        <p:sp>
          <p:nvSpPr>
            <p:cNvPr id="31" name="Isosceles Triangle 30"/>
            <p:cNvSpPr/>
            <p:nvPr/>
          </p:nvSpPr>
          <p:spPr>
            <a:xfrm>
              <a:off x="4723933" y="4370078"/>
              <a:ext cx="2729568" cy="1931519"/>
            </a:xfrm>
            <a:prstGeom prst="triangle">
              <a:avLst/>
            </a:prstGeom>
            <a:solidFill>
              <a:srgbClr val="31BE6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2" name="Group 31"/>
            <p:cNvGrpSpPr/>
            <p:nvPr/>
          </p:nvGrpSpPr>
          <p:grpSpPr>
            <a:xfrm>
              <a:off x="5782898" y="5321284"/>
              <a:ext cx="885349" cy="385444"/>
              <a:chOff x="3113923" y="3429000"/>
              <a:chExt cx="885349" cy="385444"/>
            </a:xfrm>
          </p:grpSpPr>
          <p:sp>
            <p:nvSpPr>
              <p:cNvPr id="38" name="Oval 37"/>
              <p:cNvSpPr/>
              <p:nvPr/>
            </p:nvSpPr>
            <p:spPr>
              <a:xfrm>
                <a:off x="3132630" y="3429000"/>
                <a:ext cx="385444" cy="3854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9" name="Oval 38"/>
              <p:cNvSpPr/>
              <p:nvPr/>
            </p:nvSpPr>
            <p:spPr>
              <a:xfrm>
                <a:off x="3613828" y="3429000"/>
                <a:ext cx="385444" cy="3854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1" name="Oval 40"/>
              <p:cNvSpPr/>
              <p:nvPr/>
            </p:nvSpPr>
            <p:spPr>
              <a:xfrm>
                <a:off x="3113923" y="3459527"/>
                <a:ext cx="324389" cy="324389"/>
              </a:xfrm>
              <a:prstGeom prst="ellipse">
                <a:avLst/>
              </a:prstGeom>
              <a:solidFill>
                <a:srgbClr val="2F2C8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2" name="Oval 41"/>
              <p:cNvSpPr/>
              <p:nvPr/>
            </p:nvSpPr>
            <p:spPr>
              <a:xfrm>
                <a:off x="3582900" y="3477572"/>
                <a:ext cx="324389" cy="324389"/>
              </a:xfrm>
              <a:prstGeom prst="ellipse">
                <a:avLst/>
              </a:prstGeom>
              <a:solidFill>
                <a:srgbClr val="2F2C8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3" name="Oval 32"/>
            <p:cNvSpPr/>
            <p:nvPr/>
          </p:nvSpPr>
          <p:spPr>
            <a:xfrm>
              <a:off x="5736630" y="5789639"/>
              <a:ext cx="155202" cy="155202"/>
            </a:xfrm>
            <a:prstGeom prst="ellipse">
              <a:avLst/>
            </a:prstGeom>
            <a:solidFill>
              <a:srgbClr val="FC4F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5" name="Oval 34"/>
            <p:cNvSpPr/>
            <p:nvPr/>
          </p:nvSpPr>
          <p:spPr>
            <a:xfrm>
              <a:off x="6590646" y="5789639"/>
              <a:ext cx="155202" cy="155202"/>
            </a:xfrm>
            <a:prstGeom prst="ellipse">
              <a:avLst/>
            </a:prstGeom>
            <a:solidFill>
              <a:srgbClr val="FC4F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6" name="Chord 35"/>
            <p:cNvSpPr/>
            <p:nvPr/>
          </p:nvSpPr>
          <p:spPr>
            <a:xfrm rot="16200000">
              <a:off x="6057363" y="5789009"/>
              <a:ext cx="304549" cy="304549"/>
            </a:xfrm>
            <a:prstGeom prst="chord">
              <a:avLst/>
            </a:prstGeom>
            <a:solidFill>
              <a:srgbClr val="FC4F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7" name="Freeform 36"/>
            <p:cNvSpPr/>
            <p:nvPr/>
          </p:nvSpPr>
          <p:spPr>
            <a:xfrm rot="2266387" flipV="1">
              <a:off x="6102719" y="5785808"/>
              <a:ext cx="203389" cy="303352"/>
            </a:xfrm>
            <a:custGeom>
              <a:avLst/>
              <a:gdLst>
                <a:gd name="connsiteX0" fmla="*/ 139521 w 203389"/>
                <a:gd name="connsiteY0" fmla="*/ 303352 h 303352"/>
                <a:gd name="connsiteX1" fmla="*/ 187636 w 203389"/>
                <a:gd name="connsiteY1" fmla="*/ 288911 h 303352"/>
                <a:gd name="connsiteX2" fmla="*/ 203389 w 203389"/>
                <a:gd name="connsiteY2" fmla="*/ 277681 h 303352"/>
                <a:gd name="connsiteX3" fmla="*/ 195212 w 203389"/>
                <a:gd name="connsiteY3" fmla="*/ 274620 h 303352"/>
                <a:gd name="connsiteX4" fmla="*/ 124263 w 203389"/>
                <a:gd name="connsiteY4" fmla="*/ 103334 h 303352"/>
                <a:gd name="connsiteX5" fmla="*/ 178651 w 203389"/>
                <a:gd name="connsiteY5" fmla="*/ 21938 h 303352"/>
                <a:gd name="connsiteX6" fmla="*/ 187611 w 203389"/>
                <a:gd name="connsiteY6" fmla="*/ 17122 h 303352"/>
                <a:gd name="connsiteX7" fmla="*/ 179307 w 203389"/>
                <a:gd name="connsiteY7" fmla="*/ 11882 h 303352"/>
                <a:gd name="connsiteX8" fmla="*/ 0 w 203389"/>
                <a:gd name="connsiteY8" fmla="*/ 59012 h 303352"/>
                <a:gd name="connsiteX9" fmla="*/ 139521 w 203389"/>
                <a:gd name="connsiteY9" fmla="*/ 303352 h 30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3389" h="303352">
                  <a:moveTo>
                    <a:pt x="139521" y="303352"/>
                  </a:moveTo>
                  <a:cubicBezTo>
                    <a:pt x="156614" y="301185"/>
                    <a:pt x="172810" y="296214"/>
                    <a:pt x="187636" y="288911"/>
                  </a:cubicBezTo>
                  <a:lnTo>
                    <a:pt x="203389" y="277681"/>
                  </a:lnTo>
                  <a:lnTo>
                    <a:pt x="195212" y="274620"/>
                  </a:lnTo>
                  <a:cubicBezTo>
                    <a:pt x="135526" y="240160"/>
                    <a:pt x="106425" y="169907"/>
                    <a:pt x="124263" y="103334"/>
                  </a:cubicBezTo>
                  <a:cubicBezTo>
                    <a:pt x="133182" y="70048"/>
                    <a:pt x="152724" y="41832"/>
                    <a:pt x="178651" y="21938"/>
                  </a:cubicBezTo>
                  <a:lnTo>
                    <a:pt x="187611" y="17122"/>
                  </a:lnTo>
                  <a:lnTo>
                    <a:pt x="179307" y="11882"/>
                  </a:lnTo>
                  <a:cubicBezTo>
                    <a:pt x="115759" y="-14796"/>
                    <a:pt x="42216" y="4535"/>
                    <a:pt x="0" y="59012"/>
                  </a:cubicBezTo>
                  <a:lnTo>
                    <a:pt x="139521" y="303352"/>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nvGrpSpPr>
          <p:cNvPr id="43" name="Group 42"/>
          <p:cNvGrpSpPr/>
          <p:nvPr/>
        </p:nvGrpSpPr>
        <p:grpSpPr>
          <a:xfrm>
            <a:off x="3226572" y="2528283"/>
            <a:ext cx="2225173" cy="2076351"/>
            <a:chOff x="8172113" y="4257312"/>
            <a:chExt cx="1746290" cy="1578496"/>
          </a:xfrm>
        </p:grpSpPr>
        <p:sp>
          <p:nvSpPr>
            <p:cNvPr id="44" name="Oval 43"/>
            <p:cNvSpPr/>
            <p:nvPr/>
          </p:nvSpPr>
          <p:spPr>
            <a:xfrm>
              <a:off x="8172113" y="4257312"/>
              <a:ext cx="1746290" cy="1578496"/>
            </a:xfrm>
            <a:prstGeom prst="ellipse">
              <a:avLst/>
            </a:prstGeom>
            <a:pattFill prst="pct90">
              <a:fgClr>
                <a:srgbClr val="9A7DD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5" name="Oval 44"/>
            <p:cNvSpPr/>
            <p:nvPr/>
          </p:nvSpPr>
          <p:spPr>
            <a:xfrm>
              <a:off x="8407629" y="4982610"/>
              <a:ext cx="155202" cy="155202"/>
            </a:xfrm>
            <a:prstGeom prst="ellipse">
              <a:avLst/>
            </a:prstGeom>
            <a:solidFill>
              <a:srgbClr val="F9CC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6" name="Oval 45"/>
            <p:cNvSpPr/>
            <p:nvPr/>
          </p:nvSpPr>
          <p:spPr>
            <a:xfrm>
              <a:off x="9261645" y="4982610"/>
              <a:ext cx="155202" cy="155202"/>
            </a:xfrm>
            <a:prstGeom prst="ellipse">
              <a:avLst/>
            </a:prstGeom>
            <a:solidFill>
              <a:srgbClr val="F9CC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7" name="Block Arc 46"/>
            <p:cNvSpPr/>
            <p:nvPr/>
          </p:nvSpPr>
          <p:spPr>
            <a:xfrm rot="9944640">
              <a:off x="8778830" y="4941655"/>
              <a:ext cx="205858" cy="224967"/>
            </a:xfrm>
            <a:prstGeom prst="blockArc">
              <a:avLst>
                <a:gd name="adj1" fmla="val 10800000"/>
                <a:gd name="adj2" fmla="val 1428488"/>
                <a:gd name="adj3" fmla="val 12837"/>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grpSp>
          <p:nvGrpSpPr>
            <p:cNvPr id="48" name="Group 47"/>
            <p:cNvGrpSpPr/>
            <p:nvPr/>
          </p:nvGrpSpPr>
          <p:grpSpPr>
            <a:xfrm>
              <a:off x="8425157" y="4500065"/>
              <a:ext cx="866642" cy="385444"/>
              <a:chOff x="3132630" y="3429000"/>
              <a:chExt cx="866642" cy="385444"/>
            </a:xfrm>
          </p:grpSpPr>
          <p:sp>
            <p:nvSpPr>
              <p:cNvPr id="49" name="Oval 48"/>
              <p:cNvSpPr/>
              <p:nvPr/>
            </p:nvSpPr>
            <p:spPr>
              <a:xfrm>
                <a:off x="3132630" y="3429000"/>
                <a:ext cx="385444" cy="3854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0" name="Oval 49"/>
              <p:cNvSpPr/>
              <p:nvPr/>
            </p:nvSpPr>
            <p:spPr>
              <a:xfrm>
                <a:off x="3613828" y="3429000"/>
                <a:ext cx="385444" cy="3854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 name="Oval 50"/>
              <p:cNvSpPr/>
              <p:nvPr/>
            </p:nvSpPr>
            <p:spPr>
              <a:xfrm>
                <a:off x="3163157" y="3473246"/>
                <a:ext cx="324389" cy="324389"/>
              </a:xfrm>
              <a:prstGeom prst="ellipse">
                <a:avLst/>
              </a:prstGeom>
              <a:solidFill>
                <a:srgbClr val="2F2C8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2" name="Oval 51"/>
              <p:cNvSpPr/>
              <p:nvPr/>
            </p:nvSpPr>
            <p:spPr>
              <a:xfrm>
                <a:off x="3644355" y="3459527"/>
                <a:ext cx="324389" cy="324389"/>
              </a:xfrm>
              <a:prstGeom prst="ellipse">
                <a:avLst/>
              </a:prstGeom>
              <a:solidFill>
                <a:srgbClr val="2F2C8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54" name="TextBox 53"/>
          <p:cNvSpPr txBox="1"/>
          <p:nvPr/>
        </p:nvSpPr>
        <p:spPr>
          <a:xfrm>
            <a:off x="3507736" y="5285731"/>
            <a:ext cx="1662843"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H</a:t>
            </a:r>
            <a:r>
              <a:rPr lang="vi-VN" altLang="zh-CN" sz="2400">
                <a:solidFill>
                  <a:srgbClr val="002060"/>
                </a:solidFill>
                <a:latin typeface="Roboto" panose="02000000000000000000" pitchFamily="2" charset="0"/>
                <a:ea typeface="Roboto" panose="02000000000000000000" pitchFamily="2" charset="0"/>
              </a:rPr>
              <a:t>ình tròn</a:t>
            </a:r>
          </a:p>
        </p:txBody>
      </p:sp>
      <p:sp>
        <p:nvSpPr>
          <p:cNvPr id="55" name="TextBox 54"/>
          <p:cNvSpPr txBox="1"/>
          <p:nvPr/>
        </p:nvSpPr>
        <p:spPr>
          <a:xfrm>
            <a:off x="6169557" y="5285731"/>
            <a:ext cx="2135034"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H</a:t>
            </a:r>
            <a:r>
              <a:rPr lang="vi-VN" altLang="zh-CN" sz="2400">
                <a:solidFill>
                  <a:srgbClr val="002060"/>
                </a:solidFill>
                <a:latin typeface="Roboto" panose="02000000000000000000" pitchFamily="2" charset="0"/>
                <a:ea typeface="Roboto" panose="02000000000000000000" pitchFamily="2" charset="0"/>
              </a:rPr>
              <a:t>ình tam giác</a:t>
            </a:r>
          </a:p>
        </p:txBody>
      </p:sp>
      <p:sp>
        <p:nvSpPr>
          <p:cNvPr id="56" name="TextBox 55"/>
          <p:cNvSpPr txBox="1"/>
          <p:nvPr/>
        </p:nvSpPr>
        <p:spPr>
          <a:xfrm>
            <a:off x="9494916" y="5285731"/>
            <a:ext cx="2189313"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H</a:t>
            </a:r>
            <a:r>
              <a:rPr lang="vi-VN" altLang="zh-CN" sz="2400">
                <a:solidFill>
                  <a:srgbClr val="002060"/>
                </a:solidFill>
                <a:latin typeface="Roboto" panose="02000000000000000000" pitchFamily="2" charset="0"/>
                <a:ea typeface="Roboto" panose="02000000000000000000" pitchFamily="2" charset="0"/>
              </a:rPr>
              <a:t>ình chữ nhật</a:t>
            </a:r>
          </a:p>
        </p:txBody>
      </p:sp>
    </p:spTree>
    <p:extLst>
      <p:ext uri="{BB962C8B-B14F-4D97-AF65-F5344CB8AC3E}">
        <p14:creationId xmlns:p14="http://schemas.microsoft.com/office/powerpoint/2010/main" val="459991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14" presetClass="entr" presetSubtype="1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4"/>
                                        </p:tgtEl>
                                        <p:attrNameLst>
                                          <p:attrName>style.visibility</p:attrName>
                                        </p:attrNameLst>
                                      </p:cBhvr>
                                      <p:to>
                                        <p:strVal val="visible"/>
                                      </p:to>
                                    </p:set>
                                    <p:animEffect transition="in" filter="randombar(horizontal)">
                                      <p:cBhvr>
                                        <p:cTn id="17" dur="500"/>
                                        <p:tgtEl>
                                          <p:spTgt spid="74"/>
                                        </p:tgtEl>
                                      </p:cBhvr>
                                    </p:animEffect>
                                  </p:childTnLst>
                                </p:cTn>
                              </p:par>
                              <p:par>
                                <p:cTn id="18" presetID="26" presetClass="entr" presetSubtype="0" fill="hold"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down)">
                                      <p:cBhvr>
                                        <p:cTn id="20" dur="580">
                                          <p:stCondLst>
                                            <p:cond delay="0"/>
                                          </p:stCondLst>
                                        </p:cTn>
                                        <p:tgtEl>
                                          <p:spTgt spid="20"/>
                                        </p:tgtEl>
                                      </p:cBhvr>
                                    </p:animEffect>
                                    <p:anim calcmode="lin" valueType="num">
                                      <p:cBhvr>
                                        <p:cTn id="21"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26" dur="26">
                                          <p:stCondLst>
                                            <p:cond delay="650"/>
                                          </p:stCondLst>
                                        </p:cTn>
                                        <p:tgtEl>
                                          <p:spTgt spid="20"/>
                                        </p:tgtEl>
                                      </p:cBhvr>
                                      <p:to x="100000" y="60000"/>
                                    </p:animScale>
                                    <p:animScale>
                                      <p:cBhvr>
                                        <p:cTn id="27" dur="166" decel="50000">
                                          <p:stCondLst>
                                            <p:cond delay="676"/>
                                          </p:stCondLst>
                                        </p:cTn>
                                        <p:tgtEl>
                                          <p:spTgt spid="20"/>
                                        </p:tgtEl>
                                      </p:cBhvr>
                                      <p:to x="100000" y="100000"/>
                                    </p:animScale>
                                    <p:animScale>
                                      <p:cBhvr>
                                        <p:cTn id="28" dur="26">
                                          <p:stCondLst>
                                            <p:cond delay="1312"/>
                                          </p:stCondLst>
                                        </p:cTn>
                                        <p:tgtEl>
                                          <p:spTgt spid="20"/>
                                        </p:tgtEl>
                                      </p:cBhvr>
                                      <p:to x="100000" y="80000"/>
                                    </p:animScale>
                                    <p:animScale>
                                      <p:cBhvr>
                                        <p:cTn id="29" dur="166" decel="50000">
                                          <p:stCondLst>
                                            <p:cond delay="1338"/>
                                          </p:stCondLst>
                                        </p:cTn>
                                        <p:tgtEl>
                                          <p:spTgt spid="20"/>
                                        </p:tgtEl>
                                      </p:cBhvr>
                                      <p:to x="100000" y="100000"/>
                                    </p:animScale>
                                    <p:animScale>
                                      <p:cBhvr>
                                        <p:cTn id="30" dur="26">
                                          <p:stCondLst>
                                            <p:cond delay="1642"/>
                                          </p:stCondLst>
                                        </p:cTn>
                                        <p:tgtEl>
                                          <p:spTgt spid="20"/>
                                        </p:tgtEl>
                                      </p:cBhvr>
                                      <p:to x="100000" y="90000"/>
                                    </p:animScale>
                                    <p:animScale>
                                      <p:cBhvr>
                                        <p:cTn id="31" dur="166" decel="50000">
                                          <p:stCondLst>
                                            <p:cond delay="1668"/>
                                          </p:stCondLst>
                                        </p:cTn>
                                        <p:tgtEl>
                                          <p:spTgt spid="20"/>
                                        </p:tgtEl>
                                      </p:cBhvr>
                                      <p:to x="100000" y="100000"/>
                                    </p:animScale>
                                    <p:animScale>
                                      <p:cBhvr>
                                        <p:cTn id="32" dur="26">
                                          <p:stCondLst>
                                            <p:cond delay="1808"/>
                                          </p:stCondLst>
                                        </p:cTn>
                                        <p:tgtEl>
                                          <p:spTgt spid="20"/>
                                        </p:tgtEl>
                                      </p:cBhvr>
                                      <p:to x="100000" y="95000"/>
                                    </p:animScale>
                                    <p:animScale>
                                      <p:cBhvr>
                                        <p:cTn id="33" dur="166" decel="50000">
                                          <p:stCondLst>
                                            <p:cond delay="1834"/>
                                          </p:stCondLst>
                                        </p:cTn>
                                        <p:tgtEl>
                                          <p:spTgt spid="20"/>
                                        </p:tgtEl>
                                      </p:cBhvr>
                                      <p:to x="100000" y="100000"/>
                                    </p:animScale>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54"/>
                                        </p:tgtEl>
                                        <p:attrNameLst>
                                          <p:attrName>style.visibility</p:attrName>
                                        </p:attrNameLst>
                                      </p:cBhvr>
                                      <p:to>
                                        <p:strVal val="visible"/>
                                      </p:to>
                                    </p:set>
                                    <p:animEffect transition="in" filter="randombar(horizontal)">
                                      <p:cBhvr>
                                        <p:cTn id="38" dur="500"/>
                                        <p:tgtEl>
                                          <p:spTgt spid="54"/>
                                        </p:tgtEl>
                                      </p:cBhvr>
                                    </p:animEffect>
                                  </p:childTnLst>
                                </p:cTn>
                              </p:par>
                              <p:par>
                                <p:cTn id="39" presetID="26" presetClass="entr" presetSubtype="0" fill="hold" nodeType="withEffect">
                                  <p:stCondLst>
                                    <p:cond delay="0"/>
                                  </p:stCondLst>
                                  <p:childTnLst>
                                    <p:set>
                                      <p:cBhvr>
                                        <p:cTn id="40" dur="1" fill="hold">
                                          <p:stCondLst>
                                            <p:cond delay="0"/>
                                          </p:stCondLst>
                                        </p:cTn>
                                        <p:tgtEl>
                                          <p:spTgt spid="43"/>
                                        </p:tgtEl>
                                        <p:attrNameLst>
                                          <p:attrName>style.visibility</p:attrName>
                                        </p:attrNameLst>
                                      </p:cBhvr>
                                      <p:to>
                                        <p:strVal val="visible"/>
                                      </p:to>
                                    </p:set>
                                    <p:animEffect transition="in" filter="wipe(down)">
                                      <p:cBhvr>
                                        <p:cTn id="41" dur="580">
                                          <p:stCondLst>
                                            <p:cond delay="0"/>
                                          </p:stCondLst>
                                        </p:cTn>
                                        <p:tgtEl>
                                          <p:spTgt spid="43"/>
                                        </p:tgtEl>
                                      </p:cBhvr>
                                    </p:animEffect>
                                    <p:anim calcmode="lin" valueType="num">
                                      <p:cBhvr>
                                        <p:cTn id="42"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47" dur="26">
                                          <p:stCondLst>
                                            <p:cond delay="650"/>
                                          </p:stCondLst>
                                        </p:cTn>
                                        <p:tgtEl>
                                          <p:spTgt spid="43"/>
                                        </p:tgtEl>
                                      </p:cBhvr>
                                      <p:to x="100000" y="60000"/>
                                    </p:animScale>
                                    <p:animScale>
                                      <p:cBhvr>
                                        <p:cTn id="48" dur="166" decel="50000">
                                          <p:stCondLst>
                                            <p:cond delay="676"/>
                                          </p:stCondLst>
                                        </p:cTn>
                                        <p:tgtEl>
                                          <p:spTgt spid="43"/>
                                        </p:tgtEl>
                                      </p:cBhvr>
                                      <p:to x="100000" y="100000"/>
                                    </p:animScale>
                                    <p:animScale>
                                      <p:cBhvr>
                                        <p:cTn id="49" dur="26">
                                          <p:stCondLst>
                                            <p:cond delay="1312"/>
                                          </p:stCondLst>
                                        </p:cTn>
                                        <p:tgtEl>
                                          <p:spTgt spid="43"/>
                                        </p:tgtEl>
                                      </p:cBhvr>
                                      <p:to x="100000" y="80000"/>
                                    </p:animScale>
                                    <p:animScale>
                                      <p:cBhvr>
                                        <p:cTn id="50" dur="166" decel="50000">
                                          <p:stCondLst>
                                            <p:cond delay="1338"/>
                                          </p:stCondLst>
                                        </p:cTn>
                                        <p:tgtEl>
                                          <p:spTgt spid="43"/>
                                        </p:tgtEl>
                                      </p:cBhvr>
                                      <p:to x="100000" y="100000"/>
                                    </p:animScale>
                                    <p:animScale>
                                      <p:cBhvr>
                                        <p:cTn id="51" dur="26">
                                          <p:stCondLst>
                                            <p:cond delay="1642"/>
                                          </p:stCondLst>
                                        </p:cTn>
                                        <p:tgtEl>
                                          <p:spTgt spid="43"/>
                                        </p:tgtEl>
                                      </p:cBhvr>
                                      <p:to x="100000" y="90000"/>
                                    </p:animScale>
                                    <p:animScale>
                                      <p:cBhvr>
                                        <p:cTn id="52" dur="166" decel="50000">
                                          <p:stCondLst>
                                            <p:cond delay="1668"/>
                                          </p:stCondLst>
                                        </p:cTn>
                                        <p:tgtEl>
                                          <p:spTgt spid="43"/>
                                        </p:tgtEl>
                                      </p:cBhvr>
                                      <p:to x="100000" y="100000"/>
                                    </p:animScale>
                                    <p:animScale>
                                      <p:cBhvr>
                                        <p:cTn id="53" dur="26">
                                          <p:stCondLst>
                                            <p:cond delay="1808"/>
                                          </p:stCondLst>
                                        </p:cTn>
                                        <p:tgtEl>
                                          <p:spTgt spid="43"/>
                                        </p:tgtEl>
                                      </p:cBhvr>
                                      <p:to x="100000" y="95000"/>
                                    </p:animScale>
                                    <p:animScale>
                                      <p:cBhvr>
                                        <p:cTn id="54" dur="166" decel="50000">
                                          <p:stCondLst>
                                            <p:cond delay="1834"/>
                                          </p:stCondLst>
                                        </p:cTn>
                                        <p:tgtEl>
                                          <p:spTgt spid="43"/>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grpId="0" nodeType="clickEffect">
                                  <p:stCondLst>
                                    <p:cond delay="0"/>
                                  </p:stCondLst>
                                  <p:childTnLst>
                                    <p:set>
                                      <p:cBhvr>
                                        <p:cTn id="58" dur="1" fill="hold">
                                          <p:stCondLst>
                                            <p:cond delay="0"/>
                                          </p:stCondLst>
                                        </p:cTn>
                                        <p:tgtEl>
                                          <p:spTgt spid="55"/>
                                        </p:tgtEl>
                                        <p:attrNameLst>
                                          <p:attrName>style.visibility</p:attrName>
                                        </p:attrNameLst>
                                      </p:cBhvr>
                                      <p:to>
                                        <p:strVal val="visible"/>
                                      </p:to>
                                    </p:set>
                                    <p:animEffect transition="in" filter="randombar(horizontal)">
                                      <p:cBhvr>
                                        <p:cTn id="59" dur="500"/>
                                        <p:tgtEl>
                                          <p:spTgt spid="55"/>
                                        </p:tgtEl>
                                      </p:cBhvr>
                                    </p:animEffect>
                                  </p:childTnLst>
                                </p:cTn>
                              </p:par>
                              <p:par>
                                <p:cTn id="60" presetID="26" presetClass="entr" presetSubtype="0" fill="hold" nodeType="with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wipe(down)">
                                      <p:cBhvr>
                                        <p:cTn id="62" dur="580">
                                          <p:stCondLst>
                                            <p:cond delay="0"/>
                                          </p:stCondLst>
                                        </p:cTn>
                                        <p:tgtEl>
                                          <p:spTgt spid="30"/>
                                        </p:tgtEl>
                                      </p:cBhvr>
                                    </p:animEffect>
                                    <p:anim calcmode="lin" valueType="num">
                                      <p:cBhvr>
                                        <p:cTn id="63"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64"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65"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66"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67"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68" dur="26">
                                          <p:stCondLst>
                                            <p:cond delay="650"/>
                                          </p:stCondLst>
                                        </p:cTn>
                                        <p:tgtEl>
                                          <p:spTgt spid="30"/>
                                        </p:tgtEl>
                                      </p:cBhvr>
                                      <p:to x="100000" y="60000"/>
                                    </p:animScale>
                                    <p:animScale>
                                      <p:cBhvr>
                                        <p:cTn id="69" dur="166" decel="50000">
                                          <p:stCondLst>
                                            <p:cond delay="676"/>
                                          </p:stCondLst>
                                        </p:cTn>
                                        <p:tgtEl>
                                          <p:spTgt spid="30"/>
                                        </p:tgtEl>
                                      </p:cBhvr>
                                      <p:to x="100000" y="100000"/>
                                    </p:animScale>
                                    <p:animScale>
                                      <p:cBhvr>
                                        <p:cTn id="70" dur="26">
                                          <p:stCondLst>
                                            <p:cond delay="1312"/>
                                          </p:stCondLst>
                                        </p:cTn>
                                        <p:tgtEl>
                                          <p:spTgt spid="30"/>
                                        </p:tgtEl>
                                      </p:cBhvr>
                                      <p:to x="100000" y="80000"/>
                                    </p:animScale>
                                    <p:animScale>
                                      <p:cBhvr>
                                        <p:cTn id="71" dur="166" decel="50000">
                                          <p:stCondLst>
                                            <p:cond delay="1338"/>
                                          </p:stCondLst>
                                        </p:cTn>
                                        <p:tgtEl>
                                          <p:spTgt spid="30"/>
                                        </p:tgtEl>
                                      </p:cBhvr>
                                      <p:to x="100000" y="100000"/>
                                    </p:animScale>
                                    <p:animScale>
                                      <p:cBhvr>
                                        <p:cTn id="72" dur="26">
                                          <p:stCondLst>
                                            <p:cond delay="1642"/>
                                          </p:stCondLst>
                                        </p:cTn>
                                        <p:tgtEl>
                                          <p:spTgt spid="30"/>
                                        </p:tgtEl>
                                      </p:cBhvr>
                                      <p:to x="100000" y="90000"/>
                                    </p:animScale>
                                    <p:animScale>
                                      <p:cBhvr>
                                        <p:cTn id="73" dur="166" decel="50000">
                                          <p:stCondLst>
                                            <p:cond delay="1668"/>
                                          </p:stCondLst>
                                        </p:cTn>
                                        <p:tgtEl>
                                          <p:spTgt spid="30"/>
                                        </p:tgtEl>
                                      </p:cBhvr>
                                      <p:to x="100000" y="100000"/>
                                    </p:animScale>
                                    <p:animScale>
                                      <p:cBhvr>
                                        <p:cTn id="74" dur="26">
                                          <p:stCondLst>
                                            <p:cond delay="1808"/>
                                          </p:stCondLst>
                                        </p:cTn>
                                        <p:tgtEl>
                                          <p:spTgt spid="30"/>
                                        </p:tgtEl>
                                      </p:cBhvr>
                                      <p:to x="100000" y="95000"/>
                                    </p:animScale>
                                    <p:animScale>
                                      <p:cBhvr>
                                        <p:cTn id="75" dur="166" decel="50000">
                                          <p:stCondLst>
                                            <p:cond delay="1834"/>
                                          </p:stCondLst>
                                        </p:cTn>
                                        <p:tgtEl>
                                          <p:spTgt spid="30"/>
                                        </p:tgtEl>
                                      </p:cBhvr>
                                      <p:to x="100000" y="100000"/>
                                    </p:animScale>
                                  </p:childTnLst>
                                </p:cTn>
                              </p:par>
                            </p:childTnLst>
                          </p:cTn>
                        </p:par>
                      </p:childTnLst>
                    </p:cTn>
                  </p:par>
                  <p:par>
                    <p:cTn id="76" fill="hold">
                      <p:stCondLst>
                        <p:cond delay="indefinite"/>
                      </p:stCondLst>
                      <p:childTnLst>
                        <p:par>
                          <p:cTn id="77" fill="hold">
                            <p:stCondLst>
                              <p:cond delay="0"/>
                            </p:stCondLst>
                            <p:childTnLst>
                              <p:par>
                                <p:cTn id="78" presetID="14" presetClass="entr" presetSubtype="10" fill="hold" grpId="0" nodeType="clickEffect">
                                  <p:stCondLst>
                                    <p:cond delay="0"/>
                                  </p:stCondLst>
                                  <p:childTnLst>
                                    <p:set>
                                      <p:cBhvr>
                                        <p:cTn id="79" dur="1" fill="hold">
                                          <p:stCondLst>
                                            <p:cond delay="0"/>
                                          </p:stCondLst>
                                        </p:cTn>
                                        <p:tgtEl>
                                          <p:spTgt spid="56"/>
                                        </p:tgtEl>
                                        <p:attrNameLst>
                                          <p:attrName>style.visibility</p:attrName>
                                        </p:attrNameLst>
                                      </p:cBhvr>
                                      <p:to>
                                        <p:strVal val="visible"/>
                                      </p:to>
                                    </p:set>
                                    <p:animEffect transition="in" filter="randombar(horizontal)">
                                      <p:cBhvr>
                                        <p:cTn id="80" dur="500"/>
                                        <p:tgtEl>
                                          <p:spTgt spid="56"/>
                                        </p:tgtEl>
                                      </p:cBhvr>
                                    </p:animEffect>
                                  </p:childTnLst>
                                </p:cTn>
                              </p:par>
                              <p:par>
                                <p:cTn id="81" presetID="26" presetClass="entr" presetSubtype="0" fill="hold" nodeType="withEffect">
                                  <p:stCondLst>
                                    <p:cond delay="0"/>
                                  </p:stCondLst>
                                  <p:childTnLst>
                                    <p:set>
                                      <p:cBhvr>
                                        <p:cTn id="82" dur="1" fill="hold">
                                          <p:stCondLst>
                                            <p:cond delay="0"/>
                                          </p:stCondLst>
                                        </p:cTn>
                                        <p:tgtEl>
                                          <p:spTgt spid="9"/>
                                        </p:tgtEl>
                                        <p:attrNameLst>
                                          <p:attrName>style.visibility</p:attrName>
                                        </p:attrNameLst>
                                      </p:cBhvr>
                                      <p:to>
                                        <p:strVal val="visible"/>
                                      </p:to>
                                    </p:set>
                                    <p:animEffect transition="in" filter="wipe(down)">
                                      <p:cBhvr>
                                        <p:cTn id="83" dur="580">
                                          <p:stCondLst>
                                            <p:cond delay="0"/>
                                          </p:stCondLst>
                                        </p:cTn>
                                        <p:tgtEl>
                                          <p:spTgt spid="9"/>
                                        </p:tgtEl>
                                      </p:cBhvr>
                                    </p:animEffect>
                                    <p:anim calcmode="lin" valueType="num">
                                      <p:cBhvr>
                                        <p:cTn id="8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8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8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8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8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89" dur="26">
                                          <p:stCondLst>
                                            <p:cond delay="650"/>
                                          </p:stCondLst>
                                        </p:cTn>
                                        <p:tgtEl>
                                          <p:spTgt spid="9"/>
                                        </p:tgtEl>
                                      </p:cBhvr>
                                      <p:to x="100000" y="60000"/>
                                    </p:animScale>
                                    <p:animScale>
                                      <p:cBhvr>
                                        <p:cTn id="90" dur="166" decel="50000">
                                          <p:stCondLst>
                                            <p:cond delay="676"/>
                                          </p:stCondLst>
                                        </p:cTn>
                                        <p:tgtEl>
                                          <p:spTgt spid="9"/>
                                        </p:tgtEl>
                                      </p:cBhvr>
                                      <p:to x="100000" y="100000"/>
                                    </p:animScale>
                                    <p:animScale>
                                      <p:cBhvr>
                                        <p:cTn id="91" dur="26">
                                          <p:stCondLst>
                                            <p:cond delay="1312"/>
                                          </p:stCondLst>
                                        </p:cTn>
                                        <p:tgtEl>
                                          <p:spTgt spid="9"/>
                                        </p:tgtEl>
                                      </p:cBhvr>
                                      <p:to x="100000" y="80000"/>
                                    </p:animScale>
                                    <p:animScale>
                                      <p:cBhvr>
                                        <p:cTn id="92" dur="166" decel="50000">
                                          <p:stCondLst>
                                            <p:cond delay="1338"/>
                                          </p:stCondLst>
                                        </p:cTn>
                                        <p:tgtEl>
                                          <p:spTgt spid="9"/>
                                        </p:tgtEl>
                                      </p:cBhvr>
                                      <p:to x="100000" y="100000"/>
                                    </p:animScale>
                                    <p:animScale>
                                      <p:cBhvr>
                                        <p:cTn id="93" dur="26">
                                          <p:stCondLst>
                                            <p:cond delay="1642"/>
                                          </p:stCondLst>
                                        </p:cTn>
                                        <p:tgtEl>
                                          <p:spTgt spid="9"/>
                                        </p:tgtEl>
                                      </p:cBhvr>
                                      <p:to x="100000" y="90000"/>
                                    </p:animScale>
                                    <p:animScale>
                                      <p:cBhvr>
                                        <p:cTn id="94" dur="166" decel="50000">
                                          <p:stCondLst>
                                            <p:cond delay="1668"/>
                                          </p:stCondLst>
                                        </p:cTn>
                                        <p:tgtEl>
                                          <p:spTgt spid="9"/>
                                        </p:tgtEl>
                                      </p:cBhvr>
                                      <p:to x="100000" y="100000"/>
                                    </p:animScale>
                                    <p:animScale>
                                      <p:cBhvr>
                                        <p:cTn id="95" dur="26">
                                          <p:stCondLst>
                                            <p:cond delay="1808"/>
                                          </p:stCondLst>
                                        </p:cTn>
                                        <p:tgtEl>
                                          <p:spTgt spid="9"/>
                                        </p:tgtEl>
                                      </p:cBhvr>
                                      <p:to x="100000" y="95000"/>
                                    </p:animScale>
                                    <p:animScale>
                                      <p:cBhvr>
                                        <p:cTn id="96"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74" grpId="0"/>
      <p:bldP spid="54" grpId="0"/>
      <p:bldP spid="55" grpId="0"/>
      <p:bldP spid="5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4602" y="3430402"/>
            <a:ext cx="1315971" cy="2156169"/>
          </a:xfrm>
          <a:prstGeom prst="rect">
            <a:avLst/>
          </a:prstGeom>
        </p:spPr>
      </p:pic>
      <p:sp>
        <p:nvSpPr>
          <p:cNvPr id="5" name="TextBox 4">
            <a:extLst>
              <a:ext uri="{FF2B5EF4-FFF2-40B4-BE49-F238E27FC236}">
                <a16:creationId xmlns:a16="http://schemas.microsoft.com/office/drawing/2014/main" id="{B725248E-A0D6-AD5A-5800-9A78FC7887FD}"/>
              </a:ext>
            </a:extLst>
          </p:cNvPr>
          <p:cNvSpPr txBox="1"/>
          <p:nvPr/>
        </p:nvSpPr>
        <p:spPr>
          <a:xfrm>
            <a:off x="2832516" y="2599405"/>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B050"/>
                </a:solidFill>
                <a:effectLst/>
                <a:uLnTx/>
                <a:uFillTx/>
                <a:latin typeface="Roboto Black" panose="02000000000000000000" pitchFamily="2" charset="0"/>
                <a:ea typeface="Roboto Black" panose="02000000000000000000" pitchFamily="2" charset="0"/>
                <a:cs typeface="+mn-cs"/>
              </a:rPr>
              <a:t>TẠM</a:t>
            </a:r>
            <a:r>
              <a:rPr kumimoji="0" lang="en-US" sz="4800" b="1" i="0" u="none" strike="noStrike" kern="1200" cap="none" spc="0" normalizeH="0" noProof="0">
                <a:ln>
                  <a:noFill/>
                </a:ln>
                <a:solidFill>
                  <a:srgbClr val="00B050"/>
                </a:solidFill>
                <a:effectLst/>
                <a:uLnTx/>
                <a:uFillTx/>
                <a:latin typeface="Roboto Black" panose="02000000000000000000" pitchFamily="2" charset="0"/>
                <a:ea typeface="Roboto Black" panose="02000000000000000000" pitchFamily="2" charset="0"/>
                <a:cs typeface="+mn-cs"/>
              </a:rPr>
              <a:t> BIỆT CÁC EM</a:t>
            </a:r>
            <a:endParaRPr kumimoji="0" lang="en-US" sz="48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cs typeface="+mn-cs"/>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302" y="227513"/>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grpSp>
        <p:nvGrpSpPr>
          <p:cNvPr id="7" name="Group 6"/>
          <p:cNvGrpSpPr/>
          <p:nvPr/>
        </p:nvGrpSpPr>
        <p:grpSpPr>
          <a:xfrm>
            <a:off x="7768009" y="227513"/>
            <a:ext cx="1841407" cy="1594957"/>
            <a:chOff x="62181" y="3966785"/>
            <a:chExt cx="2508890" cy="2173105"/>
          </a:xfrm>
        </p:grpSpPr>
        <p:sp>
          <p:nvSpPr>
            <p:cNvPr id="8" name="Rectangle 7"/>
            <p:cNvSpPr/>
            <p:nvPr/>
          </p:nvSpPr>
          <p:spPr>
            <a:xfrm>
              <a:off x="62181" y="3966785"/>
              <a:ext cx="2508890" cy="2173105"/>
            </a:xfrm>
            <a:prstGeom prst="rect">
              <a:avLst/>
            </a:prstGeom>
            <a:solidFill>
              <a:srgbClr val="FD7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p:nvPr/>
          </p:nvGrpSpPr>
          <p:grpSpPr>
            <a:xfrm>
              <a:off x="847702" y="4581201"/>
              <a:ext cx="866642" cy="385444"/>
              <a:chOff x="3132630" y="3429000"/>
              <a:chExt cx="866642" cy="385444"/>
            </a:xfrm>
          </p:grpSpPr>
          <p:sp>
            <p:nvSpPr>
              <p:cNvPr id="13" name="Oval 12"/>
              <p:cNvSpPr/>
              <p:nvPr/>
            </p:nvSpPr>
            <p:spPr>
              <a:xfrm>
                <a:off x="3132630" y="3429000"/>
                <a:ext cx="385444" cy="3854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Oval 13"/>
              <p:cNvSpPr/>
              <p:nvPr/>
            </p:nvSpPr>
            <p:spPr>
              <a:xfrm>
                <a:off x="3613828" y="3429000"/>
                <a:ext cx="385444" cy="3854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Oval 14"/>
              <p:cNvSpPr/>
              <p:nvPr/>
            </p:nvSpPr>
            <p:spPr>
              <a:xfrm>
                <a:off x="3163157" y="3473246"/>
                <a:ext cx="324389" cy="324389"/>
              </a:xfrm>
              <a:prstGeom prst="ellipse">
                <a:avLst/>
              </a:prstGeom>
              <a:solidFill>
                <a:srgbClr val="2F2C8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Oval 15"/>
              <p:cNvSpPr/>
              <p:nvPr/>
            </p:nvSpPr>
            <p:spPr>
              <a:xfrm>
                <a:off x="3644355" y="3459527"/>
                <a:ext cx="324389" cy="324389"/>
              </a:xfrm>
              <a:prstGeom prst="ellipse">
                <a:avLst/>
              </a:prstGeom>
              <a:solidFill>
                <a:srgbClr val="2F2C8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0" name="Oval 9"/>
            <p:cNvSpPr/>
            <p:nvPr/>
          </p:nvSpPr>
          <p:spPr>
            <a:xfrm>
              <a:off x="770101" y="5037788"/>
              <a:ext cx="155202" cy="155202"/>
            </a:xfrm>
            <a:prstGeom prst="ellipse">
              <a:avLst/>
            </a:prstGeom>
            <a:solidFill>
              <a:srgbClr val="9B7E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Oval 10"/>
            <p:cNvSpPr/>
            <p:nvPr/>
          </p:nvSpPr>
          <p:spPr>
            <a:xfrm>
              <a:off x="1624117" y="5037788"/>
              <a:ext cx="155202" cy="155202"/>
            </a:xfrm>
            <a:prstGeom prst="ellipse">
              <a:avLst/>
            </a:prstGeom>
            <a:solidFill>
              <a:srgbClr val="9B7E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Block Arc 11"/>
            <p:cNvSpPr/>
            <p:nvPr/>
          </p:nvSpPr>
          <p:spPr>
            <a:xfrm rot="9944640">
              <a:off x="1169202" y="4995277"/>
              <a:ext cx="218097" cy="228078"/>
            </a:xfrm>
            <a:prstGeom prst="blockArc">
              <a:avLst>
                <a:gd name="adj1" fmla="val 10800000"/>
                <a:gd name="adj2" fmla="val 1428488"/>
                <a:gd name="adj3" fmla="val 12837"/>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grpSp>
      <p:grpSp>
        <p:nvGrpSpPr>
          <p:cNvPr id="17" name="Group 16"/>
          <p:cNvGrpSpPr/>
          <p:nvPr/>
        </p:nvGrpSpPr>
        <p:grpSpPr>
          <a:xfrm>
            <a:off x="9242587" y="2003870"/>
            <a:ext cx="2222647" cy="1498451"/>
            <a:chOff x="4723933" y="4370078"/>
            <a:chExt cx="2729568" cy="1931519"/>
          </a:xfrm>
        </p:grpSpPr>
        <p:sp>
          <p:nvSpPr>
            <p:cNvPr id="18" name="Isosceles Triangle 17"/>
            <p:cNvSpPr/>
            <p:nvPr/>
          </p:nvSpPr>
          <p:spPr>
            <a:xfrm>
              <a:off x="4723933" y="4370078"/>
              <a:ext cx="2729568" cy="1931519"/>
            </a:xfrm>
            <a:prstGeom prst="triangle">
              <a:avLst/>
            </a:prstGeom>
            <a:solidFill>
              <a:srgbClr val="31BE6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9" name="Group 18"/>
            <p:cNvGrpSpPr/>
            <p:nvPr/>
          </p:nvGrpSpPr>
          <p:grpSpPr>
            <a:xfrm>
              <a:off x="5782898" y="5321284"/>
              <a:ext cx="885349" cy="385444"/>
              <a:chOff x="3113923" y="3429000"/>
              <a:chExt cx="885349" cy="385444"/>
            </a:xfrm>
          </p:grpSpPr>
          <p:sp>
            <p:nvSpPr>
              <p:cNvPr id="24" name="Oval 23"/>
              <p:cNvSpPr/>
              <p:nvPr/>
            </p:nvSpPr>
            <p:spPr>
              <a:xfrm>
                <a:off x="3132630" y="3429000"/>
                <a:ext cx="385444" cy="3854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Oval 24"/>
              <p:cNvSpPr/>
              <p:nvPr/>
            </p:nvSpPr>
            <p:spPr>
              <a:xfrm>
                <a:off x="3613828" y="3429000"/>
                <a:ext cx="385444" cy="3854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Oval 25"/>
              <p:cNvSpPr/>
              <p:nvPr/>
            </p:nvSpPr>
            <p:spPr>
              <a:xfrm>
                <a:off x="3113923" y="3459527"/>
                <a:ext cx="324389" cy="324389"/>
              </a:xfrm>
              <a:prstGeom prst="ellipse">
                <a:avLst/>
              </a:prstGeom>
              <a:solidFill>
                <a:srgbClr val="2F2C8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7" name="Oval 26"/>
              <p:cNvSpPr/>
              <p:nvPr/>
            </p:nvSpPr>
            <p:spPr>
              <a:xfrm>
                <a:off x="3582900" y="3477572"/>
                <a:ext cx="324389" cy="324389"/>
              </a:xfrm>
              <a:prstGeom prst="ellipse">
                <a:avLst/>
              </a:prstGeom>
              <a:solidFill>
                <a:srgbClr val="2F2C8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0" name="Oval 19"/>
            <p:cNvSpPr/>
            <p:nvPr/>
          </p:nvSpPr>
          <p:spPr>
            <a:xfrm>
              <a:off x="5736630" y="5789639"/>
              <a:ext cx="155202" cy="155202"/>
            </a:xfrm>
            <a:prstGeom prst="ellipse">
              <a:avLst/>
            </a:prstGeom>
            <a:solidFill>
              <a:srgbClr val="FC4F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20"/>
            <p:cNvSpPr/>
            <p:nvPr/>
          </p:nvSpPr>
          <p:spPr>
            <a:xfrm>
              <a:off x="6590646" y="5789639"/>
              <a:ext cx="155202" cy="155202"/>
            </a:xfrm>
            <a:prstGeom prst="ellipse">
              <a:avLst/>
            </a:prstGeom>
            <a:solidFill>
              <a:srgbClr val="FC4F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2" name="Chord 21"/>
            <p:cNvSpPr/>
            <p:nvPr/>
          </p:nvSpPr>
          <p:spPr>
            <a:xfrm rot="16200000">
              <a:off x="6057363" y="5789009"/>
              <a:ext cx="304549" cy="304549"/>
            </a:xfrm>
            <a:prstGeom prst="chord">
              <a:avLst/>
            </a:prstGeom>
            <a:solidFill>
              <a:srgbClr val="FC4F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3" name="Freeform 22"/>
            <p:cNvSpPr/>
            <p:nvPr/>
          </p:nvSpPr>
          <p:spPr>
            <a:xfrm rot="2266387" flipV="1">
              <a:off x="6102719" y="5785808"/>
              <a:ext cx="203389" cy="303352"/>
            </a:xfrm>
            <a:custGeom>
              <a:avLst/>
              <a:gdLst>
                <a:gd name="connsiteX0" fmla="*/ 139521 w 203389"/>
                <a:gd name="connsiteY0" fmla="*/ 303352 h 303352"/>
                <a:gd name="connsiteX1" fmla="*/ 187636 w 203389"/>
                <a:gd name="connsiteY1" fmla="*/ 288911 h 303352"/>
                <a:gd name="connsiteX2" fmla="*/ 203389 w 203389"/>
                <a:gd name="connsiteY2" fmla="*/ 277681 h 303352"/>
                <a:gd name="connsiteX3" fmla="*/ 195212 w 203389"/>
                <a:gd name="connsiteY3" fmla="*/ 274620 h 303352"/>
                <a:gd name="connsiteX4" fmla="*/ 124263 w 203389"/>
                <a:gd name="connsiteY4" fmla="*/ 103334 h 303352"/>
                <a:gd name="connsiteX5" fmla="*/ 178651 w 203389"/>
                <a:gd name="connsiteY5" fmla="*/ 21938 h 303352"/>
                <a:gd name="connsiteX6" fmla="*/ 187611 w 203389"/>
                <a:gd name="connsiteY6" fmla="*/ 17122 h 303352"/>
                <a:gd name="connsiteX7" fmla="*/ 179307 w 203389"/>
                <a:gd name="connsiteY7" fmla="*/ 11882 h 303352"/>
                <a:gd name="connsiteX8" fmla="*/ 0 w 203389"/>
                <a:gd name="connsiteY8" fmla="*/ 59012 h 303352"/>
                <a:gd name="connsiteX9" fmla="*/ 139521 w 203389"/>
                <a:gd name="connsiteY9" fmla="*/ 303352 h 30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3389" h="303352">
                  <a:moveTo>
                    <a:pt x="139521" y="303352"/>
                  </a:moveTo>
                  <a:cubicBezTo>
                    <a:pt x="156614" y="301185"/>
                    <a:pt x="172810" y="296214"/>
                    <a:pt x="187636" y="288911"/>
                  </a:cubicBezTo>
                  <a:lnTo>
                    <a:pt x="203389" y="277681"/>
                  </a:lnTo>
                  <a:lnTo>
                    <a:pt x="195212" y="274620"/>
                  </a:lnTo>
                  <a:cubicBezTo>
                    <a:pt x="135526" y="240160"/>
                    <a:pt x="106425" y="169907"/>
                    <a:pt x="124263" y="103334"/>
                  </a:cubicBezTo>
                  <a:cubicBezTo>
                    <a:pt x="133182" y="70048"/>
                    <a:pt x="152724" y="41832"/>
                    <a:pt x="178651" y="21938"/>
                  </a:cubicBezTo>
                  <a:lnTo>
                    <a:pt x="187611" y="17122"/>
                  </a:lnTo>
                  <a:lnTo>
                    <a:pt x="179307" y="11882"/>
                  </a:lnTo>
                  <a:cubicBezTo>
                    <a:pt x="115759" y="-14796"/>
                    <a:pt x="42216" y="4535"/>
                    <a:pt x="0" y="59012"/>
                  </a:cubicBezTo>
                  <a:lnTo>
                    <a:pt x="139521" y="303352"/>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nvGrpSpPr>
          <p:cNvPr id="28" name="Group 27"/>
          <p:cNvGrpSpPr/>
          <p:nvPr/>
        </p:nvGrpSpPr>
        <p:grpSpPr>
          <a:xfrm>
            <a:off x="5870263" y="5108588"/>
            <a:ext cx="1633172" cy="1523944"/>
            <a:chOff x="8172113" y="4257312"/>
            <a:chExt cx="1746290" cy="1578496"/>
          </a:xfrm>
        </p:grpSpPr>
        <p:sp>
          <p:nvSpPr>
            <p:cNvPr id="29" name="Oval 28"/>
            <p:cNvSpPr/>
            <p:nvPr/>
          </p:nvSpPr>
          <p:spPr>
            <a:xfrm>
              <a:off x="8172113" y="4257312"/>
              <a:ext cx="1746290" cy="1578496"/>
            </a:xfrm>
            <a:prstGeom prst="ellipse">
              <a:avLst/>
            </a:prstGeom>
            <a:pattFill prst="pct90">
              <a:fgClr>
                <a:srgbClr val="9A7DD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0" name="Oval 29"/>
            <p:cNvSpPr/>
            <p:nvPr/>
          </p:nvSpPr>
          <p:spPr>
            <a:xfrm>
              <a:off x="8407629" y="4982610"/>
              <a:ext cx="155202" cy="155202"/>
            </a:xfrm>
            <a:prstGeom prst="ellipse">
              <a:avLst/>
            </a:prstGeom>
            <a:solidFill>
              <a:srgbClr val="F9CC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 name="Oval 30"/>
            <p:cNvSpPr/>
            <p:nvPr/>
          </p:nvSpPr>
          <p:spPr>
            <a:xfrm>
              <a:off x="9261645" y="4982610"/>
              <a:ext cx="155202" cy="155202"/>
            </a:xfrm>
            <a:prstGeom prst="ellipse">
              <a:avLst/>
            </a:prstGeom>
            <a:solidFill>
              <a:srgbClr val="F9CC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2" name="Block Arc 31"/>
            <p:cNvSpPr/>
            <p:nvPr/>
          </p:nvSpPr>
          <p:spPr>
            <a:xfrm rot="9944640">
              <a:off x="8778830" y="4941655"/>
              <a:ext cx="205858" cy="224967"/>
            </a:xfrm>
            <a:prstGeom prst="blockArc">
              <a:avLst>
                <a:gd name="adj1" fmla="val 10800000"/>
                <a:gd name="adj2" fmla="val 1428488"/>
                <a:gd name="adj3" fmla="val 12837"/>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grpSp>
          <p:nvGrpSpPr>
            <p:cNvPr id="33" name="Group 32"/>
            <p:cNvGrpSpPr/>
            <p:nvPr/>
          </p:nvGrpSpPr>
          <p:grpSpPr>
            <a:xfrm>
              <a:off x="8425157" y="4500065"/>
              <a:ext cx="866642" cy="385444"/>
              <a:chOff x="3132630" y="3429000"/>
              <a:chExt cx="866642" cy="385444"/>
            </a:xfrm>
          </p:grpSpPr>
          <p:sp>
            <p:nvSpPr>
              <p:cNvPr id="34" name="Oval 33"/>
              <p:cNvSpPr/>
              <p:nvPr/>
            </p:nvSpPr>
            <p:spPr>
              <a:xfrm>
                <a:off x="3132630" y="3429000"/>
                <a:ext cx="385444" cy="3854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5" name="Oval 34"/>
              <p:cNvSpPr/>
              <p:nvPr/>
            </p:nvSpPr>
            <p:spPr>
              <a:xfrm>
                <a:off x="3613828" y="3429000"/>
                <a:ext cx="385444" cy="3854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6" name="Oval 35"/>
              <p:cNvSpPr/>
              <p:nvPr/>
            </p:nvSpPr>
            <p:spPr>
              <a:xfrm>
                <a:off x="3163157" y="3473246"/>
                <a:ext cx="324389" cy="324389"/>
              </a:xfrm>
              <a:prstGeom prst="ellipse">
                <a:avLst/>
              </a:prstGeom>
              <a:solidFill>
                <a:srgbClr val="2F2C8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7" name="Oval 36"/>
              <p:cNvSpPr/>
              <p:nvPr/>
            </p:nvSpPr>
            <p:spPr>
              <a:xfrm>
                <a:off x="3644355" y="3459527"/>
                <a:ext cx="324389" cy="324389"/>
              </a:xfrm>
              <a:prstGeom prst="ellipse">
                <a:avLst/>
              </a:prstGeom>
              <a:solidFill>
                <a:srgbClr val="2F2C8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Tree>
    <p:extLst>
      <p:ext uri="{BB962C8B-B14F-4D97-AF65-F5344CB8AC3E}">
        <p14:creationId xmlns:p14="http://schemas.microsoft.com/office/powerpoint/2010/main" val="2124770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 presetClass="entr" presetSubtype="1" fill="hold" grpId="0" nodeType="withEffect">
                                  <p:stCondLst>
                                    <p:cond delay="0"/>
                                  </p:stCondLst>
                                  <p:iterate type="lt">
                                    <p:tmPct val="0"/>
                                  </p:iterate>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0-#ppt_h/2"/>
                                          </p:val>
                                        </p:tav>
                                        <p:tav tm="100000">
                                          <p:val>
                                            <p:strVal val="#ppt_y"/>
                                          </p:val>
                                        </p:tav>
                                      </p:tavLst>
                                    </p:anim>
                                  </p:childTnLst>
                                </p:cTn>
                              </p:par>
                              <p:par>
                                <p:cTn id="18" presetID="10" presetClass="entr" presetSubtype="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par>
                                <p:cTn id="21" presetID="10" presetClass="entr" presetSubtype="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par>
                                <p:cTn id="24" presetID="10" presetClass="entr" presetSubtype="0" fill="hold" nodeType="with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fade">
                                      <p:cBhvr>
                                        <p:cTn id="26" dur="500"/>
                                        <p:tgtEl>
                                          <p:spTgt spid="28"/>
                                        </p:tgtEl>
                                      </p:cBhvr>
                                    </p:animEffect>
                                  </p:childTnLst>
                                </p:cTn>
                              </p:par>
                              <p:par>
                                <p:cTn id="27" presetID="0" presetClass="path" presetSubtype="0" repeatCount="indefinite" accel="50000" decel="50000" fill="hold" nodeType="withEffect">
                                  <p:stCondLst>
                                    <p:cond delay="1000"/>
                                  </p:stCondLst>
                                  <p:childTnLst>
                                    <p:animMotion origin="layout" path="M -7.29167E-6 3.7037E-7 L -0.19636 0.07639 L -0.43659 -0.08681 L -0.26381 -0.31459 L -0.4862 -0.57685 L -0.23764 -0.85996 L 0.04804 -0.45533 L 0.12812 -0.88079 L 0.49817 -0.65023 L 0.44505 -0.18866 L 0.12643 0.10648 L 0.12643 0.10648 " pathEditMode="relative" ptsTypes="AAAAAAAAAAAA">
                                      <p:cBhvr>
                                        <p:cTn id="28" dur="15000" fill="hold"/>
                                        <p:tgtEl>
                                          <p:spTgt spid="28"/>
                                        </p:tgtEl>
                                        <p:attrNameLst>
                                          <p:attrName>ppt_x</p:attrName>
                                          <p:attrName>ppt_y</p:attrName>
                                        </p:attrNameLst>
                                      </p:cBhvr>
                                    </p:animMotion>
                                  </p:childTnLst>
                                </p:cTn>
                              </p:par>
                              <p:par>
                                <p:cTn id="29" presetID="0" presetClass="path" presetSubtype="0" repeatCount="indefinite" accel="50000" decel="50000" fill="hold" nodeType="withEffect">
                                  <p:stCondLst>
                                    <p:cond delay="2000"/>
                                  </p:stCondLst>
                                  <p:childTnLst>
                                    <p:animMotion origin="layout" path="M -0.09011 0.02176 L -0.06146 0.48171 L -0.20977 0.19398 L -0.43724 0.10393 L -0.64115 0.49074 L -0.85938 0.06805 L -0.6918 -0.21945 L -0.6875 -0.4831 L -0.52995 -0.12662 L -0.40612 -0.4787 L -0.37917 0.0456 L -0.1862 -0.10116 L -0.14154 -0.48033 L 0.07682 -0.12963 " pathEditMode="relative" rAng="0" ptsTypes="AAAAAAAAAAAAAA">
                                      <p:cBhvr>
                                        <p:cTn id="30" dur="15000" fill="hold"/>
                                        <p:tgtEl>
                                          <p:spTgt spid="17"/>
                                        </p:tgtEl>
                                        <p:attrNameLst>
                                          <p:attrName>ppt_x</p:attrName>
                                          <p:attrName>ppt_y</p:attrName>
                                        </p:attrNameLst>
                                      </p:cBhvr>
                                      <p:rCtr x="-30117" y="-1806"/>
                                    </p:animMotion>
                                  </p:childTnLst>
                                </p:cTn>
                              </p:par>
                              <p:par>
                                <p:cTn id="31" presetID="0" presetClass="path" presetSubtype="0" repeatCount="indefinite" accel="50000" decel="50000" fill="hold" nodeType="withEffect">
                                  <p:stCondLst>
                                    <p:cond delay="0"/>
                                  </p:stCondLst>
                                  <p:childTnLst>
                                    <p:animMotion origin="layout" path="M -0.08568 0.03773 L -0.39323 -0.04445 L -0.54323 0.18912 L -0.62409 0.40324 L -0.32331 0.20555 L -0.40091 0.59652 L -0.18346 0.47523 L 0.01706 0.81088 L 0.19661 0.41689 L 0.04401 0.12314 " pathEditMode="relative" ptsTypes="AAAAAAAAAA">
                                      <p:cBhvr>
                                        <p:cTn id="32" dur="15000" fill="hold"/>
                                        <p:tgtEl>
                                          <p:spTgt spid="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694468" y="299458"/>
            <a:ext cx="4449332" cy="584775"/>
          </a:xfrm>
          <a:prstGeom prst="rect">
            <a:avLst/>
          </a:prstGeom>
          <a:noFill/>
        </p:spPr>
        <p:txBody>
          <a:bodyPr wrap="square" rtlCol="0">
            <a:spAutoFit/>
          </a:bodyPr>
          <a:lstStyle/>
          <a:p>
            <a:pPr lvl="0" algn="ctr">
              <a:defRPr/>
            </a:pPr>
            <a:r>
              <a:rPr lang="en-US" altLang="zh-CN" sz="3200">
                <a:solidFill>
                  <a:srgbClr val="0070C0"/>
                </a:solidFill>
                <a:latin typeface="Roboto Black" panose="02000000000000000000" pitchFamily="2" charset="0"/>
                <a:ea typeface="Roboto Black" panose="02000000000000000000" pitchFamily="2" charset="0"/>
              </a:rPr>
              <a:t>QUAN SÁT TRANH</a:t>
            </a:r>
            <a:endParaRPr lang="vi-VN" altLang="zh-CN" sz="3200">
              <a:solidFill>
                <a:srgbClr val="0070C0"/>
              </a:solidFill>
              <a:latin typeface="Roboto Black" panose="02000000000000000000" pitchFamily="2" charset="0"/>
              <a:ea typeface="Roboto Black" panose="02000000000000000000" pitchFamily="2" charset="0"/>
            </a:endParaRPr>
          </a:p>
        </p:txBody>
      </p:sp>
      <p:pic>
        <p:nvPicPr>
          <p:cNvPr id="3" name="Picture 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178848" y="1157694"/>
            <a:ext cx="6719975" cy="4493093"/>
          </a:xfrm>
          <a:prstGeom prst="rect">
            <a:avLst/>
          </a:prstGeom>
          <a:effectLst>
            <a:outerShdw blurRad="63500" sx="102000" sy="102000" algn="ctr" rotWithShape="0">
              <a:prstClr val="black">
                <a:alpha val="40000"/>
              </a:prstClr>
            </a:outerShdw>
          </a:effectLst>
        </p:spPr>
      </p:pic>
      <p:pic>
        <p:nvPicPr>
          <p:cNvPr id="34" name="Picture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11" name="TextBox 10"/>
          <p:cNvSpPr txBox="1"/>
          <p:nvPr/>
        </p:nvSpPr>
        <p:spPr>
          <a:xfrm>
            <a:off x="1078765" y="1998980"/>
            <a:ext cx="2794593" cy="830997"/>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Các bạn trong tranh đang làm gì?</a:t>
            </a:r>
          </a:p>
        </p:txBody>
      </p:sp>
      <p:sp>
        <p:nvSpPr>
          <p:cNvPr id="74" name="TextBox 73"/>
          <p:cNvSpPr txBox="1"/>
          <p:nvPr/>
        </p:nvSpPr>
        <p:spPr>
          <a:xfrm>
            <a:off x="1190352" y="3944725"/>
            <a:ext cx="2757004" cy="830997"/>
          </a:xfrm>
          <a:prstGeom prst="rect">
            <a:avLst/>
          </a:prstGeom>
          <a:noFill/>
        </p:spPr>
        <p:txBody>
          <a:bodyPr wrap="square" rtlCol="0">
            <a:spAutoFit/>
          </a:bodyPr>
          <a:lstStyle/>
          <a:p>
            <a:pPr lvl="0" algn="ctr">
              <a:defRPr/>
            </a:pPr>
            <a:r>
              <a:rPr lang="en-US" altLang="zh-CN" sz="2400">
                <a:solidFill>
                  <a:srgbClr val="FF0000"/>
                </a:solidFill>
                <a:latin typeface="Roboto" panose="02000000000000000000" pitchFamily="2" charset="0"/>
                <a:ea typeface="Roboto" panose="02000000000000000000" pitchFamily="2" charset="0"/>
              </a:rPr>
              <a:t>Các bạn đang trang trí lớp học</a:t>
            </a:r>
            <a:endParaRPr lang="vi-VN" altLang="zh-CN" sz="2400">
              <a:solidFill>
                <a:srgbClr val="FF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1355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randombar(horizontal)">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74"/>
                                        </p:tgtEl>
                                        <p:attrNameLst>
                                          <p:attrName>style.visibility</p:attrName>
                                        </p:attrNameLst>
                                      </p:cBhvr>
                                      <p:to>
                                        <p:strVal val="visible"/>
                                      </p:to>
                                    </p:set>
                                    <p:animEffect transition="in" filter="randombar(horizontal)">
                                      <p:cBhvr>
                                        <p:cTn id="24"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7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694468" y="299458"/>
            <a:ext cx="4449332" cy="584775"/>
          </a:xfrm>
          <a:prstGeom prst="rect">
            <a:avLst/>
          </a:prstGeom>
          <a:noFill/>
        </p:spPr>
        <p:txBody>
          <a:bodyPr wrap="square" rtlCol="0">
            <a:spAutoFit/>
          </a:bodyPr>
          <a:lstStyle/>
          <a:p>
            <a:pPr lvl="0" algn="ctr">
              <a:defRPr/>
            </a:pPr>
            <a:r>
              <a:rPr lang="en-US" altLang="zh-CN" sz="3200">
                <a:solidFill>
                  <a:srgbClr val="0070C0"/>
                </a:solidFill>
                <a:latin typeface="Roboto Black" panose="02000000000000000000" pitchFamily="2" charset="0"/>
                <a:ea typeface="Roboto Black" panose="02000000000000000000" pitchFamily="2" charset="0"/>
              </a:rPr>
              <a:t>QUAN SÁT TRANH</a:t>
            </a:r>
            <a:endParaRPr lang="vi-VN" altLang="zh-CN" sz="3200">
              <a:solidFill>
                <a:srgbClr val="0070C0"/>
              </a:solidFill>
              <a:latin typeface="Roboto Black" panose="02000000000000000000" pitchFamily="2" charset="0"/>
              <a:ea typeface="Roboto Black" panose="02000000000000000000" pitchFamily="2" charset="0"/>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11" name="TextBox 10"/>
          <p:cNvSpPr txBox="1"/>
          <p:nvPr/>
        </p:nvSpPr>
        <p:spPr>
          <a:xfrm>
            <a:off x="1044896" y="1300337"/>
            <a:ext cx="7194752"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Các bạn dùng những hình</a:t>
            </a:r>
            <a:r>
              <a:rPr lang="en-US" altLang="zh-CN" sz="2400">
                <a:solidFill>
                  <a:srgbClr val="002060"/>
                </a:solidFill>
                <a:latin typeface="Roboto" panose="02000000000000000000" pitchFamily="2" charset="0"/>
                <a:ea typeface="Roboto" panose="02000000000000000000" pitchFamily="2" charset="0"/>
              </a:rPr>
              <a:t> hình học</a:t>
            </a:r>
            <a:r>
              <a:rPr lang="vi-VN" altLang="zh-CN" sz="2400">
                <a:solidFill>
                  <a:srgbClr val="002060"/>
                </a:solidFill>
                <a:latin typeface="Roboto" panose="02000000000000000000" pitchFamily="2" charset="0"/>
                <a:ea typeface="Roboto" panose="02000000000000000000" pitchFamily="2" charset="0"/>
              </a:rPr>
              <a:t> gì để trang trí?</a:t>
            </a:r>
            <a:r>
              <a:rPr lang="en-US" altLang="zh-CN" sz="2400">
                <a:solidFill>
                  <a:srgbClr val="002060"/>
                </a:solidFill>
                <a:latin typeface="Roboto" panose="02000000000000000000" pitchFamily="2" charset="0"/>
                <a:ea typeface="Roboto" panose="02000000000000000000" pitchFamily="2" charset="0"/>
              </a:rPr>
              <a:t> </a:t>
            </a:r>
            <a:endParaRPr lang="vi-VN" altLang="zh-CN" sz="2400">
              <a:solidFill>
                <a:srgbClr val="002060"/>
              </a:solidFill>
              <a:latin typeface="Roboto" panose="02000000000000000000" pitchFamily="2" charset="0"/>
              <a:ea typeface="Roboto" panose="02000000000000000000" pitchFamily="2"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266" y="2007283"/>
            <a:ext cx="4271511" cy="3209324"/>
          </a:xfrm>
          <a:prstGeom prst="rect">
            <a:avLst/>
          </a:prstGeom>
          <a:effectLst>
            <a:outerShdw blurRad="63500" sx="102000" sy="102000" algn="ctr" rotWithShape="0">
              <a:prstClr val="black">
                <a:alpha val="40000"/>
              </a:prstClr>
            </a:outerShdw>
          </a:effectLst>
        </p:spPr>
      </p:pic>
      <p:pic>
        <p:nvPicPr>
          <p:cNvPr id="4" name="Picture 3"/>
          <p:cNvPicPr>
            <a:picLocks noChangeAspect="1"/>
          </p:cNvPicPr>
          <p:nvPr/>
        </p:nvPicPr>
        <p:blipFill rotWithShape="1">
          <a:blip r:embed="rId5" cstate="hqprint">
            <a:extLst>
              <a:ext uri="{28A0092B-C50C-407E-A947-70E740481C1C}">
                <a14:useLocalDpi xmlns:a14="http://schemas.microsoft.com/office/drawing/2010/main" val="0"/>
              </a:ext>
            </a:extLst>
          </a:blip>
          <a:srcRect l="13333" t="11250" r="10526" b="2556"/>
          <a:stretch/>
        </p:blipFill>
        <p:spPr>
          <a:xfrm>
            <a:off x="5919134" y="2050998"/>
            <a:ext cx="4458985" cy="3298005"/>
          </a:xfrm>
          <a:prstGeom prst="rect">
            <a:avLst/>
          </a:prstGeom>
          <a:effectLst>
            <a:outerShdw blurRad="63500" sx="102000" sy="102000" algn="ctr" rotWithShape="0">
              <a:prstClr val="black">
                <a:alpha val="40000"/>
              </a:prstClr>
            </a:outerShdw>
          </a:effectLst>
        </p:spPr>
      </p:pic>
      <p:sp>
        <p:nvSpPr>
          <p:cNvPr id="9" name="TextBox 8"/>
          <p:cNvSpPr txBox="1"/>
          <p:nvPr/>
        </p:nvSpPr>
        <p:spPr>
          <a:xfrm>
            <a:off x="1417790" y="5461889"/>
            <a:ext cx="2872856" cy="830997"/>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Hình tròn để làm trái đất, mặt trời</a:t>
            </a:r>
            <a:endParaRPr lang="vi-VN" altLang="zh-CN" sz="2400">
              <a:solidFill>
                <a:srgbClr val="002060"/>
              </a:solidFill>
              <a:latin typeface="Roboto" panose="02000000000000000000" pitchFamily="2" charset="0"/>
              <a:ea typeface="Roboto" panose="02000000000000000000" pitchFamily="2" charset="0"/>
            </a:endParaRPr>
          </a:p>
        </p:txBody>
      </p:sp>
      <p:sp>
        <p:nvSpPr>
          <p:cNvPr id="10" name="TextBox 9"/>
          <p:cNvSpPr txBox="1"/>
          <p:nvPr/>
        </p:nvSpPr>
        <p:spPr>
          <a:xfrm>
            <a:off x="6054588" y="5523104"/>
            <a:ext cx="4178423" cy="830997"/>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Hình tam giác, hình chữ nhật, hình tròn để làm con cá</a:t>
            </a:r>
            <a:endParaRPr lang="vi-VN" altLang="zh-CN" sz="2400">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657083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14" presetClass="entr" presetSubtype="1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par>
                                <p:cTn id="13" presetID="21" presetClass="entr" presetSubtype="1"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heel(1)">
                                      <p:cBhvr>
                                        <p:cTn id="15" dur="2000"/>
                                        <p:tgtEl>
                                          <p:spTgt spid="2"/>
                                        </p:tgtEl>
                                      </p:cBhvr>
                                    </p:animEffect>
                                  </p:childTnLst>
                                </p:cTn>
                              </p:par>
                              <p:par>
                                <p:cTn id="16" presetID="21" presetClass="entr" presetSubtype="1"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heel(1)">
                                      <p:cBhvr>
                                        <p:cTn id="18" dur="2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randombar(horizontal)">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randombar(horizontal)">
                                      <p:cBhvr>
                                        <p:cTn id="2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6" name="Rounded Rectangle 5"/>
          <p:cNvSpPr/>
          <p:nvPr/>
        </p:nvSpPr>
        <p:spPr>
          <a:xfrm>
            <a:off x="1195889" y="1657055"/>
            <a:ext cx="9871364" cy="4613395"/>
          </a:xfrm>
          <a:prstGeom prst="roundRect">
            <a:avLst>
              <a:gd name="adj" fmla="val 10160"/>
            </a:avLst>
          </a:prstGeom>
          <a:solidFill>
            <a:schemeClr val="bg1">
              <a:lumMod val="9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p:cNvSpPr txBox="1"/>
          <p:nvPr/>
        </p:nvSpPr>
        <p:spPr>
          <a:xfrm>
            <a:off x="3790721" y="585440"/>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1</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3" name="Rectangle 2"/>
          <p:cNvSpPr>
            <a:spLocks noChangeArrowheads="1"/>
          </p:cNvSpPr>
          <p:nvPr/>
        </p:nvSpPr>
        <p:spPr bwMode="auto">
          <a:xfrm>
            <a:off x="1802225" y="1889406"/>
            <a:ext cx="575349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err="1">
                <a:ln>
                  <a:noFill/>
                </a:ln>
                <a:solidFill>
                  <a:srgbClr val="002060"/>
                </a:solidFill>
                <a:effectLst/>
                <a:latin typeface="Roboto" panose="02000000000000000000" pitchFamily="2" charset="0"/>
                <a:ea typeface="Calibri" panose="020F0502020204030204" pitchFamily="34" charset="0"/>
                <a:cs typeface="Times New Roman" panose="02020603050405020304" pitchFamily="18" charset="0"/>
              </a:rPr>
              <a:t>Tô</a:t>
            </a:r>
            <a:r>
              <a:rPr kumimoji="0" lang="en-US" altLang="en-US" sz="2400" b="1" i="0" u="none" strike="noStrike" cap="none" normalizeH="0" baseline="0" dirty="0">
                <a:ln>
                  <a:noFill/>
                </a:ln>
                <a:solidFill>
                  <a:srgbClr val="002060"/>
                </a:solidFill>
                <a:effectLst/>
                <a:latin typeface="Roboto" panose="02000000000000000000" pitchFamily="2" charset="0"/>
                <a:ea typeface="Calibri" panose="020F0502020204030204" pitchFamily="34" charset="0"/>
                <a:cs typeface="Times New Roman" panose="02020603050405020304" pitchFamily="18" charset="0"/>
              </a:rPr>
              <a:t> </a:t>
            </a:r>
            <a:r>
              <a:rPr kumimoji="0" lang="en-US" altLang="en-US" sz="2400" b="1" i="0" u="none" strike="noStrike" cap="none" normalizeH="0" baseline="0" dirty="0" err="1">
                <a:ln>
                  <a:noFill/>
                </a:ln>
                <a:solidFill>
                  <a:srgbClr val="002060"/>
                </a:solidFill>
                <a:effectLst/>
                <a:latin typeface="Roboto" panose="02000000000000000000" pitchFamily="2" charset="0"/>
                <a:ea typeface="Calibri" panose="020F0502020204030204" pitchFamily="34" charset="0"/>
                <a:cs typeface="Times New Roman" panose="02020603050405020304" pitchFamily="18" charset="0"/>
              </a:rPr>
              <a:t>màu</a:t>
            </a:r>
            <a:r>
              <a:rPr kumimoji="0" lang="en-US" altLang="en-US" sz="2400" b="1" i="0" u="none" strike="noStrike" cap="none" normalizeH="0" baseline="0" dirty="0">
                <a:ln>
                  <a:noFill/>
                </a:ln>
                <a:solidFill>
                  <a:srgbClr val="002060"/>
                </a:solidFill>
                <a:effectLst/>
                <a:latin typeface="Roboto" panose="02000000000000000000" pitchFamily="2" charset="0"/>
                <a:ea typeface="Calibri" panose="020F0502020204030204" pitchFamily="34" charset="0"/>
                <a:cs typeface="Times New Roman" panose="02020603050405020304" pitchFamily="18" charset="0"/>
              </a:rPr>
              <a:t> </a:t>
            </a:r>
            <a:r>
              <a:rPr kumimoji="0" lang="en-US" altLang="en-US" sz="2400" b="1" i="0" u="none" strike="noStrike" cap="none" normalizeH="0" baseline="0" dirty="0" err="1">
                <a:ln>
                  <a:noFill/>
                </a:ln>
                <a:solidFill>
                  <a:srgbClr val="002060"/>
                </a:solidFill>
                <a:effectLst/>
                <a:latin typeface="Roboto" panose="02000000000000000000" pitchFamily="2" charset="0"/>
                <a:ea typeface="Calibri" panose="020F0502020204030204" pitchFamily="34" charset="0"/>
                <a:cs typeface="Times New Roman" panose="02020603050405020304" pitchFamily="18" charset="0"/>
              </a:rPr>
              <a:t>vào</a:t>
            </a:r>
            <a:r>
              <a:rPr kumimoji="0" lang="en-US" altLang="en-US" sz="2400" b="1" i="0" u="none" strike="noStrike" cap="none" normalizeH="0" dirty="0">
                <a:ln>
                  <a:noFill/>
                </a:ln>
                <a:solidFill>
                  <a:srgbClr val="002060"/>
                </a:solidFill>
                <a:effectLst/>
                <a:latin typeface="Roboto" panose="02000000000000000000" pitchFamily="2" charset="0"/>
                <a:ea typeface="Calibri" panose="020F0502020204030204" pitchFamily="34" charset="0"/>
                <a:cs typeface="Times New Roman" panose="02020603050405020304" pitchFamily="18" charset="0"/>
              </a:rPr>
              <a:t> </a:t>
            </a:r>
            <a:r>
              <a:rPr kumimoji="0" lang="en-US" altLang="en-US" sz="2400" b="1" i="0" u="none" strike="noStrike" cap="none" normalizeH="0" dirty="0" err="1">
                <a:ln>
                  <a:noFill/>
                </a:ln>
                <a:solidFill>
                  <a:srgbClr val="002060"/>
                </a:solidFill>
                <a:effectLst/>
                <a:latin typeface="Roboto" panose="02000000000000000000" pitchFamily="2" charset="0"/>
                <a:ea typeface="Calibri" panose="020F0502020204030204" pitchFamily="34" charset="0"/>
                <a:cs typeface="Times New Roman" panose="02020603050405020304" pitchFamily="18" charset="0"/>
              </a:rPr>
              <a:t>các</a:t>
            </a:r>
            <a:r>
              <a:rPr kumimoji="0" lang="en-US" altLang="en-US" sz="2400" b="1" i="0" u="none" strike="noStrike" cap="none" normalizeH="0" dirty="0">
                <a:ln>
                  <a:noFill/>
                </a:ln>
                <a:solidFill>
                  <a:srgbClr val="002060"/>
                </a:solidFill>
                <a:effectLst/>
                <a:latin typeface="Roboto" panose="02000000000000000000" pitchFamily="2" charset="0"/>
                <a:ea typeface="Calibri" panose="020F0502020204030204" pitchFamily="34" charset="0"/>
                <a:cs typeface="Times New Roman" panose="02020603050405020304" pitchFamily="18" charset="0"/>
              </a:rPr>
              <a:t> </a:t>
            </a:r>
            <a:r>
              <a:rPr kumimoji="0" lang="en-US" altLang="en-US" sz="2400" b="1" i="0" u="none" strike="noStrike" cap="none" normalizeH="0" dirty="0" err="1">
                <a:ln>
                  <a:noFill/>
                </a:ln>
                <a:solidFill>
                  <a:srgbClr val="002060"/>
                </a:solidFill>
                <a:effectLst/>
                <a:latin typeface="Roboto" panose="02000000000000000000" pitchFamily="2" charset="0"/>
                <a:ea typeface="Calibri" panose="020F0502020204030204" pitchFamily="34" charset="0"/>
                <a:cs typeface="Times New Roman" panose="02020603050405020304" pitchFamily="18" charset="0"/>
              </a:rPr>
              <a:t>hình</a:t>
            </a:r>
            <a:r>
              <a:rPr kumimoji="0" lang="en-US" altLang="en-US" sz="2400" b="1" i="0" u="none" strike="noStrike" cap="none" normalizeH="0" dirty="0">
                <a:ln>
                  <a:noFill/>
                </a:ln>
                <a:solidFill>
                  <a:srgbClr val="002060"/>
                </a:solidFill>
                <a:effectLst/>
                <a:latin typeface="Roboto" panose="02000000000000000000" pitchFamily="2" charset="0"/>
                <a:ea typeface="Calibri" panose="020F0502020204030204" pitchFamily="34" charset="0"/>
                <a:cs typeface="Times New Roman" panose="02020603050405020304" pitchFamily="18" charset="0"/>
              </a:rPr>
              <a:t> </a:t>
            </a:r>
            <a:r>
              <a:rPr kumimoji="0" lang="en-US" altLang="en-US" sz="2400" b="1" i="0" u="none" strike="noStrike" cap="none" normalizeH="0" dirty="0" err="1">
                <a:ln>
                  <a:noFill/>
                </a:ln>
                <a:solidFill>
                  <a:srgbClr val="002060"/>
                </a:solidFill>
                <a:effectLst/>
                <a:latin typeface="Roboto" panose="02000000000000000000" pitchFamily="2" charset="0"/>
                <a:ea typeface="Calibri" panose="020F0502020204030204" pitchFamily="34" charset="0"/>
                <a:cs typeface="Times New Roman" panose="02020603050405020304" pitchFamily="18" charset="0"/>
              </a:rPr>
              <a:t>khối</a:t>
            </a:r>
            <a:r>
              <a:rPr kumimoji="0" lang="en-US" altLang="en-US" sz="2400" b="1" i="0" u="none" strike="noStrike" cap="none" normalizeH="0" dirty="0">
                <a:ln>
                  <a:noFill/>
                </a:ln>
                <a:solidFill>
                  <a:srgbClr val="002060"/>
                </a:solidFill>
                <a:effectLst/>
                <a:latin typeface="Roboto" panose="02000000000000000000" pitchFamily="2" charset="0"/>
                <a:ea typeface="Calibri" panose="020F0502020204030204" pitchFamily="34" charset="0"/>
                <a:cs typeface="Times New Roman" panose="02020603050405020304" pitchFamily="18" charset="0"/>
              </a:rPr>
              <a:t> </a:t>
            </a:r>
            <a:r>
              <a:rPr kumimoji="0" lang="en-US" altLang="en-US" sz="2400" b="1" i="0" u="none" strike="noStrike" cap="none" normalizeH="0" dirty="0" err="1">
                <a:ln>
                  <a:noFill/>
                </a:ln>
                <a:solidFill>
                  <a:srgbClr val="002060"/>
                </a:solidFill>
                <a:effectLst/>
                <a:latin typeface="Roboto" panose="02000000000000000000" pitchFamily="2" charset="0"/>
                <a:ea typeface="Calibri" panose="020F0502020204030204" pitchFamily="34" charset="0"/>
                <a:cs typeface="Times New Roman" panose="02020603050405020304" pitchFamily="18" charset="0"/>
              </a:rPr>
              <a:t>dùng</a:t>
            </a:r>
            <a:r>
              <a:rPr kumimoji="0" lang="en-US" altLang="en-US" sz="2400" b="1" i="0" u="none" strike="noStrike" cap="none" normalizeH="0" dirty="0">
                <a:ln>
                  <a:noFill/>
                </a:ln>
                <a:solidFill>
                  <a:srgbClr val="002060"/>
                </a:solidFill>
                <a:effectLst/>
                <a:latin typeface="Roboto" panose="02000000000000000000" pitchFamily="2" charset="0"/>
                <a:ea typeface="Calibri" panose="020F0502020204030204" pitchFamily="34" charset="0"/>
                <a:cs typeface="Times New Roman" panose="02020603050405020304" pitchFamily="18" charset="0"/>
              </a:rPr>
              <a:t> </a:t>
            </a:r>
            <a:r>
              <a:rPr kumimoji="0" lang="en-US" altLang="en-US" sz="2400" b="1" i="0" u="none" strike="noStrike" cap="none" normalizeH="0" dirty="0" err="1">
                <a:ln>
                  <a:noFill/>
                </a:ln>
                <a:solidFill>
                  <a:srgbClr val="002060"/>
                </a:solidFill>
                <a:effectLst/>
                <a:latin typeface="Roboto" panose="02000000000000000000" pitchFamily="2" charset="0"/>
                <a:ea typeface="Calibri" panose="020F0502020204030204" pitchFamily="34" charset="0"/>
                <a:cs typeface="Times New Roman" panose="02020603050405020304" pitchFamily="18" charset="0"/>
              </a:rPr>
              <a:t>trang</a:t>
            </a:r>
            <a:r>
              <a:rPr kumimoji="0" lang="en-US" altLang="en-US" sz="2400" b="1" i="0" u="none" strike="noStrike" cap="none" normalizeH="0" dirty="0">
                <a:ln>
                  <a:noFill/>
                </a:ln>
                <a:solidFill>
                  <a:srgbClr val="002060"/>
                </a:solidFill>
                <a:effectLst/>
                <a:latin typeface="Roboto" panose="02000000000000000000" pitchFamily="2" charset="0"/>
                <a:ea typeface="Calibri" panose="020F0502020204030204" pitchFamily="34" charset="0"/>
                <a:cs typeface="Times New Roman" panose="02020603050405020304" pitchFamily="18" charset="0"/>
              </a:rPr>
              <a:t> </a:t>
            </a:r>
            <a:r>
              <a:rPr kumimoji="0" lang="en-US" altLang="en-US" sz="2400" b="1" i="0" u="none" strike="noStrike" cap="none" normalizeH="0" dirty="0" err="1">
                <a:ln>
                  <a:noFill/>
                </a:ln>
                <a:solidFill>
                  <a:srgbClr val="002060"/>
                </a:solidFill>
                <a:effectLst/>
                <a:latin typeface="Roboto" panose="02000000000000000000" pitchFamily="2" charset="0"/>
                <a:ea typeface="Calibri" panose="020F0502020204030204" pitchFamily="34" charset="0"/>
                <a:cs typeface="Times New Roman" panose="02020603050405020304" pitchFamily="18" charset="0"/>
              </a:rPr>
              <a:t>trí</a:t>
            </a:r>
            <a:r>
              <a:rPr kumimoji="0" lang="en-US" altLang="en-US" sz="2400" b="1" i="0" u="none" strike="noStrike" cap="none" normalizeH="0" baseline="0" dirty="0">
                <a:ln>
                  <a:noFill/>
                </a:ln>
                <a:solidFill>
                  <a:srgbClr val="002060"/>
                </a:solidFill>
                <a:effectLst/>
                <a:latin typeface="Roboto" panose="02000000000000000000" pitchFamily="2" charset="0"/>
                <a:ea typeface="Calibri" panose="020F0502020204030204" pitchFamily="34" charset="0"/>
                <a:cs typeface="Times New Roman" panose="02020603050405020304" pitchFamily="18" charset="0"/>
              </a:rPr>
              <a:t>:</a:t>
            </a: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9" name="Rectangle 3"/>
          <p:cNvSpPr>
            <a:spLocks noChangeArrowheads="1"/>
          </p:cNvSpPr>
          <p:nvPr/>
        </p:nvSpPr>
        <p:spPr bwMode="auto">
          <a:xfrm>
            <a:off x="5542681" y="3033488"/>
            <a:ext cx="5589332" cy="2923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r>
              <a:rPr lang="en-US" sz="2400" dirty="0" err="1">
                <a:effectLst/>
                <a:latin typeface="Roboto" panose="02000000000000000000" pitchFamily="2" charset="0"/>
                <a:ea typeface="Times New Roman" panose="02020603050405020304" pitchFamily="18" charset="0"/>
              </a:rPr>
              <a:t>Kể</a:t>
            </a:r>
            <a:r>
              <a:rPr lang="en-US" sz="2400" dirty="0">
                <a:effectLst/>
                <a:latin typeface="Roboto" panose="02000000000000000000" pitchFamily="2" charset="0"/>
                <a:ea typeface="Times New Roman" panose="02020603050405020304" pitchFamily="18" charset="0"/>
              </a:rPr>
              <a:t> </a:t>
            </a:r>
            <a:r>
              <a:rPr lang="en-US" sz="2400" dirty="0" err="1">
                <a:effectLst/>
                <a:latin typeface="Roboto" panose="02000000000000000000" pitchFamily="2" charset="0"/>
                <a:ea typeface="Times New Roman" panose="02020603050405020304" pitchFamily="18" charset="0"/>
              </a:rPr>
              <a:t>tên</a:t>
            </a:r>
            <a:r>
              <a:rPr lang="en-US" sz="2400" dirty="0">
                <a:effectLst/>
                <a:latin typeface="Roboto" panose="02000000000000000000" pitchFamily="2" charset="0"/>
                <a:ea typeface="Times New Roman" panose="02020603050405020304" pitchFamily="18" charset="0"/>
              </a:rPr>
              <a:t> </a:t>
            </a:r>
            <a:r>
              <a:rPr lang="en-US" sz="2400" dirty="0" err="1">
                <a:effectLst/>
                <a:latin typeface="Roboto" panose="02000000000000000000" pitchFamily="2" charset="0"/>
                <a:ea typeface="Times New Roman" panose="02020603050405020304" pitchFamily="18" charset="0"/>
              </a:rPr>
              <a:t>các</a:t>
            </a:r>
            <a:r>
              <a:rPr lang="en-US" sz="2400" dirty="0">
                <a:effectLst/>
                <a:latin typeface="Roboto" panose="02000000000000000000" pitchFamily="2" charset="0"/>
                <a:ea typeface="Times New Roman" panose="02020603050405020304" pitchFamily="18" charset="0"/>
              </a:rPr>
              <a:t> </a:t>
            </a:r>
            <a:r>
              <a:rPr lang="en-US" sz="2400" dirty="0" err="1">
                <a:effectLst/>
                <a:latin typeface="Roboto" panose="02000000000000000000" pitchFamily="2" charset="0"/>
                <a:ea typeface="Times New Roman" panose="02020603050405020304" pitchFamily="18" charset="0"/>
              </a:rPr>
              <a:t>hình</a:t>
            </a:r>
            <a:r>
              <a:rPr lang="en-US" sz="2400" dirty="0">
                <a:effectLst/>
                <a:latin typeface="Roboto" panose="02000000000000000000" pitchFamily="2" charset="0"/>
                <a:ea typeface="Times New Roman" panose="02020603050405020304" pitchFamily="18" charset="0"/>
              </a:rPr>
              <a:t> </a:t>
            </a:r>
            <a:r>
              <a:rPr lang="en-US" sz="2400" dirty="0" err="1">
                <a:effectLst/>
                <a:latin typeface="Roboto" panose="02000000000000000000" pitchFamily="2" charset="0"/>
                <a:ea typeface="Times New Roman" panose="02020603050405020304" pitchFamily="18" charset="0"/>
              </a:rPr>
              <a:t>hình</a:t>
            </a:r>
            <a:r>
              <a:rPr lang="en-US" sz="2400" dirty="0">
                <a:effectLst/>
                <a:latin typeface="Roboto" panose="02000000000000000000" pitchFamily="2" charset="0"/>
                <a:ea typeface="Times New Roman" panose="02020603050405020304" pitchFamily="18" charset="0"/>
              </a:rPr>
              <a:t> </a:t>
            </a:r>
            <a:r>
              <a:rPr lang="en-US" sz="2400" dirty="0" err="1">
                <a:effectLst/>
                <a:latin typeface="Roboto" panose="02000000000000000000" pitchFamily="2" charset="0"/>
                <a:ea typeface="Times New Roman" panose="02020603050405020304" pitchFamily="18" charset="0"/>
              </a:rPr>
              <a:t>học</a:t>
            </a:r>
            <a:r>
              <a:rPr lang="en-US" sz="2400" dirty="0">
                <a:effectLst/>
                <a:latin typeface="Roboto" panose="02000000000000000000" pitchFamily="2" charset="0"/>
                <a:ea typeface="Times New Roman" panose="02020603050405020304" pitchFamily="18" charset="0"/>
              </a:rPr>
              <a:t> </a:t>
            </a:r>
            <a:r>
              <a:rPr lang="en-US" sz="2400" dirty="0" err="1">
                <a:effectLst/>
                <a:latin typeface="Roboto" panose="02000000000000000000" pitchFamily="2" charset="0"/>
                <a:ea typeface="Times New Roman" panose="02020603050405020304" pitchFamily="18" charset="0"/>
              </a:rPr>
              <a:t>có</a:t>
            </a:r>
            <a:r>
              <a:rPr lang="en-US" sz="2400" dirty="0">
                <a:effectLst/>
                <a:latin typeface="Roboto" panose="02000000000000000000" pitchFamily="2" charset="0"/>
                <a:ea typeface="Times New Roman" panose="02020603050405020304" pitchFamily="18" charset="0"/>
              </a:rPr>
              <a:t> </a:t>
            </a:r>
            <a:r>
              <a:rPr lang="en-US" sz="2400" dirty="0" err="1">
                <a:effectLst/>
                <a:latin typeface="Roboto" panose="02000000000000000000" pitchFamily="2" charset="0"/>
                <a:ea typeface="Times New Roman" panose="02020603050405020304" pitchFamily="18" charset="0"/>
              </a:rPr>
              <a:t>trong</a:t>
            </a:r>
            <a:r>
              <a:rPr lang="en-US" sz="2400" dirty="0">
                <a:effectLst/>
                <a:latin typeface="Roboto" panose="02000000000000000000" pitchFamily="2" charset="0"/>
                <a:ea typeface="Times New Roman" panose="02020603050405020304" pitchFamily="18" charset="0"/>
              </a:rPr>
              <a:t> </a:t>
            </a:r>
            <a:r>
              <a:rPr lang="en-US" sz="2400" dirty="0" err="1">
                <a:effectLst/>
                <a:latin typeface="Roboto" panose="02000000000000000000" pitchFamily="2" charset="0"/>
                <a:ea typeface="Times New Roman" panose="02020603050405020304" pitchFamily="18" charset="0"/>
              </a:rPr>
              <a:t>tranh</a:t>
            </a:r>
            <a:r>
              <a:rPr lang="en-US" sz="2400" dirty="0">
                <a:effectLst/>
                <a:latin typeface="Roboto" panose="02000000000000000000" pitchFamily="2"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spcBef>
                <a:spcPts val="800"/>
              </a:spcBef>
              <a:spcAft>
                <a:spcPts val="800"/>
              </a:spcAft>
            </a:pPr>
            <a:r>
              <a:rPr lang="en-US" sz="2400" dirty="0">
                <a:effectLst/>
                <a:latin typeface="Roboto" panose="02000000000000000000" pitchFamily="2"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spcBef>
                <a:spcPts val="800"/>
              </a:spcBef>
              <a:spcAft>
                <a:spcPts val="800"/>
              </a:spcAft>
            </a:pPr>
            <a:r>
              <a:rPr lang="en-US" sz="2400" dirty="0">
                <a:effectLst/>
                <a:latin typeface="Roboto" panose="02000000000000000000" pitchFamily="2"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r>
              <a:rPr lang="en-US" sz="2400" dirty="0" err="1">
                <a:effectLst/>
                <a:latin typeface="Roboto" panose="02000000000000000000" pitchFamily="2" charset="0"/>
                <a:ea typeface="Times New Roman" panose="02020603050405020304" pitchFamily="18" charset="0"/>
              </a:rPr>
              <a:t>Hình</a:t>
            </a:r>
            <a:r>
              <a:rPr lang="en-US" sz="2400" dirty="0">
                <a:effectLst/>
                <a:latin typeface="Roboto" panose="02000000000000000000" pitchFamily="2" charset="0"/>
                <a:ea typeface="Times New Roman" panose="02020603050405020304" pitchFamily="18" charset="0"/>
              </a:rPr>
              <a:t> </a:t>
            </a:r>
            <a:r>
              <a:rPr lang="en-US" sz="2400" dirty="0" err="1">
                <a:effectLst/>
                <a:latin typeface="Roboto" panose="02000000000000000000" pitchFamily="2" charset="0"/>
                <a:ea typeface="Times New Roman" panose="02020603050405020304" pitchFamily="18" charset="0"/>
              </a:rPr>
              <a:t>bên</a:t>
            </a:r>
            <a:r>
              <a:rPr lang="en-US" sz="2400" dirty="0">
                <a:effectLst/>
                <a:latin typeface="Roboto" panose="02000000000000000000" pitchFamily="2" charset="0"/>
                <a:ea typeface="Times New Roman" panose="02020603050405020304" pitchFamily="18" charset="0"/>
              </a:rPr>
              <a:t> </a:t>
            </a:r>
            <a:r>
              <a:rPr lang="en-US" sz="2400" dirty="0" err="1">
                <a:effectLst/>
                <a:latin typeface="Roboto" panose="02000000000000000000" pitchFamily="2" charset="0"/>
                <a:ea typeface="Times New Roman" panose="02020603050405020304" pitchFamily="18" charset="0"/>
              </a:rPr>
              <a:t>có</a:t>
            </a:r>
            <a:r>
              <a:rPr lang="en-US" sz="2400" dirty="0">
                <a:effectLst/>
                <a:latin typeface="Roboto" panose="02000000000000000000" pitchFamily="2"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spcBef>
                <a:spcPts val="800"/>
              </a:spcBef>
              <a:spcAft>
                <a:spcPts val="800"/>
              </a:spcAft>
            </a:pPr>
            <a:r>
              <a:rPr lang="en-US" sz="2400">
                <a:effectLst/>
                <a:latin typeface="Roboto" panose="02000000000000000000" pitchFamily="2" charset="0"/>
                <a:ea typeface="Times New Roman" panose="02020603050405020304" pitchFamily="18" charset="0"/>
              </a:rPr>
              <a:t>…… hình </a:t>
            </a:r>
            <a:r>
              <a:rPr lang="en-US" sz="2400" dirty="0" err="1">
                <a:effectLst/>
                <a:latin typeface="Roboto" panose="02000000000000000000" pitchFamily="2" charset="0"/>
                <a:ea typeface="Times New Roman" panose="02020603050405020304" pitchFamily="18" charset="0"/>
              </a:rPr>
              <a:t>vuông</a:t>
            </a:r>
            <a:r>
              <a:rPr lang="en-US" sz="2400">
                <a:effectLst/>
                <a:latin typeface="Roboto" panose="02000000000000000000" pitchFamily="2" charset="0"/>
                <a:ea typeface="Times New Roman" panose="02020603050405020304" pitchFamily="18" charset="0"/>
              </a:rPr>
              <a:t>, …… hình </a:t>
            </a:r>
            <a:r>
              <a:rPr lang="en-US" sz="2400" dirty="0">
                <a:effectLst/>
                <a:latin typeface="Roboto" panose="02000000000000000000" pitchFamily="2" charset="0"/>
                <a:ea typeface="Times New Roman" panose="02020603050405020304" pitchFamily="18" charset="0"/>
              </a:rPr>
              <a:t>tam </a:t>
            </a:r>
            <a:r>
              <a:rPr lang="en-US" sz="2400" dirty="0" err="1">
                <a:effectLst/>
                <a:latin typeface="Roboto" panose="02000000000000000000" pitchFamily="2" charset="0"/>
                <a:ea typeface="Times New Roman" panose="02020603050405020304" pitchFamily="18" charset="0"/>
              </a:rPr>
              <a:t>giác</a:t>
            </a:r>
            <a:endParaRPr lang="en-US" sz="2400" dirty="0">
              <a:effectLst/>
              <a:latin typeface="Times New Roman" panose="02020603050405020304" pitchFamily="18" charset="0"/>
              <a:ea typeface="Times New Roman" panose="02020603050405020304" pitchFamily="18" charset="0"/>
            </a:endParaRPr>
          </a:p>
          <a:p>
            <a:r>
              <a:rPr lang="en-US" sz="2400">
                <a:effectLst/>
                <a:latin typeface="Roboto" panose="02000000000000000000" pitchFamily="2" charset="0"/>
                <a:ea typeface="Calibri" panose="020F0502020204030204" pitchFamily="34" charset="0"/>
                <a:cs typeface="Times New Roman" panose="02020603050405020304" pitchFamily="18" charset="0"/>
              </a:rPr>
              <a:t>…… hình </a:t>
            </a:r>
            <a:r>
              <a:rPr lang="en-US" sz="2400" dirty="0" err="1">
                <a:effectLst/>
                <a:latin typeface="Roboto" panose="02000000000000000000" pitchFamily="2" charset="0"/>
                <a:ea typeface="Calibri" panose="020F0502020204030204" pitchFamily="34" charset="0"/>
                <a:cs typeface="Times New Roman" panose="02020603050405020304" pitchFamily="18" charset="0"/>
              </a:rPr>
              <a:t>tròn</a:t>
            </a:r>
            <a:r>
              <a:rPr lang="en-US" sz="2400">
                <a:effectLst/>
                <a:latin typeface="Roboto" panose="02000000000000000000" pitchFamily="2" charset="0"/>
                <a:ea typeface="Calibri" panose="020F0502020204030204" pitchFamily="34" charset="0"/>
                <a:cs typeface="Times New Roman" panose="02020603050405020304" pitchFamily="18" charset="0"/>
              </a:rPr>
              <a:t>, …… hình </a:t>
            </a:r>
            <a:r>
              <a:rPr lang="en-US" sz="2400" err="1">
                <a:effectLst/>
                <a:latin typeface="Roboto" panose="02000000000000000000" pitchFamily="2" charset="0"/>
                <a:ea typeface="Calibri" panose="020F0502020204030204" pitchFamily="34" charset="0"/>
                <a:cs typeface="Times New Roman" panose="02020603050405020304" pitchFamily="18" charset="0"/>
              </a:rPr>
              <a:t>chữ</a:t>
            </a:r>
            <a:r>
              <a:rPr lang="en-US" sz="2400">
                <a:effectLst/>
                <a:latin typeface="Roboto" panose="02000000000000000000" pitchFamily="2" charset="0"/>
                <a:ea typeface="Calibri" panose="020F0502020204030204" pitchFamily="34" charset="0"/>
                <a:cs typeface="Times New Roman" panose="02020603050405020304" pitchFamily="18" charset="0"/>
              </a:rPr>
              <a:t> nhật.</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8" name="TextBox 7"/>
          <p:cNvSpPr txBox="1"/>
          <p:nvPr/>
        </p:nvSpPr>
        <p:spPr>
          <a:xfrm>
            <a:off x="5965913" y="3426051"/>
            <a:ext cx="4236865" cy="461665"/>
          </a:xfrm>
          <a:prstGeom prst="rect">
            <a:avLst/>
          </a:prstGeom>
          <a:noFill/>
        </p:spPr>
        <p:txBody>
          <a:bodyPr wrap="square" rtlCol="0">
            <a:spAutoFit/>
          </a:bodyPr>
          <a:lstStyle/>
          <a:p>
            <a:pPr lvl="0" algn="ctr">
              <a:defRPr/>
            </a:pPr>
            <a:r>
              <a:rPr lang="en-US" altLang="zh-CN" sz="2400">
                <a:solidFill>
                  <a:srgbClr val="FF0000"/>
                </a:solidFill>
                <a:latin typeface="Roboto" panose="02000000000000000000" pitchFamily="2" charset="0"/>
                <a:ea typeface="Roboto" panose="02000000000000000000" pitchFamily="2" charset="0"/>
              </a:rPr>
              <a:t>Hình vuông, hình chữ nhật, </a:t>
            </a:r>
            <a:endParaRPr lang="vi-VN" altLang="zh-CN" sz="2400">
              <a:solidFill>
                <a:srgbClr val="FF0000"/>
              </a:solidFill>
              <a:latin typeface="Roboto" panose="02000000000000000000" pitchFamily="2" charset="0"/>
              <a:ea typeface="Roboto" panose="02000000000000000000" pitchFamily="2" charset="0"/>
            </a:endParaRPr>
          </a:p>
        </p:txBody>
      </p:sp>
      <p:sp>
        <p:nvSpPr>
          <p:cNvPr id="10" name="TextBox 9"/>
          <p:cNvSpPr txBox="1"/>
          <p:nvPr/>
        </p:nvSpPr>
        <p:spPr>
          <a:xfrm>
            <a:off x="5826200" y="4011734"/>
            <a:ext cx="4236865" cy="461665"/>
          </a:xfrm>
          <a:prstGeom prst="rect">
            <a:avLst/>
          </a:prstGeom>
          <a:noFill/>
        </p:spPr>
        <p:txBody>
          <a:bodyPr wrap="square" rtlCol="0">
            <a:spAutoFit/>
          </a:bodyPr>
          <a:lstStyle/>
          <a:p>
            <a:pPr lvl="0" algn="ctr">
              <a:defRPr/>
            </a:pPr>
            <a:r>
              <a:rPr lang="en-US" altLang="zh-CN" sz="2400">
                <a:solidFill>
                  <a:srgbClr val="FF0000"/>
                </a:solidFill>
                <a:latin typeface="Roboto" panose="02000000000000000000" pitchFamily="2" charset="0"/>
                <a:ea typeface="Roboto" panose="02000000000000000000" pitchFamily="2" charset="0"/>
              </a:rPr>
              <a:t>hình tam giác, hình tròn</a:t>
            </a:r>
            <a:endParaRPr lang="vi-VN" altLang="zh-CN" sz="2400">
              <a:solidFill>
                <a:srgbClr val="FF0000"/>
              </a:solidFill>
              <a:latin typeface="Roboto" panose="02000000000000000000" pitchFamily="2" charset="0"/>
              <a:ea typeface="Roboto" panose="02000000000000000000" pitchFamily="2" charset="0"/>
            </a:endParaRPr>
          </a:p>
        </p:txBody>
      </p:sp>
      <p:sp>
        <p:nvSpPr>
          <p:cNvPr id="11" name="TextBox 10"/>
          <p:cNvSpPr txBox="1"/>
          <p:nvPr/>
        </p:nvSpPr>
        <p:spPr>
          <a:xfrm>
            <a:off x="5482570" y="4990951"/>
            <a:ext cx="649001" cy="461665"/>
          </a:xfrm>
          <a:prstGeom prst="rect">
            <a:avLst/>
          </a:prstGeom>
          <a:noFill/>
        </p:spPr>
        <p:txBody>
          <a:bodyPr wrap="square" rtlCol="0">
            <a:spAutoFit/>
          </a:bodyPr>
          <a:lstStyle/>
          <a:p>
            <a:pPr lvl="0" algn="ctr">
              <a:defRPr/>
            </a:pPr>
            <a:r>
              <a:rPr lang="en-US" altLang="zh-CN" sz="2400">
                <a:solidFill>
                  <a:srgbClr val="FF0000"/>
                </a:solidFill>
                <a:latin typeface="Roboto" panose="02000000000000000000" pitchFamily="2" charset="0"/>
                <a:ea typeface="Roboto" panose="02000000000000000000" pitchFamily="2" charset="0"/>
              </a:rPr>
              <a:t>5</a:t>
            </a:r>
            <a:endParaRPr lang="vi-VN" altLang="zh-CN" sz="2400">
              <a:solidFill>
                <a:srgbClr val="FF0000"/>
              </a:solidFill>
              <a:latin typeface="Roboto" panose="02000000000000000000" pitchFamily="2" charset="0"/>
              <a:ea typeface="Roboto" panose="02000000000000000000" pitchFamily="2" charset="0"/>
            </a:endParaRPr>
          </a:p>
        </p:txBody>
      </p:sp>
      <p:sp>
        <p:nvSpPr>
          <p:cNvPr id="12" name="TextBox 11"/>
          <p:cNvSpPr txBox="1"/>
          <p:nvPr/>
        </p:nvSpPr>
        <p:spPr>
          <a:xfrm>
            <a:off x="7634083" y="5003172"/>
            <a:ext cx="649001" cy="461665"/>
          </a:xfrm>
          <a:prstGeom prst="rect">
            <a:avLst/>
          </a:prstGeom>
          <a:noFill/>
        </p:spPr>
        <p:txBody>
          <a:bodyPr wrap="square" rtlCol="0">
            <a:spAutoFit/>
          </a:bodyPr>
          <a:lstStyle/>
          <a:p>
            <a:pPr lvl="0" algn="ctr">
              <a:defRPr/>
            </a:pPr>
            <a:r>
              <a:rPr lang="en-US" altLang="zh-CN" sz="2400">
                <a:solidFill>
                  <a:srgbClr val="FF0000"/>
                </a:solidFill>
                <a:latin typeface="Roboto" panose="02000000000000000000" pitchFamily="2" charset="0"/>
                <a:ea typeface="Roboto" panose="02000000000000000000" pitchFamily="2" charset="0"/>
              </a:rPr>
              <a:t>4</a:t>
            </a:r>
            <a:endParaRPr lang="vi-VN" altLang="zh-CN" sz="2400">
              <a:solidFill>
                <a:srgbClr val="FF0000"/>
              </a:solidFill>
              <a:latin typeface="Roboto" panose="02000000000000000000" pitchFamily="2" charset="0"/>
              <a:ea typeface="Roboto" panose="02000000000000000000" pitchFamily="2" charset="0"/>
            </a:endParaRPr>
          </a:p>
        </p:txBody>
      </p:sp>
      <p:sp>
        <p:nvSpPr>
          <p:cNvPr id="13" name="TextBox 12"/>
          <p:cNvSpPr txBox="1"/>
          <p:nvPr/>
        </p:nvSpPr>
        <p:spPr>
          <a:xfrm>
            <a:off x="5567513" y="5452460"/>
            <a:ext cx="649001" cy="461665"/>
          </a:xfrm>
          <a:prstGeom prst="rect">
            <a:avLst/>
          </a:prstGeom>
          <a:noFill/>
        </p:spPr>
        <p:txBody>
          <a:bodyPr wrap="square" rtlCol="0">
            <a:spAutoFit/>
          </a:bodyPr>
          <a:lstStyle/>
          <a:p>
            <a:pPr lvl="0" algn="ctr">
              <a:defRPr/>
            </a:pPr>
            <a:r>
              <a:rPr lang="en-US" altLang="zh-CN" sz="2400">
                <a:solidFill>
                  <a:srgbClr val="FF0000"/>
                </a:solidFill>
                <a:latin typeface="Roboto" panose="02000000000000000000" pitchFamily="2" charset="0"/>
                <a:ea typeface="Roboto" panose="02000000000000000000" pitchFamily="2" charset="0"/>
              </a:rPr>
              <a:t>2</a:t>
            </a:r>
            <a:endParaRPr lang="vi-VN" altLang="zh-CN" sz="2400">
              <a:solidFill>
                <a:srgbClr val="FF0000"/>
              </a:solidFill>
              <a:latin typeface="Roboto" panose="02000000000000000000" pitchFamily="2" charset="0"/>
              <a:ea typeface="Roboto" panose="02000000000000000000" pitchFamily="2" charset="0"/>
            </a:endParaRPr>
          </a:p>
        </p:txBody>
      </p:sp>
      <p:sp>
        <p:nvSpPr>
          <p:cNvPr id="14" name="TextBox 13"/>
          <p:cNvSpPr txBox="1"/>
          <p:nvPr/>
        </p:nvSpPr>
        <p:spPr>
          <a:xfrm>
            <a:off x="7357844" y="5452460"/>
            <a:ext cx="649001" cy="461665"/>
          </a:xfrm>
          <a:prstGeom prst="rect">
            <a:avLst/>
          </a:prstGeom>
          <a:noFill/>
        </p:spPr>
        <p:txBody>
          <a:bodyPr wrap="square" rtlCol="0">
            <a:spAutoFit/>
          </a:bodyPr>
          <a:lstStyle/>
          <a:p>
            <a:pPr lvl="0" algn="ctr">
              <a:defRPr/>
            </a:pPr>
            <a:r>
              <a:rPr lang="en-US" altLang="zh-CN" sz="2400">
                <a:solidFill>
                  <a:srgbClr val="FF0000"/>
                </a:solidFill>
                <a:latin typeface="Roboto" panose="02000000000000000000" pitchFamily="2" charset="0"/>
                <a:ea typeface="Roboto" panose="02000000000000000000" pitchFamily="2" charset="0"/>
              </a:rPr>
              <a:t>2</a:t>
            </a:r>
            <a:endParaRPr lang="vi-VN" altLang="zh-CN" sz="2400">
              <a:solidFill>
                <a:srgbClr val="FF0000"/>
              </a:solidFill>
              <a:latin typeface="Roboto" panose="02000000000000000000" pitchFamily="2" charset="0"/>
              <a:ea typeface="Roboto" panose="02000000000000000000" pitchFamily="2" charset="0"/>
            </a:endParaRPr>
          </a:p>
        </p:txBody>
      </p:sp>
      <p:pic>
        <p:nvPicPr>
          <p:cNvPr id="17" name="Picture 16">
            <a:extLst>
              <a:ext uri="{FF2B5EF4-FFF2-40B4-BE49-F238E27FC236}">
                <a16:creationId xmlns:a16="http://schemas.microsoft.com/office/drawing/2014/main" id="{E0532BB2-870E-A9FD-89FE-1627D5080604}"/>
              </a:ext>
            </a:extLst>
          </p:cNvPr>
          <p:cNvPicPr>
            <a:picLocks noChangeAspect="1"/>
          </p:cNvPicPr>
          <p:nvPr/>
        </p:nvPicPr>
        <p:blipFill>
          <a:blip r:embed="rId4"/>
          <a:stretch>
            <a:fillRect/>
          </a:stretch>
        </p:blipFill>
        <p:spPr>
          <a:xfrm>
            <a:off x="1356623" y="2617802"/>
            <a:ext cx="3962397" cy="3306371"/>
          </a:xfrm>
          <a:prstGeom prst="rect">
            <a:avLst/>
          </a:prstGeom>
        </p:spPr>
      </p:pic>
    </p:spTree>
    <p:extLst>
      <p:ext uri="{BB962C8B-B14F-4D97-AF65-F5344CB8AC3E}">
        <p14:creationId xmlns:p14="http://schemas.microsoft.com/office/powerpoint/2010/main" val="4264662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randombar(horizontal)">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randombar(horizontal)">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randombar(horizontal)">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randombar(horizontal)">
                                      <p:cBhvr>
                                        <p:cTn id="3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2" grpId="0"/>
      <p:bldP spid="13"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694468" y="299458"/>
            <a:ext cx="4449332" cy="584775"/>
          </a:xfrm>
          <a:prstGeom prst="rect">
            <a:avLst/>
          </a:prstGeom>
          <a:noFill/>
        </p:spPr>
        <p:txBody>
          <a:bodyPr wrap="square" rtlCol="0">
            <a:spAutoFit/>
          </a:bodyPr>
          <a:lstStyle/>
          <a:p>
            <a:pPr lvl="0" algn="ctr">
              <a:defRPr/>
            </a:pPr>
            <a:r>
              <a:rPr lang="en-US" altLang="zh-CN" sz="3200">
                <a:solidFill>
                  <a:srgbClr val="0070C0"/>
                </a:solidFill>
                <a:latin typeface="Roboto Black" panose="02000000000000000000" pitchFamily="2" charset="0"/>
                <a:ea typeface="Roboto Black" panose="02000000000000000000" pitchFamily="2" charset="0"/>
              </a:rPr>
              <a:t>NHẬN BIẾT CÁC HÌNH</a:t>
            </a:r>
            <a:endParaRPr lang="vi-VN" altLang="zh-CN" sz="3200">
              <a:solidFill>
                <a:srgbClr val="0070C0"/>
              </a:solidFill>
              <a:latin typeface="Roboto Black" panose="02000000000000000000" pitchFamily="2" charset="0"/>
              <a:ea typeface="Roboto Black" panose="02000000000000000000" pitchFamily="2" charset="0"/>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11" name="TextBox 10"/>
          <p:cNvSpPr txBox="1"/>
          <p:nvPr/>
        </p:nvSpPr>
        <p:spPr>
          <a:xfrm>
            <a:off x="1044896" y="1300337"/>
            <a:ext cx="3465458"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Quan sát và gọi tên hình</a:t>
            </a:r>
          </a:p>
        </p:txBody>
      </p:sp>
      <p:sp>
        <p:nvSpPr>
          <p:cNvPr id="9" name="TextBox 8"/>
          <p:cNvSpPr txBox="1"/>
          <p:nvPr/>
        </p:nvSpPr>
        <p:spPr>
          <a:xfrm>
            <a:off x="4918330" y="4182082"/>
            <a:ext cx="1788356"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H</a:t>
            </a:r>
            <a:r>
              <a:rPr lang="vi-VN" altLang="zh-CN" sz="2400">
                <a:solidFill>
                  <a:srgbClr val="002060"/>
                </a:solidFill>
                <a:latin typeface="Roboto" panose="02000000000000000000" pitchFamily="2" charset="0"/>
                <a:ea typeface="Roboto" panose="02000000000000000000" pitchFamily="2" charset="0"/>
              </a:rPr>
              <a:t>ình vuông</a:t>
            </a:r>
          </a:p>
        </p:txBody>
      </p:sp>
      <p:sp>
        <p:nvSpPr>
          <p:cNvPr id="10" name="TextBox 9"/>
          <p:cNvSpPr txBox="1"/>
          <p:nvPr/>
        </p:nvSpPr>
        <p:spPr>
          <a:xfrm>
            <a:off x="5043843" y="2022986"/>
            <a:ext cx="1662843"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H</a:t>
            </a:r>
            <a:r>
              <a:rPr lang="vi-VN" altLang="zh-CN" sz="2400">
                <a:solidFill>
                  <a:srgbClr val="002060"/>
                </a:solidFill>
                <a:latin typeface="Roboto" panose="02000000000000000000" pitchFamily="2" charset="0"/>
                <a:ea typeface="Roboto" panose="02000000000000000000" pitchFamily="2" charset="0"/>
              </a:rPr>
              <a:t>ình tròn</a:t>
            </a:r>
          </a:p>
        </p:txBody>
      </p:sp>
      <p:sp>
        <p:nvSpPr>
          <p:cNvPr id="12" name="TextBox 11"/>
          <p:cNvSpPr txBox="1"/>
          <p:nvPr/>
        </p:nvSpPr>
        <p:spPr>
          <a:xfrm>
            <a:off x="4749035" y="2713649"/>
            <a:ext cx="2135034"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H</a:t>
            </a:r>
            <a:r>
              <a:rPr lang="vi-VN" altLang="zh-CN" sz="2400">
                <a:solidFill>
                  <a:srgbClr val="002060"/>
                </a:solidFill>
                <a:latin typeface="Roboto" panose="02000000000000000000" pitchFamily="2" charset="0"/>
                <a:ea typeface="Roboto" panose="02000000000000000000" pitchFamily="2" charset="0"/>
              </a:rPr>
              <a:t>ình tam giác</a:t>
            </a:r>
          </a:p>
        </p:txBody>
      </p:sp>
      <p:sp>
        <p:nvSpPr>
          <p:cNvPr id="13" name="TextBox 12"/>
          <p:cNvSpPr txBox="1"/>
          <p:nvPr/>
        </p:nvSpPr>
        <p:spPr>
          <a:xfrm>
            <a:off x="4721895" y="4918463"/>
            <a:ext cx="2189313"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H</a:t>
            </a:r>
            <a:r>
              <a:rPr lang="vi-VN" altLang="zh-CN" sz="2400">
                <a:solidFill>
                  <a:srgbClr val="002060"/>
                </a:solidFill>
                <a:latin typeface="Roboto" panose="02000000000000000000" pitchFamily="2" charset="0"/>
                <a:ea typeface="Roboto" panose="02000000000000000000" pitchFamily="2" charset="0"/>
              </a:rPr>
              <a:t>ình chữ nhật</a:t>
            </a:r>
          </a:p>
        </p:txBody>
      </p:sp>
      <p:cxnSp>
        <p:nvCxnSpPr>
          <p:cNvPr id="6" name="Straight Arrow Connector 5"/>
          <p:cNvCxnSpPr>
            <a:cxnSpLocks/>
            <a:stCxn id="9" idx="3"/>
            <a:endCxn id="35" idx="1"/>
          </p:cNvCxnSpPr>
          <p:nvPr/>
        </p:nvCxnSpPr>
        <p:spPr>
          <a:xfrm>
            <a:off x="6706686" y="4412915"/>
            <a:ext cx="1388855" cy="429432"/>
          </a:xfrm>
          <a:prstGeom prst="straightConnector1">
            <a:avLst/>
          </a:prstGeom>
          <a:ln w="38100">
            <a:solidFill>
              <a:srgbClr val="04B153"/>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cxnSpLocks/>
            <a:stCxn id="10" idx="1"/>
          </p:cNvCxnSpPr>
          <p:nvPr/>
        </p:nvCxnSpPr>
        <p:spPr>
          <a:xfrm flipH="1">
            <a:off x="3866987" y="2253819"/>
            <a:ext cx="1176856" cy="249619"/>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6" name="Freeform 25"/>
          <p:cNvSpPr/>
          <p:nvPr/>
        </p:nvSpPr>
        <p:spPr>
          <a:xfrm flipV="1">
            <a:off x="6884068" y="2944166"/>
            <a:ext cx="906263" cy="46033"/>
          </a:xfrm>
          <a:custGeom>
            <a:avLst/>
            <a:gdLst>
              <a:gd name="connsiteX0" fmla="*/ 0 w 3996647"/>
              <a:gd name="connsiteY0" fmla="*/ 1367282 h 1367282"/>
              <a:gd name="connsiteX1" fmla="*/ 400692 w 3996647"/>
              <a:gd name="connsiteY1" fmla="*/ 298770 h 1367282"/>
              <a:gd name="connsiteX2" fmla="*/ 2034283 w 3996647"/>
              <a:gd name="connsiteY2" fmla="*/ 11093 h 1367282"/>
              <a:gd name="connsiteX3" fmla="*/ 3996647 w 3996647"/>
              <a:gd name="connsiteY3" fmla="*/ 586446 h 1367282"/>
              <a:gd name="connsiteX4" fmla="*/ 3996647 w 3996647"/>
              <a:gd name="connsiteY4" fmla="*/ 586446 h 1367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6647" h="1367282">
                <a:moveTo>
                  <a:pt x="0" y="1367282"/>
                </a:moveTo>
                <a:cubicBezTo>
                  <a:pt x="30822" y="946041"/>
                  <a:pt x="61645" y="524801"/>
                  <a:pt x="400692" y="298770"/>
                </a:cubicBezTo>
                <a:cubicBezTo>
                  <a:pt x="739739" y="72738"/>
                  <a:pt x="1434957" y="-36853"/>
                  <a:pt x="2034283" y="11093"/>
                </a:cubicBezTo>
                <a:cubicBezTo>
                  <a:pt x="2633609" y="59039"/>
                  <a:pt x="3996647" y="586446"/>
                  <a:pt x="3996647" y="586446"/>
                </a:cubicBezTo>
                <a:lnTo>
                  <a:pt x="3996647" y="586446"/>
                </a:lnTo>
              </a:path>
            </a:pathLst>
          </a:custGeom>
          <a:noFill/>
          <a:ln w="38100">
            <a:solidFill>
              <a:srgbClr val="00B05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2120649" y="1895878"/>
            <a:ext cx="1694469" cy="1694469"/>
          </a:xfrm>
          <a:prstGeom prst="ellipse">
            <a:avLst/>
          </a:prstGeom>
          <a:solidFill>
            <a:srgbClr val="FDBB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Isosceles Triangle 31"/>
          <p:cNvSpPr/>
          <p:nvPr/>
        </p:nvSpPr>
        <p:spPr>
          <a:xfrm>
            <a:off x="7612949" y="1866756"/>
            <a:ext cx="2321959" cy="1532368"/>
          </a:xfrm>
          <a:prstGeom prst="triangle">
            <a:avLst/>
          </a:prstGeom>
          <a:solidFill>
            <a:srgbClr val="D1232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3" name="Rectangle 32"/>
          <p:cNvSpPr/>
          <p:nvPr/>
        </p:nvSpPr>
        <p:spPr>
          <a:xfrm>
            <a:off x="699097" y="4202954"/>
            <a:ext cx="2948683" cy="1366171"/>
          </a:xfrm>
          <a:prstGeom prst="rect">
            <a:avLst/>
          </a:prstGeom>
          <a:solidFill>
            <a:srgbClr val="71BF4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5" name="Rectangle 34"/>
          <p:cNvSpPr/>
          <p:nvPr/>
        </p:nvSpPr>
        <p:spPr>
          <a:xfrm>
            <a:off x="8095541" y="3982537"/>
            <a:ext cx="1719619" cy="1719619"/>
          </a:xfrm>
          <a:prstGeom prst="rect">
            <a:avLst/>
          </a:prstGeom>
          <a:solidFill>
            <a:srgbClr val="00ADE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37" name="Straight Arrow Connector 36"/>
          <p:cNvCxnSpPr>
            <a:cxnSpLocks/>
            <a:stCxn id="13" idx="1"/>
          </p:cNvCxnSpPr>
          <p:nvPr/>
        </p:nvCxnSpPr>
        <p:spPr>
          <a:xfrm flipH="1">
            <a:off x="3770216" y="5149296"/>
            <a:ext cx="951679" cy="105992"/>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8029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14" presetClass="entr" presetSubtype="1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par>
                                <p:cTn id="18" presetID="22" presetClass="entr" presetSubtype="8"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wipe(left)">
                                      <p:cBhvr>
                                        <p:cTn id="25" dur="500"/>
                                        <p:tgtEl>
                                          <p:spTgt spid="26"/>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randombar(horizontal)">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randombar(horizontal)">
                                      <p:cBhvr>
                                        <p:cTn id="33" dur="500"/>
                                        <p:tgtEl>
                                          <p:spTgt spid="9"/>
                                        </p:tgtEl>
                                      </p:cBhvr>
                                    </p:animEffect>
                                  </p:childTnLst>
                                </p:cTn>
                              </p:par>
                              <p:par>
                                <p:cTn id="34" presetID="22" presetClass="entr" presetSubtype="8" fill="hold"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wipe(left)">
                                      <p:cBhvr>
                                        <p:cTn id="36" dur="5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randombar(horizontal)">
                                      <p:cBhvr>
                                        <p:cTn id="41" dur="500"/>
                                        <p:tgtEl>
                                          <p:spTgt spid="13"/>
                                        </p:tgtEl>
                                      </p:cBhvr>
                                    </p:animEffect>
                                  </p:childTnLst>
                                </p:cTn>
                              </p:par>
                              <p:par>
                                <p:cTn id="42" presetID="22" presetClass="entr" presetSubtype="8" fill="hold" nodeType="withEffect">
                                  <p:stCondLst>
                                    <p:cond delay="0"/>
                                  </p:stCondLst>
                                  <p:childTnLst>
                                    <p:set>
                                      <p:cBhvr>
                                        <p:cTn id="43" dur="1" fill="hold">
                                          <p:stCondLst>
                                            <p:cond delay="0"/>
                                          </p:stCondLst>
                                        </p:cTn>
                                        <p:tgtEl>
                                          <p:spTgt spid="37"/>
                                        </p:tgtEl>
                                        <p:attrNameLst>
                                          <p:attrName>style.visibility</p:attrName>
                                        </p:attrNameLst>
                                      </p:cBhvr>
                                      <p:to>
                                        <p:strVal val="visible"/>
                                      </p:to>
                                    </p:set>
                                    <p:animEffect transition="in" filter="wipe(left)">
                                      <p:cBhvr>
                                        <p:cTn id="44"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9" grpId="0"/>
      <p:bldP spid="10" grpId="0"/>
      <p:bldP spid="12" grpId="0"/>
      <p:bldP spid="13" grpId="0"/>
      <p:bldP spid="2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694468" y="299458"/>
            <a:ext cx="4449332" cy="584775"/>
          </a:xfrm>
          <a:prstGeom prst="rect">
            <a:avLst/>
          </a:prstGeom>
          <a:noFill/>
        </p:spPr>
        <p:txBody>
          <a:bodyPr wrap="square" rtlCol="0">
            <a:spAutoFit/>
          </a:bodyPr>
          <a:lstStyle/>
          <a:p>
            <a:pPr lvl="0" algn="ctr">
              <a:defRPr/>
            </a:pPr>
            <a:r>
              <a:rPr lang="en-US" altLang="zh-CN" sz="3200">
                <a:solidFill>
                  <a:srgbClr val="0070C0"/>
                </a:solidFill>
                <a:latin typeface="Roboto Black" panose="02000000000000000000" pitchFamily="2" charset="0"/>
                <a:ea typeface="Roboto Black" panose="02000000000000000000" pitchFamily="2" charset="0"/>
              </a:rPr>
              <a:t>NHẬN BIẾT CÁC HÌNH</a:t>
            </a:r>
            <a:endParaRPr lang="vi-VN" altLang="zh-CN" sz="3200">
              <a:solidFill>
                <a:srgbClr val="0070C0"/>
              </a:solidFill>
              <a:latin typeface="Roboto Black" panose="02000000000000000000" pitchFamily="2" charset="0"/>
              <a:ea typeface="Roboto Black" panose="02000000000000000000" pitchFamily="2" charset="0"/>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11" name="TextBox 10"/>
          <p:cNvSpPr txBox="1"/>
          <p:nvPr/>
        </p:nvSpPr>
        <p:spPr>
          <a:xfrm>
            <a:off x="1044895" y="1300337"/>
            <a:ext cx="9989550" cy="830997"/>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Sử dụng bộ đồ dùng học Toán 1 hoặc các mảnh bìa có dạng hình tròn,</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hình vuông, hình chữ nhật, hình tam giác để lắp ghép, tạo hình em thích</a:t>
            </a:r>
          </a:p>
        </p:txBody>
      </p:sp>
      <p:sp>
        <p:nvSpPr>
          <p:cNvPr id="9" name="TextBox 8"/>
          <p:cNvSpPr txBox="1"/>
          <p:nvPr/>
        </p:nvSpPr>
        <p:spPr>
          <a:xfrm>
            <a:off x="7903889" y="6010934"/>
            <a:ext cx="1788356"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H</a:t>
            </a:r>
            <a:r>
              <a:rPr lang="vi-VN" altLang="zh-CN" sz="2400">
                <a:solidFill>
                  <a:srgbClr val="002060"/>
                </a:solidFill>
                <a:latin typeface="Roboto" panose="02000000000000000000" pitchFamily="2" charset="0"/>
                <a:ea typeface="Roboto" panose="02000000000000000000" pitchFamily="2" charset="0"/>
              </a:rPr>
              <a:t>ình vuông</a:t>
            </a:r>
          </a:p>
        </p:txBody>
      </p:sp>
      <p:sp>
        <p:nvSpPr>
          <p:cNvPr id="12" name="TextBox 11"/>
          <p:cNvSpPr txBox="1"/>
          <p:nvPr/>
        </p:nvSpPr>
        <p:spPr>
          <a:xfrm>
            <a:off x="8143800" y="3268619"/>
            <a:ext cx="2135034"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H</a:t>
            </a:r>
            <a:r>
              <a:rPr lang="vi-VN" altLang="zh-CN" sz="2400">
                <a:solidFill>
                  <a:srgbClr val="002060"/>
                </a:solidFill>
                <a:latin typeface="Roboto" panose="02000000000000000000" pitchFamily="2" charset="0"/>
                <a:ea typeface="Roboto" panose="02000000000000000000" pitchFamily="2" charset="0"/>
              </a:rPr>
              <a:t>ình tam giác</a:t>
            </a:r>
          </a:p>
        </p:txBody>
      </p:sp>
      <p:pic>
        <p:nvPicPr>
          <p:cNvPr id="2" name="Picture 1"/>
          <p:cNvPicPr>
            <a:picLocks noChangeAspect="1"/>
          </p:cNvPicPr>
          <p:nvPr/>
        </p:nvPicPr>
        <p:blipFill rotWithShape="1">
          <a:blip r:embed="rId4" cstate="hqprint">
            <a:extLst>
              <a:ext uri="{BEBA8EAE-BF5A-486C-A8C5-ECC9F3942E4B}">
                <a14:imgProps xmlns:a14="http://schemas.microsoft.com/office/drawing/2010/main">
                  <a14:imgLayer r:embed="rId5">
                    <a14:imgEffect>
                      <a14:backgroundRemoval t="17476" b="81250" l="10304" r="83514"/>
                    </a14:imgEffect>
                  </a14:imgLayer>
                </a14:imgProps>
              </a:ext>
              <a:ext uri="{28A0092B-C50C-407E-A947-70E740481C1C}">
                <a14:useLocalDpi xmlns:a14="http://schemas.microsoft.com/office/drawing/2010/main" val="0"/>
              </a:ext>
            </a:extLst>
          </a:blip>
          <a:srcRect l="8489" t="16629" r="15697" b="18502"/>
          <a:stretch/>
        </p:blipFill>
        <p:spPr>
          <a:xfrm>
            <a:off x="356829" y="2149920"/>
            <a:ext cx="5949921" cy="4322679"/>
          </a:xfrm>
          <a:prstGeom prst="rect">
            <a:avLst/>
          </a:prstGeom>
        </p:spPr>
      </p:pic>
      <p:sp>
        <p:nvSpPr>
          <p:cNvPr id="32" name="Isosceles Triangle 31"/>
          <p:cNvSpPr/>
          <p:nvPr/>
        </p:nvSpPr>
        <p:spPr>
          <a:xfrm>
            <a:off x="4171399" y="2249832"/>
            <a:ext cx="1900627" cy="1018787"/>
          </a:xfrm>
          <a:prstGeom prst="triangle">
            <a:avLst/>
          </a:prstGeom>
          <a:solidFill>
            <a:srgbClr val="0A8E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5" name="Rectangle 34"/>
          <p:cNvSpPr/>
          <p:nvPr/>
        </p:nvSpPr>
        <p:spPr>
          <a:xfrm>
            <a:off x="4210460" y="3338387"/>
            <a:ext cx="1536192" cy="1532242"/>
          </a:xfrm>
          <a:prstGeom prst="rect">
            <a:avLst/>
          </a:prstGeom>
          <a:solidFill>
            <a:srgbClr val="088DC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3" name="Rectangle 32"/>
          <p:cNvSpPr/>
          <p:nvPr/>
        </p:nvSpPr>
        <p:spPr>
          <a:xfrm>
            <a:off x="3452412" y="3348435"/>
            <a:ext cx="1536192" cy="1532242"/>
          </a:xfrm>
          <a:prstGeom prst="rect">
            <a:avLst/>
          </a:prstGeom>
          <a:solidFill>
            <a:srgbClr val="DD6D2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339535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14" presetClass="entr" presetSubtype="1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par>
                                <p:cTn id="13" presetID="14" presetClass="entr" presetSubtype="1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fade">
                                      <p:cBhvr>
                                        <p:cTn id="18" dur="500"/>
                                        <p:tgtEl>
                                          <p:spTgt spid="3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fade">
                                      <p:cBhvr>
                                        <p:cTn id="21" dur="500"/>
                                        <p:tgtEl>
                                          <p:spTgt spid="3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fade">
                                      <p:cBhvr>
                                        <p:cTn id="24" dur="500"/>
                                        <p:tgtEl>
                                          <p:spTgt spid="32"/>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randombar(horizontal)">
                                      <p:cBhvr>
                                        <p:cTn id="29" dur="500"/>
                                        <p:tgtEl>
                                          <p:spTgt spid="12"/>
                                        </p:tgtEl>
                                      </p:cBhvr>
                                    </p:animEffect>
                                  </p:childTnLst>
                                </p:cTn>
                              </p:par>
                              <p:par>
                                <p:cTn id="30" presetID="42" presetClass="path" presetSubtype="0" accel="50000" decel="50000" fill="hold" grpId="1" nodeType="withEffect">
                                  <p:stCondLst>
                                    <p:cond delay="0"/>
                                  </p:stCondLst>
                                  <p:childTnLst>
                                    <p:animMotion origin="layout" path="M -2.08333E-6 -4.81481E-6 L 0.32943 -0.00671 " pathEditMode="relative" rAng="0" ptsTypes="AA">
                                      <p:cBhvr>
                                        <p:cTn id="31" dur="2000" fill="hold"/>
                                        <p:tgtEl>
                                          <p:spTgt spid="32"/>
                                        </p:tgtEl>
                                        <p:attrNameLst>
                                          <p:attrName>ppt_x</p:attrName>
                                          <p:attrName>ppt_y</p:attrName>
                                        </p:attrNameLst>
                                      </p:cBhvr>
                                      <p:rCtr x="16471" y="-347"/>
                                    </p:animMotion>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randombar(horizontal)">
                                      <p:cBhvr>
                                        <p:cTn id="36" dur="500"/>
                                        <p:tgtEl>
                                          <p:spTgt spid="9"/>
                                        </p:tgtEl>
                                      </p:cBhvr>
                                    </p:animEffect>
                                  </p:childTnLst>
                                </p:cTn>
                              </p:par>
                              <p:par>
                                <p:cTn id="37" presetID="42" presetClass="path" presetSubtype="0" accel="50000" decel="50000" fill="hold" grpId="1" nodeType="withEffect">
                                  <p:stCondLst>
                                    <p:cond delay="0"/>
                                  </p:stCondLst>
                                  <p:childTnLst>
                                    <p:animMotion origin="layout" path="M -3.75E-6 1.48148E-6 L 0.27891 0.12639 " pathEditMode="relative" rAng="0" ptsTypes="AA">
                                      <p:cBhvr>
                                        <p:cTn id="38" dur="2000" fill="hold"/>
                                        <p:tgtEl>
                                          <p:spTgt spid="33"/>
                                        </p:tgtEl>
                                        <p:attrNameLst>
                                          <p:attrName>ppt_x</p:attrName>
                                          <p:attrName>ppt_y</p:attrName>
                                        </p:attrNameLst>
                                      </p:cBhvr>
                                      <p:rCtr x="13945" y="6319"/>
                                    </p:animMotion>
                                  </p:childTnLst>
                                </p:cTn>
                              </p:par>
                              <p:par>
                                <p:cTn id="39" presetID="42" presetClass="path" presetSubtype="0" accel="50000" decel="50000" fill="hold" grpId="1" nodeType="withEffect">
                                  <p:stCondLst>
                                    <p:cond delay="0"/>
                                  </p:stCondLst>
                                  <p:childTnLst>
                                    <p:animMotion origin="layout" path="M -3.33333E-6 3.7037E-7 L 0.40508 0.12639 " pathEditMode="relative" rAng="0" ptsTypes="AA">
                                      <p:cBhvr>
                                        <p:cTn id="40" dur="2000" fill="hold"/>
                                        <p:tgtEl>
                                          <p:spTgt spid="35"/>
                                        </p:tgtEl>
                                        <p:attrNameLst>
                                          <p:attrName>ppt_x</p:attrName>
                                          <p:attrName>ppt_y</p:attrName>
                                        </p:attrNameLst>
                                      </p:cBhvr>
                                      <p:rCtr x="20247" y="631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9" grpId="0"/>
      <p:bldP spid="12" grpId="0"/>
      <p:bldP spid="32" grpId="0" animBg="1"/>
      <p:bldP spid="32" grpId="1" animBg="1"/>
      <p:bldP spid="35" grpId="0" animBg="1"/>
      <p:bldP spid="35" grpId="1" animBg="1"/>
      <p:bldP spid="33" grpId="0" animBg="1"/>
      <p:bldP spid="33"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694468" y="299458"/>
            <a:ext cx="4449332" cy="584775"/>
          </a:xfrm>
          <a:prstGeom prst="rect">
            <a:avLst/>
          </a:prstGeom>
          <a:noFill/>
        </p:spPr>
        <p:txBody>
          <a:bodyPr wrap="square" rtlCol="0">
            <a:spAutoFit/>
          </a:bodyPr>
          <a:lstStyle/>
          <a:p>
            <a:pPr lvl="0" algn="ctr">
              <a:defRPr/>
            </a:pPr>
            <a:r>
              <a:rPr lang="en-US" altLang="zh-CN" sz="3200">
                <a:solidFill>
                  <a:srgbClr val="0070C0"/>
                </a:solidFill>
                <a:latin typeface="Roboto Black" panose="02000000000000000000" pitchFamily="2" charset="0"/>
                <a:ea typeface="Roboto Black" panose="02000000000000000000" pitchFamily="2" charset="0"/>
              </a:rPr>
              <a:t>NHẬN BIẾT CÁC HÌNH</a:t>
            </a:r>
            <a:endParaRPr lang="vi-VN" altLang="zh-CN" sz="3200">
              <a:solidFill>
                <a:srgbClr val="0070C0"/>
              </a:solidFill>
              <a:latin typeface="Roboto Black" panose="02000000000000000000" pitchFamily="2" charset="0"/>
              <a:ea typeface="Roboto Black" panose="02000000000000000000" pitchFamily="2" charset="0"/>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11" name="TextBox 10"/>
          <p:cNvSpPr txBox="1"/>
          <p:nvPr/>
        </p:nvSpPr>
        <p:spPr>
          <a:xfrm>
            <a:off x="2193217" y="1138079"/>
            <a:ext cx="7451833" cy="830997"/>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Em hãy chỉ ra hình sau được ghép bằng những hình hình học nào? Có mấy hình?</a:t>
            </a:r>
            <a:endParaRPr lang="vi-VN" altLang="zh-CN" sz="2400">
              <a:solidFill>
                <a:srgbClr val="002060"/>
              </a:solidFill>
              <a:latin typeface="Roboto" panose="02000000000000000000" pitchFamily="2" charset="0"/>
              <a:ea typeface="Roboto" panose="02000000000000000000" pitchFamily="2" charset="0"/>
            </a:endParaRPr>
          </a:p>
        </p:txBody>
      </p:sp>
      <p:pic>
        <p:nvPicPr>
          <p:cNvPr id="13" name="Picture 12"/>
          <p:cNvPicPr>
            <a:picLocks noChangeAspect="1"/>
          </p:cNvPicPr>
          <p:nvPr/>
        </p:nvPicPr>
        <p:blipFill>
          <a:blip r:embed="rId4" cstate="print">
            <a:extLst>
              <a:ext uri="{BEBA8EAE-BF5A-486C-A8C5-ECC9F3942E4B}">
                <a14:imgProps xmlns:a14="http://schemas.microsoft.com/office/drawing/2010/main">
                  <a14:imgLayer r:embed="rId5">
                    <a14:imgEffect>
                      <a14:backgroundRemoval t="9851" b="89851" l="0" r="99872"/>
                    </a14:imgEffect>
                  </a14:imgLayer>
                </a14:imgProps>
              </a:ext>
              <a:ext uri="{28A0092B-C50C-407E-A947-70E740481C1C}">
                <a14:useLocalDpi xmlns:a14="http://schemas.microsoft.com/office/drawing/2010/main" val="0"/>
              </a:ext>
            </a:extLst>
          </a:blip>
          <a:stretch>
            <a:fillRect/>
          </a:stretch>
        </p:blipFill>
        <p:spPr>
          <a:xfrm>
            <a:off x="3241326" y="1722500"/>
            <a:ext cx="5029370" cy="4157088"/>
          </a:xfrm>
          <a:prstGeom prst="rect">
            <a:avLst/>
          </a:prstGeom>
          <a:effectLst>
            <a:outerShdw blurRad="63500" sx="102000" sy="102000" algn="ctr" rotWithShape="0">
              <a:prstClr val="black">
                <a:alpha val="40000"/>
              </a:prstClr>
            </a:outerShdw>
          </a:effectLst>
        </p:spPr>
      </p:pic>
      <p:sp>
        <p:nvSpPr>
          <p:cNvPr id="15" name="TextBox 14"/>
          <p:cNvSpPr txBox="1"/>
          <p:nvPr/>
        </p:nvSpPr>
        <p:spPr>
          <a:xfrm>
            <a:off x="4877502" y="5648755"/>
            <a:ext cx="1788356"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H</a:t>
            </a:r>
            <a:r>
              <a:rPr lang="vi-VN" altLang="zh-CN" sz="2400">
                <a:solidFill>
                  <a:srgbClr val="002060"/>
                </a:solidFill>
                <a:latin typeface="Roboto" panose="02000000000000000000" pitchFamily="2" charset="0"/>
                <a:ea typeface="Roboto" panose="02000000000000000000" pitchFamily="2" charset="0"/>
              </a:rPr>
              <a:t>ình vuông</a:t>
            </a:r>
          </a:p>
        </p:txBody>
      </p:sp>
      <p:sp>
        <p:nvSpPr>
          <p:cNvPr id="16" name="TextBox 15"/>
          <p:cNvSpPr txBox="1"/>
          <p:nvPr/>
        </p:nvSpPr>
        <p:spPr>
          <a:xfrm>
            <a:off x="1102173" y="2829705"/>
            <a:ext cx="1662843"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H</a:t>
            </a:r>
            <a:r>
              <a:rPr lang="vi-VN" altLang="zh-CN" sz="2400">
                <a:solidFill>
                  <a:srgbClr val="002060"/>
                </a:solidFill>
                <a:latin typeface="Roboto" panose="02000000000000000000" pitchFamily="2" charset="0"/>
                <a:ea typeface="Roboto" panose="02000000000000000000" pitchFamily="2" charset="0"/>
              </a:rPr>
              <a:t>ình tròn</a:t>
            </a:r>
          </a:p>
        </p:txBody>
      </p:sp>
      <p:sp>
        <p:nvSpPr>
          <p:cNvPr id="17" name="TextBox 16"/>
          <p:cNvSpPr txBox="1"/>
          <p:nvPr/>
        </p:nvSpPr>
        <p:spPr>
          <a:xfrm>
            <a:off x="9053907" y="2284365"/>
            <a:ext cx="2135034"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H</a:t>
            </a:r>
            <a:r>
              <a:rPr lang="vi-VN" altLang="zh-CN" sz="2400">
                <a:solidFill>
                  <a:srgbClr val="002060"/>
                </a:solidFill>
                <a:latin typeface="Roboto" panose="02000000000000000000" pitchFamily="2" charset="0"/>
                <a:ea typeface="Roboto" panose="02000000000000000000" pitchFamily="2" charset="0"/>
              </a:rPr>
              <a:t>ình tam giác</a:t>
            </a:r>
          </a:p>
        </p:txBody>
      </p:sp>
      <p:cxnSp>
        <p:nvCxnSpPr>
          <p:cNvPr id="18" name="Straight Arrow Connector 17"/>
          <p:cNvCxnSpPr>
            <a:cxnSpLocks/>
          </p:cNvCxnSpPr>
          <p:nvPr/>
        </p:nvCxnSpPr>
        <p:spPr>
          <a:xfrm flipH="1" flipV="1">
            <a:off x="5396360" y="5184949"/>
            <a:ext cx="254427" cy="463806"/>
          </a:xfrm>
          <a:prstGeom prst="straightConnector1">
            <a:avLst/>
          </a:prstGeom>
          <a:ln w="38100">
            <a:solidFill>
              <a:srgbClr val="04B153"/>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cxnSpLocks/>
          </p:cNvCxnSpPr>
          <p:nvPr/>
        </p:nvCxnSpPr>
        <p:spPr>
          <a:xfrm>
            <a:off x="2695464" y="3060537"/>
            <a:ext cx="999004" cy="116162"/>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0" name="Freeform 19"/>
          <p:cNvSpPr/>
          <p:nvPr/>
        </p:nvSpPr>
        <p:spPr>
          <a:xfrm rot="10156341" flipV="1">
            <a:off x="8082473" y="2617418"/>
            <a:ext cx="878824" cy="45719"/>
          </a:xfrm>
          <a:custGeom>
            <a:avLst/>
            <a:gdLst>
              <a:gd name="connsiteX0" fmla="*/ 0 w 3996647"/>
              <a:gd name="connsiteY0" fmla="*/ 1367282 h 1367282"/>
              <a:gd name="connsiteX1" fmla="*/ 400692 w 3996647"/>
              <a:gd name="connsiteY1" fmla="*/ 298770 h 1367282"/>
              <a:gd name="connsiteX2" fmla="*/ 2034283 w 3996647"/>
              <a:gd name="connsiteY2" fmla="*/ 11093 h 1367282"/>
              <a:gd name="connsiteX3" fmla="*/ 3996647 w 3996647"/>
              <a:gd name="connsiteY3" fmla="*/ 586446 h 1367282"/>
              <a:gd name="connsiteX4" fmla="*/ 3996647 w 3996647"/>
              <a:gd name="connsiteY4" fmla="*/ 586446 h 1367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6647" h="1367282">
                <a:moveTo>
                  <a:pt x="0" y="1367282"/>
                </a:moveTo>
                <a:cubicBezTo>
                  <a:pt x="30822" y="946041"/>
                  <a:pt x="61645" y="524801"/>
                  <a:pt x="400692" y="298770"/>
                </a:cubicBezTo>
                <a:cubicBezTo>
                  <a:pt x="739739" y="72738"/>
                  <a:pt x="1434957" y="-36853"/>
                  <a:pt x="2034283" y="11093"/>
                </a:cubicBezTo>
                <a:cubicBezTo>
                  <a:pt x="2633609" y="59039"/>
                  <a:pt x="3996647" y="586446"/>
                  <a:pt x="3996647" y="586446"/>
                </a:cubicBezTo>
                <a:lnTo>
                  <a:pt x="3996647" y="586446"/>
                </a:lnTo>
              </a:path>
            </a:pathLst>
          </a:custGeom>
          <a:noFill/>
          <a:ln w="38100">
            <a:solidFill>
              <a:srgbClr val="00B05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9825852" y="2715034"/>
            <a:ext cx="591143" cy="461665"/>
          </a:xfrm>
          <a:prstGeom prst="rect">
            <a:avLst/>
          </a:prstGeom>
          <a:noFill/>
        </p:spPr>
        <p:txBody>
          <a:bodyPr wrap="square" rtlCol="0">
            <a:spAutoFit/>
          </a:bodyPr>
          <a:lstStyle/>
          <a:p>
            <a:pPr lvl="0" algn="ctr">
              <a:defRPr/>
            </a:pPr>
            <a:r>
              <a:rPr lang="en-US" altLang="zh-CN" sz="2400" b="1">
                <a:solidFill>
                  <a:srgbClr val="FF0000"/>
                </a:solidFill>
                <a:latin typeface="Roboto" panose="02000000000000000000" pitchFamily="2" charset="0"/>
                <a:ea typeface="Roboto" panose="02000000000000000000" pitchFamily="2" charset="0"/>
              </a:rPr>
              <a:t>3</a:t>
            </a:r>
            <a:endParaRPr lang="vi-VN" altLang="zh-CN" sz="2400" b="1">
              <a:solidFill>
                <a:srgbClr val="FF0000"/>
              </a:solidFill>
              <a:latin typeface="Roboto" panose="02000000000000000000" pitchFamily="2" charset="0"/>
              <a:ea typeface="Roboto" panose="02000000000000000000" pitchFamily="2" charset="0"/>
            </a:endParaRPr>
          </a:p>
        </p:txBody>
      </p:sp>
      <p:sp>
        <p:nvSpPr>
          <p:cNvPr id="22" name="TextBox 21"/>
          <p:cNvSpPr txBox="1"/>
          <p:nvPr/>
        </p:nvSpPr>
        <p:spPr>
          <a:xfrm>
            <a:off x="1571400" y="3339379"/>
            <a:ext cx="591143" cy="461665"/>
          </a:xfrm>
          <a:prstGeom prst="rect">
            <a:avLst/>
          </a:prstGeom>
          <a:noFill/>
        </p:spPr>
        <p:txBody>
          <a:bodyPr wrap="square" rtlCol="0">
            <a:spAutoFit/>
          </a:bodyPr>
          <a:lstStyle/>
          <a:p>
            <a:pPr lvl="0" algn="ctr">
              <a:defRPr/>
            </a:pPr>
            <a:r>
              <a:rPr lang="en-US" altLang="zh-CN" sz="2400" b="1">
                <a:solidFill>
                  <a:srgbClr val="FF0000"/>
                </a:solidFill>
                <a:latin typeface="Roboto" panose="02000000000000000000" pitchFamily="2" charset="0"/>
                <a:ea typeface="Roboto" panose="02000000000000000000" pitchFamily="2" charset="0"/>
              </a:rPr>
              <a:t>4</a:t>
            </a:r>
            <a:endParaRPr lang="vi-VN" altLang="zh-CN" sz="2400" b="1">
              <a:solidFill>
                <a:srgbClr val="FF0000"/>
              </a:solidFill>
              <a:latin typeface="Roboto" panose="02000000000000000000" pitchFamily="2" charset="0"/>
              <a:ea typeface="Roboto" panose="02000000000000000000" pitchFamily="2" charset="0"/>
            </a:endParaRPr>
          </a:p>
        </p:txBody>
      </p:sp>
      <p:cxnSp>
        <p:nvCxnSpPr>
          <p:cNvPr id="25" name="Straight Arrow Connector 24"/>
          <p:cNvCxnSpPr>
            <a:cxnSpLocks/>
          </p:cNvCxnSpPr>
          <p:nvPr/>
        </p:nvCxnSpPr>
        <p:spPr>
          <a:xfrm flipV="1">
            <a:off x="6040902" y="5184949"/>
            <a:ext cx="219221" cy="447036"/>
          </a:xfrm>
          <a:prstGeom prst="straightConnector1">
            <a:avLst/>
          </a:prstGeom>
          <a:ln w="38100">
            <a:solidFill>
              <a:srgbClr val="04B153"/>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6795641" y="5401152"/>
            <a:ext cx="2849409" cy="461665"/>
          </a:xfrm>
          <a:prstGeom prst="rect">
            <a:avLst/>
          </a:prstGeom>
          <a:noFill/>
        </p:spPr>
        <p:txBody>
          <a:bodyPr wrap="square" rtlCol="0">
            <a:spAutoFit/>
          </a:bodyPr>
          <a:lstStyle/>
          <a:p>
            <a:pPr lvl="0" algn="ctr">
              <a:defRPr/>
            </a:pPr>
            <a:r>
              <a:rPr lang="en-US" altLang="zh-CN" sz="2400" b="1">
                <a:solidFill>
                  <a:srgbClr val="FF0000"/>
                </a:solidFill>
                <a:latin typeface="Roboto" panose="02000000000000000000" pitchFamily="2" charset="0"/>
                <a:ea typeface="Roboto" panose="02000000000000000000" pitchFamily="2" charset="0"/>
              </a:rPr>
              <a:t>4 </a:t>
            </a:r>
            <a:r>
              <a:rPr lang="en-US" altLang="zh-CN" sz="2400">
                <a:solidFill>
                  <a:srgbClr val="002060"/>
                </a:solidFill>
                <a:latin typeface="Roboto" panose="02000000000000000000" pitchFamily="2" charset="0"/>
                <a:ea typeface="Roboto" panose="02000000000000000000" pitchFamily="2" charset="0"/>
              </a:rPr>
              <a:t>hình vuông cam</a:t>
            </a:r>
            <a:endParaRPr lang="vi-VN" altLang="zh-CN" sz="2400">
              <a:solidFill>
                <a:srgbClr val="002060"/>
              </a:solidFill>
              <a:latin typeface="Roboto" panose="02000000000000000000" pitchFamily="2" charset="0"/>
              <a:ea typeface="Roboto" panose="02000000000000000000" pitchFamily="2" charset="0"/>
            </a:endParaRPr>
          </a:p>
        </p:txBody>
      </p:sp>
      <p:sp>
        <p:nvSpPr>
          <p:cNvPr id="28" name="TextBox 27"/>
          <p:cNvSpPr txBox="1"/>
          <p:nvPr/>
        </p:nvSpPr>
        <p:spPr>
          <a:xfrm>
            <a:off x="6859638" y="5886013"/>
            <a:ext cx="2849409" cy="461665"/>
          </a:xfrm>
          <a:prstGeom prst="rect">
            <a:avLst/>
          </a:prstGeom>
          <a:noFill/>
        </p:spPr>
        <p:txBody>
          <a:bodyPr wrap="square" rtlCol="0">
            <a:spAutoFit/>
          </a:bodyPr>
          <a:lstStyle/>
          <a:p>
            <a:pPr lvl="0" algn="ctr">
              <a:defRPr/>
            </a:pPr>
            <a:r>
              <a:rPr lang="en-US" altLang="zh-CN" sz="2400" b="1">
                <a:solidFill>
                  <a:srgbClr val="FF0000"/>
                </a:solidFill>
                <a:latin typeface="Roboto" panose="02000000000000000000" pitchFamily="2" charset="0"/>
                <a:ea typeface="Roboto" panose="02000000000000000000" pitchFamily="2" charset="0"/>
              </a:rPr>
              <a:t>8 </a:t>
            </a:r>
            <a:r>
              <a:rPr lang="en-US" altLang="zh-CN" sz="2400">
                <a:solidFill>
                  <a:srgbClr val="002060"/>
                </a:solidFill>
                <a:latin typeface="Roboto" panose="02000000000000000000" pitchFamily="2" charset="0"/>
                <a:ea typeface="Roboto" panose="02000000000000000000" pitchFamily="2" charset="0"/>
              </a:rPr>
              <a:t>hình vuông xanh</a:t>
            </a:r>
            <a:endParaRPr lang="vi-VN" altLang="zh-CN" sz="2400">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189260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14" presetClass="entr" presetSubtype="1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par>
                                <p:cTn id="13" presetID="14" presetClass="entr" presetSubtype="1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randombar(horizontal)">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randombar(horizontal)">
                                      <p:cBhvr>
                                        <p:cTn id="20" dur="500"/>
                                        <p:tgtEl>
                                          <p:spTgt spid="16"/>
                                        </p:tgtEl>
                                      </p:cBhvr>
                                    </p:animEffect>
                                  </p:childTnLst>
                                </p:cTn>
                              </p:par>
                              <p:par>
                                <p:cTn id="21" presetID="22" presetClass="entr" presetSubtype="8"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left)">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randombar(horizontal)">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randombar(horizontal)">
                                      <p:cBhvr>
                                        <p:cTn id="33" dur="500"/>
                                        <p:tgtEl>
                                          <p:spTgt spid="17"/>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wipe(left)">
                                      <p:cBhvr>
                                        <p:cTn id="36" dur="500"/>
                                        <p:tgtEl>
                                          <p:spTgt spid="20"/>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randombar(horizontal)">
                                      <p:cBhvr>
                                        <p:cTn id="41" dur="500"/>
                                        <p:tgtEl>
                                          <p:spTgt spid="21"/>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randombar(horizontal)">
                                      <p:cBhvr>
                                        <p:cTn id="46" dur="500"/>
                                        <p:tgtEl>
                                          <p:spTgt spid="15"/>
                                        </p:tgtEl>
                                      </p:cBhvr>
                                    </p:animEffect>
                                  </p:childTnLst>
                                </p:cTn>
                              </p:par>
                              <p:par>
                                <p:cTn id="47" presetID="22" presetClass="entr" presetSubtype="8" fill="hold" nodeType="with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ipe(left)">
                                      <p:cBhvr>
                                        <p:cTn id="49" dur="500"/>
                                        <p:tgtEl>
                                          <p:spTgt spid="18"/>
                                        </p:tgtEl>
                                      </p:cBhvr>
                                    </p:animEffect>
                                  </p:childTnLst>
                                </p:cTn>
                              </p:par>
                              <p:par>
                                <p:cTn id="50" presetID="22" presetClass="entr" presetSubtype="8" fill="hold" nodeType="with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wipe(left)">
                                      <p:cBhvr>
                                        <p:cTn id="52" dur="500"/>
                                        <p:tgtEl>
                                          <p:spTgt spid="25"/>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27"/>
                                        </p:tgtEl>
                                        <p:attrNameLst>
                                          <p:attrName>style.visibility</p:attrName>
                                        </p:attrNameLst>
                                      </p:cBhvr>
                                      <p:to>
                                        <p:strVal val="visible"/>
                                      </p:to>
                                    </p:set>
                                    <p:animEffect transition="in" filter="randombar(horizontal)">
                                      <p:cBhvr>
                                        <p:cTn id="57" dur="500"/>
                                        <p:tgtEl>
                                          <p:spTgt spid="27"/>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28"/>
                                        </p:tgtEl>
                                        <p:attrNameLst>
                                          <p:attrName>style.visibility</p:attrName>
                                        </p:attrNameLst>
                                      </p:cBhvr>
                                      <p:to>
                                        <p:strVal val="visible"/>
                                      </p:to>
                                    </p:set>
                                    <p:animEffect transition="in" filter="randombar(horizontal)">
                                      <p:cBhvr>
                                        <p:cTn id="6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5" grpId="0"/>
      <p:bldP spid="16" grpId="0"/>
      <p:bldP spid="17" grpId="0"/>
      <p:bldP spid="20" grpId="0" animBg="1"/>
      <p:bldP spid="21" grpId="0"/>
      <p:bldP spid="22" grpId="0"/>
      <p:bldP spid="27" grpId="0"/>
      <p:bldP spid="28"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DBB23"/>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3859</TotalTime>
  <Words>1709</Words>
  <Application>Microsoft Office PowerPoint</Application>
  <PresentationFormat>Widescreen</PresentationFormat>
  <Paragraphs>200</Paragraphs>
  <Slides>30</Slides>
  <Notes>29</Notes>
  <HiddenSlides>0</HiddenSlides>
  <MMClips>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30</vt:i4>
      </vt:variant>
    </vt:vector>
  </HeadingPairs>
  <TitlesOfParts>
    <vt:vector size="39" baseType="lpstr">
      <vt:lpstr>Pangolin</vt:lpstr>
      <vt:lpstr>Times New Roman</vt:lpstr>
      <vt:lpstr>Calibri</vt:lpstr>
      <vt:lpstr>Roboto Black</vt:lpstr>
      <vt:lpstr>Arial</vt:lpstr>
      <vt:lpstr>Roboto</vt:lpstr>
      <vt:lpstr>Calibri Light</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Van Minh Nguyen</cp:lastModifiedBy>
  <cp:revision>222</cp:revision>
  <dcterms:created xsi:type="dcterms:W3CDTF">2023-04-01T23:44:56Z</dcterms:created>
  <dcterms:modified xsi:type="dcterms:W3CDTF">2023-07-27T06:50:39Z</dcterms:modified>
</cp:coreProperties>
</file>