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3" r:id="rId3"/>
    <p:sldMasterId id="2147483705" r:id="rId4"/>
    <p:sldMasterId id="2147483729" r:id="rId5"/>
  </p:sldMasterIdLst>
  <p:notesMasterIdLst>
    <p:notesMasterId r:id="rId35"/>
  </p:notesMasterIdLst>
  <p:sldIdLst>
    <p:sldId id="345" r:id="rId6"/>
    <p:sldId id="344" r:id="rId7"/>
    <p:sldId id="263" r:id="rId8"/>
    <p:sldId id="256" r:id="rId9"/>
    <p:sldId id="257" r:id="rId10"/>
    <p:sldId id="258" r:id="rId11"/>
    <p:sldId id="262" r:id="rId12"/>
    <p:sldId id="261" r:id="rId13"/>
    <p:sldId id="259" r:id="rId14"/>
    <p:sldId id="260" r:id="rId15"/>
    <p:sldId id="264" r:id="rId16"/>
    <p:sldId id="327" r:id="rId17"/>
    <p:sldId id="280" r:id="rId18"/>
    <p:sldId id="319" r:id="rId19"/>
    <p:sldId id="318" r:id="rId20"/>
    <p:sldId id="337" r:id="rId21"/>
    <p:sldId id="339" r:id="rId22"/>
    <p:sldId id="342" r:id="rId23"/>
    <p:sldId id="338" r:id="rId24"/>
    <p:sldId id="330" r:id="rId25"/>
    <p:sldId id="331" r:id="rId26"/>
    <p:sldId id="332" r:id="rId27"/>
    <p:sldId id="333" r:id="rId28"/>
    <p:sldId id="334" r:id="rId29"/>
    <p:sldId id="335" r:id="rId30"/>
    <p:sldId id="343" r:id="rId31"/>
    <p:sldId id="316" r:id="rId32"/>
    <p:sldId id="322" r:id="rId33"/>
    <p:sldId id="279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>
    <p:extLst>
      <p:ext uri="{19B8F6BF-5375-455C-9EA6-DF929625EA0E}">
        <p15:presenceInfo xmlns:p15="http://schemas.microsoft.com/office/powerpoint/2012/main" userId="Kim Anh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9900"/>
    <a:srgbClr val="66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12" autoAdjust="0"/>
    <p:restoredTop sz="94660"/>
  </p:normalViewPr>
  <p:slideViewPr>
    <p:cSldViewPr snapToGrid="0">
      <p:cViewPr varScale="1">
        <p:scale>
          <a:sx n="85" d="100"/>
          <a:sy n="85" d="100"/>
        </p:scale>
        <p:origin x="912" y="8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commentAuthors" Target="commentAuthor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40D15D-FF2A-47A0-B76B-6B7907CBD19D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E90AE9-6A09-4734-A78C-9792023E9C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559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482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79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35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345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EABC84-CD79-4F8A-8B2C-0631AD15B4AB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0033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DFCF6C-AB48-4145-9CD2-DA00EAC0554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60424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AA50D9-D237-4433-99FB-A444C1A586A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1867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3BDABC-F711-4597-8ABF-D3394326ECC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25969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7A6F7-9955-464D-82FD-B7D9443146B5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39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DA4E9E-1171-4EE8-90F0-24EE25EB2D4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7721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4FD877-DAE7-4EF7-8996-E93FC9594007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5532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54639-9C0D-4FAF-95F6-C4F4176C743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70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3156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DE6DB5-6B02-4C92-A039-03756B2BBDC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02156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92F941-B879-467C-A3C5-8166A920575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2814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9262C-F0CB-4946-A9E2-D9A99654B6DC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314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734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81885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7385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7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1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07666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7643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8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2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8174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05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0030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0202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08699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8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2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8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2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280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9565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06376"/>
            <a:ext cx="20574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06376"/>
            <a:ext cx="60198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47393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84907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1871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107189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64721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109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0536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416633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772841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26211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708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18367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254133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59593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61458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15529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3318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30972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23762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76074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0719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319746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03514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89761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007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239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18644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607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1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20AFA0-F820-4102-B8E3-ED765933503E}" type="datetimeFigureOut">
              <a:rPr lang="en-US" smtClean="0"/>
              <a:t>8/30/2024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04451-C2AD-420E-9996-D7818562A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216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8E7CA22-7B4E-411B-8058-F1CACA9C7BA5}" type="slidenum">
              <a:rPr lang="en-US" alt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369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4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5B7FB242-887E-4FBD-BBF2-BE5F9D1D028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2024/8/30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378"/>
            <a:fld id="{A2FDD889-5730-4C0B-93DE-013744909241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914378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861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</p:sldLayoutIdLst>
  <p:txStyles>
    <p:titleStyle>
      <a:lvl1pPr algn="ctr" defTabSz="914378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92" indent="-342892" algn="l" defTabSz="91437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31" indent="-285743" algn="l" defTabSz="91437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2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8" indent="-228594" algn="l" defTabSz="91437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5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8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2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87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D7408E-6BC6-4EFA-90EC-CD58D461B37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30/08/2024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EA6E29-20CC-4E55-90EC-70D389D1269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151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5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5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5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5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9.xml"/><Relationship Id="rId18" Type="http://schemas.openxmlformats.org/officeDocument/2006/relationships/slide" Target="slide11.xml"/><Relationship Id="rId3" Type="http://schemas.openxmlformats.org/officeDocument/2006/relationships/image" Target="../media/image13.png"/><Relationship Id="rId7" Type="http://schemas.microsoft.com/office/2007/relationships/hdphoto" Target="../media/hdphoto2.wdp"/><Relationship Id="rId12" Type="http://schemas.microsoft.com/office/2007/relationships/hdphoto" Target="../media/hdphoto3.wdp"/><Relationship Id="rId17" Type="http://schemas.microsoft.com/office/2007/relationships/hdphoto" Target="../media/hdphoto4.wdp"/><Relationship Id="rId2" Type="http://schemas.openxmlformats.org/officeDocument/2006/relationships/slide" Target="slide5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6.png"/><Relationship Id="rId5" Type="http://schemas.openxmlformats.org/officeDocument/2006/relationships/slide" Target="slide6.xml"/><Relationship Id="rId15" Type="http://schemas.openxmlformats.org/officeDocument/2006/relationships/slide" Target="slide10.xml"/><Relationship Id="rId10" Type="http://schemas.openxmlformats.org/officeDocument/2006/relationships/slide" Target="slide8.xml"/><Relationship Id="rId4" Type="http://schemas.microsoft.com/office/2007/relationships/hdphoto" Target="../media/hdphoto1.wdp"/><Relationship Id="rId9" Type="http://schemas.openxmlformats.org/officeDocument/2006/relationships/image" Target="../media/image15.jpg"/><Relationship Id="rId14" Type="http://schemas.openxmlformats.org/officeDocument/2006/relationships/image" Target="../media/image1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6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Relationship Id="rId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784048A-2697-4DD2-A5F5-75B27B6FCC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093" y="2168600"/>
            <a:ext cx="7773074" cy="25207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7862C75-EEFE-431E-821A-D68D363C55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1911"/>
            <a:ext cx="9144000" cy="3006090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5FB9D031-994D-4954-83E7-D530C82B3CD0}"/>
              </a:ext>
            </a:extLst>
          </p:cNvPr>
          <p:cNvSpPr/>
          <p:nvPr/>
        </p:nvSpPr>
        <p:spPr>
          <a:xfrm>
            <a:off x="742950" y="354330"/>
            <a:ext cx="7887036" cy="3497581"/>
          </a:xfrm>
          <a:prstGeom prst="roundRect">
            <a:avLst/>
          </a:prstGeom>
          <a:gradFill>
            <a:gsLst>
              <a:gs pos="0">
                <a:schemeClr val="accent6">
                  <a:satMod val="103000"/>
                  <a:lumMod val="102000"/>
                  <a:tint val="94000"/>
                  <a:alpha val="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</a:gradFill>
          <a:effectLst>
            <a:outerShdw blurRad="57150" dist="19050" dir="5400000" algn="ctr" rotWithShape="0">
              <a:srgbClr val="000000">
                <a:alpha val="0"/>
              </a:srgbClr>
            </a:outerShdw>
            <a:reflection stA="17000" endPos="65000" dist="50800" dir="5400000" sy="-100000" algn="bl" rotWithShape="0"/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50800" dir="5400000" algn="ctr" rotWithShape="0">
                    <a:srgbClr val="000000"/>
                  </a:outerShdw>
                  <a:reflection stA="0" endPos="65000" dist="50800" dir="5400000" sy="-100000" algn="bl" rotWithShape="0"/>
                </a:effectLst>
              </a:rPr>
              <a:t> Tr</a:t>
            </a:r>
            <a:r>
              <a:rPr lang="vi-VN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50800" dir="5400000" algn="ctr" rotWithShape="0">
                    <a:srgbClr val="000000"/>
                  </a:outerShdw>
                  <a:reflection stA="0" endPos="65000" dist="50800" dir="5400000" sy="-100000" algn="bl" rotWithShape="0"/>
                </a:effectLst>
              </a:rPr>
              <a:t>ư</a:t>
            </a:r>
            <a:r>
              <a:rPr lang="en-US" sz="4800" b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50800" dist="50800" dir="5400000" algn="ctr" rotWithShape="0">
                    <a:srgbClr val="000000"/>
                  </a:outerShdw>
                  <a:reflection stA="0" endPos="65000" dist="50800" dir="5400000" sy="-100000" algn="bl" rotWithShape="0"/>
                </a:effectLst>
              </a:rPr>
              <a:t>ờng TH Minh Tân B </a:t>
            </a:r>
          </a:p>
          <a:p>
            <a:pPr algn="ctr"/>
            <a:r>
              <a:rPr lang="en-US" sz="6600" b="1" spc="5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/>
                  </a:outerShdw>
                  <a:reflection stA="0" endPos="65000" dist="50800" dir="5400000" sy="-100000" algn="bl" rotWithShape="0"/>
                </a:effectLst>
              </a:rPr>
              <a:t> HỌC VẦN </a:t>
            </a:r>
          </a:p>
          <a:p>
            <a:pPr algn="ctr"/>
            <a:r>
              <a:rPr lang="en-US" sz="6600" b="1" spc="5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/>
                  </a:outerShdw>
                  <a:reflection stA="0" endPos="65000" dist="50800" dir="5400000" sy="-100000" algn="bl" rotWithShape="0"/>
                </a:effectLst>
              </a:rPr>
              <a:t>  Bài 30: U – </a:t>
            </a:r>
            <a:r>
              <a:rPr lang="vi-VN" sz="6600" b="1" spc="50">
                <a:ln w="0">
                  <a:solidFill>
                    <a:schemeClr val="accent1">
                      <a:lumMod val="50000"/>
                    </a:schemeClr>
                  </a:solidFill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rgbClr val="000000"/>
                  </a:outerShdw>
                  <a:reflection stA="0" endPos="65000" dist="50800" dir="5400000" sy="-100000" algn="bl" rotWithShape="0"/>
                </a:effectLst>
              </a:rPr>
              <a:t>Ư</a:t>
            </a:r>
            <a:endParaRPr lang="en-US" sz="3600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>
                <a:outerShdw blurRad="50800" dist="50800" dir="5400000" algn="ctr" rotWithShape="0">
                  <a:srgbClr val="000000"/>
                </a:outerShdw>
                <a:reflection stA="0" endPos="65000" dist="50800" dir="5400000" sy="-100000" algn="bl" rotWithShape="0"/>
              </a:effectLst>
            </a:endParaRPr>
          </a:p>
          <a:p>
            <a:pPr algn="ctr"/>
            <a:r>
              <a:rPr lang="en-US" sz="36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50800" dir="5400000" algn="ctr" rotWithShape="0">
                    <a:srgbClr val="000000"/>
                  </a:outerShdw>
                  <a:reflection stA="0" endPos="65000" dist="50800" dir="5400000" sy="-100000" algn="bl" rotWithShape="0"/>
                </a:effectLst>
              </a:rPr>
              <a:t>  GV: Lê Diệu Linh</a:t>
            </a:r>
          </a:p>
        </p:txBody>
      </p:sp>
    </p:spTree>
    <p:extLst>
      <p:ext uri="{BB962C8B-B14F-4D97-AF65-F5344CB8AC3E}">
        <p14:creationId xmlns:p14="http://schemas.microsoft.com/office/powerpoint/2010/main" val="31063871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584849" y="1188749"/>
            <a:ext cx="8040030" cy="448344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pic>
        <p:nvPicPr>
          <p:cNvPr id="21" name="q6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99" t="17576" r="25555" b="21786"/>
          <a:stretch/>
        </p:blipFill>
        <p:spPr>
          <a:xfrm>
            <a:off x="7924692" y="5556209"/>
            <a:ext cx="1219307" cy="135551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4DBB3182-8FF8-4162-97F0-8B81B3D8CF4B}"/>
              </a:ext>
            </a:extLst>
          </p:cNvPr>
          <p:cNvSpPr txBox="1"/>
          <p:nvPr/>
        </p:nvSpPr>
        <p:spPr>
          <a:xfrm>
            <a:off x="679140" y="1663987"/>
            <a:ext cx="810575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40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 nhà trẻ</a:t>
            </a:r>
          </a:p>
          <a:p>
            <a:r>
              <a:rPr lang="en-US" sz="4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Chị Trà cho bé Chi đi nhà trẻ. Qua chợ, chị chỉ cho bé cá trê, cá mè …</a:t>
            </a:r>
          </a:p>
          <a:p>
            <a:r>
              <a:rPr lang="en-US" sz="4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Ở nhà trẻ, Chi nhớ mẹ. Chị Trà dỗ: “Bé nhè thì cô chê đó”. Bé nghe chị.</a:t>
            </a:r>
          </a:p>
        </p:txBody>
      </p:sp>
    </p:spTree>
    <p:extLst>
      <p:ext uri="{BB962C8B-B14F-4D97-AF65-F5344CB8AC3E}">
        <p14:creationId xmlns:p14="http://schemas.microsoft.com/office/powerpoint/2010/main" val="49208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hlinkClick r:id="" action="ppaction://hlinkshowjump?jump=nextslide"/>
          </p:cNvPr>
          <p:cNvSpPr/>
          <p:nvPr/>
        </p:nvSpPr>
        <p:spPr>
          <a:xfrm>
            <a:off x="998220" y="1617345"/>
            <a:ext cx="7147560" cy="362331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30: U - </a:t>
            </a:r>
            <a:r>
              <a:rPr lang="vi-VN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Ư</a:t>
            </a:r>
            <a:endParaRPr lang="en-US" sz="7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1210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6A919-5820-4343-9664-4785EA15B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1868887" y="2714564"/>
            <a:ext cx="1679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Picture 18" descr="https://i.vdoc.vn/data/image/2020/08/26/giai-bai-tap-tieng-viet-lop-1-trang-56-bai-30-u-u-h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435" b="20874"/>
          <a:stretch/>
        </p:blipFill>
        <p:spPr bwMode="auto">
          <a:xfrm>
            <a:off x="2332384" y="596348"/>
            <a:ext cx="4823790" cy="51775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3076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0"/>
          <p:cNvSpPr>
            <a:spLocks noChangeArrowheads="1"/>
          </p:cNvSpPr>
          <p:nvPr/>
        </p:nvSpPr>
        <p:spPr bwMode="auto">
          <a:xfrm>
            <a:off x="1359371" y="2503943"/>
            <a:ext cx="517207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8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 rot="10800000" flipV="1">
            <a:off x="958445" y="3892359"/>
            <a:ext cx="18362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000FF"/>
              </a:buClr>
              <a:buSzPct val="120000"/>
            </a:pPr>
            <a:r>
              <a:rPr lang="en-US" sz="2400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in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thường</a:t>
            </a:r>
            <a:endParaRPr lang="en-US" sz="2400" b="1" dirty="0">
              <a:solidFill>
                <a:srgbClr val="C0504D">
                  <a:lumMod val="75000"/>
                </a:srgbClr>
              </a:solidFill>
              <a:latin typeface="Tahoma" pitchFamily="34" charset="0"/>
            </a:endParaRPr>
          </a:p>
        </p:txBody>
      </p:sp>
      <p:pic>
        <p:nvPicPr>
          <p:cNvPr id="11" name="Picture 10" descr="https://i.vdoc.vn/data/image/2020/08/26/giai-bai-tap-tieng-viet-lop-1-trang-56-bai-30-u-u-h5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9" r="87706" b="9613"/>
          <a:stretch/>
        </p:blipFill>
        <p:spPr bwMode="auto">
          <a:xfrm>
            <a:off x="3998201" y="2473747"/>
            <a:ext cx="1110975" cy="117242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Rectangle 8"/>
          <p:cNvSpPr>
            <a:spLocks noChangeArrowheads="1"/>
          </p:cNvSpPr>
          <p:nvPr/>
        </p:nvSpPr>
        <p:spPr bwMode="auto">
          <a:xfrm rot="10800000" flipV="1">
            <a:off x="3601920" y="3892359"/>
            <a:ext cx="21453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000FF"/>
              </a:buClr>
              <a:buSzPct val="120000"/>
            </a:pPr>
            <a:r>
              <a:rPr lang="en-US" sz="2400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viết</a:t>
            </a:r>
            <a:r>
              <a:rPr lang="en-US" sz="2400" b="1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thường</a:t>
            </a:r>
            <a:endParaRPr lang="en-US" sz="2400" b="1" dirty="0">
              <a:solidFill>
                <a:srgbClr val="C0504D">
                  <a:lumMod val="75000"/>
                </a:srgbClr>
              </a:solidFill>
              <a:latin typeface="Tahoma" pitchFamily="34" charset="0"/>
            </a:endParaRPr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6845273" y="2517196"/>
            <a:ext cx="771051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</a:p>
        </p:txBody>
      </p:sp>
      <p:sp>
        <p:nvSpPr>
          <p:cNvPr id="14" name="Rectangle 8"/>
          <p:cNvSpPr>
            <a:spLocks noChangeArrowheads="1"/>
          </p:cNvSpPr>
          <p:nvPr/>
        </p:nvSpPr>
        <p:spPr bwMode="auto">
          <a:xfrm rot="10800000" flipV="1">
            <a:off x="6554488" y="3892359"/>
            <a:ext cx="18362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000FF"/>
              </a:buClr>
              <a:buSzPct val="120000"/>
            </a:pPr>
            <a:r>
              <a:rPr lang="en-US" sz="2400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in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hoa</a:t>
            </a:r>
            <a:endParaRPr lang="en-US" sz="2400" b="1" dirty="0">
              <a:solidFill>
                <a:srgbClr val="C0504D">
                  <a:lumMod val="75000"/>
                </a:srgb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78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6A919-5820-4343-9664-4785EA15B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1868887" y="2714564"/>
            <a:ext cx="1679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Picture 20" descr="https://i.vdoc.vn/data/image/2020/08/26/giai-bai-tap-tieng-viet-lop-1-trang-56-bai-30-u-u-h1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28" b="18747"/>
          <a:stretch/>
        </p:blipFill>
        <p:spPr bwMode="auto">
          <a:xfrm>
            <a:off x="1433660" y="1233213"/>
            <a:ext cx="6645499" cy="420017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6590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F67175-AA8E-49E4-9427-96521B544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740" y="228600"/>
            <a:ext cx="9349740" cy="6629400"/>
          </a:xfrm>
          <a:prstGeom prst="rect">
            <a:avLst/>
          </a:prstGeom>
        </p:spPr>
      </p:pic>
      <p:pic>
        <p:nvPicPr>
          <p:cNvPr id="15" name="Picture 14" descr="Chữ ư viết thường có hình đưa bút từng nét và âm thanh hướng dẫn cách viết  - YouTube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08" t="18557" r="29343" b="13918"/>
          <a:stretch/>
        </p:blipFill>
        <p:spPr bwMode="auto">
          <a:xfrm>
            <a:off x="4470299" y="3356285"/>
            <a:ext cx="926990" cy="95150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Rectangle 10"/>
          <p:cNvSpPr>
            <a:spLocks noChangeArrowheads="1"/>
          </p:cNvSpPr>
          <p:nvPr/>
        </p:nvSpPr>
        <p:spPr bwMode="auto">
          <a:xfrm>
            <a:off x="2399686" y="3251917"/>
            <a:ext cx="6937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80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6880580" y="3251918"/>
            <a:ext cx="693736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8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</a:p>
        </p:txBody>
      </p:sp>
      <p:sp>
        <p:nvSpPr>
          <p:cNvPr id="18" name="Rectangle 8"/>
          <p:cNvSpPr>
            <a:spLocks noChangeArrowheads="1"/>
          </p:cNvSpPr>
          <p:nvPr/>
        </p:nvSpPr>
        <p:spPr bwMode="auto">
          <a:xfrm rot="10800000" flipV="1">
            <a:off x="1970859" y="4712148"/>
            <a:ext cx="18362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000FF"/>
              </a:buClr>
              <a:buSzPct val="120000"/>
            </a:pPr>
            <a:r>
              <a:rPr lang="en-US" sz="2400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in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thường</a:t>
            </a:r>
            <a:endParaRPr lang="en-US" sz="2400" b="1" dirty="0">
              <a:solidFill>
                <a:srgbClr val="C0504D">
                  <a:lumMod val="75000"/>
                </a:srgbClr>
              </a:solidFill>
              <a:latin typeface="Tahoma" pitchFamily="34" charset="0"/>
            </a:endParaRPr>
          </a:p>
        </p:txBody>
      </p:sp>
      <p:sp>
        <p:nvSpPr>
          <p:cNvPr id="19" name="Rectangle 8"/>
          <p:cNvSpPr>
            <a:spLocks noChangeArrowheads="1"/>
          </p:cNvSpPr>
          <p:nvPr/>
        </p:nvSpPr>
        <p:spPr bwMode="auto">
          <a:xfrm rot="10800000" flipV="1">
            <a:off x="4045548" y="4720396"/>
            <a:ext cx="214536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000FF"/>
              </a:buClr>
              <a:buSzPct val="120000"/>
            </a:pPr>
            <a:r>
              <a:rPr lang="en-US" sz="2400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viết</a:t>
            </a:r>
            <a:r>
              <a:rPr lang="en-US" sz="2400" b="1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thường</a:t>
            </a:r>
            <a:endParaRPr lang="en-US" sz="2400" b="1" dirty="0">
              <a:solidFill>
                <a:srgbClr val="C0504D">
                  <a:lumMod val="75000"/>
                </a:srgbClr>
              </a:solidFill>
              <a:latin typeface="Tahoma" pitchFamily="34" charset="0"/>
            </a:endParaRPr>
          </a:p>
        </p:txBody>
      </p:sp>
      <p:sp>
        <p:nvSpPr>
          <p:cNvPr id="20" name="Rectangle 8"/>
          <p:cNvSpPr>
            <a:spLocks noChangeArrowheads="1"/>
          </p:cNvSpPr>
          <p:nvPr/>
        </p:nvSpPr>
        <p:spPr bwMode="auto">
          <a:xfrm rot="10800000" flipV="1">
            <a:off x="6667753" y="4712148"/>
            <a:ext cx="18362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0000FF"/>
              </a:buClr>
              <a:buSzPct val="120000"/>
            </a:pPr>
            <a:r>
              <a:rPr lang="en-US" sz="2400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 </a:t>
            </a:r>
            <a:r>
              <a:rPr lang="en-US" sz="2400" b="1" dirty="0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in </a:t>
            </a:r>
            <a:r>
              <a:rPr lang="en-US" sz="2400" b="1" dirty="0" err="1">
                <a:solidFill>
                  <a:srgbClr val="C0504D">
                    <a:lumMod val="75000"/>
                  </a:srgbClr>
                </a:solidFill>
                <a:latin typeface="Tahoma" pitchFamily="34" charset="0"/>
              </a:rPr>
              <a:t>hoa</a:t>
            </a:r>
            <a:endParaRPr lang="en-US" sz="2400" b="1" dirty="0">
              <a:solidFill>
                <a:srgbClr val="C0504D">
                  <a:lumMod val="75000"/>
                </a:srgbClr>
              </a:solidFill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326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8B213FE1-1352-464F-9475-3509ACFB9523}"/>
              </a:ext>
            </a:extLst>
          </p:cNvPr>
          <p:cNvSpPr/>
          <p:nvPr/>
        </p:nvSpPr>
        <p:spPr>
          <a:xfrm>
            <a:off x="954157" y="1924878"/>
            <a:ext cx="3193774" cy="3008244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00" dirty="0">
                <a:latin typeface=".VnAvant"/>
              </a:rPr>
              <a:t>u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7C471631-07D9-4405-8E02-8FF8BCA7B855}"/>
              </a:ext>
            </a:extLst>
          </p:cNvPr>
          <p:cNvSpPr/>
          <p:nvPr/>
        </p:nvSpPr>
        <p:spPr>
          <a:xfrm>
            <a:off x="5194853" y="2017644"/>
            <a:ext cx="3193773" cy="3008243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3900" dirty="0">
                <a:latin typeface=".VnAvant"/>
                <a:cs typeface="Times New Roman" panose="02020603050405020304" pitchFamily="18" charset="0"/>
              </a:rPr>
              <a:t>ư</a:t>
            </a:r>
            <a:endParaRPr lang="en-US" sz="16600" dirty="0">
              <a:latin typeface=".VnAvant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1D24F1-7DD5-4A40-9F77-6E398AC74E98}"/>
              </a:ext>
            </a:extLst>
          </p:cNvPr>
          <p:cNvSpPr txBox="1"/>
          <p:nvPr/>
        </p:nvSpPr>
        <p:spPr>
          <a:xfrm>
            <a:off x="808383" y="516835"/>
            <a:ext cx="1399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So </a:t>
            </a:r>
            <a:r>
              <a:rPr lang="en-US" sz="2400" dirty="0" err="1"/>
              <a:t>sánh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3101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ộ chữ học vần thực hành lớp Một - TV1">
            <a:extLst>
              <a:ext uri="{FF2B5EF4-FFF2-40B4-BE49-F238E27FC236}">
                <a16:creationId xmlns:a16="http://schemas.microsoft.com/office/drawing/2014/main" id="{4C204976-6B75-43C7-956D-AD730C34E8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2869" y="1316199"/>
            <a:ext cx="4638261" cy="437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333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7378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>
            <a:extLst>
              <a:ext uri="{FF2B5EF4-FFF2-40B4-BE49-F238E27FC236}">
                <a16:creationId xmlns:a16="http://schemas.microsoft.com/office/drawing/2014/main" id="{AE15AB8C-A349-4F86-AE48-DB7D1A860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924" y="0"/>
            <a:ext cx="813403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âm</a:t>
            </a:r>
            <a:r>
              <a:rPr lang="en-US" altLang="en-US" sz="3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ư?</a:t>
            </a:r>
          </a:p>
        </p:txBody>
      </p:sp>
      <p:pic>
        <p:nvPicPr>
          <p:cNvPr id="3" name="Picture 2" descr="https://i.vdoc.vn/data/image/2020/08/26/giai-bai-tap-tieng-viet-lop-1-trang-56-bai-30-u-u-h2.jpg">
            <a:extLst>
              <a:ext uri="{FF2B5EF4-FFF2-40B4-BE49-F238E27FC236}">
                <a16:creationId xmlns:a16="http://schemas.microsoft.com/office/drawing/2014/main" id="{3696DF51-CAD1-43FB-BD5A-7CE86B4A40B6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42"/>
          <a:stretch/>
        </p:blipFill>
        <p:spPr bwMode="auto">
          <a:xfrm>
            <a:off x="0" y="743518"/>
            <a:ext cx="9079606" cy="30815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3" descr="https://i.vdoc.vn/data/image/2020/08/26/giai-bai-tap-tieng-viet-lop-1-trang-56-bai-30-u-u-h2.jpg">
            <a:extLst>
              <a:ext uri="{FF2B5EF4-FFF2-40B4-BE49-F238E27FC236}">
                <a16:creationId xmlns:a16="http://schemas.microsoft.com/office/drawing/2014/main" id="{95952FCB-BF71-4929-8FFC-6AEAC8C91FCC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27" r="1166"/>
          <a:stretch/>
        </p:blipFill>
        <p:spPr bwMode="auto">
          <a:xfrm>
            <a:off x="0" y="3429000"/>
            <a:ext cx="9144000" cy="29585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0860632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36DCF7-311D-4A9A-A2FF-40A58642F08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DE0562-2E42-4CEC-B4CD-5B80A5DDFA3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图片 6">
            <a:extLst>
              <a:ext uri="{FF2B5EF4-FFF2-40B4-BE49-F238E27FC236}">
                <a16:creationId xmlns:a16="http://schemas.microsoft.com/office/drawing/2014/main" id="{E17D6B41-CDB7-47DD-A2AB-931384349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" y="7938"/>
            <a:ext cx="91201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10">
            <a:extLst>
              <a:ext uri="{FF2B5EF4-FFF2-40B4-BE49-F238E27FC236}">
                <a16:creationId xmlns:a16="http://schemas.microsoft.com/office/drawing/2014/main" id="{843C056E-3427-4F92-9FC5-7CFCB5838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504825"/>
            <a:ext cx="3754437" cy="1239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图片 14">
            <a:extLst>
              <a:ext uri="{FF2B5EF4-FFF2-40B4-BE49-F238E27FC236}">
                <a16:creationId xmlns:a16="http://schemas.microsoft.com/office/drawing/2014/main" id="{39DBAC92-074B-41BA-BDDD-49B2DC77F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13" y="29237"/>
            <a:ext cx="5614988" cy="144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组合 19">
            <a:extLst>
              <a:ext uri="{FF2B5EF4-FFF2-40B4-BE49-F238E27FC236}">
                <a16:creationId xmlns:a16="http://schemas.microsoft.com/office/drawing/2014/main" id="{A1656CC9-8861-4A12-97C1-E261DC96751B}"/>
              </a:ext>
            </a:extLst>
          </p:cNvPr>
          <p:cNvGrpSpPr>
            <a:grpSpLocks/>
          </p:cNvGrpSpPr>
          <p:nvPr/>
        </p:nvGrpSpPr>
        <p:grpSpPr bwMode="auto">
          <a:xfrm>
            <a:off x="-23813" y="4894263"/>
            <a:ext cx="9144001" cy="2008187"/>
            <a:chOff x="0" y="3163016"/>
            <a:chExt cx="9144000" cy="2008136"/>
          </a:xfrm>
        </p:grpSpPr>
        <p:pic>
          <p:nvPicPr>
            <p:cNvPr id="8" name="图片 13">
              <a:extLst>
                <a:ext uri="{FF2B5EF4-FFF2-40B4-BE49-F238E27FC236}">
                  <a16:creationId xmlns:a16="http://schemas.microsoft.com/office/drawing/2014/main" id="{7CEF57FE-A432-4117-A14B-23B27533EA1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2441" y="3732454"/>
              <a:ext cx="4217820" cy="1438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图片 15">
              <a:extLst>
                <a:ext uri="{FF2B5EF4-FFF2-40B4-BE49-F238E27FC236}">
                  <a16:creationId xmlns:a16="http://schemas.microsoft.com/office/drawing/2014/main" id="{FA4BA259-C9B9-45CB-83D2-D3F59E6A6C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216177"/>
              <a:ext cx="9120366" cy="1927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图片 16">
              <a:extLst>
                <a:ext uri="{FF2B5EF4-FFF2-40B4-BE49-F238E27FC236}">
                  <a16:creationId xmlns:a16="http://schemas.microsoft.com/office/drawing/2014/main" id="{CE6022E2-32E1-461D-9DA5-F657F20A85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3163016"/>
              <a:ext cx="9144000" cy="19825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图片 7">
            <a:extLst>
              <a:ext uri="{FF2B5EF4-FFF2-40B4-BE49-F238E27FC236}">
                <a16:creationId xmlns:a16="http://schemas.microsoft.com/office/drawing/2014/main" id="{1CB4798C-258B-4CC9-9866-507A47E69A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49553"/>
            <a:ext cx="3988594" cy="231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9">
            <a:extLst>
              <a:ext uri="{FF2B5EF4-FFF2-40B4-BE49-F238E27FC236}">
                <a16:creationId xmlns:a16="http://schemas.microsoft.com/office/drawing/2014/main" id="{BF162836-FF5A-41E4-AEDD-B7A209E4BD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464" y="4614862"/>
            <a:ext cx="2143442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37FEBB7-D80D-453A-89FF-D962DF9F6D2F}"/>
              </a:ext>
            </a:extLst>
          </p:cNvPr>
          <p:cNvSpPr txBox="1"/>
          <p:nvPr/>
        </p:nvSpPr>
        <p:spPr>
          <a:xfrm>
            <a:off x="1262856" y="2103175"/>
            <a:ext cx="7073900" cy="18928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endParaRPr lang="en-US" altLang="zh-CN" sz="2400" b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  <a:p>
            <a:pPr algn="ctr"/>
            <a:r>
              <a:rPr lang="en-US" altLang="zh-CN" sz="6000" b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ea typeface="SimSun" panose="02010600030101010101" pitchFamily="2" charset="-122"/>
              </a:rPr>
              <a:t>KHỞI ĐỘNG</a:t>
            </a:r>
          </a:p>
          <a:p>
            <a:pPr algn="ctr"/>
            <a:endParaRPr lang="en-US" altLang="zh-CN" sz="3300" b="1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624047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6A919-5820-4343-9664-4785EA15B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5425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1868887" y="2714564"/>
            <a:ext cx="1679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ách chọn đu đủ tươi ngon, chín tự nhiên">
            <a:extLst>
              <a:ext uri="{FF2B5EF4-FFF2-40B4-BE49-F238E27FC236}">
                <a16:creationId xmlns:a16="http://schemas.microsoft.com/office/drawing/2014/main" id="{B567D0F8-FC97-4E5F-9358-08B32F6A9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697" y="1285461"/>
            <a:ext cx="7620000" cy="4506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532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á thu: Đặc điểm, phân loại, giá bán và cách chế biến cá thu">
            <a:extLst>
              <a:ext uri="{FF2B5EF4-FFF2-40B4-BE49-F238E27FC236}">
                <a16:creationId xmlns:a16="http://schemas.microsoft.com/office/drawing/2014/main" id="{C1110F2B-858C-4165-9781-C12211C91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418" y="1563758"/>
            <a:ext cx="7341704" cy="3934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1547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ủ từ - Món ăn vặt dân dã, phổ biến xuất phát từ nông thôn">
            <a:extLst>
              <a:ext uri="{FF2B5EF4-FFF2-40B4-BE49-F238E27FC236}">
                <a16:creationId xmlns:a16="http://schemas.microsoft.com/office/drawing/2014/main" id="{106B7EE8-ECEF-4969-AD4F-2F5D65D535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443" y="1171575"/>
            <a:ext cx="7315200" cy="4514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46320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500+ Hình Ảnh Chim Cú Mèo Đẹp Ấn Tượng Đến Không Tưởng">
            <a:extLst>
              <a:ext uri="{FF2B5EF4-FFF2-40B4-BE49-F238E27FC236}">
                <a16:creationId xmlns:a16="http://schemas.microsoft.com/office/drawing/2014/main" id="{F9F6E0FF-CC05-4E01-8D0F-8B2C32EF67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502" y="655615"/>
            <a:ext cx="7393124" cy="5268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3103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LÁ THƯ GỬI THẦY: XÚC ĐỘNG TIẾNG LÒNG TỪ GIẢNG ĐƯỜNG THÂN YÊU - Trường Trung  Học Phổ Thông FPT">
            <a:extLst>
              <a:ext uri="{FF2B5EF4-FFF2-40B4-BE49-F238E27FC236}">
                <a16:creationId xmlns:a16="http://schemas.microsoft.com/office/drawing/2014/main" id="{F02E7999-C36A-4163-93CD-AB0D3BB251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381" y="1166191"/>
            <a:ext cx="7765775" cy="4731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2755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Ảnh: VĐV Việt Nam nỗ lực phi thường giành HCV khiến VĐV Philippines rơi  nước mắt">
            <a:extLst>
              <a:ext uri="{FF2B5EF4-FFF2-40B4-BE49-F238E27FC236}">
                <a16:creationId xmlns:a16="http://schemas.microsoft.com/office/drawing/2014/main" id="{CA0C6CE2-21A1-4B2C-86CD-C94BF4E897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9687" y="612913"/>
            <a:ext cx="7275443" cy="5632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061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77255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D6A919-5820-4343-9664-4785EA15B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54251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6B8F62A-E3A2-43E6-8C2B-182EC1CC6156}"/>
              </a:ext>
            </a:extLst>
          </p:cNvPr>
          <p:cNvSpPr txBox="1"/>
          <p:nvPr/>
        </p:nvSpPr>
        <p:spPr>
          <a:xfrm>
            <a:off x="1868887" y="2714564"/>
            <a:ext cx="16795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Picture 17" descr="https://i.vdoc.vn/data/image/2020/08/26/giai-bai-tap-tieng-viet-lop-1-trang-56-bai-30-u-u-h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842"/>
          <a:stretch/>
        </p:blipFill>
        <p:spPr bwMode="auto">
          <a:xfrm>
            <a:off x="-10251" y="530089"/>
            <a:ext cx="9154251" cy="32648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Picture 22" descr="https://i.vdoc.vn/data/image/2020/08/26/giai-bai-tap-tieng-viet-lop-1-trang-56-bai-30-u-u-h2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027"/>
          <a:stretch/>
        </p:blipFill>
        <p:spPr bwMode="auto">
          <a:xfrm>
            <a:off x="-71387" y="3537397"/>
            <a:ext cx="9276522" cy="316775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5" name="Line 19"/>
          <p:cNvSpPr>
            <a:spLocks noChangeShapeType="1"/>
          </p:cNvSpPr>
          <p:nvPr/>
        </p:nvSpPr>
        <p:spPr bwMode="auto">
          <a:xfrm>
            <a:off x="1081825" y="3290552"/>
            <a:ext cx="334851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>
            <a:off x="4726546" y="3335628"/>
            <a:ext cx="334851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19"/>
          <p:cNvSpPr>
            <a:spLocks noChangeShapeType="1"/>
          </p:cNvSpPr>
          <p:nvPr/>
        </p:nvSpPr>
        <p:spPr bwMode="auto">
          <a:xfrm>
            <a:off x="7939824" y="3335628"/>
            <a:ext cx="334851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19"/>
          <p:cNvSpPr>
            <a:spLocks noChangeShapeType="1"/>
          </p:cNvSpPr>
          <p:nvPr/>
        </p:nvSpPr>
        <p:spPr bwMode="auto">
          <a:xfrm>
            <a:off x="7939824" y="3436512"/>
            <a:ext cx="334851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Line 19"/>
          <p:cNvSpPr>
            <a:spLocks noChangeShapeType="1"/>
          </p:cNvSpPr>
          <p:nvPr/>
        </p:nvSpPr>
        <p:spPr bwMode="auto">
          <a:xfrm>
            <a:off x="1081825" y="6553199"/>
            <a:ext cx="334851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19"/>
          <p:cNvSpPr>
            <a:spLocks noChangeShapeType="1"/>
          </p:cNvSpPr>
          <p:nvPr/>
        </p:nvSpPr>
        <p:spPr bwMode="auto">
          <a:xfrm>
            <a:off x="4626492" y="6553199"/>
            <a:ext cx="43490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Line 19"/>
          <p:cNvSpPr>
            <a:spLocks noChangeShapeType="1"/>
          </p:cNvSpPr>
          <p:nvPr/>
        </p:nvSpPr>
        <p:spPr bwMode="auto">
          <a:xfrm>
            <a:off x="4626492" y="6654084"/>
            <a:ext cx="434905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Line 19"/>
          <p:cNvSpPr>
            <a:spLocks noChangeShapeType="1"/>
          </p:cNvSpPr>
          <p:nvPr/>
        </p:nvSpPr>
        <p:spPr bwMode="auto">
          <a:xfrm>
            <a:off x="7493357" y="6624033"/>
            <a:ext cx="334851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19"/>
          <p:cNvSpPr>
            <a:spLocks noChangeShapeType="1"/>
          </p:cNvSpPr>
          <p:nvPr/>
        </p:nvSpPr>
        <p:spPr bwMode="auto">
          <a:xfrm>
            <a:off x="7493357" y="6679842"/>
            <a:ext cx="334851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" name="Line 19"/>
          <p:cNvSpPr>
            <a:spLocks noChangeShapeType="1"/>
          </p:cNvSpPr>
          <p:nvPr/>
        </p:nvSpPr>
        <p:spPr bwMode="auto">
          <a:xfrm>
            <a:off x="1534036" y="3290552"/>
            <a:ext cx="334851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7493357" y="3436512"/>
            <a:ext cx="334851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769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16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52DF22-A459-43C3-9713-51EDD0A63D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88" y="1558040"/>
            <a:ext cx="8945223" cy="358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8191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660" y="3478530"/>
            <a:ext cx="1257777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597" y="241300"/>
            <a:ext cx="2937986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93" y="2917824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9965" y="241300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9675" y="3940176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147435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581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 biệt và </a:t>
            </a:r>
          </a:p>
          <a:p>
            <a:pPr algn="ctr"/>
            <a:r>
              <a:rPr lang="en-US" altLang="zh-CN" sz="6000" b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 gặp 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  <a:endParaRPr lang="en-US" altLang="zh-CN" sz="6000" b="1">
              <a:solidFill>
                <a:srgbClr val="92A028"/>
              </a:solidFill>
              <a:latin typeface="HP001 4 hàng" pitchFamily="34" charset="0"/>
              <a:cs typeface="+mn-ea"/>
              <a:sym typeface="+mn-lt"/>
            </a:endParaRPr>
          </a:p>
        </p:txBody>
      </p:sp>
      <p:pic>
        <p:nvPicPr>
          <p:cNvPr id="11" name="图片 3" descr="资源 734302">
            <a:extLst>
              <a:ext uri="{FF2B5EF4-FFF2-40B4-BE49-F238E27FC236}">
                <a16:creationId xmlns:a16="http://schemas.microsoft.com/office/drawing/2014/main" id="{83B38001-F956-4666-ADA2-F611F2618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9190" y="233679"/>
            <a:ext cx="1855947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137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6A6A036-1841-4BA2-B0B6-B49137FA8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51" y="0"/>
            <a:ext cx="9144000" cy="6858000"/>
          </a:xfrm>
          <a:prstGeom prst="rect">
            <a:avLst/>
          </a:prstGeom>
        </p:spPr>
      </p:pic>
      <p:sp>
        <p:nvSpPr>
          <p:cNvPr id="8" name="Ribbon: Tilted Down 7">
            <a:extLst>
              <a:ext uri="{FF2B5EF4-FFF2-40B4-BE49-F238E27FC236}">
                <a16:creationId xmlns:a16="http://schemas.microsoft.com/office/drawing/2014/main" id="{9AB7A62D-1C15-4292-B17D-7B5EFDBD1233}"/>
              </a:ext>
            </a:extLst>
          </p:cNvPr>
          <p:cNvSpPr/>
          <p:nvPr/>
        </p:nvSpPr>
        <p:spPr>
          <a:xfrm rot="862976">
            <a:off x="47768" y="2655783"/>
            <a:ext cx="9092143" cy="1376108"/>
          </a:xfrm>
          <a:prstGeom prst="ribbon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400" b="1">
                <a:latin typeface="Times New Roman" pitchFamily="18" charset="0"/>
                <a:cs typeface="Times New Roman" pitchFamily="18" charset="0"/>
              </a:rPr>
              <a:t>HỘP QUÀ BÍ ẨN</a:t>
            </a:r>
          </a:p>
        </p:txBody>
      </p:sp>
      <p:pic>
        <p:nvPicPr>
          <p:cNvPr id="9" name="ok1">
            <a:hlinkClick r:id="" action="ppaction://media"/>
            <a:extLst>
              <a:ext uri="{FF2B5EF4-FFF2-40B4-BE49-F238E27FC236}">
                <a16:creationId xmlns:a16="http://schemas.microsoft.com/office/drawing/2014/main" id="{5106F986-A847-4430-9B18-902A49E692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381000" y="62270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65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328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7121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q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50" b="90000" l="1000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7930" r="3850" b="11894"/>
          <a:stretch/>
        </p:blipFill>
        <p:spPr>
          <a:xfrm>
            <a:off x="155978" y="810491"/>
            <a:ext cx="1984549" cy="1828800"/>
          </a:xfrm>
          <a:prstGeom prst="rect">
            <a:avLst/>
          </a:prstGeom>
        </p:spPr>
      </p:pic>
      <p:pic>
        <p:nvPicPr>
          <p:cNvPr id="5" name="q2">
            <a:hlinkClick r:id="rId5" action="ppaction://hlinksldjump"/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3940" r="6767" b="8081"/>
          <a:stretch/>
        </p:blipFill>
        <p:spPr>
          <a:xfrm>
            <a:off x="3322866" y="792951"/>
            <a:ext cx="2001780" cy="1884218"/>
          </a:xfrm>
          <a:prstGeom prst="rect">
            <a:avLst/>
          </a:prstGeom>
        </p:spPr>
      </p:pic>
      <p:pic>
        <p:nvPicPr>
          <p:cNvPr id="6" name="q3">
            <a:hlinkClick r:id="rId8" action="ppaction://hlinksldjump"/>
          </p:cNvPr>
          <p:cNvPicPr>
            <a:picLocks noChangeAspect="1"/>
          </p:cNvPicPr>
          <p:nvPr/>
        </p:nvPicPr>
        <p:blipFill rotWithShape="1">
          <a:blip r:embed="rId9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33" r="21307" b="11174"/>
          <a:stretch/>
        </p:blipFill>
        <p:spPr>
          <a:xfrm>
            <a:off x="6522028" y="817418"/>
            <a:ext cx="1905000" cy="1947008"/>
          </a:xfrm>
          <a:prstGeom prst="rect">
            <a:avLst/>
          </a:prstGeom>
        </p:spPr>
      </p:pic>
      <p:pic>
        <p:nvPicPr>
          <p:cNvPr id="7" name="q4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00" b="96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28" t="2546" r="13090" b="4509"/>
          <a:stretch/>
        </p:blipFill>
        <p:spPr>
          <a:xfrm>
            <a:off x="223461" y="3626430"/>
            <a:ext cx="1849582" cy="1832377"/>
          </a:xfrm>
          <a:prstGeom prst="rect">
            <a:avLst/>
          </a:prstGeom>
        </p:spPr>
      </p:pic>
      <p:pic>
        <p:nvPicPr>
          <p:cNvPr id="8" name="q5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09" y="3513918"/>
            <a:ext cx="2057400" cy="2057400"/>
          </a:xfrm>
          <a:prstGeom prst="rect">
            <a:avLst/>
          </a:prstGeom>
        </p:spPr>
      </p:pic>
      <p:pic>
        <p:nvPicPr>
          <p:cNvPr id="9" name="q6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99" t="17576" r="25555" b="21786"/>
          <a:stretch/>
        </p:blipFill>
        <p:spPr>
          <a:xfrm>
            <a:off x="6522028" y="3498391"/>
            <a:ext cx="1852778" cy="2059745"/>
          </a:xfrm>
          <a:prstGeom prst="rect">
            <a:avLst/>
          </a:prstGeom>
        </p:spPr>
      </p:pic>
      <p:sp>
        <p:nvSpPr>
          <p:cNvPr id="22" name="Rounded Rectangle 21">
            <a:hlinkClick r:id="rId18" action="ppaction://hlinksldjump"/>
          </p:cNvPr>
          <p:cNvSpPr/>
          <p:nvPr/>
        </p:nvSpPr>
        <p:spPr>
          <a:xfrm>
            <a:off x="7658100" y="76200"/>
            <a:ext cx="1485900" cy="4572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BÀI MỚI</a:t>
            </a:r>
          </a:p>
        </p:txBody>
      </p:sp>
    </p:spTree>
    <p:extLst>
      <p:ext uri="{BB962C8B-B14F-4D97-AF65-F5344CB8AC3E}">
        <p14:creationId xmlns:p14="http://schemas.microsoft.com/office/powerpoint/2010/main" val="228837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17420" y="1836420"/>
            <a:ext cx="5181600" cy="1447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745312" y="2052488"/>
            <a:ext cx="29233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>
                <a:latin typeface="Times New Roman" pitchFamily="18" charset="0"/>
                <a:cs typeface="Times New Roman" pitchFamily="18" charset="0"/>
              </a:rPr>
              <a:t>tr , ch</a:t>
            </a:r>
          </a:p>
        </p:txBody>
      </p:sp>
      <p:pic>
        <p:nvPicPr>
          <p:cNvPr id="9" name="q1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8250" b="90000" l="10000" r="94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1657" t="7930" r="3850" b="11894"/>
          <a:stretch/>
        </p:blipFill>
        <p:spPr>
          <a:xfrm>
            <a:off x="8077200" y="5630373"/>
            <a:ext cx="1222549" cy="1126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26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28850" y="2270760"/>
            <a:ext cx="4850130" cy="1447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7955" y="2439537"/>
            <a:ext cx="275012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 trẻ</a:t>
            </a:r>
          </a:p>
        </p:txBody>
      </p:sp>
      <p:pic>
        <p:nvPicPr>
          <p:cNvPr id="21" name="q2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13940" r="6767" b="8081"/>
          <a:stretch/>
        </p:blipFill>
        <p:spPr>
          <a:xfrm>
            <a:off x="7885515" y="5596866"/>
            <a:ext cx="1293121" cy="1217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2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146156" y="2269264"/>
            <a:ext cx="5181600" cy="1447800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374748" y="2382834"/>
            <a:ext cx="297526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chị Trà</a:t>
            </a:r>
          </a:p>
        </p:txBody>
      </p:sp>
      <p:pic>
        <p:nvPicPr>
          <p:cNvPr id="21" name="q3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88" t="1333" r="21307" b="11174"/>
          <a:stretch/>
        </p:blipFill>
        <p:spPr>
          <a:xfrm>
            <a:off x="7905420" y="5550187"/>
            <a:ext cx="1238580" cy="1265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883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1475428" y="2346764"/>
            <a:ext cx="6918475" cy="14478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3491" y="2516666"/>
            <a:ext cx="729050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Chợ quê có cá trê.</a:t>
            </a:r>
          </a:p>
        </p:txBody>
      </p:sp>
      <p:pic>
        <p:nvPicPr>
          <p:cNvPr id="21" name="q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0" b="968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28" t="2546" r="13090" b="4509"/>
          <a:stretch/>
        </p:blipFill>
        <p:spPr>
          <a:xfrm>
            <a:off x="7780968" y="5410200"/>
            <a:ext cx="1363031" cy="1350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202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282284" y="2304445"/>
            <a:ext cx="5144752" cy="159629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Chi</a:t>
            </a:r>
          </a:p>
        </p:txBody>
      </p:sp>
      <p:pic>
        <p:nvPicPr>
          <p:cNvPr id="21" name="q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863" y="5410199"/>
            <a:ext cx="1499175" cy="1499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00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1564</TotalTime>
  <Words>151</Words>
  <Application>Microsoft Office PowerPoint</Application>
  <PresentationFormat>On-screen Show (4:3)</PresentationFormat>
  <Paragraphs>34</Paragraphs>
  <Slides>29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43" baseType="lpstr">
      <vt:lpstr>SimSun</vt:lpstr>
      <vt:lpstr>SimSun</vt:lpstr>
      <vt:lpstr>.VnAvant</vt:lpstr>
      <vt:lpstr>Arial</vt:lpstr>
      <vt:lpstr>Calibri</vt:lpstr>
      <vt:lpstr>Calibri Light</vt:lpstr>
      <vt:lpstr>HP001 4 hàng</vt:lpstr>
      <vt:lpstr>Tahoma</vt:lpstr>
      <vt:lpstr>Times New Roman</vt:lpstr>
      <vt:lpstr>Office Theme</vt:lpstr>
      <vt:lpstr>Default Design</vt:lpstr>
      <vt:lpstr>2_Office 主题​​</vt:lpstr>
      <vt:lpstr>2_Office Theme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Administrator</cp:lastModifiedBy>
  <cp:revision>191</cp:revision>
  <dcterms:created xsi:type="dcterms:W3CDTF">2019-04-23T02:02:06Z</dcterms:created>
  <dcterms:modified xsi:type="dcterms:W3CDTF">2024-08-30T10:04:32Z</dcterms:modified>
</cp:coreProperties>
</file>