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336" r:id="rId2"/>
    <p:sldId id="337" r:id="rId3"/>
    <p:sldId id="260" r:id="rId4"/>
    <p:sldId id="262" r:id="rId5"/>
    <p:sldId id="303" r:id="rId6"/>
    <p:sldId id="339" r:id="rId7"/>
    <p:sldId id="338" r:id="rId8"/>
    <p:sldId id="270" r:id="rId9"/>
    <p:sldId id="328" r:id="rId10"/>
    <p:sldId id="274" r:id="rId11"/>
    <p:sldId id="326" r:id="rId12"/>
    <p:sldId id="327" r:id="rId13"/>
    <p:sldId id="272" r:id="rId14"/>
    <p:sldId id="317" r:id="rId15"/>
    <p:sldId id="316" r:id="rId16"/>
    <p:sldId id="268" r:id="rId17"/>
    <p:sldId id="329" r:id="rId18"/>
    <p:sldId id="301" r:id="rId19"/>
    <p:sldId id="321" r:id="rId20"/>
    <p:sldId id="275" r:id="rId21"/>
    <p:sldId id="335" r:id="rId22"/>
    <p:sldId id="284" r:id="rId23"/>
    <p:sldId id="278" r:id="rId24"/>
    <p:sldId id="279" r:id="rId25"/>
    <p:sldId id="333" r:id="rId26"/>
    <p:sldId id="267" r:id="rId27"/>
    <p:sldId id="334" r:id="rId28"/>
    <p:sldId id="282" r:id="rId29"/>
    <p:sldId id="340" r:id="rId30"/>
    <p:sldId id="277" r:id="rId31"/>
    <p:sldId id="305" r:id="rId32"/>
    <p:sldId id="299" r:id="rId33"/>
    <p:sldId id="306" r:id="rId34"/>
    <p:sldId id="332" r:id="rId35"/>
    <p:sldId id="298" r:id="rId36"/>
    <p:sldId id="319" r:id="rId37"/>
    <p:sldId id="261" r:id="rId38"/>
    <p:sldId id="330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568D2"/>
    <a:srgbClr val="FFFF00"/>
    <a:srgbClr val="990000"/>
    <a:srgbClr val="D60093"/>
    <a:srgbClr val="FFFF66"/>
    <a:srgbClr val="AEF0C4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89" autoAdjust="0"/>
    <p:restoredTop sz="94660"/>
  </p:normalViewPr>
  <p:slideViewPr>
    <p:cSldViewPr>
      <p:cViewPr varScale="1">
        <p:scale>
          <a:sx n="66" d="100"/>
          <a:sy n="66" d="100"/>
        </p:scale>
        <p:origin x="14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766082C-11A4-4914-B264-DAB71C44C898}" type="datetimeFigureOut">
              <a:rPr lang="en-US"/>
              <a:pPr>
                <a:defRPr/>
              </a:pPr>
              <a:t>4/9/2024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5E29EC8-E26C-4969-AACA-13E31AFB1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3416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2F2AA1A-96E5-463E-83D5-8DFF1AE5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6863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EE16A2-2A46-4298-A9EA-E68ECB75D5E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800"/>
              <a:t>PHIM XEM XONG – HIEN HINH</a:t>
            </a:r>
          </a:p>
        </p:txBody>
      </p:sp>
      <p:sp>
        <p:nvSpPr>
          <p:cNvPr id="39941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87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AA21CF-50CD-416D-991A-223C0591423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09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86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5C2D13-EC7A-4F53-ADCB-2769DCBCDBA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800"/>
              <a:t>PHIM XEM XONG – HIEN HINH</a:t>
            </a:r>
          </a:p>
        </p:txBody>
      </p:sp>
      <p:sp>
        <p:nvSpPr>
          <p:cNvPr id="41989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51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86237B-C9EB-4004-AC3E-2C64E3CE7BA3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800"/>
              <a:t>PHIM XEM XONG – HIEN HINH</a:t>
            </a:r>
          </a:p>
        </p:txBody>
      </p:sp>
      <p:sp>
        <p:nvSpPr>
          <p:cNvPr id="43013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95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817536-387C-44D2-A711-77232FEC04D0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800"/>
              <a:t>PHIM XEM XONG – HIEN HINH</a:t>
            </a:r>
          </a:p>
        </p:txBody>
      </p:sp>
      <p:sp>
        <p:nvSpPr>
          <p:cNvPr id="44037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6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082AE-2A59-4911-A497-FCF9CFF7C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8E6B3-6551-4539-BC3D-32033BCEED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F1F1A-95B8-4AC9-B06B-01A1134A5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BA1D0-BE53-408C-AE40-766EA9A24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147FD-C2A0-4A2A-8CE0-AF3F6270DC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31B19-DE7D-49C3-AAED-B14BA3FE6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9AEE6-B635-4444-890B-994B697F2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C8B6A-C72F-4FBB-AF06-2121818AF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4F663-51FC-4266-B509-4D31270AA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CCBC5-3AFA-4F58-9CB9-8BBC25E2D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D4273-221F-4C36-B1D3-2CAE0E863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D9D88-92A3-4DE5-804A-D3484C90F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64027DE-3F17-4B57-BBA4-2785A4D05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heel spokes="8"/>
    <p:sndAc>
      <p:stSnd>
        <p:snd r:embed="rId14" name="chimes.wav"/>
      </p:stSnd>
    </p:sndAc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H:\S&#7920;%20NU&#212;I%20D&#7840;Y%20CON%20C&#7910;A%20M&#7896;T%20S&#7888;%20LO&#192;I%20TH&#218;-%20%20KHOA%20HOC%205\Underworld-of-ancient-temple%20(1).mp3" TargetMode="External"/><Relationship Id="rId1" Type="http://schemas.openxmlformats.org/officeDocument/2006/relationships/video" Target="file:///H:\S&#7920;%20NU&#212;I%20D&#7840;Y%20CON%20C&#7910;A%20M&#7896;T%20S&#7888;%20LO&#192;I%20TH&#218;-%20%20KHOA%20HOC%205\sssn%20h&#198;&#176;&#198;&#161;u%20(2).wmv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40.jpe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6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.gif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5.gif"/><Relationship Id="rId5" Type="http://schemas.openxmlformats.org/officeDocument/2006/relationships/image" Target="../media/image16.gif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slide" Target="slide3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7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6.gif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audio" Target="../media/audio1.wav"/><Relationship Id="rId7" Type="http://schemas.openxmlformats.org/officeDocument/2006/relationships/image" Target="../media/image10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S&#7920;%20NU&#212;I%20D&#7840;Y%20CON%20C&#7910;A%20M&#7896;T%20S&#7888;%20LO&#192;I%20TH&#218;-%20%20KHOA%20HOC%205\chu%20voi%20co%20o%20ban%20don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6.gif"/><Relationship Id="rId10" Type="http://schemas.openxmlformats.org/officeDocument/2006/relationships/image" Target="../media/image17.gif"/><Relationship Id="rId4" Type="http://schemas.openxmlformats.org/officeDocument/2006/relationships/image" Target="../media/image15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147FD-C2A0-4A2A-8CE0-AF3F6270DCF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31787" y="1676400"/>
            <a:ext cx="8812213" cy="2377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0" tIns="34286" rIns="68570" bIns="34286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Thứ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 </a:t>
            </a: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Năm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, </a:t>
            </a: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ngày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vi-VN" altLang="zh-CN" sz="3600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18</a:t>
            </a:r>
            <a:r>
              <a:rPr lang="en-US" altLang="zh-CN" sz="3600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tháng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4 </a:t>
            </a: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năm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2024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3600" u="sng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Khoa</a:t>
            </a:r>
            <a:r>
              <a:rPr lang="en-US" altLang="zh-CN" sz="3600" u="sng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3600" u="sng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học</a:t>
            </a:r>
            <a:endParaRPr lang="en-US" altLang="zh-CN" sz="3600" u="sng" dirty="0" smtClean="0">
              <a:solidFill>
                <a:srgbClr val="FF0000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zh-CN" u="sng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</a:t>
            </a:r>
            <a:r>
              <a:rPr lang="en-US" altLang="zh-CN" u="sng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:</a:t>
            </a:r>
            <a:r>
              <a:rPr lang="en-US" altLang="zh-CN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nuôi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dạy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con</a:t>
            </a:r>
            <a:r>
              <a:rPr lang="vi-VN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loài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thú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4000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757734"/>
      </p:ext>
    </p:extLst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" name="AutoShape 17" descr="Solid diamond"/>
          <p:cNvSpPr>
            <a:spLocks noChangeArrowheads="1"/>
          </p:cNvSpPr>
          <p:nvPr/>
        </p:nvSpPr>
        <p:spPr bwMode="auto">
          <a:xfrm>
            <a:off x="304800" y="228600"/>
            <a:ext cx="8610600" cy="914400"/>
          </a:xfrm>
          <a:prstGeom prst="bevel">
            <a:avLst>
              <a:gd name="adj" fmla="val 12500"/>
            </a:avLst>
          </a:prstGeom>
          <a:pattFill prst="solidDmnd">
            <a:fgClr>
              <a:srgbClr val="AEF0C4"/>
            </a:fgClr>
            <a:bgClr>
              <a:srgbClr val="FFFF00"/>
            </a:bgClr>
          </a:pattFill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200" b="1">
                <a:solidFill>
                  <a:srgbClr val="0000FF"/>
                </a:solidFill>
              </a:rPr>
              <a:t>ĐẶC ĐIỂM CỦA HỔ VÀ SỰ NUÔI DẠY CON NHƯ THẾ NÀO  ?</a:t>
            </a:r>
          </a:p>
          <a:p>
            <a:pPr algn="ctr"/>
            <a:r>
              <a:rPr lang="en-US" sz="2200" b="1">
                <a:solidFill>
                  <a:srgbClr val="0000FF"/>
                </a:solidFill>
              </a:rPr>
              <a:t> CÙNG XEM PHIM.</a:t>
            </a:r>
            <a:endParaRPr lang="en-US" sz="2200">
              <a:solidFill>
                <a:srgbClr val="0000FF"/>
              </a:solidFill>
            </a:endParaRPr>
          </a:p>
        </p:txBody>
      </p:sp>
      <p:sp>
        <p:nvSpPr>
          <p:cNvPr id="9223" name="Slide Number Placeholder 1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7D7502-3862-4FE0-99E0-D4CFE8A0C20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1024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D3FDAB-B9B2-4060-958A-612F59B5AFE0}" type="slidenum">
              <a:rPr lang="en-US" sz="1200" smtClean="0"/>
              <a:pPr/>
              <a:t>11</a:t>
            </a:fld>
            <a:endParaRPr lang="en-US" sz="1200"/>
          </a:p>
        </p:txBody>
      </p:sp>
      <p:pic>
        <p:nvPicPr>
          <p:cNvPr id="74754" name="Picture 2" descr="G:\DCIM\100_PANA\P1000268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228600" y="228600"/>
            <a:ext cx="4724400" cy="3581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247" name="AutoShape 21"/>
          <p:cNvSpPr>
            <a:spLocks noChangeArrowheads="1"/>
          </p:cNvSpPr>
          <p:nvPr/>
        </p:nvSpPr>
        <p:spPr bwMode="auto">
          <a:xfrm>
            <a:off x="5105400" y="0"/>
            <a:ext cx="4038600" cy="1219200"/>
          </a:xfrm>
          <a:prstGeom prst="cloudCallout">
            <a:avLst>
              <a:gd name="adj1" fmla="val -60681"/>
              <a:gd name="adj2" fmla="val 312301"/>
            </a:avLst>
          </a:prstGeom>
          <a:gradFill rotWithShape="1">
            <a:gsLst>
              <a:gs pos="0">
                <a:schemeClr val="accent1"/>
              </a:gs>
              <a:gs pos="100000">
                <a:srgbClr val="FF66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 sz="2000" b="1"/>
          </a:p>
        </p:txBody>
      </p:sp>
      <p:sp>
        <p:nvSpPr>
          <p:cNvPr id="6" name="Rectangle 5"/>
          <p:cNvSpPr/>
          <p:nvPr/>
        </p:nvSpPr>
        <p:spPr>
          <a:xfrm>
            <a:off x="5257800" y="304800"/>
            <a:ext cx="362734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/>
              </a:rPr>
              <a:t>Thảo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/>
              </a:rPr>
              <a:t>luận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/>
              </a:rPr>
              <a:t>nhóm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/>
              </a:rPr>
              <a:t>đôi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/>
              </a:rPr>
              <a:t>. </a:t>
            </a: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228600" y="4114800"/>
            <a:ext cx="8686800" cy="2743200"/>
            <a:chOff x="288" y="2736"/>
            <a:chExt cx="5472" cy="1152"/>
          </a:xfrm>
        </p:grpSpPr>
        <p:sp>
          <p:nvSpPr>
            <p:cNvPr id="10251" name="AutoShape 27"/>
            <p:cNvSpPr>
              <a:spLocks noChangeArrowheads="1"/>
            </p:cNvSpPr>
            <p:nvPr/>
          </p:nvSpPr>
          <p:spPr bwMode="auto">
            <a:xfrm>
              <a:off x="288" y="2736"/>
              <a:ext cx="5472" cy="115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FFFF"/>
                </a:gs>
                <a:gs pos="100000">
                  <a:srgbClr val="0000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3600" b="1">
                <a:solidFill>
                  <a:srgbClr val="CC0000"/>
                </a:solidFill>
              </a:endParaRPr>
            </a:p>
          </p:txBody>
        </p:sp>
        <p:sp>
          <p:nvSpPr>
            <p:cNvPr id="10252" name="AutoShape 28"/>
            <p:cNvSpPr>
              <a:spLocks noChangeArrowheads="1"/>
            </p:cNvSpPr>
            <p:nvPr/>
          </p:nvSpPr>
          <p:spPr bwMode="auto">
            <a:xfrm>
              <a:off x="480" y="2832"/>
              <a:ext cx="5088" cy="9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00FF"/>
                </a:gs>
                <a:gs pos="100000">
                  <a:srgbClr val="CCFF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000"/>
                <a:t>Hổ là loại thú sống đơn hay bầy đàn ? </a:t>
              </a:r>
              <a:r>
                <a:rPr lang="en-US" sz="2000">
                  <a:sym typeface="Wingdings" pitchFamily="2" charset="2"/>
                </a:rPr>
                <a:t>Hổ là loài thú</a:t>
              </a:r>
            </a:p>
            <a:p>
              <a:r>
                <a:rPr lang="en-US" sz="2000">
                  <a:sym typeface="Wingdings" pitchFamily="2" charset="2"/>
                </a:rPr>
                <a:t> ăn thịt hay ăn cỏ?</a:t>
              </a:r>
              <a:r>
                <a:rPr lang="en-US" sz="1600">
                  <a:sym typeface="Wingdings" pitchFamily="2" charset="2"/>
                </a:rPr>
                <a:t> </a:t>
              </a:r>
              <a:r>
                <a:rPr lang="en-US" sz="2000"/>
                <a:t>Hổ thường sinh sản vào mùa nào ? </a:t>
              </a:r>
            </a:p>
            <a:p>
              <a:r>
                <a:rPr lang="en-US" sz="2000"/>
                <a:t> Vì sau hổ mẹ không rời hổ con suốt tuần  đầu sau </a:t>
              </a:r>
            </a:p>
            <a:p>
              <a:r>
                <a:rPr lang="en-US" sz="2000"/>
                <a:t>khi sinh ? Khi nào hổ mẹ dạy hổ con săn mồi ? Tại sao hổ mẹ</a:t>
              </a:r>
            </a:p>
            <a:p>
              <a:r>
                <a:rPr lang="en-US" sz="2000"/>
                <a:t> lại dạy con săn mồi ?  Khi nào hổ con có thể sống độc lập ? </a:t>
              </a:r>
              <a:r>
                <a:rPr lang="en-US" sz="2000" b="1" u="sng"/>
                <a:t> </a:t>
              </a:r>
            </a:p>
          </p:txBody>
        </p:sp>
      </p:grpSp>
      <p:pic>
        <p:nvPicPr>
          <p:cNvPr id="74756" name="Picture 4" descr="G:\hổ\185.jpg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>
            <a:off x="5638800" y="1447800"/>
            <a:ext cx="3505200" cy="2514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d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743200"/>
            <a:ext cx="2895600" cy="4114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 Box 25"/>
          <p:cNvSpPr txBox="1">
            <a:spLocks noChangeArrowheads="1"/>
          </p:cNvSpPr>
          <p:nvPr/>
        </p:nvSpPr>
        <p:spPr bwMode="auto">
          <a:xfrm>
            <a:off x="228600" y="838200"/>
            <a:ext cx="6324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800000"/>
                </a:solidFill>
                <a:sym typeface="Wingdings" pitchFamily="2" charset="2"/>
              </a:rPr>
              <a:t>- Hổ là loài thú ăn thịt hay ăn cỏ?</a:t>
            </a:r>
            <a:endParaRPr lang="en-US" sz="2000">
              <a:solidFill>
                <a:srgbClr val="800000"/>
              </a:solidFill>
            </a:endParaRPr>
          </a:p>
        </p:txBody>
      </p:sp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228600" y="304800"/>
            <a:ext cx="7620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800000"/>
                </a:solidFill>
                <a:sym typeface="Wingdings" pitchFamily="2" charset="2"/>
              </a:rPr>
              <a:t>- Hổ sống đơn độc, thành đôi hay bầy đàn?</a:t>
            </a:r>
            <a:endParaRPr lang="en-US" sz="2000">
              <a:solidFill>
                <a:srgbClr val="800000"/>
              </a:solidFill>
            </a:endParaRPr>
          </a:p>
        </p:txBody>
      </p:sp>
      <p:sp>
        <p:nvSpPr>
          <p:cNvPr id="8" name="Text Box 27"/>
          <p:cNvSpPr txBox="1">
            <a:spLocks noChangeArrowheads="1"/>
          </p:cNvSpPr>
          <p:nvPr/>
        </p:nvSpPr>
        <p:spPr bwMode="auto">
          <a:xfrm>
            <a:off x="228600" y="1295400"/>
            <a:ext cx="868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800000"/>
                </a:solidFill>
                <a:sym typeface="Wingdings" pitchFamily="2" charset="2"/>
              </a:rPr>
              <a:t>- Hổ thường sinh sản vào mùa nào ? Trong thời gian sinh sản hổ sống có gì khác so với bình thường ?</a:t>
            </a:r>
            <a:endParaRPr lang="en-US" sz="2000">
              <a:solidFill>
                <a:srgbClr val="800000"/>
              </a:solidFill>
            </a:endParaRPr>
          </a:p>
        </p:txBody>
      </p:sp>
      <p:sp>
        <p:nvSpPr>
          <p:cNvPr id="10" name="Rectangle 21"/>
          <p:cNvSpPr>
            <a:spLocks noChangeArrowheads="1"/>
          </p:cNvSpPr>
          <p:nvPr/>
        </p:nvSpPr>
        <p:spPr bwMode="auto">
          <a:xfrm>
            <a:off x="228600" y="1960563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 b="1">
                <a:solidFill>
                  <a:srgbClr val="800000"/>
                </a:solidFill>
              </a:rPr>
              <a:t> Hổ là loài thú ăn thịt, sống đơn độc, chỉ sống thành đôi vào mùa sinh sản đó là mùa xuân và mùa hạ.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228600" y="533400"/>
            <a:ext cx="81676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u="sng">
                <a:cs typeface="Times New Roman" pitchFamily="18" charset="0"/>
              </a:rPr>
              <a:t>Khoa học</a:t>
            </a:r>
          </a:p>
          <a:p>
            <a:r>
              <a:rPr lang="en-US" sz="2400" b="1">
                <a:cs typeface="Times New Roman" pitchFamily="18" charset="0"/>
              </a:rPr>
              <a:t>                Sự nuôi  và dạy nuôi con của một số loài thú </a:t>
            </a:r>
          </a:p>
          <a:p>
            <a:r>
              <a:rPr lang="en-US" sz="2000">
                <a:cs typeface="Times New Roman" pitchFamily="18" charset="0"/>
              </a:rPr>
              <a:t>1. Sự sinh sản và nuôi con của hổ.</a:t>
            </a:r>
          </a:p>
        </p:txBody>
      </p:sp>
      <p:pic>
        <p:nvPicPr>
          <p:cNvPr id="7" name="Picture 23" descr="CA227T9K"/>
          <p:cNvPicPr>
            <a:picLocks noChangeAspect="1" noChangeArrowheads="1"/>
          </p:cNvPicPr>
          <p:nvPr/>
        </p:nvPicPr>
        <p:blipFill>
          <a:blip r:embed="rId5">
            <a:lum bright="10000" contrast="24000"/>
          </a:blip>
          <a:srcRect/>
          <a:stretch>
            <a:fillRect/>
          </a:stretch>
        </p:blipFill>
        <p:spPr bwMode="auto">
          <a:xfrm>
            <a:off x="9144000" y="2667000"/>
            <a:ext cx="3505200" cy="4191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8" descr="CA8LHYFA"/>
          <p:cNvPicPr>
            <a:picLocks noChangeAspect="1" noChangeArrowheads="1"/>
          </p:cNvPicPr>
          <p:nvPr/>
        </p:nvPicPr>
        <p:blipFill>
          <a:blip r:embed="rId6">
            <a:lum bright="10000" contrast="42000"/>
          </a:blip>
          <a:srcRect/>
          <a:stretch>
            <a:fillRect/>
          </a:stretch>
        </p:blipFill>
        <p:spPr bwMode="auto">
          <a:xfrm>
            <a:off x="6339564" y="2798762"/>
            <a:ext cx="2869088" cy="39624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 tu.p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67083 0.005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/>
      <p:bldP spid="8" grpId="0"/>
      <p:bldP spid="10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12298" name="Text Box 20"/>
          <p:cNvSpPr txBox="1">
            <a:spLocks noChangeArrowheads="1"/>
          </p:cNvSpPr>
          <p:nvPr/>
        </p:nvSpPr>
        <p:spPr bwMode="auto">
          <a:xfrm>
            <a:off x="381000" y="1371600"/>
            <a:ext cx="708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1. Sự nuôi  và dạy con của loài hổ.</a:t>
            </a:r>
            <a:r>
              <a:rPr lang="en-US" sz="2400" b="1"/>
              <a:t> </a:t>
            </a:r>
          </a:p>
        </p:txBody>
      </p:sp>
      <p:pic>
        <p:nvPicPr>
          <p:cNvPr id="32792" name="Picture 24" descr="010"/>
          <p:cNvPicPr>
            <a:picLocks noChangeAspect="1" noChangeArrowheads="1"/>
          </p:cNvPicPr>
          <p:nvPr/>
        </p:nvPicPr>
        <p:blipFill>
          <a:blip r:embed="rId3">
            <a:lum bright="-20000" contrast="36000"/>
          </a:blip>
          <a:srcRect/>
          <a:stretch>
            <a:fillRect/>
          </a:stretch>
        </p:blipFill>
        <p:spPr bwMode="auto">
          <a:xfrm>
            <a:off x="0" y="3886200"/>
            <a:ext cx="2895600" cy="2971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2801" name="Picture 33" descr="ANIMA008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>
            <a:off x="6553200" y="3886200"/>
            <a:ext cx="2590800" cy="2971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301" name="Date Placeholder 28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12302" name="Slide Number Placeholder 2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914917-D4EB-475F-8FA3-30233A260E03}" type="slidenum">
              <a:rPr lang="en-US" sz="1200" smtClean="0"/>
              <a:pPr/>
              <a:t>13</a:t>
            </a:fld>
            <a:endParaRPr lang="en-US" sz="1200"/>
          </a:p>
        </p:txBody>
      </p:sp>
      <p:pic>
        <p:nvPicPr>
          <p:cNvPr id="30" name="Picture 4" descr="ho3"/>
          <p:cNvPicPr>
            <a:picLocks noChangeAspect="1" noChangeArrowheads="1"/>
          </p:cNvPicPr>
          <p:nvPr/>
        </p:nvPicPr>
        <p:blipFill>
          <a:blip r:embed="rId5">
            <a:lum bright="-20000"/>
          </a:blip>
          <a:srcRect/>
          <a:stretch>
            <a:fillRect/>
          </a:stretch>
        </p:blipFill>
        <p:spPr bwMode="auto">
          <a:xfrm>
            <a:off x="2895600" y="3733800"/>
            <a:ext cx="3657600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81000" y="1828800"/>
            <a:ext cx="8763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- Vì sau hổ mẹ không rời hổ con suốt tuần  đầu sau khi sinh ? </a:t>
            </a:r>
          </a:p>
          <a:p>
            <a:r>
              <a:rPr lang="en-US" sz="2000"/>
              <a:t>- Khi nào hổ mẹ dạy hổ con săn mồi ? </a:t>
            </a:r>
          </a:p>
          <a:p>
            <a:r>
              <a:rPr lang="en-US" sz="2000"/>
              <a:t>- Khi nào hổ con có thể sống độc lập ? </a:t>
            </a:r>
            <a:r>
              <a:rPr lang="en-US" sz="2000" b="1" u="sng"/>
              <a:t>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144000" y="1447800"/>
            <a:ext cx="9220200" cy="2209800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Hổ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là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loài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thú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ăn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thịt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sống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đơn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độc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chỉ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sống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thành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đôi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vào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mùa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sinh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sản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đó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là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mùa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xuân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và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mùa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hạ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Mỗi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lứa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hổ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sinh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từ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2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đến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4 con.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Hổ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con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mới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sinh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rất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yếu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ớt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nên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hổ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mẹ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phải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ấp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ủ,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bảo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vệ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suốt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tuần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đầu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Khi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hổ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con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hai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tháng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tuổi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hổ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mẹ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dạy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săn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mồi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Bởi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săn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mồi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là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hoạt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động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kiếm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ăn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chính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loài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hổ.Từ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năm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rưỡi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đến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hai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năm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tuổi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hổ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con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thể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sống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độc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lập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1 2.22222E-6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1331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3DDFDA-212A-4771-96A0-80444BF9A2AC}" type="slidenum">
              <a:rPr lang="en-US" sz="1200" smtClean="0"/>
              <a:pPr/>
              <a:t>14</a:t>
            </a:fld>
            <a:endParaRPr lang="en-US" sz="1200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>
            <a:lum bright="20000" contrast="30000"/>
          </a:blip>
          <a:srcRect/>
          <a:stretch>
            <a:fillRect/>
          </a:stretch>
        </p:blipFill>
        <p:spPr bwMode="auto">
          <a:xfrm>
            <a:off x="0" y="3886200"/>
            <a:ext cx="4800600" cy="2971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Rectangle 5"/>
          <p:cNvSpPr txBox="1">
            <a:spLocks noChangeArrowheads="1"/>
          </p:cNvSpPr>
          <p:nvPr/>
        </p:nvSpPr>
        <p:spPr>
          <a:xfrm>
            <a:off x="228600" y="0"/>
            <a:ext cx="8915400" cy="990600"/>
          </a:xfrm>
          <a:prstGeom prst="rect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  <a:ln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SzPts val="3600"/>
              <a:buFont typeface="VNI-Times" pitchFamily="2" charset="0"/>
              <a:buChar char="•"/>
              <a:defRPr/>
            </a:pPr>
            <a:r>
              <a:rPr lang="en-US" sz="2400" b="1" kern="0">
                <a:solidFill>
                  <a:schemeClr val="bg1"/>
                </a:solidFill>
                <a:latin typeface="Arial"/>
              </a:rPr>
              <a:t>Kể tên một số loài </a:t>
            </a:r>
            <a:r>
              <a:rPr lang="vi-VN" sz="2400" b="1" kern="0">
                <a:solidFill>
                  <a:schemeClr val="bg1"/>
                </a:solidFill>
                <a:latin typeface="Arial"/>
              </a:rPr>
              <a:t>đ</a:t>
            </a:r>
            <a:r>
              <a:rPr lang="en-US" sz="2400" b="1" kern="0">
                <a:solidFill>
                  <a:schemeClr val="bg1"/>
                </a:solidFill>
                <a:latin typeface="Arial"/>
              </a:rPr>
              <a:t>ộng vật </a:t>
            </a:r>
            <a:r>
              <a:rPr lang="vi-VN" sz="2400" b="1" kern="0">
                <a:solidFill>
                  <a:schemeClr val="bg1"/>
                </a:solidFill>
                <a:latin typeface="Arial"/>
              </a:rPr>
              <a:t>ă</a:t>
            </a:r>
            <a:r>
              <a:rPr lang="en-US" sz="2400" b="1" kern="0">
                <a:solidFill>
                  <a:schemeClr val="bg1"/>
                </a:solidFill>
                <a:latin typeface="Arial"/>
              </a:rPr>
              <a:t>n thịt </a:t>
            </a:r>
            <a:r>
              <a:rPr lang="en-US" sz="2400" b="1" kern="0" err="1">
                <a:solidFill>
                  <a:schemeClr val="bg1"/>
                </a:solidFill>
                <a:latin typeface="Arial"/>
              </a:rPr>
              <a:t>sống</a:t>
            </a:r>
            <a:r>
              <a:rPr lang="en-US" sz="2400" b="1" kern="0">
                <a:solidFill>
                  <a:schemeClr val="bg1"/>
                </a:solidFill>
                <a:latin typeface="Arial"/>
              </a:rPr>
              <a:t> </a:t>
            </a:r>
            <a:r>
              <a:rPr lang="en-US" sz="2400" b="1" ker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kern="0">
                <a:solidFill>
                  <a:schemeClr val="bg1"/>
                </a:solidFill>
                <a:latin typeface="Arial"/>
                <a:cs typeface="Times New Roman" pitchFamily="18" charset="0"/>
              </a:rPr>
              <a:t>u</a:t>
            </a:r>
            <a:r>
              <a:rPr lang="vi-VN" sz="2400" b="1" kern="0">
                <a:solidFill>
                  <a:schemeClr val="bg1"/>
                </a:solidFill>
                <a:latin typeface="Arial"/>
                <a:cs typeface="Times New Roman" pitchFamily="18" charset="0"/>
              </a:rPr>
              <a:t>ơ</a:t>
            </a:r>
            <a:r>
              <a:rPr lang="en-US" sz="2400" b="1" kern="0">
                <a:solidFill>
                  <a:schemeClr val="bg1"/>
                </a:solidFill>
                <a:latin typeface="Arial"/>
                <a:cs typeface="Times New Roman" pitchFamily="18" charset="0"/>
              </a:rPr>
              <a:t>i </a:t>
            </a:r>
            <a:r>
              <a:rPr lang="en-US" sz="2400" b="1" kern="0" dirty="0" err="1">
                <a:solidFill>
                  <a:schemeClr val="bg1"/>
                </a:solidFill>
                <a:latin typeface="Arial"/>
                <a:cs typeface="Times New Roman" pitchFamily="18" charset="0"/>
              </a:rPr>
              <a:t>và</a:t>
            </a:r>
            <a:r>
              <a:rPr lang="en-US" sz="2400" b="1" kern="0" dirty="0">
                <a:solidFill>
                  <a:schemeClr val="bg1"/>
                </a:solidFill>
                <a:latin typeface="Arial"/>
                <a:cs typeface="Times New Roman" pitchFamily="18" charset="0"/>
              </a:rPr>
              <a:t>  </a:t>
            </a:r>
            <a:r>
              <a:rPr lang="en-US" sz="2400" b="1" kern="0" dirty="0" err="1">
                <a:solidFill>
                  <a:schemeClr val="bg1"/>
                </a:solidFill>
                <a:latin typeface="Arial"/>
                <a:cs typeface="Times New Roman" pitchFamily="18" charset="0"/>
              </a:rPr>
              <a:t>dạy</a:t>
            </a:r>
            <a:r>
              <a:rPr lang="en-US" sz="2400" b="1" kern="0" dirty="0">
                <a:solidFill>
                  <a:schemeClr val="bg1"/>
                </a:solidFill>
                <a:latin typeface="Arial"/>
                <a:cs typeface="Times New Roman" pitchFamily="18" charset="0"/>
              </a:rPr>
              <a:t> con </a:t>
            </a:r>
            <a:r>
              <a:rPr lang="en-US" sz="2400" b="1" kern="0" err="1">
                <a:solidFill>
                  <a:schemeClr val="bg1"/>
                </a:solidFill>
                <a:latin typeface="Arial"/>
                <a:cs typeface="Times New Roman" pitchFamily="18" charset="0"/>
              </a:rPr>
              <a:t>giốn</a:t>
            </a:r>
            <a:r>
              <a:rPr lang="en-US" sz="2400" b="1" kern="0" err="1">
                <a:solidFill>
                  <a:schemeClr val="bg1"/>
                </a:solidFill>
                <a:latin typeface="Arial"/>
              </a:rPr>
              <a:t>g</a:t>
            </a:r>
            <a:r>
              <a:rPr lang="en-US" sz="2400" b="1" kern="0">
                <a:solidFill>
                  <a:schemeClr val="bg1"/>
                </a:solidFill>
                <a:latin typeface="Arial"/>
              </a:rPr>
              <a:t> nh</a:t>
            </a:r>
            <a:r>
              <a:rPr lang="vi-VN" sz="2400" b="1" kern="0">
                <a:solidFill>
                  <a:schemeClr val="bg1"/>
                </a:solidFill>
                <a:latin typeface="Arial"/>
              </a:rPr>
              <a:t>ư</a:t>
            </a:r>
            <a:r>
              <a:rPr lang="en-US" sz="2400" b="1" kern="0">
                <a:solidFill>
                  <a:schemeClr val="bg1"/>
                </a:solidFill>
                <a:latin typeface="Arial"/>
              </a:rPr>
              <a:t> hổ </a:t>
            </a:r>
            <a:endParaRPr lang="en-US" sz="2400" b="1" kern="0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>
            <a:lum bright="20000"/>
          </a:blip>
          <a:srcRect/>
          <a:stretch>
            <a:fillRect/>
          </a:stretch>
        </p:blipFill>
        <p:spPr bwMode="auto">
          <a:xfrm>
            <a:off x="0" y="1143000"/>
            <a:ext cx="4800600" cy="26669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5">
            <a:lum bright="20000"/>
          </a:blip>
          <a:srcRect/>
          <a:stretch>
            <a:fillRect/>
          </a:stretch>
        </p:blipFill>
        <p:spPr bwMode="auto">
          <a:xfrm>
            <a:off x="4800600" y="990600"/>
            <a:ext cx="4343400" cy="2362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81000" y="1246188"/>
            <a:ext cx="2819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  </a:t>
            </a:r>
            <a:r>
              <a:rPr lang="en-US" sz="3200" b="1">
                <a:solidFill>
                  <a:srgbClr val="FF0000"/>
                </a:solidFill>
              </a:rPr>
              <a:t>Linh cẩu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105400" y="2286000"/>
            <a:ext cx="434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</a:rPr>
              <a:t>   Chó sói</a:t>
            </a:r>
            <a:endParaRPr lang="en-US" sz="1600" b="1"/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0" y="5715000"/>
            <a:ext cx="3505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FF00"/>
                </a:solidFill>
              </a:rPr>
              <a:t>        Chó s</a:t>
            </a:r>
            <a:r>
              <a:rPr lang="vi-VN" sz="3200" b="1">
                <a:solidFill>
                  <a:srgbClr val="FFFF00"/>
                </a:solidFill>
              </a:rPr>
              <a:t>ă</a:t>
            </a:r>
            <a:r>
              <a:rPr lang="en-US" sz="3200" b="1">
                <a:solidFill>
                  <a:srgbClr val="FFFF00"/>
                </a:solidFill>
              </a:rPr>
              <a:t>n</a:t>
            </a:r>
            <a:endParaRPr lang="en-US" sz="1600" b="1">
              <a:solidFill>
                <a:srgbClr val="FFFF00"/>
              </a:solidFill>
            </a:endParaRPr>
          </a:p>
        </p:txBody>
      </p:sp>
      <p:sp>
        <p:nvSpPr>
          <p:cNvPr id="13325" name="Text Box 23"/>
          <p:cNvSpPr txBox="1">
            <a:spLocks noChangeArrowheads="1"/>
          </p:cNvSpPr>
          <p:nvPr/>
        </p:nvSpPr>
        <p:spPr bwMode="auto">
          <a:xfrm>
            <a:off x="7239000" y="4784725"/>
            <a:ext cx="2209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</a:rPr>
              <a:t>S</a:t>
            </a:r>
            <a:r>
              <a:rPr lang="vi-VN" sz="3600" b="1">
                <a:solidFill>
                  <a:schemeClr val="bg1"/>
                </a:solidFill>
              </a:rPr>
              <a:t>ư</a:t>
            </a:r>
            <a:r>
              <a:rPr lang="en-US" sz="3600" b="1">
                <a:solidFill>
                  <a:schemeClr val="bg1"/>
                </a:solidFill>
              </a:rPr>
              <a:t> tử</a:t>
            </a:r>
          </a:p>
        </p:txBody>
      </p:sp>
      <p:pic>
        <p:nvPicPr>
          <p:cNvPr id="24" name="Picture 22" descr="471061"/>
          <p:cNvPicPr>
            <a:picLocks noChangeAspect="1" noChangeArrowheads="1"/>
          </p:cNvPicPr>
          <p:nvPr/>
        </p:nvPicPr>
        <p:blipFill>
          <a:blip r:embed="rId6">
            <a:lum bright="10000" contrast="20000"/>
          </a:blip>
          <a:srcRect/>
          <a:stretch>
            <a:fillRect/>
          </a:stretch>
        </p:blipFill>
        <p:spPr bwMode="auto">
          <a:xfrm>
            <a:off x="4724400" y="3352800"/>
            <a:ext cx="4419600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5791200" y="5867400"/>
            <a:ext cx="2627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Sư tử 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14339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E1721F-8E87-49CA-9D21-4C7C4472CB7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0" y="838200"/>
            <a:ext cx="4114800" cy="2895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343" name="Picture 6"/>
          <p:cNvPicPr>
            <a:picLocks noChangeAspect="1" noChangeArrowheads="1"/>
          </p:cNvPicPr>
          <p:nvPr/>
        </p:nvPicPr>
        <p:blipFill>
          <a:blip r:embed="rId4">
            <a:lum/>
          </a:blip>
          <a:srcRect/>
          <a:stretch>
            <a:fillRect/>
          </a:stretch>
        </p:blipFill>
        <p:spPr bwMode="auto">
          <a:xfrm>
            <a:off x="4038600" y="762000"/>
            <a:ext cx="51054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762000" y="2667000"/>
            <a:ext cx="2667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b="1">
                <a:solidFill>
                  <a:srgbClr val="FF0000"/>
                </a:solidFill>
              </a:rPr>
              <a:t>Cáo tai to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257800" y="2667000"/>
            <a:ext cx="3048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FF00"/>
                </a:solidFill>
              </a:rPr>
              <a:t>  </a:t>
            </a:r>
            <a:r>
              <a:rPr lang="en-US" sz="4000">
                <a:solidFill>
                  <a:srgbClr val="FFFF00"/>
                </a:solidFill>
              </a:rPr>
              <a:t>Báo s</a:t>
            </a:r>
            <a:r>
              <a:rPr lang="vi-VN" sz="4000">
                <a:solidFill>
                  <a:srgbClr val="FFFF00"/>
                </a:solidFill>
              </a:rPr>
              <a:t>ư</a:t>
            </a:r>
            <a:r>
              <a:rPr lang="en-US" sz="4000">
                <a:solidFill>
                  <a:srgbClr val="FFFF00"/>
                </a:solidFill>
              </a:rPr>
              <a:t> tử</a:t>
            </a:r>
          </a:p>
        </p:txBody>
      </p:sp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5">
            <a:lum/>
          </a:blip>
          <a:srcRect/>
          <a:stretch>
            <a:fillRect/>
          </a:stretch>
        </p:blipFill>
        <p:spPr bwMode="auto">
          <a:xfrm>
            <a:off x="0" y="3810000"/>
            <a:ext cx="43434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381000" y="5791200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</a:rPr>
              <a:t>Báo </a:t>
            </a:r>
            <a:r>
              <a:rPr lang="vi-VN" sz="3600" b="1">
                <a:solidFill>
                  <a:srgbClr val="0000FF"/>
                </a:solidFill>
              </a:rPr>
              <a:t>đ</a:t>
            </a:r>
            <a:r>
              <a:rPr lang="en-US" sz="3600" b="1">
                <a:solidFill>
                  <a:srgbClr val="0000FF"/>
                </a:solidFill>
              </a:rPr>
              <a:t>ốm Mỹ</a:t>
            </a:r>
            <a:endParaRPr lang="en-US" b="1"/>
          </a:p>
        </p:txBody>
      </p:sp>
      <p:pic>
        <p:nvPicPr>
          <p:cNvPr id="14348" name="Picture 15"/>
          <p:cNvPicPr>
            <a:picLocks noChangeAspect="1" noChangeArrowheads="1"/>
          </p:cNvPicPr>
          <p:nvPr/>
        </p:nvPicPr>
        <p:blipFill>
          <a:blip r:embed="rId6">
            <a:lum bright="-10000"/>
          </a:blip>
          <a:srcRect/>
          <a:stretch>
            <a:fillRect/>
          </a:stretch>
        </p:blipFill>
        <p:spPr bwMode="auto">
          <a:xfrm>
            <a:off x="4419600" y="3810000"/>
            <a:ext cx="47244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349" name="Text Box 16"/>
          <p:cNvSpPr txBox="1">
            <a:spLocks noChangeArrowheads="1"/>
          </p:cNvSpPr>
          <p:nvPr/>
        </p:nvSpPr>
        <p:spPr bwMode="auto">
          <a:xfrm>
            <a:off x="6781800" y="58674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Cáo</a:t>
            </a:r>
          </a:p>
        </p:txBody>
      </p:sp>
      <p:sp>
        <p:nvSpPr>
          <p:cNvPr id="24" name="Rectangle 5"/>
          <p:cNvSpPr txBox="1">
            <a:spLocks noChangeArrowheads="1"/>
          </p:cNvSpPr>
          <p:nvPr/>
        </p:nvSpPr>
        <p:spPr>
          <a:xfrm>
            <a:off x="228600" y="0"/>
            <a:ext cx="8915400" cy="990600"/>
          </a:xfrm>
          <a:prstGeom prst="rect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  <a:ln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SzPts val="3600"/>
              <a:buFont typeface="VNI-Times" pitchFamily="2" charset="0"/>
              <a:buChar char="•"/>
              <a:defRPr/>
            </a:pPr>
            <a:r>
              <a:rPr lang="en-US" sz="2800" b="1" kern="0">
                <a:solidFill>
                  <a:schemeClr val="bg1"/>
                </a:solidFill>
                <a:latin typeface="Arial"/>
              </a:rPr>
              <a:t>Kể tên một số loài </a:t>
            </a:r>
            <a:r>
              <a:rPr lang="vi-VN" sz="2800" b="1" kern="0">
                <a:solidFill>
                  <a:schemeClr val="bg1"/>
                </a:solidFill>
                <a:latin typeface="Arial"/>
              </a:rPr>
              <a:t>đ</a:t>
            </a:r>
            <a:r>
              <a:rPr lang="en-US" sz="2800" b="1" kern="0">
                <a:solidFill>
                  <a:schemeClr val="bg1"/>
                </a:solidFill>
                <a:latin typeface="Arial"/>
              </a:rPr>
              <a:t>ộng vật </a:t>
            </a:r>
            <a:r>
              <a:rPr lang="vi-VN" sz="2800" b="1" kern="0">
                <a:solidFill>
                  <a:schemeClr val="bg1"/>
                </a:solidFill>
                <a:latin typeface="Arial"/>
              </a:rPr>
              <a:t>ă</a:t>
            </a:r>
            <a:r>
              <a:rPr lang="en-US" sz="2800" b="1" kern="0">
                <a:solidFill>
                  <a:schemeClr val="bg1"/>
                </a:solidFill>
                <a:latin typeface="Arial"/>
              </a:rPr>
              <a:t>n thịt </a:t>
            </a:r>
            <a:r>
              <a:rPr lang="en-US" sz="2800" b="1" kern="0" err="1">
                <a:solidFill>
                  <a:schemeClr val="bg1"/>
                </a:solidFill>
                <a:latin typeface="Arial"/>
              </a:rPr>
              <a:t>sống</a:t>
            </a:r>
            <a:r>
              <a:rPr lang="en-US" sz="2800" b="1" kern="0">
                <a:solidFill>
                  <a:schemeClr val="bg1"/>
                </a:solidFill>
                <a:latin typeface="Arial"/>
              </a:rPr>
              <a:t> </a:t>
            </a:r>
            <a:r>
              <a:rPr lang="en-US" sz="2800" b="1" ker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kern="0">
                <a:solidFill>
                  <a:schemeClr val="bg1"/>
                </a:solidFill>
                <a:latin typeface="Arial"/>
                <a:cs typeface="Times New Roman" pitchFamily="18" charset="0"/>
              </a:rPr>
              <a:t>u</a:t>
            </a:r>
            <a:r>
              <a:rPr lang="vi-VN" sz="2800" b="1" kern="0">
                <a:solidFill>
                  <a:schemeClr val="bg1"/>
                </a:solidFill>
                <a:latin typeface="Arial"/>
                <a:cs typeface="Times New Roman" pitchFamily="18" charset="0"/>
              </a:rPr>
              <a:t>ơ</a:t>
            </a:r>
            <a:r>
              <a:rPr lang="en-US" sz="2800" b="1" kern="0">
                <a:solidFill>
                  <a:schemeClr val="bg1"/>
                </a:solidFill>
                <a:latin typeface="Arial"/>
                <a:cs typeface="Times New Roman" pitchFamily="18" charset="0"/>
              </a:rPr>
              <a:t>i </a:t>
            </a:r>
            <a:r>
              <a:rPr lang="en-US" sz="2800" b="1" kern="0" dirty="0" err="1">
                <a:solidFill>
                  <a:schemeClr val="bg1"/>
                </a:solidFill>
                <a:latin typeface="Arial"/>
                <a:cs typeface="Times New Roman" pitchFamily="18" charset="0"/>
              </a:rPr>
              <a:t>và</a:t>
            </a:r>
            <a:r>
              <a:rPr lang="en-US" sz="2800" b="1" kern="0" dirty="0">
                <a:solidFill>
                  <a:schemeClr val="bg1"/>
                </a:solidFill>
                <a:latin typeface="Arial"/>
                <a:cs typeface="Times New Roman" pitchFamily="18" charset="0"/>
              </a:rPr>
              <a:t>  </a:t>
            </a:r>
            <a:r>
              <a:rPr lang="en-US" sz="2800" b="1" kern="0" dirty="0" err="1">
                <a:solidFill>
                  <a:schemeClr val="bg1"/>
                </a:solidFill>
                <a:latin typeface="Arial"/>
                <a:cs typeface="Times New Roman" pitchFamily="18" charset="0"/>
              </a:rPr>
              <a:t>dạy</a:t>
            </a:r>
            <a:r>
              <a:rPr lang="en-US" sz="2800" b="1" kern="0" dirty="0">
                <a:solidFill>
                  <a:schemeClr val="bg1"/>
                </a:solidFill>
                <a:latin typeface="Arial"/>
                <a:cs typeface="Times New Roman" pitchFamily="18" charset="0"/>
              </a:rPr>
              <a:t> con </a:t>
            </a:r>
            <a:r>
              <a:rPr lang="en-US" sz="2800" b="1" kern="0" err="1">
                <a:solidFill>
                  <a:schemeClr val="bg1"/>
                </a:solidFill>
                <a:latin typeface="Arial"/>
                <a:cs typeface="Times New Roman" pitchFamily="18" charset="0"/>
              </a:rPr>
              <a:t>giốn</a:t>
            </a:r>
            <a:r>
              <a:rPr lang="en-US" sz="2800" b="1" kern="0" err="1">
                <a:solidFill>
                  <a:schemeClr val="bg1"/>
                </a:solidFill>
                <a:latin typeface="Arial"/>
              </a:rPr>
              <a:t>g</a:t>
            </a:r>
            <a:r>
              <a:rPr lang="en-US" sz="2800" b="1" kern="0">
                <a:solidFill>
                  <a:schemeClr val="bg1"/>
                </a:solidFill>
                <a:latin typeface="Arial"/>
              </a:rPr>
              <a:t> nh</a:t>
            </a:r>
            <a:r>
              <a:rPr lang="vi-VN" sz="2800" b="1" kern="0">
                <a:solidFill>
                  <a:schemeClr val="bg1"/>
                </a:solidFill>
                <a:latin typeface="Arial"/>
              </a:rPr>
              <a:t>ư</a:t>
            </a:r>
            <a:r>
              <a:rPr lang="en-US" sz="2800" b="1" kern="0">
                <a:solidFill>
                  <a:schemeClr val="bg1"/>
                </a:solidFill>
                <a:latin typeface="Arial"/>
              </a:rPr>
              <a:t> hổ </a:t>
            </a:r>
            <a:endParaRPr lang="en-US" sz="2800" b="1" kern="0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22"/>
          <p:cNvSpPr txBox="1">
            <a:spLocks noChangeArrowheads="1"/>
          </p:cNvSpPr>
          <p:nvPr/>
        </p:nvSpPr>
        <p:spPr bwMode="auto">
          <a:xfrm>
            <a:off x="2819400" y="16938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15370" name="Text Box 27"/>
          <p:cNvSpPr txBox="1">
            <a:spLocks noChangeArrowheads="1"/>
          </p:cNvSpPr>
          <p:nvPr/>
        </p:nvSpPr>
        <p:spPr bwMode="auto">
          <a:xfrm>
            <a:off x="533400" y="1600200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1. Sự nuôi  và dạy con của loài hổ.</a:t>
            </a:r>
            <a:r>
              <a:rPr lang="en-US" sz="2400" b="1"/>
              <a:t> </a:t>
            </a:r>
          </a:p>
        </p:txBody>
      </p:sp>
      <p:sp>
        <p:nvSpPr>
          <p:cNvPr id="13323" name="Text Box 28"/>
          <p:cNvSpPr txBox="1">
            <a:spLocks noChangeArrowheads="1"/>
          </p:cNvSpPr>
          <p:nvPr/>
        </p:nvSpPr>
        <p:spPr bwMode="auto">
          <a:xfrm>
            <a:off x="533400" y="2057400"/>
            <a:ext cx="4056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 và dạy con của hươu</a:t>
            </a:r>
            <a:r>
              <a:rPr lang="en-US" sz="1600"/>
              <a:t>. </a:t>
            </a:r>
          </a:p>
        </p:txBody>
      </p:sp>
      <p:sp>
        <p:nvSpPr>
          <p:cNvPr id="15372" name="Date Placeholder 2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15373" name="Slide Number Placeholder 2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AECE59-5CEB-4B35-8BC8-728D68A1E5BB}" type="slidenum">
              <a:rPr lang="en-US" sz="1200" smtClean="0"/>
              <a:pPr/>
              <a:t>16</a:t>
            </a:fld>
            <a:endParaRPr lang="en-US" sz="1200"/>
          </a:p>
        </p:txBody>
      </p:sp>
      <p:pic>
        <p:nvPicPr>
          <p:cNvPr id="36888" name="Picture 24"/>
          <p:cNvPicPr>
            <a:picLocks noChangeAspect="1" noChangeArrowheads="1"/>
          </p:cNvPicPr>
          <p:nvPr/>
        </p:nvPicPr>
        <p:blipFill>
          <a:blip r:embed="rId3">
            <a:lum bright="-10000" contrast="42000"/>
          </a:blip>
          <a:srcRect/>
          <a:stretch>
            <a:fillRect/>
          </a:stretch>
        </p:blipFill>
        <p:spPr bwMode="auto">
          <a:xfrm>
            <a:off x="381000" y="2743200"/>
            <a:ext cx="8382000" cy="3962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22"/>
          <p:cNvSpPr txBox="1">
            <a:spLocks noChangeArrowheads="1"/>
          </p:cNvSpPr>
          <p:nvPr/>
        </p:nvSpPr>
        <p:spPr bwMode="auto">
          <a:xfrm>
            <a:off x="2819400" y="16938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16394" name="Text Box 27"/>
          <p:cNvSpPr txBox="1">
            <a:spLocks noChangeArrowheads="1"/>
          </p:cNvSpPr>
          <p:nvPr/>
        </p:nvSpPr>
        <p:spPr bwMode="auto">
          <a:xfrm>
            <a:off x="533400" y="1600200"/>
            <a:ext cx="525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1. Sự nuôi và  dạy con của loài hổ.</a:t>
            </a:r>
            <a:r>
              <a:rPr lang="en-US" sz="2400" b="1"/>
              <a:t> </a:t>
            </a:r>
          </a:p>
        </p:txBody>
      </p:sp>
      <p:sp>
        <p:nvSpPr>
          <p:cNvPr id="16395" name="Text Box 28"/>
          <p:cNvSpPr txBox="1">
            <a:spLocks noChangeArrowheads="1"/>
          </p:cNvSpPr>
          <p:nvPr/>
        </p:nvSpPr>
        <p:spPr bwMode="auto">
          <a:xfrm>
            <a:off x="533400" y="2057400"/>
            <a:ext cx="4056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và  dạy con của hươu</a:t>
            </a:r>
            <a:r>
              <a:rPr lang="en-US" sz="1600"/>
              <a:t>. </a:t>
            </a:r>
          </a:p>
        </p:txBody>
      </p:sp>
      <p:sp>
        <p:nvSpPr>
          <p:cNvPr id="16396" name="Date Placeholder 2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16397" name="Slide Number Placeholder 2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9479056-77D3-46AA-A1C3-F8CDB3D140CD}" type="slidenum">
              <a:rPr lang="en-US" sz="1200" smtClean="0"/>
              <a:pPr/>
              <a:t>17</a:t>
            </a:fld>
            <a:endParaRPr lang="en-US" sz="1200"/>
          </a:p>
        </p:txBody>
      </p:sp>
      <p:sp>
        <p:nvSpPr>
          <p:cNvPr id="29" name="AutoShape 32"/>
          <p:cNvSpPr>
            <a:spLocks noChangeArrowheads="1"/>
          </p:cNvSpPr>
          <p:nvPr/>
        </p:nvSpPr>
        <p:spPr bwMode="auto">
          <a:xfrm>
            <a:off x="3733800" y="2514600"/>
            <a:ext cx="5715000" cy="4038600"/>
          </a:xfrm>
          <a:prstGeom prst="ribbon">
            <a:avLst>
              <a:gd name="adj1" fmla="val 12500"/>
              <a:gd name="adj2" fmla="val 68861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800" b="1">
                <a:solidFill>
                  <a:srgbClr val="FF6600"/>
                </a:solidFill>
              </a:rPr>
              <a:t>Cùng xem phim với</a:t>
            </a:r>
          </a:p>
          <a:p>
            <a:r>
              <a:rPr lang="en-US" sz="2800" b="1">
                <a:solidFill>
                  <a:srgbClr val="FF6600"/>
                </a:solidFill>
              </a:rPr>
              <a:t> yêu cầu sau:</a:t>
            </a:r>
          </a:p>
          <a:p>
            <a:pPr>
              <a:buFontTx/>
              <a:buChar char="-"/>
            </a:pPr>
            <a:r>
              <a:rPr lang="en-US" sz="2000"/>
              <a:t>Hươu ăn gì để sống ? </a:t>
            </a:r>
          </a:p>
          <a:p>
            <a:pPr>
              <a:buFontTx/>
              <a:buChar char="-"/>
            </a:pPr>
            <a:r>
              <a:rPr lang="en-US" sz="2000"/>
              <a:t>Hươu sống đơn độc </a:t>
            </a:r>
          </a:p>
          <a:p>
            <a:r>
              <a:rPr lang="en-US" sz="2000"/>
              <a:t>  hay sống theo bầy đàn ? </a:t>
            </a:r>
          </a:p>
          <a:p>
            <a:r>
              <a:rPr lang="en-US" sz="2000">
                <a:sym typeface="Wingdings" pitchFamily="2" charset="2"/>
              </a:rPr>
              <a:t>- Hươu đẻ mỗi lứa mấy con ? </a:t>
            </a:r>
          </a:p>
          <a:p>
            <a:pPr>
              <a:buFontTx/>
              <a:buChar char="-"/>
            </a:pPr>
            <a:r>
              <a:rPr lang="en-US" sz="2000">
                <a:sym typeface="Wingdings" pitchFamily="2" charset="2"/>
              </a:rPr>
              <a:t>Hươu con mới sinh ra đã biết</a:t>
            </a:r>
          </a:p>
          <a:p>
            <a:r>
              <a:rPr lang="en-US" sz="2000">
                <a:sym typeface="Wingdings" pitchFamily="2" charset="2"/>
              </a:rPr>
              <a:t>  làm gì ? </a:t>
            </a:r>
            <a:endParaRPr lang="en-US" sz="2000"/>
          </a:p>
          <a:p>
            <a:pPr>
              <a:buFontTx/>
              <a:buChar char="-"/>
            </a:pPr>
            <a:r>
              <a:rPr lang="en-US" sz="2000"/>
              <a:t>Hươu mẹ dạy con làm gì ?</a:t>
            </a:r>
            <a:r>
              <a:rPr lang="en-US" sz="1600"/>
              <a:t> </a:t>
            </a:r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0" y="2514600"/>
            <a:ext cx="4648200" cy="4343400"/>
            <a:chOff x="0" y="2971800"/>
            <a:chExt cx="4648200" cy="3886200"/>
          </a:xfrm>
        </p:grpSpPr>
        <p:pic>
          <p:nvPicPr>
            <p:cNvPr id="25" name="Picture 24" descr="red_stag_majestic"/>
            <p:cNvPicPr>
              <a:picLocks noChangeAspect="1" noChangeArrowheads="1"/>
            </p:cNvPicPr>
            <p:nvPr/>
          </p:nvPicPr>
          <p:blipFill>
            <a:blip r:embed="rId3">
              <a:lum/>
            </a:blip>
            <a:srcRect/>
            <a:stretch>
              <a:fillRect/>
            </a:stretch>
          </p:blipFill>
          <p:spPr bwMode="auto">
            <a:xfrm>
              <a:off x="0" y="2971800"/>
              <a:ext cx="4648200" cy="38862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6" name="Rectangle 25"/>
            <p:cNvSpPr/>
            <p:nvPr/>
          </p:nvSpPr>
          <p:spPr>
            <a:xfrm>
              <a:off x="304800" y="5334000"/>
              <a:ext cx="3429000" cy="963827"/>
            </a:xfrm>
            <a:prstGeom prst="rect">
              <a:avLst/>
            </a:prstGeom>
            <a:noFill/>
            <a:scene3d>
              <a:camera prst="perspectiveBelow"/>
              <a:lightRig rig="threePt" dir="t"/>
            </a:scene3d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3200" b="1" spc="5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</a:rPr>
                <a:t>TÌM HIỂU VỀ H</a:t>
              </a:r>
              <a:r>
                <a:rPr lang="vi-VN" sz="3200" b="1" spc="5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</a:rPr>
                <a:t>ƯƠ</a:t>
              </a:r>
              <a:r>
                <a:rPr lang="en-US" sz="3200" b="1" spc="5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/>
                </a:rPr>
                <a:t>U</a:t>
              </a:r>
              <a:endParaRPr lang="en-US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</a:endParaRPr>
            </a:p>
          </p:txBody>
        </p:sp>
      </p:grp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AutoShape 17" descr="Solid diamond"/>
          <p:cNvSpPr>
            <a:spLocks noChangeArrowheads="1"/>
          </p:cNvSpPr>
          <p:nvPr/>
        </p:nvSpPr>
        <p:spPr bwMode="auto">
          <a:xfrm>
            <a:off x="304800" y="228600"/>
            <a:ext cx="8839200" cy="914400"/>
          </a:xfrm>
          <a:prstGeom prst="bevel">
            <a:avLst>
              <a:gd name="adj" fmla="val 12500"/>
            </a:avLst>
          </a:prstGeom>
          <a:pattFill prst="solidDmnd">
            <a:fgClr>
              <a:srgbClr val="AEF0C4"/>
            </a:fgClr>
            <a:bgClr>
              <a:srgbClr val="FFFF00"/>
            </a:bgClr>
          </a:pattFill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SỰ NUÔI DẠY CON CỦA HƯƠU CÓ GÌ KHÁC VỚI HỔ ?</a:t>
            </a:r>
          </a:p>
          <a:p>
            <a:pPr algn="ctr"/>
            <a:r>
              <a:rPr lang="en-US" sz="2400" b="1">
                <a:solidFill>
                  <a:srgbClr val="0000FF"/>
                </a:solidFill>
              </a:rPr>
              <a:t> CÙNG XEM PHIM.</a:t>
            </a:r>
            <a:endParaRPr lang="en-US">
              <a:solidFill>
                <a:srgbClr val="0000FF"/>
              </a:solidFill>
            </a:endParaRPr>
          </a:p>
        </p:txBody>
      </p:sp>
      <p:sp>
        <p:nvSpPr>
          <p:cNvPr id="17413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7A795C-6E3D-48E5-8E23-A46C3F358DA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1843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9EC0291-3690-4772-ABD6-A36781AAE567}" type="slidenum">
              <a:rPr lang="en-US" sz="1200" smtClean="0"/>
              <a:pPr/>
              <a:t>19</a:t>
            </a:fld>
            <a:endParaRPr lang="en-US" sz="1200"/>
          </a:p>
        </p:txBody>
      </p:sp>
      <p:pic>
        <p:nvPicPr>
          <p:cNvPr id="69634" name="Picture 2" descr="G:\DCIM\100_PANA\P1000273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5638800" cy="4114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0" y="3733800"/>
            <a:ext cx="9144000" cy="3124200"/>
            <a:chOff x="288" y="2736"/>
            <a:chExt cx="5472" cy="1152"/>
          </a:xfrm>
        </p:grpSpPr>
        <p:sp>
          <p:nvSpPr>
            <p:cNvPr id="18442" name="AutoShape 24"/>
            <p:cNvSpPr>
              <a:spLocks noChangeArrowheads="1"/>
            </p:cNvSpPr>
            <p:nvPr/>
          </p:nvSpPr>
          <p:spPr bwMode="auto">
            <a:xfrm>
              <a:off x="288" y="2736"/>
              <a:ext cx="5472" cy="115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FFFF"/>
                </a:gs>
                <a:gs pos="100000">
                  <a:srgbClr val="0000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3600" b="1">
                <a:solidFill>
                  <a:srgbClr val="CC0000"/>
                </a:solidFill>
              </a:endParaRPr>
            </a:p>
          </p:txBody>
        </p:sp>
        <p:sp>
          <p:nvSpPr>
            <p:cNvPr id="18443" name="AutoShape 25"/>
            <p:cNvSpPr>
              <a:spLocks noChangeArrowheads="1"/>
            </p:cNvSpPr>
            <p:nvPr/>
          </p:nvSpPr>
          <p:spPr bwMode="auto">
            <a:xfrm>
              <a:off x="480" y="2820"/>
              <a:ext cx="5088" cy="92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00FF"/>
                </a:gs>
                <a:gs pos="100000">
                  <a:srgbClr val="CCFF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sym typeface="Wingdings" pitchFamily="2" charset="2"/>
                </a:rPr>
                <a:t>- Hươu là loài thú ăn gì để sống ? Hươu sống theo bầy, đàn hay sống </a:t>
              </a:r>
            </a:p>
            <a:p>
              <a:r>
                <a:rPr lang="en-US" sz="2000">
                  <a:sym typeface="Wingdings" pitchFamily="2" charset="2"/>
                </a:rPr>
                <a:t>đơn độc ? Hươu thường đẻ mỗi lứa mấy con ?</a:t>
              </a:r>
            </a:p>
            <a:p>
              <a:r>
                <a:rPr lang="en-US" sz="2000">
                  <a:sym typeface="Wingdings" pitchFamily="2" charset="2"/>
                </a:rPr>
                <a:t> - Hươu con vừa sinh ra đã biết làm gì ? </a:t>
              </a:r>
            </a:p>
            <a:p>
              <a:r>
                <a:rPr lang="en-US" sz="2000">
                  <a:sym typeface="Wingdings" pitchFamily="2" charset="2"/>
                </a:rPr>
                <a:t>-  Hươu mẹ chăm sóc và bảo vệ con như thế nào ? </a:t>
              </a:r>
            </a:p>
            <a:p>
              <a:r>
                <a:rPr lang="en-US" sz="2000">
                  <a:sym typeface="Wingdings" pitchFamily="2" charset="2"/>
                </a:rPr>
                <a:t>-  Khi hươu con sau khi sinh thời gian bao nhiêu  ngày tuổi thì  hươu </a:t>
              </a:r>
            </a:p>
            <a:p>
              <a:r>
                <a:rPr lang="en-US" sz="2000">
                  <a:sym typeface="Wingdings" pitchFamily="2" charset="2"/>
                </a:rPr>
                <a:t>mẹ dạy con tập chạy ? Vì sao hươu con mới sinh đã được mẹ dạy</a:t>
              </a:r>
            </a:p>
            <a:p>
              <a:r>
                <a:rPr lang="en-US" sz="2000">
                  <a:sym typeface="Wingdings" pitchFamily="2" charset="2"/>
                </a:rPr>
                <a:t> con tập chạy.? </a:t>
              </a:r>
              <a:endParaRPr lang="en-US" sz="2000" u="sng"/>
            </a:p>
          </p:txBody>
        </p:sp>
      </p:grpSp>
      <p:sp>
        <p:nvSpPr>
          <p:cNvPr id="18439" name="AutoShape 21"/>
          <p:cNvSpPr>
            <a:spLocks noChangeArrowheads="1"/>
          </p:cNvSpPr>
          <p:nvPr/>
        </p:nvSpPr>
        <p:spPr bwMode="auto">
          <a:xfrm>
            <a:off x="5715000" y="0"/>
            <a:ext cx="3429000" cy="1600200"/>
          </a:xfrm>
          <a:prstGeom prst="cloudCallout">
            <a:avLst>
              <a:gd name="adj1" fmla="val -61921"/>
              <a:gd name="adj2" fmla="val 189903"/>
            </a:avLst>
          </a:prstGeom>
          <a:gradFill rotWithShape="1">
            <a:gsLst>
              <a:gs pos="0">
                <a:schemeClr val="accent1"/>
              </a:gs>
              <a:gs pos="100000">
                <a:srgbClr val="FF66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 sz="2000" b="1"/>
          </a:p>
        </p:txBody>
      </p:sp>
      <p:sp>
        <p:nvSpPr>
          <p:cNvPr id="10" name="Rectangle 9"/>
          <p:cNvSpPr/>
          <p:nvPr/>
        </p:nvSpPr>
        <p:spPr>
          <a:xfrm>
            <a:off x="5943600" y="0"/>
            <a:ext cx="2819401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tabLst>
                <a:tab pos="107950" algn="l"/>
              </a:tabLst>
              <a:defRPr/>
            </a:pP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/>
              </a:rPr>
              <a:t>Thảo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/>
              </a:rPr>
              <a:t>luận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/>
              </a:rPr>
              <a:t>nhóm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/>
              </a:rPr>
              <a:t>bốn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</a:rPr>
              <a:t>.  </a:t>
            </a:r>
          </a:p>
        </p:txBody>
      </p:sp>
      <p:pic>
        <p:nvPicPr>
          <p:cNvPr id="17" name="Picture 4" descr="Image_962"/>
          <p:cNvPicPr>
            <a:picLocks noChangeAspect="1" noChangeArrowheads="1"/>
          </p:cNvPicPr>
          <p:nvPr/>
        </p:nvPicPr>
        <p:blipFill>
          <a:blip r:embed="rId4">
            <a:lum/>
          </a:blip>
          <a:srcRect/>
          <a:stretch>
            <a:fillRect/>
          </a:stretch>
        </p:blipFill>
        <p:spPr bwMode="auto">
          <a:xfrm>
            <a:off x="5562600" y="1371600"/>
            <a:ext cx="3200400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938" y="5530850"/>
            <a:ext cx="6096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1981200" y="2209800"/>
            <a:ext cx="5486400" cy="1795463"/>
          </a:xfrm>
          <a:prstGeom prst="ellipse">
            <a:avLst/>
          </a:prstGeom>
          <a:solidFill>
            <a:srgbClr val="FFFF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4400" b="1">
                <a:solidFill>
                  <a:srgbClr val="FF0000"/>
                </a:solidFill>
              </a:rPr>
              <a:t>Khởi động</a:t>
            </a:r>
            <a:endParaRPr lang="en-US" altLang="en-US" sz="4400" b="1" baseline="30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719070"/>
      </p:ext>
    </p:extLst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36886" name="Text Box 22"/>
          <p:cNvSpPr txBox="1">
            <a:spLocks noChangeArrowheads="1"/>
          </p:cNvSpPr>
          <p:nvPr/>
        </p:nvSpPr>
        <p:spPr bwMode="auto">
          <a:xfrm>
            <a:off x="228600" y="1676400"/>
            <a:ext cx="86106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en-US" sz="2000">
                <a:sym typeface="Wingdings" pitchFamily="2" charset="2"/>
              </a:rPr>
              <a:t>Hươu ăn gì để sống? Cuộc sống của hươu có gì khác so với cuộc sống của hổ ?</a:t>
            </a:r>
          </a:p>
        </p:txBody>
      </p:sp>
      <p:sp>
        <p:nvSpPr>
          <p:cNvPr id="19467" name="Date Placeholder 2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19468" name="Slide Number Placeholder 2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662B38-A90D-4EF4-96D8-38CFD8174291}" type="slidenum">
              <a:rPr lang="en-US" sz="1200" smtClean="0"/>
              <a:pPr/>
              <a:t>20</a:t>
            </a:fld>
            <a:endParaRPr lang="en-US" sz="1200"/>
          </a:p>
        </p:txBody>
      </p:sp>
      <p:sp>
        <p:nvSpPr>
          <p:cNvPr id="32" name="Rectangle 20"/>
          <p:cNvSpPr>
            <a:spLocks noChangeArrowheads="1"/>
          </p:cNvSpPr>
          <p:nvPr/>
        </p:nvSpPr>
        <p:spPr bwMode="auto">
          <a:xfrm>
            <a:off x="228600" y="2590800"/>
            <a:ext cx="8305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ym typeface="Wingdings" pitchFamily="2" charset="2"/>
              </a:rPr>
              <a:t>- </a:t>
            </a:r>
            <a:r>
              <a:rPr lang="en-US" sz="2000">
                <a:sym typeface="Wingdings" pitchFamily="2" charset="2"/>
              </a:rPr>
              <a:t>Hươu đẻ mỗi lứa mấy con ?  Hươu con mới sinh ra đã biết làm gì ? Khi nào thì hươu mẹ dạy hươu con tập chạy ? Vì sao hươu mẹ phải dạy hươu con tập chạy ? </a:t>
            </a:r>
            <a:endParaRPr lang="en-US" sz="2000"/>
          </a:p>
        </p:txBody>
      </p:sp>
      <p:sp>
        <p:nvSpPr>
          <p:cNvPr id="35" name="AutoShape 25"/>
          <p:cNvSpPr>
            <a:spLocks noChangeArrowheads="1"/>
          </p:cNvSpPr>
          <p:nvPr/>
        </p:nvSpPr>
        <p:spPr bwMode="auto">
          <a:xfrm>
            <a:off x="9144000" y="1447800"/>
            <a:ext cx="7864475" cy="23431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FF"/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000">
                <a:sym typeface="Wingdings" pitchFamily="2" charset="2"/>
              </a:rPr>
              <a:t>Hươu là thú ăn cỏ, lá cây, sống theo bầy đàn. </a:t>
            </a:r>
          </a:p>
          <a:p>
            <a:r>
              <a:rPr lang="en-US" sz="2000">
                <a:sym typeface="Wingdings" pitchFamily="2" charset="2"/>
              </a:rPr>
              <a:t>Hươu thường đẻ mỗi lứa 1 con. Hươu con vừa sinh ra đã biết </a:t>
            </a:r>
          </a:p>
          <a:p>
            <a:r>
              <a:rPr lang="en-US" sz="2000">
                <a:sym typeface="Wingdings" pitchFamily="2" charset="2"/>
              </a:rPr>
              <a:t>đi và bú mẹ. Hươu mẹ chăm sóc và bảo vệ con rất chu đáo. </a:t>
            </a:r>
          </a:p>
          <a:p>
            <a:r>
              <a:rPr lang="en-US" sz="2000">
                <a:sym typeface="Wingdings" pitchFamily="2" charset="2"/>
              </a:rPr>
              <a:t>Khi hươu con được khoảng 20 ngày tuổi, hươu mẹ dạy con</a:t>
            </a:r>
          </a:p>
          <a:p>
            <a:r>
              <a:rPr lang="en-US" sz="2000">
                <a:sym typeface="Wingdings" pitchFamily="2" charset="2"/>
              </a:rPr>
              <a:t> tập chạy vì chạy là cách tự vệ tốt nhất để trốn kẻ thù ăn thịt. </a:t>
            </a:r>
            <a:endParaRPr lang="en-US" sz="2000" u="sng"/>
          </a:p>
        </p:txBody>
      </p:sp>
      <p:pic>
        <p:nvPicPr>
          <p:cNvPr id="36" name="Picture 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4038600"/>
            <a:ext cx="32004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4" descr="Image_962"/>
          <p:cNvPicPr>
            <a:picLocks noChangeAspect="1" noChangeArrowheads="1"/>
          </p:cNvPicPr>
          <p:nvPr/>
        </p:nvPicPr>
        <p:blipFill>
          <a:blip r:embed="rId4">
            <a:lum/>
          </a:blip>
          <a:srcRect/>
          <a:stretch>
            <a:fillRect/>
          </a:stretch>
        </p:blipFill>
        <p:spPr bwMode="auto">
          <a:xfrm>
            <a:off x="5943600" y="3733800"/>
            <a:ext cx="3200400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487" name="Picture 31" descr="G:\hươu\untitled.bmp"/>
          <p:cNvPicPr>
            <a:picLocks noChangeAspect="1" noChangeArrowheads="1"/>
          </p:cNvPicPr>
          <p:nvPr/>
        </p:nvPicPr>
        <p:blipFill>
          <a:blip r:embed="rId5">
            <a:lum/>
          </a:blip>
          <a:srcRect/>
          <a:stretch>
            <a:fillRect/>
          </a:stretch>
        </p:blipFill>
        <p:spPr bwMode="auto">
          <a:xfrm>
            <a:off x="133350" y="3865562"/>
            <a:ext cx="2895600" cy="2895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4444E-6 L -0.93003 0.0069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6" grpId="0"/>
      <p:bldP spid="36886" grpId="1"/>
      <p:bldP spid="32" grpId="0"/>
      <p:bldP spid="32" grpId="1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52" name="sssn hÆ°Æ¡u (2)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28600" y="2209800"/>
            <a:ext cx="8915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AutoShape 25"/>
          <p:cNvSpPr>
            <a:spLocks noChangeArrowheads="1"/>
          </p:cNvSpPr>
          <p:nvPr/>
        </p:nvSpPr>
        <p:spPr bwMode="auto">
          <a:xfrm>
            <a:off x="9144000" y="0"/>
            <a:ext cx="8321675" cy="23431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FF"/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000">
                <a:sym typeface="Wingdings" pitchFamily="2" charset="2"/>
              </a:rPr>
              <a:t>Hươu là thú ăn cỏ, lá cây, sống theo bầy đàn. </a:t>
            </a:r>
          </a:p>
          <a:p>
            <a:r>
              <a:rPr lang="en-US" sz="2000">
                <a:sym typeface="Wingdings" pitchFamily="2" charset="2"/>
              </a:rPr>
              <a:t>Hươu thường đẻ mỗi lứa 1 con. Hươu con vừa sinh ra đã biết </a:t>
            </a:r>
          </a:p>
          <a:p>
            <a:r>
              <a:rPr lang="en-US" sz="2000">
                <a:sym typeface="Wingdings" pitchFamily="2" charset="2"/>
              </a:rPr>
              <a:t>đi và bú mẹ. Hươu mẹ chăm sóc và bảo vệ con rất chu đáo. </a:t>
            </a:r>
          </a:p>
          <a:p>
            <a:r>
              <a:rPr lang="en-US" sz="2000">
                <a:sym typeface="Wingdings" pitchFamily="2" charset="2"/>
              </a:rPr>
              <a:t>Khi hươu con được khoảng 20 ngày tuổi, hươu mẹ dạy con</a:t>
            </a:r>
          </a:p>
          <a:p>
            <a:r>
              <a:rPr lang="en-US" sz="2000">
                <a:sym typeface="Wingdings" pitchFamily="2" charset="2"/>
              </a:rPr>
              <a:t> tập chạy vì chạy là cách tự vệ tốt nhất để trốn kẻ thù ăn thịt. </a:t>
            </a:r>
            <a:endParaRPr lang="en-US" sz="2000" u="sng"/>
          </a:p>
        </p:txBody>
      </p:sp>
      <p:pic>
        <p:nvPicPr>
          <p:cNvPr id="60457" name="Underworld-of-ancient-temple (1)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66" fill="hold"/>
                                        <p:tgtEl>
                                          <p:spTgt spid="604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4444E-6 L -0.93003 0.0069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00" y="3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033" fill="hold"/>
                                        <p:tgtEl>
                                          <p:spTgt spid="604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045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0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04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52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7"/>
                </p:tgtEl>
              </p:cMediaNode>
            </p:audio>
          </p:childTnLst>
        </p:cTn>
      </p:par>
    </p:tnLst>
    <p:bldLst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22"/>
          <p:cNvSpPr txBox="1">
            <a:spLocks noChangeArrowheads="1"/>
          </p:cNvSpPr>
          <p:nvPr/>
        </p:nvSpPr>
        <p:spPr bwMode="auto">
          <a:xfrm>
            <a:off x="2743200" y="15414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78871" name="Picture 23" descr="abidz1249190704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0" y="2971800"/>
            <a:ext cx="4800600" cy="3886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8872" name="Picture 24" descr="Zebra_nguavan"/>
          <p:cNvPicPr>
            <a:picLocks noChangeAspect="1" noChangeArrowheads="1"/>
          </p:cNvPicPr>
          <p:nvPr/>
        </p:nvPicPr>
        <p:blipFill>
          <a:blip r:embed="rId4">
            <a:lum/>
          </a:blip>
          <a:srcRect/>
          <a:stretch>
            <a:fillRect/>
          </a:stretch>
        </p:blipFill>
        <p:spPr bwMode="auto">
          <a:xfrm>
            <a:off x="3200400" y="0"/>
            <a:ext cx="5562600" cy="3276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8873" name="Picture 25" descr="ewes_lambs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4876800" y="3200400"/>
            <a:ext cx="4267200" cy="3657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600200" y="5715000"/>
            <a:ext cx="1447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cs typeface="Times New Roman" pitchFamily="18" charset="0"/>
              </a:rPr>
              <a:t> Dê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114800" y="2362200"/>
            <a:ext cx="2438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Ngựa vằn 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705600" y="5943600"/>
            <a:ext cx="137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cs typeface="Times New Roman" pitchFamily="18" charset="0"/>
              </a:rPr>
              <a:t> Cừu  </a:t>
            </a:r>
          </a:p>
        </p:txBody>
      </p:sp>
      <p:sp>
        <p:nvSpPr>
          <p:cNvPr id="21515" name="Date Placeholder 29"/>
          <p:cNvSpPr>
            <a:spLocks noGrp="1"/>
          </p:cNvSpPr>
          <p:nvPr>
            <p:ph type="dt" sz="quarter" idx="10"/>
          </p:nvPr>
        </p:nvSpPr>
        <p:spPr>
          <a:xfrm>
            <a:off x="0" y="6381750"/>
            <a:ext cx="2133600" cy="476250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1516" name="Slide Number Placeholder 30"/>
          <p:cNvSpPr>
            <a:spLocks noGrp="1"/>
          </p:cNvSpPr>
          <p:nvPr>
            <p:ph type="sldNum" sz="quarter" idx="12"/>
          </p:nvPr>
        </p:nvSpPr>
        <p:spPr>
          <a:xfrm>
            <a:off x="4343400" y="6381750"/>
            <a:ext cx="2133600" cy="476250"/>
          </a:xfrm>
          <a:noFill/>
        </p:spPr>
        <p:txBody>
          <a:bodyPr/>
          <a:lstStyle/>
          <a:p>
            <a:fld id="{0C36CB96-3D0A-417E-8FA6-73B3F5CE3E9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228600" y="304800"/>
            <a:ext cx="2971800" cy="2438400"/>
          </a:xfrm>
          <a:prstGeom prst="round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tên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loài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thú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ăn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cỏ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lá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cây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nuôi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dạy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giống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cs typeface="Times New Roman" pitchFamily="18" charset="0"/>
              </a:rPr>
              <a:t>hươu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? 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8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8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22"/>
          <p:cNvSpPr txBox="1">
            <a:spLocks noChangeArrowheads="1"/>
          </p:cNvSpPr>
          <p:nvPr/>
        </p:nvSpPr>
        <p:spPr bwMode="auto">
          <a:xfrm>
            <a:off x="2667000" y="16176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22533" name="Text Box 12"/>
          <p:cNvSpPr txBox="1">
            <a:spLocks noChangeArrowheads="1"/>
          </p:cNvSpPr>
          <p:nvPr/>
        </p:nvSpPr>
        <p:spPr bwMode="auto">
          <a:xfrm>
            <a:off x="3733800" y="228600"/>
            <a:ext cx="1643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u="sng">
                <a:solidFill>
                  <a:srgbClr val="0070C0"/>
                </a:solidFill>
              </a:rPr>
              <a:t>Khoa học</a:t>
            </a:r>
            <a:r>
              <a:rPr lang="en-US" sz="1600" b="1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2534" name="Text Box 16"/>
          <p:cNvSpPr txBox="1">
            <a:spLocks noChangeArrowheads="1"/>
          </p:cNvSpPr>
          <p:nvPr/>
        </p:nvSpPr>
        <p:spPr bwMode="auto">
          <a:xfrm>
            <a:off x="762000" y="757237"/>
            <a:ext cx="8077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Sự nuôi và dạy con của một số loài thú</a:t>
            </a:r>
          </a:p>
        </p:txBody>
      </p:sp>
      <p:sp>
        <p:nvSpPr>
          <p:cNvPr id="22538" name="Text Box 20"/>
          <p:cNvSpPr txBox="1">
            <a:spLocks noChangeArrowheads="1"/>
          </p:cNvSpPr>
          <p:nvPr/>
        </p:nvSpPr>
        <p:spPr bwMode="auto">
          <a:xfrm>
            <a:off x="381000" y="1524000"/>
            <a:ext cx="708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1. Sự nuôi và dạy con của loài hổ.</a:t>
            </a:r>
            <a:r>
              <a:rPr lang="en-US" sz="2400" b="1"/>
              <a:t> </a:t>
            </a:r>
          </a:p>
        </p:txBody>
      </p:sp>
      <p:sp>
        <p:nvSpPr>
          <p:cNvPr id="22539" name="Text Box 21"/>
          <p:cNvSpPr txBox="1">
            <a:spLocks noChangeArrowheads="1"/>
          </p:cNvSpPr>
          <p:nvPr/>
        </p:nvSpPr>
        <p:spPr bwMode="auto">
          <a:xfrm>
            <a:off x="381000" y="1905000"/>
            <a:ext cx="3984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và dạy con của hươu</a:t>
            </a:r>
            <a:r>
              <a:rPr lang="en-US" sz="1600"/>
              <a:t>. </a:t>
            </a:r>
          </a:p>
        </p:txBody>
      </p:sp>
      <p:sp>
        <p:nvSpPr>
          <p:cNvPr id="22540" name="Date Placeholder 2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22541" name="Slide Number Placeholder 2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EB6BAE-0FE7-4CDB-A2AD-B4BEEABBB06B}" type="slidenum">
              <a:rPr lang="en-US" sz="1200" smtClean="0"/>
              <a:pPr/>
              <a:t>23</a:t>
            </a:fld>
            <a:endParaRPr lang="en-US" sz="1200"/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AutoShape 2"/>
          <p:cNvSpPr>
            <a:spLocks noChangeArrowheads="1"/>
          </p:cNvSpPr>
          <p:nvPr/>
        </p:nvSpPr>
        <p:spPr bwMode="auto">
          <a:xfrm>
            <a:off x="1295400" y="0"/>
            <a:ext cx="6553200" cy="1371600"/>
          </a:xfrm>
          <a:prstGeom prst="bevel">
            <a:avLst>
              <a:gd name="adj" fmla="val 12500"/>
            </a:avLst>
          </a:prstGeom>
          <a:solidFill>
            <a:srgbClr val="FFCC00"/>
          </a:solidFill>
          <a:ln w="38100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Bài tập củng cố kiến thức.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40963" name="AutoShape 3" descr="Large checker board"/>
          <p:cNvSpPr>
            <a:spLocks noChangeArrowheads="1"/>
          </p:cNvSpPr>
          <p:nvPr/>
        </p:nvSpPr>
        <p:spPr bwMode="auto">
          <a:xfrm>
            <a:off x="152400" y="2438400"/>
            <a:ext cx="762000" cy="781050"/>
          </a:xfrm>
          <a:prstGeom prst="bevel">
            <a:avLst>
              <a:gd name="adj" fmla="val 12500"/>
            </a:avLst>
          </a:prstGeom>
          <a:pattFill prst="lgCheck">
            <a:fgClr>
              <a:srgbClr val="FFCC00"/>
            </a:fgClr>
            <a:bgClr>
              <a:srgbClr val="FFFFFF"/>
            </a:bgClr>
          </a:patt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00FF"/>
                </a:solidFill>
              </a:rPr>
              <a:t>1</a:t>
            </a:r>
          </a:p>
        </p:txBody>
      </p:sp>
      <p:graphicFrame>
        <p:nvGraphicFramePr>
          <p:cNvPr id="40964" name="Group 4"/>
          <p:cNvGraphicFramePr>
            <a:graphicFrameLocks noGrp="1"/>
          </p:cNvGraphicFramePr>
          <p:nvPr>
            <p:ph/>
          </p:nvPr>
        </p:nvGraphicFramePr>
        <p:xfrm>
          <a:off x="990600" y="1785938"/>
          <a:ext cx="7772400" cy="4845049"/>
        </p:xfrm>
        <a:graphic>
          <a:graphicData uri="http://schemas.openxmlformats.org/drawingml/2006/table">
            <a:tbl>
              <a:tblPr/>
              <a:tblGrid>
                <a:gridCol w="3733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011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7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0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03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NI-Vari" pitchFamily="2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56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303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VNI-Vari" pitchFamily="2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0987" name="AutoShape 27" descr="Large checker board"/>
          <p:cNvSpPr>
            <a:spLocks noChangeArrowheads="1"/>
          </p:cNvSpPr>
          <p:nvPr/>
        </p:nvSpPr>
        <p:spPr bwMode="auto">
          <a:xfrm>
            <a:off x="177800" y="3292475"/>
            <a:ext cx="762000" cy="781050"/>
          </a:xfrm>
          <a:prstGeom prst="bevel">
            <a:avLst>
              <a:gd name="adj" fmla="val 12500"/>
            </a:avLst>
          </a:prstGeom>
          <a:pattFill prst="lgCheck">
            <a:fgClr>
              <a:srgbClr val="FFCC00"/>
            </a:fgClr>
            <a:bgClr>
              <a:srgbClr val="FFFFFF"/>
            </a:bgClr>
          </a:patt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40988" name="AutoShape 28" descr="Large checker board"/>
          <p:cNvSpPr>
            <a:spLocks noChangeArrowheads="1"/>
          </p:cNvSpPr>
          <p:nvPr/>
        </p:nvSpPr>
        <p:spPr bwMode="auto">
          <a:xfrm>
            <a:off x="161925" y="4108450"/>
            <a:ext cx="762000" cy="781050"/>
          </a:xfrm>
          <a:prstGeom prst="bevel">
            <a:avLst>
              <a:gd name="adj" fmla="val 12500"/>
            </a:avLst>
          </a:prstGeom>
          <a:pattFill prst="lgCheck">
            <a:fgClr>
              <a:srgbClr val="FFCC00"/>
            </a:fgClr>
            <a:bgClr>
              <a:srgbClr val="FFFFFF"/>
            </a:bgClr>
          </a:patt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40989" name="AutoShape 29" descr="Large checker board"/>
          <p:cNvSpPr>
            <a:spLocks noChangeArrowheads="1"/>
          </p:cNvSpPr>
          <p:nvPr/>
        </p:nvSpPr>
        <p:spPr bwMode="auto">
          <a:xfrm>
            <a:off x="187325" y="4962525"/>
            <a:ext cx="762000" cy="781050"/>
          </a:xfrm>
          <a:prstGeom prst="bevel">
            <a:avLst>
              <a:gd name="adj" fmla="val 12500"/>
            </a:avLst>
          </a:prstGeom>
          <a:pattFill prst="lgCheck">
            <a:fgClr>
              <a:srgbClr val="FFCC00"/>
            </a:fgClr>
            <a:bgClr>
              <a:srgbClr val="FFFFFF"/>
            </a:bgClr>
          </a:patt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40990" name="AutoShape 30" descr="Large checker board"/>
          <p:cNvSpPr>
            <a:spLocks noChangeArrowheads="1"/>
          </p:cNvSpPr>
          <p:nvPr/>
        </p:nvSpPr>
        <p:spPr bwMode="auto">
          <a:xfrm>
            <a:off x="185738" y="5791200"/>
            <a:ext cx="762000" cy="781050"/>
          </a:xfrm>
          <a:prstGeom prst="bevel">
            <a:avLst>
              <a:gd name="adj" fmla="val 12500"/>
            </a:avLst>
          </a:prstGeom>
          <a:pattFill prst="lgCheck">
            <a:fgClr>
              <a:srgbClr val="FFCC00"/>
            </a:fgClr>
            <a:bgClr>
              <a:srgbClr val="FFFFFF"/>
            </a:bgClr>
          </a:patt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1033463" y="2362200"/>
            <a:ext cx="3614737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Hổ đẻ mỗi lứa từ 2 đến 4 con.</a:t>
            </a:r>
          </a:p>
        </p:txBody>
      </p:sp>
      <p:sp>
        <p:nvSpPr>
          <p:cNvPr id="40992" name="Text Box 32"/>
          <p:cNvSpPr txBox="1">
            <a:spLocks noChangeArrowheads="1"/>
          </p:cNvSpPr>
          <p:nvPr/>
        </p:nvSpPr>
        <p:spPr bwMode="auto">
          <a:xfrm>
            <a:off x="4702175" y="2471738"/>
            <a:ext cx="3756025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Hươu đẻ mỗi lứa 1 con.</a:t>
            </a:r>
            <a:endParaRPr lang="en-US" sz="2000" b="1">
              <a:solidFill>
                <a:srgbClr val="800000"/>
              </a:solidFill>
              <a:sym typeface="Wingdings" pitchFamily="2" charset="2"/>
            </a:endParaRPr>
          </a:p>
        </p:txBody>
      </p:sp>
      <p:sp>
        <p:nvSpPr>
          <p:cNvPr id="40993" name="Text Box 33"/>
          <p:cNvSpPr txBox="1">
            <a:spLocks noChangeArrowheads="1"/>
          </p:cNvSpPr>
          <p:nvPr/>
        </p:nvSpPr>
        <p:spPr bwMode="auto">
          <a:xfrm>
            <a:off x="1219200" y="3429000"/>
            <a:ext cx="27432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Hổ ăn thịt.</a:t>
            </a:r>
            <a:endParaRPr lang="en-US" sz="2000" b="1">
              <a:solidFill>
                <a:srgbClr val="800000"/>
              </a:solidFill>
              <a:sym typeface="Wingdings" pitchFamily="2" charset="2"/>
            </a:endParaRPr>
          </a:p>
        </p:txBody>
      </p:sp>
      <p:sp>
        <p:nvSpPr>
          <p:cNvPr id="40994" name="Text Box 34"/>
          <p:cNvSpPr txBox="1">
            <a:spLocks noChangeArrowheads="1"/>
          </p:cNvSpPr>
          <p:nvPr/>
        </p:nvSpPr>
        <p:spPr bwMode="auto">
          <a:xfrm>
            <a:off x="4800600" y="3276600"/>
            <a:ext cx="37338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Hươu ăn cỏ, lá cây.</a:t>
            </a:r>
            <a:endParaRPr lang="en-US" sz="2000" b="1">
              <a:solidFill>
                <a:srgbClr val="800000"/>
              </a:solidFill>
              <a:sym typeface="Wingdings" pitchFamily="2" charset="2"/>
            </a:endParaRPr>
          </a:p>
        </p:txBody>
      </p:sp>
      <p:sp>
        <p:nvSpPr>
          <p:cNvPr id="40995" name="Text Box 35"/>
          <p:cNvSpPr txBox="1">
            <a:spLocks noChangeArrowheads="1"/>
          </p:cNvSpPr>
          <p:nvPr/>
        </p:nvSpPr>
        <p:spPr bwMode="auto">
          <a:xfrm>
            <a:off x="1066800" y="4205288"/>
            <a:ext cx="30480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Hổ sống đơn độc.</a:t>
            </a:r>
            <a:endParaRPr lang="en-US" sz="2000" b="1">
              <a:solidFill>
                <a:srgbClr val="FFFF00"/>
              </a:solidFill>
              <a:sym typeface="Wingdings" pitchFamily="2" charset="2"/>
            </a:endParaRPr>
          </a:p>
        </p:txBody>
      </p:sp>
      <p:sp>
        <p:nvSpPr>
          <p:cNvPr id="40996" name="Text Box 36"/>
          <p:cNvSpPr txBox="1">
            <a:spLocks noChangeArrowheads="1"/>
          </p:cNvSpPr>
          <p:nvPr/>
        </p:nvSpPr>
        <p:spPr bwMode="auto">
          <a:xfrm>
            <a:off x="4745038" y="4114800"/>
            <a:ext cx="4170362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Hươu sống theo bầy, đàn.</a:t>
            </a:r>
            <a:endParaRPr lang="en-US" sz="2000" b="1">
              <a:solidFill>
                <a:srgbClr val="800000"/>
              </a:solidFill>
              <a:sym typeface="Wingdings" pitchFamily="2" charset="2"/>
            </a:endParaRPr>
          </a:p>
        </p:txBody>
      </p:sp>
      <p:sp>
        <p:nvSpPr>
          <p:cNvPr id="40997" name="Text Box 37"/>
          <p:cNvSpPr txBox="1">
            <a:spLocks noChangeArrowheads="1"/>
          </p:cNvSpPr>
          <p:nvPr/>
        </p:nvSpPr>
        <p:spPr bwMode="auto">
          <a:xfrm>
            <a:off x="1066800" y="4953000"/>
            <a:ext cx="3505200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Hổ con mới sinh rất yếu ớt.</a:t>
            </a:r>
            <a:endParaRPr lang="en-US" sz="2000" b="1">
              <a:solidFill>
                <a:srgbClr val="800000"/>
              </a:solidFill>
              <a:sym typeface="Wingdings" pitchFamily="2" charset="2"/>
            </a:endParaRPr>
          </a:p>
        </p:txBody>
      </p:sp>
      <p:sp>
        <p:nvSpPr>
          <p:cNvPr id="40998" name="Text Box 38"/>
          <p:cNvSpPr txBox="1">
            <a:spLocks noChangeArrowheads="1"/>
          </p:cNvSpPr>
          <p:nvPr/>
        </p:nvSpPr>
        <p:spPr bwMode="auto">
          <a:xfrm>
            <a:off x="4648200" y="4876800"/>
            <a:ext cx="4114800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Hươu con vừa sinh đã biết đi và bú mẹ.</a:t>
            </a:r>
            <a:endParaRPr lang="en-US" sz="2000" b="1">
              <a:solidFill>
                <a:srgbClr val="800000"/>
              </a:solidFill>
              <a:sym typeface="Wingdings" pitchFamily="2" charset="2"/>
            </a:endParaRPr>
          </a:p>
        </p:txBody>
      </p:sp>
      <p:sp>
        <p:nvSpPr>
          <p:cNvPr id="40999" name="Text Box 39"/>
          <p:cNvSpPr txBox="1">
            <a:spLocks noChangeArrowheads="1"/>
          </p:cNvSpPr>
          <p:nvPr/>
        </p:nvSpPr>
        <p:spPr bwMode="auto">
          <a:xfrm>
            <a:off x="914400" y="5715000"/>
            <a:ext cx="3657600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Hổ mẹ dạy con săn mồi.</a:t>
            </a:r>
            <a:endParaRPr lang="en-US" sz="2000" b="1">
              <a:solidFill>
                <a:srgbClr val="800000"/>
              </a:solidFill>
              <a:sym typeface="Wingdings" pitchFamily="2" charset="2"/>
            </a:endParaRPr>
          </a:p>
        </p:txBody>
      </p:sp>
      <p:sp>
        <p:nvSpPr>
          <p:cNvPr id="41000" name="Text Box 40"/>
          <p:cNvSpPr txBox="1">
            <a:spLocks noChangeArrowheads="1"/>
          </p:cNvSpPr>
          <p:nvPr/>
        </p:nvSpPr>
        <p:spPr bwMode="auto">
          <a:xfrm>
            <a:off x="4648200" y="5715000"/>
            <a:ext cx="4114800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sym typeface="Wingdings" pitchFamily="2" charset="2"/>
              </a:rPr>
              <a:t>Hươu mẹ dạy con tập chạy.</a:t>
            </a:r>
            <a:endParaRPr lang="en-US" sz="2000" b="1">
              <a:solidFill>
                <a:srgbClr val="FFFF00"/>
              </a:solidFill>
              <a:sym typeface="Wingdings" pitchFamily="2" charset="2"/>
            </a:endParaRPr>
          </a:p>
        </p:txBody>
      </p:sp>
      <p:sp>
        <p:nvSpPr>
          <p:cNvPr id="41001" name="AutoShape 41" descr="Pink tissue paper"/>
          <p:cNvSpPr>
            <a:spLocks noChangeArrowheads="1"/>
          </p:cNvSpPr>
          <p:nvPr/>
        </p:nvSpPr>
        <p:spPr bwMode="auto">
          <a:xfrm>
            <a:off x="1371600" y="0"/>
            <a:ext cx="6477000" cy="137160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 b="1">
              <a:solidFill>
                <a:srgbClr val="800000"/>
              </a:solidFill>
            </a:endParaRPr>
          </a:p>
          <a:p>
            <a:r>
              <a:rPr lang="en-US" sz="3200" b="1">
                <a:solidFill>
                  <a:srgbClr val="800000"/>
                </a:solidFill>
                <a:latin typeface="Times New Roman" pitchFamily="18" charset="0"/>
              </a:rPr>
              <a:t>H</a:t>
            </a:r>
            <a:r>
              <a:rPr lang="en-US" sz="3200" b="1">
                <a:solidFill>
                  <a:srgbClr val="800000"/>
                </a:solidFill>
              </a:rPr>
              <a:t>ổ đẻ mỗi lứa mấy con ?</a:t>
            </a:r>
          </a:p>
          <a:p>
            <a:r>
              <a:rPr lang="en-US" sz="3200" b="1">
                <a:solidFill>
                  <a:srgbClr val="800000"/>
                </a:solidFill>
              </a:rPr>
              <a:t>Hươu đẻ mỗi lứa mấy con?</a:t>
            </a:r>
            <a:endParaRPr lang="en-US" sz="2400" b="1">
              <a:solidFill>
                <a:srgbClr val="800000"/>
              </a:solidFill>
            </a:endParaRPr>
          </a:p>
          <a:p>
            <a:endParaRPr lang="en-US" sz="3200" b="1">
              <a:solidFill>
                <a:srgbClr val="800000"/>
              </a:solidFill>
              <a:latin typeface="VNI-Vari" pitchFamily="2" charset="0"/>
            </a:endParaRPr>
          </a:p>
        </p:txBody>
      </p:sp>
      <p:sp>
        <p:nvSpPr>
          <p:cNvPr id="41002" name="AutoShape 42" descr="Pink tissue paper"/>
          <p:cNvSpPr>
            <a:spLocks noChangeArrowheads="1"/>
          </p:cNvSpPr>
          <p:nvPr/>
        </p:nvSpPr>
        <p:spPr bwMode="auto">
          <a:xfrm>
            <a:off x="1371600" y="0"/>
            <a:ext cx="6705600" cy="137160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</a:rPr>
              <a:t>Hổ ăn gì để sống?</a:t>
            </a:r>
          </a:p>
          <a:p>
            <a:pPr algn="just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</a:rPr>
              <a:t>Hươu ăn gì để sống?</a:t>
            </a:r>
          </a:p>
        </p:txBody>
      </p:sp>
      <p:sp>
        <p:nvSpPr>
          <p:cNvPr id="41003" name="AutoShape 43" descr="Pink tissue paper"/>
          <p:cNvSpPr>
            <a:spLocks noChangeArrowheads="1"/>
          </p:cNvSpPr>
          <p:nvPr/>
        </p:nvSpPr>
        <p:spPr bwMode="auto">
          <a:xfrm>
            <a:off x="1295400" y="0"/>
            <a:ext cx="6705600" cy="137160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</a:rPr>
              <a:t>Hổ sống như thế nào ?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</a:rPr>
              <a:t>Hươu sống như thế nào ?</a:t>
            </a:r>
          </a:p>
        </p:txBody>
      </p:sp>
      <p:sp>
        <p:nvSpPr>
          <p:cNvPr id="41004" name="AutoShape 44" descr="Pink tissue paper"/>
          <p:cNvSpPr>
            <a:spLocks noChangeArrowheads="1"/>
          </p:cNvSpPr>
          <p:nvPr/>
        </p:nvSpPr>
        <p:spPr bwMode="auto">
          <a:xfrm>
            <a:off x="1295400" y="0"/>
            <a:ext cx="6705600" cy="137160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3200" b="1">
                <a:solidFill>
                  <a:srgbClr val="800000"/>
                </a:solidFill>
              </a:rPr>
              <a:t>Hổ con mới sinh như thế nào ?</a:t>
            </a:r>
          </a:p>
          <a:p>
            <a:r>
              <a:rPr lang="en-US" sz="3200" b="1">
                <a:solidFill>
                  <a:srgbClr val="800000"/>
                </a:solidFill>
              </a:rPr>
              <a:t>Hươu con mới sinh đã biết làm gì</a:t>
            </a:r>
            <a:r>
              <a:rPr lang="en-US" sz="2800" b="1">
                <a:solidFill>
                  <a:srgbClr val="800000"/>
                </a:solidFill>
              </a:rPr>
              <a:t> ?</a:t>
            </a:r>
          </a:p>
        </p:txBody>
      </p:sp>
      <p:sp>
        <p:nvSpPr>
          <p:cNvPr id="41005" name="AutoShape 45" descr="Pink tissue paper"/>
          <p:cNvSpPr>
            <a:spLocks noChangeArrowheads="1"/>
          </p:cNvSpPr>
          <p:nvPr/>
        </p:nvSpPr>
        <p:spPr bwMode="auto">
          <a:xfrm>
            <a:off x="1295400" y="0"/>
            <a:ext cx="6705600" cy="137160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3200" b="1">
                <a:solidFill>
                  <a:srgbClr val="800000"/>
                </a:solidFill>
              </a:rPr>
              <a:t>Hổ mẹ dạy hổ con làm gì ?</a:t>
            </a:r>
          </a:p>
          <a:p>
            <a:r>
              <a:rPr lang="en-US" sz="3200" b="1">
                <a:solidFill>
                  <a:srgbClr val="800000"/>
                </a:solidFill>
              </a:rPr>
              <a:t>Hươu mẹ dạy hươu con làm gì ?</a:t>
            </a:r>
          </a:p>
        </p:txBody>
      </p:sp>
      <p:sp>
        <p:nvSpPr>
          <p:cNvPr id="41006" name="Oval 46"/>
          <p:cNvSpPr>
            <a:spLocks noChangeArrowheads="1"/>
          </p:cNvSpPr>
          <p:nvPr/>
        </p:nvSpPr>
        <p:spPr bwMode="auto">
          <a:xfrm>
            <a:off x="1981200" y="1774825"/>
            <a:ext cx="1828800" cy="609600"/>
          </a:xfrm>
          <a:prstGeom prst="ellipse">
            <a:avLst/>
          </a:prstGeom>
          <a:gradFill rotWithShape="1">
            <a:gsLst>
              <a:gs pos="0">
                <a:srgbClr val="0066FF"/>
              </a:gs>
              <a:gs pos="100000">
                <a:schemeClr val="bg1"/>
              </a:gs>
            </a:gsLst>
            <a:lin ang="0" scaled="1"/>
          </a:gradFill>
          <a:ln w="38100" algn="ctr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Hổ</a:t>
            </a:r>
          </a:p>
        </p:txBody>
      </p:sp>
      <p:sp>
        <p:nvSpPr>
          <p:cNvPr id="41007" name="Oval 47"/>
          <p:cNvSpPr>
            <a:spLocks noChangeArrowheads="1"/>
          </p:cNvSpPr>
          <p:nvPr/>
        </p:nvSpPr>
        <p:spPr bwMode="auto">
          <a:xfrm>
            <a:off x="5410200" y="1793875"/>
            <a:ext cx="1828800" cy="609600"/>
          </a:xfrm>
          <a:prstGeom prst="ellipse">
            <a:avLst/>
          </a:prstGeom>
          <a:gradFill rotWithShape="1">
            <a:gsLst>
              <a:gs pos="0">
                <a:srgbClr val="0066FF"/>
              </a:gs>
              <a:gs pos="100000">
                <a:schemeClr val="bg1"/>
              </a:gs>
            </a:gsLst>
            <a:lin ang="0" scaled="1"/>
          </a:gradFill>
          <a:ln w="38100" algn="ctr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Hươu</a:t>
            </a:r>
          </a:p>
        </p:txBody>
      </p:sp>
      <p:sp>
        <p:nvSpPr>
          <p:cNvPr id="23601" name="Date Placeholder 26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23602" name="Slide Number Placeholder 2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47E830-7E42-4184-AA85-60DFCDA4748A}" type="slidenum">
              <a:rPr lang="en-US" sz="1200" smtClean="0"/>
              <a:pPr/>
              <a:t>24</a:t>
            </a:fld>
            <a:endParaRPr lang="en-US" sz="1200"/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09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000"/>
                                        <p:tgtEl>
                                          <p:spTgt spid="4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09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4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40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" dur="2000"/>
                                        <p:tgtEl>
                                          <p:spTgt spid="4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" dur="20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0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4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5" dur="20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8" dur="2000"/>
                                        <p:tgtEl>
                                          <p:spTgt spid="4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9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9" dur="20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2" dur="20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9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409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 nodeType="clickPar">
                      <p:stCondLst>
                        <p:cond delay="0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9" dur="500"/>
                                        <p:tgtEl>
                                          <p:spTgt spid="4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4" dur="500"/>
                                        <p:tgtEl>
                                          <p:spTgt spid="4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9" dur="500"/>
                                        <p:tgtEl>
                                          <p:spTgt spid="4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3" dur="20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6" dur="2000"/>
                                        <p:tgtEl>
                                          <p:spTgt spid="4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0"/>
                  </p:tgtEl>
                </p:cond>
              </p:nextCondLst>
            </p:seq>
          </p:childTnLst>
        </p:cTn>
      </p:par>
    </p:tnLst>
    <p:bldLst>
      <p:bldP spid="40963" grpId="0" animBg="1"/>
      <p:bldP spid="40963" grpId="1" animBg="1"/>
      <p:bldP spid="40987" grpId="0" animBg="1"/>
      <p:bldP spid="40987" grpId="1" animBg="1"/>
      <p:bldP spid="40988" grpId="0" animBg="1"/>
      <p:bldP spid="40988" grpId="1" animBg="1"/>
      <p:bldP spid="40989" grpId="0" animBg="1"/>
      <p:bldP spid="40989" grpId="1" animBg="1"/>
      <p:bldP spid="40990" grpId="0" animBg="1"/>
      <p:bldP spid="40990" grpId="1" animBg="1"/>
      <p:bldP spid="40991" grpId="0"/>
      <p:bldP spid="40992" grpId="0"/>
      <p:bldP spid="40993" grpId="0"/>
      <p:bldP spid="40994" grpId="0"/>
      <p:bldP spid="40995" grpId="0"/>
      <p:bldP spid="40996" grpId="0"/>
      <p:bldP spid="40997" grpId="0"/>
      <p:bldP spid="40998" grpId="0"/>
      <p:bldP spid="40999" grpId="0"/>
      <p:bldP spid="41000" grpId="0"/>
      <p:bldP spid="41001" grpId="0" animBg="1"/>
      <p:bldP spid="41001" grpId="1" animBg="1"/>
      <p:bldP spid="41002" grpId="0" animBg="1"/>
      <p:bldP spid="41002" grpId="1" animBg="1"/>
      <p:bldP spid="41003" grpId="0" animBg="1"/>
      <p:bldP spid="41003" grpId="1" animBg="1"/>
      <p:bldP spid="41004" grpId="0" animBg="1"/>
      <p:bldP spid="41004" grpId="1" animBg="1"/>
      <p:bldP spid="41005" grpId="0" animBg="1"/>
      <p:bldP spid="41005" grpId="1" animBg="1"/>
      <p:bldP spid="41006" grpId="0" animBg="1"/>
      <p:bldP spid="4100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24586" name="Text Box 20"/>
          <p:cNvSpPr txBox="1">
            <a:spLocks noChangeArrowheads="1"/>
          </p:cNvSpPr>
          <p:nvPr/>
        </p:nvSpPr>
        <p:spPr bwMode="auto">
          <a:xfrm>
            <a:off x="381000" y="1371600"/>
            <a:ext cx="708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1. Sự nuôi  và dạy con của loài hổ.</a:t>
            </a:r>
            <a:r>
              <a:rPr lang="en-US" sz="2000" b="1"/>
              <a:t> </a:t>
            </a:r>
          </a:p>
        </p:txBody>
      </p:sp>
      <p:sp>
        <p:nvSpPr>
          <p:cNvPr id="24587" name="Text Box 21"/>
          <p:cNvSpPr txBox="1">
            <a:spLocks noChangeArrowheads="1"/>
          </p:cNvSpPr>
          <p:nvPr/>
        </p:nvSpPr>
        <p:spPr bwMode="auto">
          <a:xfrm>
            <a:off x="457200" y="1905000"/>
            <a:ext cx="3998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và dạy con của hươu. </a:t>
            </a:r>
          </a:p>
        </p:txBody>
      </p:sp>
      <p:sp>
        <p:nvSpPr>
          <p:cNvPr id="24588" name="Date Placeholder 2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24589" name="Slide Number Placeholder 2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56B29D-179A-48A6-9D48-3D9933684F6B}" type="slidenum">
              <a:rPr lang="en-US" sz="1200" smtClean="0"/>
              <a:pPr/>
              <a:t>25</a:t>
            </a:fld>
            <a:endParaRPr lang="en-US" sz="1200"/>
          </a:p>
        </p:txBody>
      </p:sp>
      <p:sp>
        <p:nvSpPr>
          <p:cNvPr id="25" name="AutoShape 43"/>
          <p:cNvSpPr>
            <a:spLocks noChangeArrowheads="1"/>
          </p:cNvSpPr>
          <p:nvPr/>
        </p:nvSpPr>
        <p:spPr bwMode="auto">
          <a:xfrm>
            <a:off x="457200" y="3429000"/>
            <a:ext cx="8686800" cy="3429000"/>
          </a:xfrm>
          <a:prstGeom prst="ribbon">
            <a:avLst>
              <a:gd name="adj1" fmla="val 12500"/>
              <a:gd name="adj2" fmla="val 74120"/>
            </a:avLst>
          </a:prstGeom>
          <a:gradFill rotWithShape="1">
            <a:gsLst>
              <a:gs pos="0">
                <a:srgbClr val="FF0000"/>
              </a:gs>
              <a:gs pos="100000">
                <a:srgbClr val="EEFAA4"/>
              </a:gs>
            </a:gsLst>
            <a:lin ang="18900000" scaled="1"/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 b="1" u="sng"/>
          </a:p>
          <a:p>
            <a:r>
              <a:rPr lang="en-US" sz="2000"/>
              <a:t>Sự  nuôi con của hai loài thú cũng giống nhau hổ mẹ </a:t>
            </a:r>
          </a:p>
          <a:p>
            <a:r>
              <a:rPr lang="en-US" sz="2000"/>
              <a:t>Và hươu mẹ đều chăm só con rất chu đáo nhưng sự </a:t>
            </a:r>
          </a:p>
          <a:p>
            <a:r>
              <a:rPr lang="en-US" sz="2000"/>
              <a:t> dạy con của hai loài thú hổ và hươu thì  hoàn toàn </a:t>
            </a:r>
          </a:p>
          <a:p>
            <a:r>
              <a:rPr lang="en-US" sz="2000"/>
              <a:t>khác nhau. Loài thú ăn thịt thì dạy con săn mồi rất </a:t>
            </a:r>
          </a:p>
          <a:p>
            <a:r>
              <a:rPr lang="en-US" sz="2000"/>
              <a:t>Sớm. Còn loài thú ăn cỏ, lá cây thì dạy con tập chạy. </a:t>
            </a:r>
          </a:p>
          <a:p>
            <a:r>
              <a:rPr lang="en-US" sz="2000"/>
              <a:t>Bởi chạy là cách tốt nhất để trốn kẻ thù ăn thịt. </a:t>
            </a:r>
          </a:p>
          <a:p>
            <a:r>
              <a:rPr lang="en-US" sz="2000"/>
              <a:t>. </a:t>
            </a:r>
          </a:p>
        </p:txBody>
      </p:sp>
      <p:sp>
        <p:nvSpPr>
          <p:cNvPr id="26" name="Cloud Callout 25"/>
          <p:cNvSpPr/>
          <p:nvPr/>
        </p:nvSpPr>
        <p:spPr>
          <a:xfrm>
            <a:off x="4191000" y="1600200"/>
            <a:ext cx="4724400" cy="1981200"/>
          </a:xfrm>
          <a:prstGeom prst="cloudCallout">
            <a:avLst>
              <a:gd name="adj1" fmla="val -79316"/>
              <a:gd name="adj2" fmla="val 120313"/>
            </a:avLst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Qua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hai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hoạt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đông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ta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thấy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sự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nuôi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và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dạy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con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hai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loài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thú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gì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giống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và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khác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nhau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? 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6" descr="G:\con hổ\jungle-trees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8890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3" name="Group 14"/>
          <p:cNvGrpSpPr>
            <a:grpSpLocks/>
          </p:cNvGrpSpPr>
          <p:nvPr/>
        </p:nvGrpSpPr>
        <p:grpSpPr bwMode="auto">
          <a:xfrm>
            <a:off x="0" y="-63500"/>
            <a:ext cx="9202738" cy="6921500"/>
            <a:chOff x="-1" y="0"/>
            <a:chExt cx="5797" cy="4360"/>
          </a:xfrm>
        </p:grpSpPr>
        <p:pic>
          <p:nvPicPr>
            <p:cNvPr id="25614" name="Picture 15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5" name="Picture 16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6" name="Picture 17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7" name="Picture 18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4" name="Group 11"/>
          <p:cNvGrpSpPr>
            <a:grpSpLocks/>
          </p:cNvGrpSpPr>
          <p:nvPr/>
        </p:nvGrpSpPr>
        <p:grpSpPr bwMode="auto">
          <a:xfrm>
            <a:off x="-436563" y="-152400"/>
            <a:ext cx="9885363" cy="7620000"/>
            <a:chOff x="-144" y="-144"/>
            <a:chExt cx="6035" cy="4800"/>
          </a:xfrm>
        </p:grpSpPr>
        <p:pic>
          <p:nvPicPr>
            <p:cNvPr id="25609" name="Picture 6" descr="WhitecornerFlower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0654549">
              <a:off x="4559" y="2083"/>
              <a:ext cx="1332" cy="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0" name="Picture 7" descr="WhitecornerFlow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96" y="1584"/>
              <a:ext cx="1384" cy="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1" name="Picture 8" descr="00179[1]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392" y="3984"/>
              <a:ext cx="307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Picture 9" descr="WhitecornerFlow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0800000">
              <a:off x="4944" y="-144"/>
              <a:ext cx="816" cy="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3" name="Picture 10" descr="WhitecornerFlow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0800000" flipH="1">
              <a:off x="-144" y="-144"/>
              <a:ext cx="1173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05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25606" name="AutoShape 22" descr="Sphere"/>
          <p:cNvSpPr>
            <a:spLocks noChangeArrowheads="1"/>
          </p:cNvSpPr>
          <p:nvPr/>
        </p:nvSpPr>
        <p:spPr bwMode="auto">
          <a:xfrm>
            <a:off x="304800" y="0"/>
            <a:ext cx="8305800" cy="914400"/>
          </a:xfrm>
          <a:prstGeom prst="wave">
            <a:avLst>
              <a:gd name="adj1" fmla="val 13005"/>
              <a:gd name="adj2" fmla="val 0"/>
            </a:avLst>
          </a:prstGeom>
          <a:pattFill prst="sphere">
            <a:fgClr>
              <a:schemeClr val="accent1"/>
            </a:fgClr>
            <a:bgClr>
              <a:srgbClr val="FFFF66"/>
            </a:bgClr>
          </a:patt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33CC"/>
                </a:solidFill>
              </a:rPr>
              <a:t>HỔ SĂN MỒI NHƯ THẾ NÀO ? HƯƠU CHẠY TRỐN RA SAO?</a:t>
            </a:r>
          </a:p>
        </p:txBody>
      </p:sp>
      <p:sp>
        <p:nvSpPr>
          <p:cNvPr id="25607" name="Date Placeholder 17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25608" name="Slide Number Placeholder 1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AAAEDE-7644-45F3-9550-656D76099895}" type="slidenum">
              <a:rPr lang="en-US" sz="1200" smtClean="0"/>
              <a:pPr/>
              <a:t>26</a:t>
            </a:fld>
            <a:endParaRPr lang="en-US" sz="1200"/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26634" name="Text Box 20"/>
          <p:cNvSpPr txBox="1">
            <a:spLocks noChangeArrowheads="1"/>
          </p:cNvSpPr>
          <p:nvPr/>
        </p:nvSpPr>
        <p:spPr bwMode="auto">
          <a:xfrm>
            <a:off x="381000" y="1371600"/>
            <a:ext cx="708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1. Sự nuôi  và dạy con của loài hổ.</a:t>
            </a:r>
            <a:r>
              <a:rPr lang="en-US" sz="2000" b="1"/>
              <a:t> </a:t>
            </a:r>
          </a:p>
        </p:txBody>
      </p:sp>
      <p:sp>
        <p:nvSpPr>
          <p:cNvPr id="26635" name="Text Box 21"/>
          <p:cNvSpPr txBox="1">
            <a:spLocks noChangeArrowheads="1"/>
          </p:cNvSpPr>
          <p:nvPr/>
        </p:nvSpPr>
        <p:spPr bwMode="auto">
          <a:xfrm>
            <a:off x="457200" y="1905000"/>
            <a:ext cx="3998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và dạy con của hươu. </a:t>
            </a:r>
          </a:p>
        </p:txBody>
      </p:sp>
      <p:sp>
        <p:nvSpPr>
          <p:cNvPr id="26637" name="Slide Number Placeholder 2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654A84-4563-4437-9D8E-813078AA9720}" type="slidenum">
              <a:rPr lang="en-US" sz="1200" smtClean="0"/>
              <a:pPr/>
              <a:t>27</a:t>
            </a:fld>
            <a:endParaRPr lang="en-US" sz="1200"/>
          </a:p>
        </p:txBody>
      </p:sp>
      <p:sp>
        <p:nvSpPr>
          <p:cNvPr id="25" name="AutoShape 30"/>
          <p:cNvSpPr>
            <a:spLocks noChangeArrowheads="1"/>
          </p:cNvSpPr>
          <p:nvPr/>
        </p:nvSpPr>
        <p:spPr bwMode="auto">
          <a:xfrm>
            <a:off x="228600" y="2514600"/>
            <a:ext cx="8534400" cy="3581400"/>
          </a:xfrm>
          <a:prstGeom prst="star24">
            <a:avLst>
              <a:gd name="adj" fmla="val 43032"/>
            </a:avLst>
          </a:prstGeom>
          <a:gradFill rotWithShape="1">
            <a:gsLst>
              <a:gs pos="0">
                <a:schemeClr val="bg1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thấy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hổ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săn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mồi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? </a:t>
            </a:r>
          </a:p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Hươu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chạy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trốn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kẻ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thù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ra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sao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?</a:t>
            </a:r>
          </a:p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Sự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nuôi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dạy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con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hươu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hổ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</a:p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khác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?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Tại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sao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khác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? 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3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3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3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3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27658" name="Text Box 20"/>
          <p:cNvSpPr txBox="1">
            <a:spLocks noChangeArrowheads="1"/>
          </p:cNvSpPr>
          <p:nvPr/>
        </p:nvSpPr>
        <p:spPr bwMode="auto">
          <a:xfrm>
            <a:off x="381000" y="1371600"/>
            <a:ext cx="708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1. Sự nuôi  và dạy con của loài hổ.</a:t>
            </a:r>
            <a:r>
              <a:rPr lang="en-US" sz="2000" b="1"/>
              <a:t> </a:t>
            </a:r>
          </a:p>
        </p:txBody>
      </p:sp>
      <p:sp>
        <p:nvSpPr>
          <p:cNvPr id="27659" name="Text Box 21"/>
          <p:cNvSpPr txBox="1">
            <a:spLocks noChangeArrowheads="1"/>
          </p:cNvSpPr>
          <p:nvPr/>
        </p:nvSpPr>
        <p:spPr bwMode="auto">
          <a:xfrm>
            <a:off x="457200" y="1905000"/>
            <a:ext cx="3998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và dạy con của hươu. </a:t>
            </a:r>
          </a:p>
        </p:txBody>
      </p:sp>
      <p:sp>
        <p:nvSpPr>
          <p:cNvPr id="27660" name="Text Box 22"/>
          <p:cNvSpPr txBox="1">
            <a:spLocks noChangeArrowheads="1"/>
          </p:cNvSpPr>
          <p:nvPr/>
        </p:nvSpPr>
        <p:spPr bwMode="auto">
          <a:xfrm>
            <a:off x="533400" y="2438400"/>
            <a:ext cx="5818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3. Thực hành sắm vai: “Thú săn mồi và con mồi”</a:t>
            </a:r>
            <a:r>
              <a:rPr lang="en-US" sz="1600"/>
              <a:t>. </a:t>
            </a:r>
          </a:p>
        </p:txBody>
      </p:sp>
      <p:sp>
        <p:nvSpPr>
          <p:cNvPr id="27661" name="Date Placeholder 2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27662" name="Slide Number Placeholder 2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27FDEA-7FF8-47DA-8D34-6569F27FB123}" type="slidenum">
              <a:rPr lang="en-US" sz="1200" smtClean="0"/>
              <a:pPr/>
              <a:t>28</a:t>
            </a:fld>
            <a:endParaRPr lang="en-US" sz="1200"/>
          </a:p>
        </p:txBody>
      </p:sp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3">
            <a:lum bright="-10000" contrast="36000"/>
          </a:blip>
          <a:srcRect/>
          <a:stretch>
            <a:fillRect/>
          </a:stretch>
        </p:blipFill>
        <p:spPr bwMode="auto">
          <a:xfrm>
            <a:off x="3276600" y="3124200"/>
            <a:ext cx="2438400" cy="3733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6" name="Picture 23"/>
          <p:cNvPicPr>
            <a:picLocks noChangeAspect="1" noChangeArrowheads="1"/>
          </p:cNvPicPr>
          <p:nvPr/>
        </p:nvPicPr>
        <p:blipFill>
          <a:blip r:embed="rId4">
            <a:lum bright="-10000" contrast="36000"/>
          </a:blip>
          <a:srcRect/>
          <a:stretch>
            <a:fillRect/>
          </a:stretch>
        </p:blipFill>
        <p:spPr bwMode="auto">
          <a:xfrm>
            <a:off x="228600" y="3124200"/>
            <a:ext cx="2971800" cy="3733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Picture 24"/>
          <p:cNvPicPr>
            <a:picLocks noChangeAspect="1" noChangeArrowheads="1"/>
          </p:cNvPicPr>
          <p:nvPr/>
        </p:nvPicPr>
        <p:blipFill>
          <a:blip r:embed="rId5">
            <a:lum bright="-10000" contrast="42000"/>
          </a:blip>
          <a:srcRect/>
          <a:stretch>
            <a:fillRect/>
          </a:stretch>
        </p:blipFill>
        <p:spPr bwMode="auto">
          <a:xfrm>
            <a:off x="5791200" y="3124200"/>
            <a:ext cx="2971800" cy="3581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938" y="5530850"/>
            <a:ext cx="6096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1981200" y="2209800"/>
            <a:ext cx="5486400" cy="1795463"/>
          </a:xfrm>
          <a:prstGeom prst="ellipse">
            <a:avLst/>
          </a:prstGeom>
          <a:solidFill>
            <a:srgbClr val="FFFF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4400" b="1" smtClean="0">
                <a:solidFill>
                  <a:srgbClr val="FF0000"/>
                </a:solidFill>
              </a:rPr>
              <a:t>Thực hành</a:t>
            </a:r>
            <a:endParaRPr lang="en-US" altLang="en-US" sz="44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38535"/>
      </p:ext>
    </p:extLst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2"/>
          <p:cNvSpPr>
            <a:spLocks noChangeArrowheads="1"/>
          </p:cNvSpPr>
          <p:nvPr/>
        </p:nvSpPr>
        <p:spPr bwMode="auto">
          <a:xfrm>
            <a:off x="1600200" y="4343400"/>
            <a:ext cx="685800" cy="685800"/>
          </a:xfrm>
          <a:prstGeom prst="ellipse">
            <a:avLst/>
          </a:prstGeom>
          <a:gradFill rotWithShape="1">
            <a:gsLst>
              <a:gs pos="0">
                <a:srgbClr val="0066FF"/>
              </a:gs>
              <a:gs pos="100000">
                <a:srgbClr val="FFFFFF"/>
              </a:gs>
            </a:gsLst>
            <a:lin ang="0" scaled="1"/>
          </a:gradFill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101" name="Picture 4" descr="questionbig_b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323975"/>
            <a:ext cx="571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85800" y="2667000"/>
            <a:ext cx="7391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1. Loài thú nuôi con bằng cách nào ?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752600" y="3429000"/>
            <a:ext cx="5715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a. Kiếm mồi mớm cho con.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752600" y="4343400"/>
            <a:ext cx="5105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b.  Cho con bú.</a:t>
            </a:r>
          </a:p>
        </p:txBody>
      </p:sp>
      <p:sp>
        <p:nvSpPr>
          <p:cNvPr id="4106" name="Text Box 9"/>
          <p:cNvSpPr txBox="1">
            <a:spLocks noChangeArrowheads="1"/>
          </p:cNvSpPr>
          <p:nvPr/>
        </p:nvSpPr>
        <p:spPr bwMode="auto">
          <a:xfrm>
            <a:off x="2895600" y="15240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1600200" y="5334000"/>
            <a:ext cx="5105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 c.  Cả 2 ý a và b.</a:t>
            </a:r>
          </a:p>
        </p:txBody>
      </p:sp>
      <p:sp>
        <p:nvSpPr>
          <p:cNvPr id="4111" name="Slide Number Placeholder 2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9D1983-62C0-4AE3-A48A-A7D59057949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5" name="Rectangle 3"/>
          <p:cNvSpPr/>
          <p:nvPr/>
        </p:nvSpPr>
        <p:spPr>
          <a:xfrm>
            <a:off x="2740201" y="968514"/>
            <a:ext cx="2826415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 charset="0"/>
              </a:rPr>
              <a:t>Khởi động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/>
            </a:endParaRPr>
          </a:p>
        </p:txBody>
      </p:sp>
    </p:spTree>
    <p:custDataLst>
      <p:tags r:id="rId1"/>
    </p:custDataLst>
  </p:cSld>
  <p:clrMapOvr>
    <a:masterClrMapping/>
  </p:clrMapOvr>
  <p:transition spd="med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7" grpId="0"/>
      <p:bldP spid="8198" grpId="0"/>
      <p:bldP spid="8199" grpId="0"/>
      <p:bldP spid="820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22"/>
          <p:cNvSpPr txBox="1">
            <a:spLocks noChangeArrowheads="1"/>
          </p:cNvSpPr>
          <p:nvPr/>
        </p:nvSpPr>
        <p:spPr bwMode="auto">
          <a:xfrm>
            <a:off x="2667000" y="16176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28682" name="Text Box 20"/>
          <p:cNvSpPr txBox="1">
            <a:spLocks noChangeArrowheads="1"/>
          </p:cNvSpPr>
          <p:nvPr/>
        </p:nvSpPr>
        <p:spPr bwMode="auto">
          <a:xfrm>
            <a:off x="381000" y="0"/>
            <a:ext cx="708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1. Sự nuôi  và dạy con của loài hổ.</a:t>
            </a:r>
            <a:r>
              <a:rPr lang="en-US" sz="2000" b="1"/>
              <a:t> </a:t>
            </a:r>
          </a:p>
        </p:txBody>
      </p:sp>
      <p:sp>
        <p:nvSpPr>
          <p:cNvPr id="28683" name="Text Box 21"/>
          <p:cNvSpPr txBox="1">
            <a:spLocks noChangeArrowheads="1"/>
          </p:cNvSpPr>
          <p:nvPr/>
        </p:nvSpPr>
        <p:spPr bwMode="auto">
          <a:xfrm>
            <a:off x="381000" y="457200"/>
            <a:ext cx="3998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và dạy con của hươu. </a:t>
            </a:r>
          </a:p>
        </p:txBody>
      </p:sp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457200" y="914400"/>
            <a:ext cx="5830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3. Thực hành sắm vai: “Thú săn mồi và con mồi”. </a:t>
            </a:r>
          </a:p>
        </p:txBody>
      </p:sp>
      <p:sp>
        <p:nvSpPr>
          <p:cNvPr id="18462" name="AutoShape 30"/>
          <p:cNvSpPr>
            <a:spLocks noChangeArrowheads="1"/>
          </p:cNvSpPr>
          <p:nvPr/>
        </p:nvSpPr>
        <p:spPr bwMode="auto">
          <a:xfrm>
            <a:off x="152400" y="1371600"/>
            <a:ext cx="8839200" cy="3581400"/>
          </a:xfrm>
          <a:prstGeom prst="star24">
            <a:avLst>
              <a:gd name="adj" fmla="val 43032"/>
            </a:avLst>
          </a:prstGeom>
          <a:gradFill rotWithShape="1">
            <a:gsLst>
              <a:gs pos="0">
                <a:schemeClr val="bg1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Luật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chơi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: “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Thú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săn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mồi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charset="0"/>
              </a:rPr>
              <a:t>” </a:t>
            </a:r>
          </a:p>
          <a:p>
            <a:pPr>
              <a:defRPr/>
            </a:pPr>
            <a:r>
              <a:rPr lang="en-US" sz="2400" dirty="0" err="1">
                <a:latin typeface="Arial"/>
              </a:rPr>
              <a:t>Cử</a:t>
            </a:r>
            <a:r>
              <a:rPr lang="en-US" sz="2400" dirty="0">
                <a:latin typeface="Arial"/>
              </a:rPr>
              <a:t> 4 </a:t>
            </a:r>
            <a:r>
              <a:rPr lang="en-US" sz="2400" dirty="0" err="1">
                <a:latin typeface="Arial"/>
              </a:rPr>
              <a:t>bạn</a:t>
            </a:r>
            <a:r>
              <a:rPr lang="en-US" sz="2400" dirty="0">
                <a:latin typeface="Arial"/>
              </a:rPr>
              <a:t>:  </a:t>
            </a:r>
            <a:r>
              <a:rPr lang="en-US" sz="2400" dirty="0" err="1">
                <a:latin typeface="Arial"/>
              </a:rPr>
              <a:t>Một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bạn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đóng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vai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hổ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mẹ</a:t>
            </a:r>
            <a:r>
              <a:rPr lang="en-US" sz="2400" dirty="0">
                <a:latin typeface="Arial"/>
              </a:rPr>
              <a:t>, </a:t>
            </a:r>
          </a:p>
          <a:p>
            <a:pPr>
              <a:buFontTx/>
              <a:buChar char="-"/>
              <a:defRPr/>
            </a:pPr>
            <a:r>
              <a:rPr lang="en-US" sz="2400" dirty="0">
                <a:latin typeface="Arial"/>
              </a:rPr>
              <a:t>1 </a:t>
            </a:r>
            <a:r>
              <a:rPr lang="en-US" sz="2400" dirty="0" err="1">
                <a:latin typeface="Arial"/>
              </a:rPr>
              <a:t>bạn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đóng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vai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hổ</a:t>
            </a:r>
            <a:r>
              <a:rPr lang="en-US" sz="2400" dirty="0">
                <a:latin typeface="Arial"/>
              </a:rPr>
              <a:t> con, </a:t>
            </a:r>
          </a:p>
          <a:p>
            <a:pPr>
              <a:defRPr/>
            </a:pPr>
            <a:r>
              <a:rPr lang="en-US" sz="2400" dirty="0">
                <a:latin typeface="Arial"/>
              </a:rPr>
              <a:t>- </a:t>
            </a:r>
            <a:r>
              <a:rPr lang="en-US" sz="2400" dirty="0" err="1">
                <a:latin typeface="Arial"/>
              </a:rPr>
              <a:t>Hổ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mẹ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hướng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dẫn</a:t>
            </a:r>
            <a:r>
              <a:rPr lang="en-US" sz="2400" dirty="0">
                <a:latin typeface="Arial"/>
              </a:rPr>
              <a:t> con </a:t>
            </a:r>
            <a:r>
              <a:rPr lang="en-US" sz="2400" dirty="0" err="1">
                <a:latin typeface="Arial"/>
              </a:rPr>
              <a:t>săn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mồi</a:t>
            </a:r>
            <a:r>
              <a:rPr lang="en-US" sz="2400" dirty="0">
                <a:latin typeface="Arial"/>
              </a:rPr>
              <a:t> </a:t>
            </a:r>
          </a:p>
          <a:p>
            <a:pPr>
              <a:defRPr/>
            </a:pPr>
            <a:r>
              <a:rPr lang="en-US" sz="2400" dirty="0">
                <a:latin typeface="Arial"/>
              </a:rPr>
              <a:t>- 1 </a:t>
            </a:r>
            <a:r>
              <a:rPr lang="en-US" sz="2400" dirty="0" err="1">
                <a:latin typeface="Arial"/>
              </a:rPr>
              <a:t>bạn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đóng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vai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hươu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mẹ</a:t>
            </a:r>
            <a:endParaRPr lang="en-US" sz="2400" dirty="0">
              <a:latin typeface="Arial"/>
            </a:endParaRPr>
          </a:p>
          <a:p>
            <a:pPr>
              <a:defRPr/>
            </a:pPr>
            <a:r>
              <a:rPr lang="en-US" sz="2400" dirty="0">
                <a:latin typeface="Arial"/>
              </a:rPr>
              <a:t>- 1 </a:t>
            </a:r>
            <a:r>
              <a:rPr lang="en-US" sz="2400" dirty="0" err="1">
                <a:latin typeface="Arial"/>
              </a:rPr>
              <a:t>bạn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đóng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vai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hươu</a:t>
            </a:r>
            <a:r>
              <a:rPr lang="en-US" sz="2400" dirty="0">
                <a:latin typeface="Arial"/>
              </a:rPr>
              <a:t>  con, </a:t>
            </a:r>
          </a:p>
          <a:p>
            <a:pPr>
              <a:defRPr/>
            </a:pPr>
            <a:r>
              <a:rPr lang="en-US" sz="2400" dirty="0">
                <a:latin typeface="Arial"/>
              </a:rPr>
              <a:t>- </a:t>
            </a:r>
            <a:r>
              <a:rPr lang="en-US" sz="2400" dirty="0" err="1">
                <a:latin typeface="Arial"/>
              </a:rPr>
              <a:t>Hươu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mẹ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hướng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dẫn</a:t>
            </a:r>
            <a:r>
              <a:rPr lang="en-US" sz="2400" dirty="0">
                <a:latin typeface="Arial"/>
              </a:rPr>
              <a:t> con </a:t>
            </a:r>
            <a:r>
              <a:rPr lang="en-US" sz="2400" dirty="0" err="1">
                <a:latin typeface="Arial"/>
              </a:rPr>
              <a:t>chạy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để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trốn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kẻ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săn</a:t>
            </a:r>
            <a:r>
              <a:rPr lang="en-US" sz="2400" dirty="0">
                <a:latin typeface="Arial"/>
              </a:rPr>
              <a:t> </a:t>
            </a:r>
            <a:r>
              <a:rPr lang="en-US" sz="2400" dirty="0" err="1">
                <a:latin typeface="Arial"/>
              </a:rPr>
              <a:t>mồi</a:t>
            </a:r>
            <a:r>
              <a:rPr lang="en-US" sz="2400" dirty="0">
                <a:latin typeface="Arial"/>
              </a:rPr>
              <a:t> </a:t>
            </a:r>
          </a:p>
          <a:p>
            <a:pPr>
              <a:defRPr/>
            </a:pPr>
            <a:r>
              <a:rPr lang="en-US" sz="2400" dirty="0">
                <a:latin typeface="Arial"/>
              </a:rPr>
              <a:t> </a:t>
            </a:r>
          </a:p>
        </p:txBody>
      </p:sp>
      <p:sp>
        <p:nvSpPr>
          <p:cNvPr id="28687" name="Slide Number Placeholder 2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5550F9-AE76-47AA-83D9-D31424474E37}" type="slidenum">
              <a:rPr lang="en-US" sz="1200" smtClean="0"/>
              <a:pPr/>
              <a:t>30</a:t>
            </a:fld>
            <a:endParaRPr lang="en-US" sz="1200"/>
          </a:p>
        </p:txBody>
      </p:sp>
      <p:sp>
        <p:nvSpPr>
          <p:cNvPr id="25" name="Rectangular Callout 23"/>
          <p:cNvSpPr/>
          <p:nvPr/>
        </p:nvSpPr>
        <p:spPr>
          <a:xfrm>
            <a:off x="609600" y="5105400"/>
            <a:ext cx="7848600" cy="1752600"/>
          </a:xfrm>
          <a:prstGeom prst="wedgeRectCallout">
            <a:avLst>
              <a:gd name="adj1" fmla="val -41948"/>
              <a:gd name="adj2" fmla="val -121561"/>
            </a:avLst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sinh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đại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diện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2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nhóm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tham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gia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chơi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,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sinh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theo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dõi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cổ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vũ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khích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lệ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cs typeface="Times New Roman" pitchFamily="18" charset="0"/>
              </a:rPr>
              <a:t>chơi</a:t>
            </a:r>
            <a:r>
              <a:rPr lang="en-US" sz="2800" dirty="0"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6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6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4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0" fill="hold"/>
                                        <p:tgtEl>
                                          <p:spTgt spid="18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34" grpId="0"/>
      <p:bldP spid="18462" grpId="0" build="allAtOnce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4495800" y="3048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pSp>
        <p:nvGrpSpPr>
          <p:cNvPr id="30723" name="Group 14"/>
          <p:cNvGrpSpPr>
            <a:grpSpLocks/>
          </p:cNvGrpSpPr>
          <p:nvPr/>
        </p:nvGrpSpPr>
        <p:grpSpPr bwMode="auto">
          <a:xfrm>
            <a:off x="0" y="0"/>
            <a:ext cx="9202738" cy="6921500"/>
            <a:chOff x="-1" y="0"/>
            <a:chExt cx="5797" cy="4360"/>
          </a:xfrm>
        </p:grpSpPr>
        <p:pic>
          <p:nvPicPr>
            <p:cNvPr id="30747" name="Picture 15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8" name="Picture 16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9" name="Picture 17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0" name="Picture 18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4505325" y="1384300"/>
            <a:ext cx="2878138" cy="731838"/>
            <a:chOff x="1728" y="192"/>
            <a:chExt cx="1813" cy="461"/>
          </a:xfrm>
          <a:gradFill flip="none" rotWithShape="1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5400000" scaled="0"/>
            <a:tileRect/>
          </a:gradFill>
        </p:grpSpPr>
        <p:sp>
          <p:nvSpPr>
            <p:cNvPr id="27693" name="AutoShape 40"/>
            <p:cNvSpPr>
              <a:spLocks noChangeArrowheads="1"/>
            </p:cNvSpPr>
            <p:nvPr/>
          </p:nvSpPr>
          <p:spPr bwMode="auto">
            <a:xfrm>
              <a:off x="2880" y="192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94" name="AutoShape 41"/>
            <p:cNvSpPr>
              <a:spLocks noChangeArrowheads="1"/>
            </p:cNvSpPr>
            <p:nvPr/>
          </p:nvSpPr>
          <p:spPr bwMode="auto">
            <a:xfrm>
              <a:off x="2352" y="192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95" name="AutoShape 42"/>
            <p:cNvSpPr>
              <a:spLocks noChangeArrowheads="1"/>
            </p:cNvSpPr>
            <p:nvPr/>
          </p:nvSpPr>
          <p:spPr bwMode="auto">
            <a:xfrm>
              <a:off x="1728" y="192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917700" y="2908300"/>
            <a:ext cx="6248400" cy="731838"/>
            <a:chOff x="288" y="144"/>
            <a:chExt cx="4309" cy="461"/>
          </a:xfrm>
          <a:gradFill flip="none" rotWithShape="1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5400000" scaled="0"/>
            <a:tileRect/>
          </a:gradFill>
        </p:grpSpPr>
        <p:grpSp>
          <p:nvGrpSpPr>
            <p:cNvPr id="6" name="Group 54"/>
            <p:cNvGrpSpPr>
              <a:grpSpLocks/>
            </p:cNvGrpSpPr>
            <p:nvPr/>
          </p:nvGrpSpPr>
          <p:grpSpPr bwMode="auto">
            <a:xfrm>
              <a:off x="288" y="144"/>
              <a:ext cx="1813" cy="461"/>
              <a:chOff x="1728" y="192"/>
              <a:chExt cx="1813" cy="461"/>
            </a:xfrm>
            <a:grpFill/>
          </p:grpSpPr>
          <p:sp>
            <p:nvSpPr>
              <p:cNvPr id="27690" name="AutoShape 55"/>
              <p:cNvSpPr>
                <a:spLocks noChangeArrowheads="1"/>
              </p:cNvSpPr>
              <p:nvPr/>
            </p:nvSpPr>
            <p:spPr bwMode="auto">
              <a:xfrm>
                <a:off x="2880" y="192"/>
                <a:ext cx="661" cy="461"/>
              </a:xfrm>
              <a:prstGeom prst="bevel">
                <a:avLst>
                  <a:gd name="adj" fmla="val 12500"/>
                </a:avLst>
              </a:prstGeom>
              <a:grpFill/>
              <a:ln w="9525">
                <a:solidFill>
                  <a:srgbClr val="A568D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800" b="1">
                  <a:latin typeface="Arial"/>
                </a:endParaRPr>
              </a:p>
            </p:txBody>
          </p:sp>
          <p:sp>
            <p:nvSpPr>
              <p:cNvPr id="27691" name="AutoShape 56"/>
              <p:cNvSpPr>
                <a:spLocks noChangeArrowheads="1"/>
              </p:cNvSpPr>
              <p:nvPr/>
            </p:nvSpPr>
            <p:spPr bwMode="auto">
              <a:xfrm>
                <a:off x="2352" y="192"/>
                <a:ext cx="661" cy="461"/>
              </a:xfrm>
              <a:prstGeom prst="bevel">
                <a:avLst>
                  <a:gd name="adj" fmla="val 12500"/>
                </a:avLst>
              </a:prstGeom>
              <a:grpFill/>
              <a:ln w="9525">
                <a:solidFill>
                  <a:srgbClr val="A568D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800" b="1">
                  <a:latin typeface="Arial"/>
                </a:endParaRPr>
              </a:p>
            </p:txBody>
          </p:sp>
          <p:sp>
            <p:nvSpPr>
              <p:cNvPr id="27692" name="AutoShape 57"/>
              <p:cNvSpPr>
                <a:spLocks noChangeArrowheads="1"/>
              </p:cNvSpPr>
              <p:nvPr/>
            </p:nvSpPr>
            <p:spPr bwMode="auto">
              <a:xfrm>
                <a:off x="1728" y="192"/>
                <a:ext cx="661" cy="461"/>
              </a:xfrm>
              <a:prstGeom prst="bevel">
                <a:avLst>
                  <a:gd name="adj" fmla="val 12500"/>
                </a:avLst>
              </a:prstGeom>
              <a:grpFill/>
              <a:ln w="9525">
                <a:solidFill>
                  <a:srgbClr val="A568D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800" b="1">
                  <a:latin typeface="Arial"/>
                </a:endParaRPr>
              </a:p>
            </p:txBody>
          </p:sp>
        </p:grpSp>
        <p:sp>
          <p:nvSpPr>
            <p:cNvPr id="27686" name="AutoShape 58"/>
            <p:cNvSpPr>
              <a:spLocks noChangeArrowheads="1"/>
            </p:cNvSpPr>
            <p:nvPr/>
          </p:nvSpPr>
          <p:spPr bwMode="auto">
            <a:xfrm>
              <a:off x="3312" y="144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87" name="AutoShape 59"/>
            <p:cNvSpPr>
              <a:spLocks noChangeArrowheads="1"/>
            </p:cNvSpPr>
            <p:nvPr/>
          </p:nvSpPr>
          <p:spPr bwMode="auto">
            <a:xfrm>
              <a:off x="2736" y="144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88" name="AutoShape 60"/>
            <p:cNvSpPr>
              <a:spLocks noChangeArrowheads="1"/>
            </p:cNvSpPr>
            <p:nvPr/>
          </p:nvSpPr>
          <p:spPr bwMode="auto">
            <a:xfrm>
              <a:off x="2112" y="144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89" name="AutoShape 61"/>
            <p:cNvSpPr>
              <a:spLocks noChangeArrowheads="1"/>
            </p:cNvSpPr>
            <p:nvPr/>
          </p:nvSpPr>
          <p:spPr bwMode="auto">
            <a:xfrm>
              <a:off x="3936" y="144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</p:grpSp>
      <p:grpSp>
        <p:nvGrpSpPr>
          <p:cNvPr id="7" name="Group 62"/>
          <p:cNvGrpSpPr>
            <a:grpSpLocks/>
          </p:cNvGrpSpPr>
          <p:nvPr/>
        </p:nvGrpSpPr>
        <p:grpSpPr bwMode="auto">
          <a:xfrm>
            <a:off x="3495675" y="2124075"/>
            <a:ext cx="2057400" cy="762000"/>
            <a:chOff x="2352" y="288"/>
            <a:chExt cx="1285" cy="461"/>
          </a:xfrm>
          <a:gradFill flip="none" rotWithShape="1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5400000" scaled="0"/>
            <a:tileRect/>
          </a:gradFill>
        </p:grpSpPr>
        <p:sp>
          <p:nvSpPr>
            <p:cNvPr id="27683" name="AutoShape 63"/>
            <p:cNvSpPr>
              <a:spLocks noChangeArrowheads="1"/>
            </p:cNvSpPr>
            <p:nvPr/>
          </p:nvSpPr>
          <p:spPr bwMode="auto">
            <a:xfrm>
              <a:off x="2976" y="288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84" name="AutoShape 64"/>
            <p:cNvSpPr>
              <a:spLocks noChangeArrowheads="1"/>
            </p:cNvSpPr>
            <p:nvPr/>
          </p:nvSpPr>
          <p:spPr bwMode="auto">
            <a:xfrm>
              <a:off x="2352" y="288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</p:grpSp>
      <p:grpSp>
        <p:nvGrpSpPr>
          <p:cNvPr id="8" name="Group 65"/>
          <p:cNvGrpSpPr>
            <a:grpSpLocks/>
          </p:cNvGrpSpPr>
          <p:nvPr/>
        </p:nvGrpSpPr>
        <p:grpSpPr bwMode="auto">
          <a:xfrm>
            <a:off x="4542435" y="3651250"/>
            <a:ext cx="2799485" cy="731838"/>
            <a:chOff x="1728" y="192"/>
            <a:chExt cx="1813" cy="461"/>
          </a:xfrm>
          <a:gradFill flip="none" rotWithShape="1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5400000" scaled="0"/>
            <a:tileRect/>
          </a:gradFill>
        </p:grpSpPr>
        <p:sp>
          <p:nvSpPr>
            <p:cNvPr id="27680" name="AutoShape 66"/>
            <p:cNvSpPr>
              <a:spLocks noChangeArrowheads="1"/>
            </p:cNvSpPr>
            <p:nvPr/>
          </p:nvSpPr>
          <p:spPr bwMode="auto">
            <a:xfrm>
              <a:off x="2880" y="192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81" name="AutoShape 67"/>
            <p:cNvSpPr>
              <a:spLocks noChangeArrowheads="1"/>
            </p:cNvSpPr>
            <p:nvPr/>
          </p:nvSpPr>
          <p:spPr bwMode="auto">
            <a:xfrm>
              <a:off x="2352" y="192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82" name="AutoShape 68"/>
            <p:cNvSpPr>
              <a:spLocks noChangeArrowheads="1"/>
            </p:cNvSpPr>
            <p:nvPr/>
          </p:nvSpPr>
          <p:spPr bwMode="auto">
            <a:xfrm>
              <a:off x="1728" y="192"/>
              <a:ext cx="661" cy="461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</p:grpSp>
      <p:sp>
        <p:nvSpPr>
          <p:cNvPr id="30729" name="Text Box 70"/>
          <p:cNvSpPr txBox="1">
            <a:spLocks noChangeArrowheads="1"/>
          </p:cNvSpPr>
          <p:nvPr/>
        </p:nvSpPr>
        <p:spPr bwMode="auto">
          <a:xfrm>
            <a:off x="1676400" y="2286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>
                <a:solidFill>
                  <a:srgbClr val="1D9D2F"/>
                </a:solidFill>
              </a:rPr>
              <a:t>Củng cố</a:t>
            </a:r>
            <a:r>
              <a:rPr lang="en-US" sz="2400" b="1">
                <a:solidFill>
                  <a:srgbClr val="1D9D2F"/>
                </a:solidFill>
              </a:rPr>
              <a:t>:</a:t>
            </a:r>
          </a:p>
        </p:txBody>
      </p:sp>
      <p:sp>
        <p:nvSpPr>
          <p:cNvPr id="30730" name="Date Placeholder 70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0731" name="Slide Number Placeholder 7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607622-9378-41C1-BB8A-CC14227D5229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0732" name="Text Box 2"/>
          <p:cNvSpPr txBox="1">
            <a:spLocks noChangeArrowheads="1"/>
          </p:cNvSpPr>
          <p:nvPr/>
        </p:nvSpPr>
        <p:spPr bwMode="auto">
          <a:xfrm>
            <a:off x="2332038" y="960438"/>
            <a:ext cx="49323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3" name="Text Box 38" descr="hcid_3"/>
          <p:cNvSpPr txBox="1">
            <a:spLocks noChangeArrowheads="1"/>
          </p:cNvSpPr>
          <p:nvPr/>
        </p:nvSpPr>
        <p:spPr bwMode="auto">
          <a:xfrm>
            <a:off x="4419600" y="304800"/>
            <a:ext cx="3565525" cy="70167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74" name="Text Box 39"/>
          <p:cNvSpPr txBox="1">
            <a:spLocks noChangeArrowheads="1"/>
          </p:cNvSpPr>
          <p:nvPr/>
        </p:nvSpPr>
        <p:spPr bwMode="auto">
          <a:xfrm>
            <a:off x="4953000" y="304800"/>
            <a:ext cx="365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SimSun" pitchFamily="2" charset="-122"/>
              </a:rPr>
              <a:t>Ô chữ  bí ẩn</a:t>
            </a:r>
          </a:p>
        </p:txBody>
      </p:sp>
      <p:grpSp>
        <p:nvGrpSpPr>
          <p:cNvPr id="9" name="Group 77"/>
          <p:cNvGrpSpPr>
            <a:grpSpLocks/>
          </p:cNvGrpSpPr>
          <p:nvPr/>
        </p:nvGrpSpPr>
        <p:grpSpPr bwMode="auto">
          <a:xfrm>
            <a:off x="3590496" y="4429125"/>
            <a:ext cx="1999664" cy="731838"/>
            <a:chOff x="3657600" y="4267200"/>
            <a:chExt cx="2093946" cy="731838"/>
          </a:xfrm>
          <a:gradFill flip="none" rotWithShape="1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5400000" scaled="0"/>
            <a:tileRect/>
          </a:gradFill>
        </p:grpSpPr>
        <p:sp>
          <p:nvSpPr>
            <p:cNvPr id="27676" name="AutoShape 51"/>
            <p:cNvSpPr>
              <a:spLocks noChangeArrowheads="1"/>
            </p:cNvSpPr>
            <p:nvPr/>
          </p:nvSpPr>
          <p:spPr bwMode="auto">
            <a:xfrm>
              <a:off x="4674427" y="4267200"/>
              <a:ext cx="1077119" cy="731838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  <p:sp>
          <p:nvSpPr>
            <p:cNvPr id="27677" name="AutoShape 52"/>
            <p:cNvSpPr>
              <a:spLocks noChangeArrowheads="1"/>
            </p:cNvSpPr>
            <p:nvPr/>
          </p:nvSpPr>
          <p:spPr bwMode="auto">
            <a:xfrm>
              <a:off x="3657600" y="4267200"/>
              <a:ext cx="1077119" cy="731838"/>
            </a:xfrm>
            <a:prstGeom prst="bevel">
              <a:avLst>
                <a:gd name="adj" fmla="val 12500"/>
              </a:avLst>
            </a:prstGeom>
            <a:grpFill/>
            <a:ln w="9525">
              <a:solidFill>
                <a:srgbClr val="A568D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Arial"/>
              </a:endParaRPr>
            </a:p>
          </p:txBody>
        </p:sp>
      </p:grpSp>
      <p:sp>
        <p:nvSpPr>
          <p:cNvPr id="30736" name="Rectangle 1380"/>
          <p:cNvSpPr>
            <a:spLocks noChangeArrowheads="1"/>
          </p:cNvSpPr>
          <p:nvPr/>
        </p:nvSpPr>
        <p:spPr bwMode="auto">
          <a:xfrm>
            <a:off x="762000" y="3657600"/>
            <a:ext cx="533400" cy="5397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30737" name="Rectangle 1382"/>
          <p:cNvSpPr>
            <a:spLocks noChangeArrowheads="1"/>
          </p:cNvSpPr>
          <p:nvPr/>
        </p:nvSpPr>
        <p:spPr bwMode="auto">
          <a:xfrm>
            <a:off x="762000" y="4419600"/>
            <a:ext cx="533400" cy="5397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30738" name="Rectangle 1384"/>
          <p:cNvSpPr>
            <a:spLocks noChangeArrowheads="1"/>
          </p:cNvSpPr>
          <p:nvPr/>
        </p:nvSpPr>
        <p:spPr bwMode="auto">
          <a:xfrm>
            <a:off x="762000" y="1524000"/>
            <a:ext cx="533400" cy="5397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30739" name="Rectangle 1385"/>
          <p:cNvSpPr>
            <a:spLocks noChangeArrowheads="1"/>
          </p:cNvSpPr>
          <p:nvPr/>
        </p:nvSpPr>
        <p:spPr bwMode="auto">
          <a:xfrm>
            <a:off x="762000" y="2209800"/>
            <a:ext cx="533400" cy="5778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30740" name="Rectangle 1386"/>
          <p:cNvSpPr>
            <a:spLocks noChangeArrowheads="1"/>
          </p:cNvSpPr>
          <p:nvPr/>
        </p:nvSpPr>
        <p:spPr bwMode="auto">
          <a:xfrm>
            <a:off x="762000" y="2971800"/>
            <a:ext cx="533400" cy="5397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72" name="Text Box 3"/>
          <p:cNvSpPr txBox="1">
            <a:spLocks noChangeArrowheads="1"/>
          </p:cNvSpPr>
          <p:nvPr/>
        </p:nvSpPr>
        <p:spPr bwMode="auto">
          <a:xfrm>
            <a:off x="1143000" y="609600"/>
            <a:ext cx="26289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Trò chơi</a:t>
            </a:r>
          </a:p>
        </p:txBody>
      </p:sp>
    </p:spTree>
    <p:custDataLst>
      <p:tags r:id="rId1"/>
    </p:custDataLst>
  </p:cSld>
  <p:clrMapOvr>
    <a:masterClrMapping/>
  </p:clrMapOvr>
  <p:transition spd="med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14"/>
          <p:cNvGrpSpPr>
            <a:grpSpLocks/>
          </p:cNvGrpSpPr>
          <p:nvPr/>
        </p:nvGrpSpPr>
        <p:grpSpPr bwMode="auto">
          <a:xfrm>
            <a:off x="0" y="-14288"/>
            <a:ext cx="9202738" cy="6921501"/>
            <a:chOff x="-1" y="0"/>
            <a:chExt cx="5797" cy="4360"/>
          </a:xfrm>
        </p:grpSpPr>
        <p:pic>
          <p:nvPicPr>
            <p:cNvPr id="31763" name="Picture 15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4" name="Picture 16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5" name="Picture 17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6" name="Picture 18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1748" name="Text Box 22"/>
          <p:cNvSpPr txBox="1">
            <a:spLocks noChangeArrowheads="1"/>
          </p:cNvSpPr>
          <p:nvPr/>
        </p:nvSpPr>
        <p:spPr bwMode="auto">
          <a:xfrm>
            <a:off x="2895600" y="16938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28" name="Cloud Callout 27"/>
          <p:cNvSpPr/>
          <p:nvPr/>
        </p:nvSpPr>
        <p:spPr>
          <a:xfrm>
            <a:off x="609600" y="609600"/>
            <a:ext cx="8382000" cy="3505200"/>
          </a:xfrm>
          <a:prstGeom prst="cloudCallout">
            <a:avLst>
              <a:gd name="adj1" fmla="val -22049"/>
              <a:gd name="adj2" fmla="val 118750"/>
            </a:avLst>
          </a:prstGeom>
          <a:gradFill flip="none" rotWithShape="1">
            <a:gsLst>
              <a:gs pos="31000">
                <a:srgbClr val="FFFF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>
              <a:solidFill>
                <a:srgbClr val="FFFFFF"/>
              </a:solidFill>
            </a:endParaRPr>
          </a:p>
          <a:p>
            <a:pPr algn="ctr">
              <a:defRPr/>
            </a:pPr>
            <a:endParaRPr lang="en-US" sz="2400">
              <a:solidFill>
                <a:srgbClr val="FF0000"/>
              </a:solidFill>
              <a:cs typeface="Times New Roman" pitchFamily="18" charset="0"/>
            </a:endParaRPr>
          </a:p>
          <a:p>
            <a:pPr>
              <a:defRPr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Có 5 ô chữ bí ẩn và có 5 số thứ tự tương ứng với mỗi ô.</a:t>
            </a:r>
          </a:p>
          <a:p>
            <a:pPr>
              <a:defRPr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Mỗi ô chữ bí ẩn đều có một câu gợi ý, chúng ta có quyền chọn 1 ô và trả lời câu hỏi theo gợi ý, sau đó trả lời câu hỏi để đoán được ô chữ bí ẩn.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676400" y="2057400"/>
            <a:ext cx="6529812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Times New Roman" pitchFamily="18" charset="0"/>
              </a:rPr>
              <a:t>LUẬT CHƠI: Ô CHỮ BÍ ẨN</a:t>
            </a:r>
            <a:endParaRPr lang="en-US" sz="24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/>
            </a:endParaRPr>
          </a:p>
        </p:txBody>
      </p:sp>
      <p:sp>
        <p:nvSpPr>
          <p:cNvPr id="31757" name="Slide Number Placeholder 2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CAACC8-901D-4C45-8ADA-9899CACB33DB}" type="slidenum">
              <a:rPr lang="en-US" sz="1200" smtClean="0"/>
              <a:pPr/>
              <a:t>32</a:t>
            </a:fld>
            <a:endParaRPr lang="en-US" sz="1200"/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4495800" y="304800"/>
            <a:ext cx="2438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grpSp>
        <p:nvGrpSpPr>
          <p:cNvPr id="32771" name="Group 14"/>
          <p:cNvGrpSpPr>
            <a:grpSpLocks/>
          </p:cNvGrpSpPr>
          <p:nvPr/>
        </p:nvGrpSpPr>
        <p:grpSpPr bwMode="auto">
          <a:xfrm>
            <a:off x="0" y="0"/>
            <a:ext cx="9202738" cy="6921500"/>
            <a:chOff x="-1" y="0"/>
            <a:chExt cx="5797" cy="4360"/>
          </a:xfrm>
        </p:grpSpPr>
        <p:pic>
          <p:nvPicPr>
            <p:cNvPr id="32862" name="Picture 15" descr="bluline[1]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63" name="Picture 16" descr="bluline[1]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64" name="Picture 17" descr="bluline[1]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65" name="Picture 18" descr="bluline[1]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773" name="Text Box 70"/>
          <p:cNvSpPr txBox="1">
            <a:spLocks noChangeArrowheads="1"/>
          </p:cNvSpPr>
          <p:nvPr/>
        </p:nvSpPr>
        <p:spPr bwMode="auto">
          <a:xfrm>
            <a:off x="1676400" y="228600"/>
            <a:ext cx="152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u="sng">
                <a:solidFill>
                  <a:srgbClr val="1D9D2F"/>
                </a:solidFill>
              </a:rPr>
              <a:t>Củng cố</a:t>
            </a:r>
            <a:r>
              <a:rPr lang="en-US" sz="2000" b="1">
                <a:solidFill>
                  <a:srgbClr val="1D9D2F"/>
                </a:solidFill>
              </a:rPr>
              <a:t>:</a:t>
            </a:r>
          </a:p>
        </p:txBody>
      </p:sp>
      <p:sp>
        <p:nvSpPr>
          <p:cNvPr id="32774" name="Date Placeholder 70"/>
          <p:cNvSpPr>
            <a:spLocks noGrp="1"/>
          </p:cNvSpPr>
          <p:nvPr>
            <p:ph type="dt" sz="quarter" idx="10"/>
          </p:nvPr>
        </p:nvSpPr>
        <p:spPr>
          <a:xfrm>
            <a:off x="381000" y="5788025"/>
            <a:ext cx="2133600" cy="476250"/>
          </a:xfrm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32775" name="Slide Number Placeholder 71"/>
          <p:cNvSpPr>
            <a:spLocks noGrp="1"/>
          </p:cNvSpPr>
          <p:nvPr>
            <p:ph type="sldNum" sz="quarter" idx="12"/>
          </p:nvPr>
        </p:nvSpPr>
        <p:spPr>
          <a:xfrm>
            <a:off x="6477000" y="5788025"/>
            <a:ext cx="2133600" cy="476250"/>
          </a:xfrm>
          <a:noFill/>
        </p:spPr>
        <p:txBody>
          <a:bodyPr/>
          <a:lstStyle/>
          <a:p>
            <a:fld id="{8379BC48-98EC-4B0A-A4B4-CC30DEA9E7AD}" type="slidenum">
              <a:rPr lang="en-US" sz="1200" smtClean="0"/>
              <a:pPr/>
              <a:t>33</a:t>
            </a:fld>
            <a:endParaRPr lang="en-US" sz="1200"/>
          </a:p>
        </p:txBody>
      </p:sp>
      <p:sp>
        <p:nvSpPr>
          <p:cNvPr id="32776" name="Text Box 2"/>
          <p:cNvSpPr txBox="1">
            <a:spLocks noChangeArrowheads="1"/>
          </p:cNvSpPr>
          <p:nvPr/>
        </p:nvSpPr>
        <p:spPr bwMode="auto">
          <a:xfrm>
            <a:off x="2332038" y="960438"/>
            <a:ext cx="49323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72" name="Text Box 3"/>
          <p:cNvSpPr txBox="1">
            <a:spLocks noChangeArrowheads="1"/>
          </p:cNvSpPr>
          <p:nvPr/>
        </p:nvSpPr>
        <p:spPr bwMode="auto">
          <a:xfrm>
            <a:off x="1143000" y="609600"/>
            <a:ext cx="2628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Trò chơi</a:t>
            </a:r>
          </a:p>
        </p:txBody>
      </p:sp>
      <p:sp>
        <p:nvSpPr>
          <p:cNvPr id="73" name="Text Box 38" descr="hcid_3"/>
          <p:cNvSpPr txBox="1">
            <a:spLocks noChangeArrowheads="1"/>
          </p:cNvSpPr>
          <p:nvPr/>
        </p:nvSpPr>
        <p:spPr bwMode="auto">
          <a:xfrm>
            <a:off x="4419600" y="304800"/>
            <a:ext cx="3565525" cy="646113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sz="36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74" name="Text Box 39"/>
          <p:cNvSpPr txBox="1">
            <a:spLocks noChangeArrowheads="1"/>
          </p:cNvSpPr>
          <p:nvPr/>
        </p:nvSpPr>
        <p:spPr bwMode="auto">
          <a:xfrm>
            <a:off x="4953000" y="304800"/>
            <a:ext cx="3657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i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SimSun" pitchFamily="2" charset="-122"/>
              </a:rPr>
              <a:t>Ô </a:t>
            </a:r>
            <a:r>
              <a:rPr lang="en-US" sz="3600" b="1" i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SimSun" pitchFamily="2" charset="-122"/>
              </a:rPr>
              <a:t>chữ</a:t>
            </a:r>
            <a:r>
              <a:rPr lang="en-US" sz="3600" b="1" i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SimSun" pitchFamily="2" charset="-122"/>
              </a:rPr>
              <a:t> </a:t>
            </a:r>
            <a:r>
              <a:rPr lang="en-US" sz="3600" b="1" i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SimSun" pitchFamily="2" charset="-122"/>
              </a:rPr>
              <a:t>bí</a:t>
            </a:r>
            <a:r>
              <a:rPr lang="en-US" sz="3600" b="1" i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SimSun" pitchFamily="2" charset="-122"/>
              </a:rPr>
              <a:t> </a:t>
            </a:r>
            <a:r>
              <a:rPr lang="en-US" sz="3600" b="1" i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SimSun" pitchFamily="2" charset="-122"/>
              </a:rPr>
              <a:t>ẩn</a:t>
            </a:r>
            <a:endParaRPr lang="en-US" sz="3600" b="1" i="1" dirty="0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  <a:ea typeface="SimSun" pitchFamily="2" charset="-122"/>
            </a:endParaRPr>
          </a:p>
        </p:txBody>
      </p:sp>
      <p:sp>
        <p:nvSpPr>
          <p:cNvPr id="78" name="Rectangle 1367"/>
          <p:cNvSpPr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b="1">
                <a:solidFill>
                  <a:srgbClr val="FF0000"/>
                </a:solidFill>
                <a:latin typeface="Arial"/>
              </a:rPr>
              <a:t>4 CÓ 3 CHỮ CÁI 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-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ột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loài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ăn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cỏ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to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lớn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nhất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err="1">
                <a:solidFill>
                  <a:srgbClr val="FF0000"/>
                </a:solidFill>
                <a:latin typeface="Arial"/>
              </a:rPr>
              <a:t>rừng</a:t>
            </a:r>
            <a:r>
              <a:rPr lang="en-US" sz="2000">
                <a:solidFill>
                  <a:srgbClr val="FF0000"/>
                </a:solidFill>
                <a:latin typeface="Arial"/>
              </a:rPr>
              <a:t> cĩ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hai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tai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giống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chiếc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quạt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n-US" sz="2000" b="1" dirty="0">
                <a:solidFill>
                  <a:srgbClr val="FF0000"/>
                </a:solidFill>
                <a:latin typeface="Arial"/>
              </a:rPr>
              <a:t>.</a:t>
            </a:r>
          </a:p>
        </p:txBody>
      </p:sp>
      <p:sp>
        <p:nvSpPr>
          <p:cNvPr id="79" name="Rectangle 1369"/>
          <p:cNvSpPr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buClr>
                <a:schemeClr val="tx1"/>
              </a:buClr>
              <a:buSzPct val="75000"/>
              <a:defRPr/>
            </a:pPr>
            <a:r>
              <a:rPr lang="en-US" sz="2000" b="1" dirty="0">
                <a:solidFill>
                  <a:srgbClr val="FF0000"/>
                </a:solidFill>
                <a:latin typeface="Arial"/>
              </a:rPr>
              <a:t>5</a:t>
            </a:r>
            <a:r>
              <a:rPr lang="en-US" sz="2000" b="1">
                <a:solidFill>
                  <a:srgbClr val="FF0000"/>
                </a:solidFill>
                <a:latin typeface="Arial"/>
              </a:rPr>
              <a:t>/ CÓ 2 CHỮ CÁI </a:t>
            </a:r>
            <a:r>
              <a:rPr lang="en-US" sz="2000" b="1" dirty="0">
                <a:solidFill>
                  <a:srgbClr val="FF0000"/>
                </a:solidFill>
                <a:latin typeface="Arial"/>
              </a:rPr>
              <a:t>–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ột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loài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thú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ăn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cỏ</a:t>
            </a:r>
            <a:r>
              <a:rPr lang="en-US" sz="2000">
                <a:solidFill>
                  <a:srgbClr val="FF0000"/>
                </a:solidFill>
                <a:latin typeface="Arial"/>
              </a:rPr>
              <a:t>, cĩ 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hình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dáng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giống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hươu</a:t>
            </a:r>
            <a:endParaRPr lang="en-US" sz="2000" dirty="0">
              <a:solidFill>
                <a:srgbClr val="FF0000"/>
              </a:solidFill>
              <a:latin typeface="Arial"/>
            </a:endParaRPr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n-US" b="1" dirty="0">
                <a:solidFill>
                  <a:srgbClr val="FF0000"/>
                </a:solidFill>
                <a:latin typeface="Arial"/>
              </a:rPr>
              <a:t>.</a:t>
            </a:r>
          </a:p>
        </p:txBody>
      </p:sp>
      <p:sp>
        <p:nvSpPr>
          <p:cNvPr id="80" name="Rectangle 1371"/>
          <p:cNvSpPr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r>
              <a:rPr lang="en-US" sz="2000" b="1" dirty="0">
                <a:solidFill>
                  <a:srgbClr val="FF0000"/>
                </a:solidFill>
                <a:latin typeface="Arial"/>
              </a:rPr>
              <a:t>1</a:t>
            </a:r>
            <a:r>
              <a:rPr lang="en-US" sz="2000" b="1">
                <a:solidFill>
                  <a:srgbClr val="FF0000"/>
                </a:solidFill>
                <a:latin typeface="Arial"/>
              </a:rPr>
              <a:t>/ CÓ 3 CHỮ CÁI </a:t>
            </a:r>
            <a:r>
              <a:rPr lang="en-US" sz="2000" b="1" dirty="0">
                <a:solidFill>
                  <a:srgbClr val="FF0000"/>
                </a:solidFill>
                <a:latin typeface="Arial"/>
              </a:rPr>
              <a:t>–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ột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loài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thú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ăn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thịt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cùng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họ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với</a:t>
            </a:r>
            <a:r>
              <a:rPr lang="en-US" sz="200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/>
              </a:rPr>
              <a:t>hổ</a:t>
            </a:r>
            <a:r>
              <a:rPr lang="en-US" sz="2000" b="1" dirty="0">
                <a:solidFill>
                  <a:srgbClr val="FF0000"/>
                </a:solidFill>
                <a:latin typeface="Arial"/>
              </a:rPr>
              <a:t>.</a:t>
            </a:r>
          </a:p>
        </p:txBody>
      </p:sp>
      <p:sp>
        <p:nvSpPr>
          <p:cNvPr id="81" name="Rectangle 1372"/>
          <p:cNvSpPr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Arial"/>
              </a:rPr>
              <a:t>2</a:t>
            </a:r>
            <a:r>
              <a:rPr lang="en-US" b="1">
                <a:solidFill>
                  <a:srgbClr val="FF0000"/>
                </a:solidFill>
                <a:latin typeface="Arial"/>
              </a:rPr>
              <a:t>/ CÓ 7 CHỮ CÁI </a:t>
            </a:r>
            <a:r>
              <a:rPr lang="en-US" sz="2000" b="1" dirty="0">
                <a:solidFill>
                  <a:srgbClr val="FF0000"/>
                </a:solidFill>
                <a:latin typeface="Arial"/>
              </a:rPr>
              <a:t>-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loài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thú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ăn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cỏ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toàn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thân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có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có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sọc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đen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trắng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mệnh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danh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danh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thủ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trường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đua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endParaRPr lang="en-US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82" name="Rectangle 1373"/>
          <p:cNvSpPr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Arial"/>
              </a:rPr>
              <a:t>3</a:t>
            </a:r>
            <a:r>
              <a:rPr lang="en-US" sz="2000" b="1">
                <a:solidFill>
                  <a:srgbClr val="FF0000"/>
                </a:solidFill>
                <a:latin typeface="Arial"/>
              </a:rPr>
              <a:t>/ CÓ 2 CHỮ CÁI </a:t>
            </a:r>
            <a:r>
              <a:rPr lang="en-US" sz="2000" b="1" dirty="0">
                <a:solidFill>
                  <a:srgbClr val="FF0000"/>
                </a:solidFill>
                <a:latin typeface="Arial"/>
              </a:rPr>
              <a:t>–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loài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thú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ăn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thịt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mệnh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danh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chúa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sơn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lâm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lnSpc>
                <a:spcPct val="90000"/>
              </a:lnSpc>
              <a:buClr>
                <a:schemeClr val="tx1"/>
              </a:buClr>
              <a:buSzPct val="75000"/>
              <a:buFont typeface="Wingdings" pitchFamily="2" charset="2"/>
              <a:buNone/>
              <a:defRPr/>
            </a:pPr>
            <a:endParaRPr lang="en-US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83" name="Rectangle 1380"/>
          <p:cNvSpPr>
            <a:spLocks noChangeArrowheads="1"/>
          </p:cNvSpPr>
          <p:nvPr/>
        </p:nvSpPr>
        <p:spPr bwMode="auto">
          <a:xfrm>
            <a:off x="1446213" y="3027363"/>
            <a:ext cx="533400" cy="5397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84" name="Rectangle 1382"/>
          <p:cNvSpPr>
            <a:spLocks noChangeArrowheads="1"/>
          </p:cNvSpPr>
          <p:nvPr/>
        </p:nvSpPr>
        <p:spPr bwMode="auto">
          <a:xfrm>
            <a:off x="1446213" y="3560763"/>
            <a:ext cx="533400" cy="5397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0066"/>
                </a:solidFill>
              </a:rPr>
              <a:t>5</a:t>
            </a:r>
          </a:p>
        </p:txBody>
      </p:sp>
      <p:sp>
        <p:nvSpPr>
          <p:cNvPr id="85" name="Rectangle 1384"/>
          <p:cNvSpPr>
            <a:spLocks noChangeArrowheads="1"/>
          </p:cNvSpPr>
          <p:nvPr/>
        </p:nvSpPr>
        <p:spPr bwMode="auto">
          <a:xfrm>
            <a:off x="1446213" y="1427163"/>
            <a:ext cx="533400" cy="5397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0066"/>
                </a:solidFill>
              </a:rPr>
              <a:t>1</a:t>
            </a:r>
          </a:p>
        </p:txBody>
      </p:sp>
      <p:sp>
        <p:nvSpPr>
          <p:cNvPr id="86" name="Rectangle 1385"/>
          <p:cNvSpPr>
            <a:spLocks noChangeArrowheads="1"/>
          </p:cNvSpPr>
          <p:nvPr/>
        </p:nvSpPr>
        <p:spPr bwMode="auto">
          <a:xfrm>
            <a:off x="1446213" y="1960563"/>
            <a:ext cx="533400" cy="5778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87" name="Rectangle 1386"/>
          <p:cNvSpPr>
            <a:spLocks noChangeArrowheads="1"/>
          </p:cNvSpPr>
          <p:nvPr/>
        </p:nvSpPr>
        <p:spPr bwMode="auto">
          <a:xfrm>
            <a:off x="1447800" y="2514600"/>
            <a:ext cx="533400" cy="539750"/>
          </a:xfrm>
          <a:prstGeom prst="rect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88" name="AutoShape 14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162800" y="4876800"/>
            <a:ext cx="1676400" cy="609600"/>
          </a:xfrm>
          <a:prstGeom prst="actionButtonBlank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rgbClr val="0099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FF0000"/>
                </a:solidFill>
                <a:latin typeface="Arial"/>
              </a:rPr>
              <a:t>BẮT ĐẦU</a:t>
            </a:r>
          </a:p>
        </p:txBody>
      </p:sp>
      <p:grpSp>
        <p:nvGrpSpPr>
          <p:cNvPr id="4" name="Group 1467"/>
          <p:cNvGrpSpPr>
            <a:grpSpLocks/>
          </p:cNvGrpSpPr>
          <p:nvPr/>
        </p:nvGrpSpPr>
        <p:grpSpPr bwMode="auto">
          <a:xfrm>
            <a:off x="7239000" y="762000"/>
            <a:ext cx="1524000" cy="1524000"/>
            <a:chOff x="4320" y="87"/>
            <a:chExt cx="1209" cy="1209"/>
          </a:xfrm>
        </p:grpSpPr>
        <p:sp>
          <p:nvSpPr>
            <p:cNvPr id="32853" name="Oval 1468"/>
            <p:cNvSpPr>
              <a:spLocks noChangeArrowheads="1"/>
            </p:cNvSpPr>
            <p:nvPr/>
          </p:nvSpPr>
          <p:spPr bwMode="auto">
            <a:xfrm>
              <a:off x="4320" y="87"/>
              <a:ext cx="1209" cy="1209"/>
            </a:xfrm>
            <a:prstGeom prst="ellipse">
              <a:avLst/>
            </a:prstGeom>
            <a:gradFill rotWithShape="0">
              <a:gsLst>
                <a:gs pos="0">
                  <a:srgbClr val="A0FEC4"/>
                </a:gs>
                <a:gs pos="100000">
                  <a:srgbClr val="4A765B"/>
                </a:gs>
              </a:gsLst>
              <a:path path="shape">
                <a:fillToRect l="50000" t="50000" r="50000" b="50000"/>
              </a:path>
            </a:gradFill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54" name="Freeform 1469"/>
            <p:cNvSpPr>
              <a:spLocks/>
            </p:cNvSpPr>
            <p:nvPr/>
          </p:nvSpPr>
          <p:spPr bwMode="auto">
            <a:xfrm>
              <a:off x="4922" y="659"/>
              <a:ext cx="420" cy="31"/>
            </a:xfrm>
            <a:custGeom>
              <a:avLst/>
              <a:gdLst>
                <a:gd name="T0" fmla="*/ 0 w 420"/>
                <a:gd name="T1" fmla="*/ 0 h 31"/>
                <a:gd name="T2" fmla="*/ 420 w 420"/>
                <a:gd name="T3" fmla="*/ 31 h 31"/>
                <a:gd name="T4" fmla="*/ 0 60000 65536"/>
                <a:gd name="T5" fmla="*/ 0 60000 65536"/>
                <a:gd name="T6" fmla="*/ 0 w 420"/>
                <a:gd name="T7" fmla="*/ 0 h 31"/>
                <a:gd name="T8" fmla="*/ 420 w 420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20" h="31">
                  <a:moveTo>
                    <a:pt x="0" y="0"/>
                  </a:moveTo>
                  <a:lnTo>
                    <a:pt x="420" y="31"/>
                  </a:lnTo>
                </a:path>
              </a:pathLst>
            </a:custGeom>
            <a:gradFill rotWithShape="0">
              <a:gsLst>
                <a:gs pos="0">
                  <a:srgbClr val="A0FEC4"/>
                </a:gs>
                <a:gs pos="100000">
                  <a:srgbClr val="4A765B"/>
                </a:gs>
              </a:gsLst>
              <a:path path="rect">
                <a:fillToRect l="50000" t="50000" r="50000" b="50000"/>
              </a:path>
            </a:gradFill>
            <a:ln w="76200">
              <a:solidFill>
                <a:srgbClr val="000066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32855" name="Freeform 1470"/>
            <p:cNvSpPr>
              <a:spLocks/>
            </p:cNvSpPr>
            <p:nvPr/>
          </p:nvSpPr>
          <p:spPr bwMode="auto">
            <a:xfrm>
              <a:off x="4935" y="686"/>
              <a:ext cx="564" cy="3"/>
            </a:xfrm>
            <a:custGeom>
              <a:avLst/>
              <a:gdLst>
                <a:gd name="T0" fmla="*/ 0 w 564"/>
                <a:gd name="T1" fmla="*/ 3 h 3"/>
                <a:gd name="T2" fmla="*/ 564 w 564"/>
                <a:gd name="T3" fmla="*/ 0 h 3"/>
                <a:gd name="T4" fmla="*/ 0 60000 65536"/>
                <a:gd name="T5" fmla="*/ 0 60000 65536"/>
                <a:gd name="T6" fmla="*/ 0 w 564"/>
                <a:gd name="T7" fmla="*/ 0 h 3"/>
                <a:gd name="T8" fmla="*/ 564 w 564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4" h="3">
                  <a:moveTo>
                    <a:pt x="0" y="3"/>
                  </a:moveTo>
                  <a:lnTo>
                    <a:pt x="564" y="0"/>
                  </a:lnTo>
                </a:path>
              </a:pathLst>
            </a:custGeom>
            <a:gradFill rotWithShape="0">
              <a:gsLst>
                <a:gs pos="0">
                  <a:srgbClr val="A0FEC4"/>
                </a:gs>
                <a:gs pos="100000">
                  <a:srgbClr val="4A765B"/>
                </a:gs>
              </a:gsLst>
              <a:path path="rect">
                <a:fillToRect l="50000" t="50000" r="50000" b="50000"/>
              </a:path>
            </a:gradFill>
            <a:ln w="76200">
              <a:solidFill>
                <a:srgbClr val="00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32856" name="Oval 1471"/>
            <p:cNvSpPr>
              <a:spLocks noChangeArrowheads="1"/>
            </p:cNvSpPr>
            <p:nvPr/>
          </p:nvSpPr>
          <p:spPr bwMode="auto">
            <a:xfrm>
              <a:off x="4874" y="615"/>
              <a:ext cx="115" cy="115"/>
            </a:xfrm>
            <a:prstGeom prst="ellipse">
              <a:avLst/>
            </a:prstGeom>
            <a:gradFill rotWithShape="0">
              <a:gsLst>
                <a:gs pos="0">
                  <a:srgbClr val="A0FEC4"/>
                </a:gs>
                <a:gs pos="100000">
                  <a:srgbClr val="4A765B"/>
                </a:gs>
              </a:gsLst>
              <a:path path="shape">
                <a:fillToRect l="50000" t="50000" r="50000" b="50000"/>
              </a:path>
            </a:gradFill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sp>
        <p:nvSpPr>
          <p:cNvPr id="94" name="Oval 1472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10</a:t>
            </a:r>
          </a:p>
        </p:txBody>
      </p:sp>
      <p:sp>
        <p:nvSpPr>
          <p:cNvPr id="95" name="Oval 1473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9</a:t>
            </a:r>
          </a:p>
        </p:txBody>
      </p:sp>
      <p:sp>
        <p:nvSpPr>
          <p:cNvPr id="96" name="Oval 1474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8</a:t>
            </a:r>
          </a:p>
        </p:txBody>
      </p:sp>
      <p:sp>
        <p:nvSpPr>
          <p:cNvPr id="97" name="Oval 1475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7</a:t>
            </a:r>
          </a:p>
        </p:txBody>
      </p:sp>
      <p:sp>
        <p:nvSpPr>
          <p:cNvPr id="98" name="Oval 1476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6</a:t>
            </a:r>
          </a:p>
        </p:txBody>
      </p:sp>
      <p:sp>
        <p:nvSpPr>
          <p:cNvPr id="99" name="Oval 1477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5</a:t>
            </a:r>
          </a:p>
        </p:txBody>
      </p:sp>
      <p:sp>
        <p:nvSpPr>
          <p:cNvPr id="100" name="Oval 1478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4</a:t>
            </a:r>
          </a:p>
        </p:txBody>
      </p:sp>
      <p:sp>
        <p:nvSpPr>
          <p:cNvPr id="101" name="Oval 1479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3</a:t>
            </a:r>
          </a:p>
        </p:txBody>
      </p:sp>
      <p:sp>
        <p:nvSpPr>
          <p:cNvPr id="102" name="Oval 1480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2</a:t>
            </a:r>
          </a:p>
        </p:txBody>
      </p:sp>
      <p:sp>
        <p:nvSpPr>
          <p:cNvPr id="103" name="Oval 1481"/>
          <p:cNvSpPr>
            <a:spLocks noChangeArrowheads="1"/>
          </p:cNvSpPr>
          <p:nvPr/>
        </p:nvSpPr>
        <p:spPr bwMode="auto">
          <a:xfrm>
            <a:off x="7239000" y="762000"/>
            <a:ext cx="1524000" cy="1524000"/>
          </a:xfrm>
          <a:prstGeom prst="ellipse">
            <a:avLst/>
          </a:prstGeom>
          <a:gradFill rotWithShape="0">
            <a:gsLst>
              <a:gs pos="0">
                <a:srgbClr val="A0FEC4"/>
              </a:gs>
              <a:gs pos="100000">
                <a:srgbClr val="4A765B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8000" b="1">
                <a:solidFill>
                  <a:srgbClr val="3333FF"/>
                </a:solidFill>
              </a:rPr>
              <a:t>1</a:t>
            </a:r>
          </a:p>
        </p:txBody>
      </p:sp>
      <p:grpSp>
        <p:nvGrpSpPr>
          <p:cNvPr id="5" name="Group 1482"/>
          <p:cNvGrpSpPr>
            <a:grpSpLocks/>
          </p:cNvGrpSpPr>
          <p:nvPr/>
        </p:nvGrpSpPr>
        <p:grpSpPr bwMode="auto">
          <a:xfrm>
            <a:off x="7239000" y="762000"/>
            <a:ext cx="1524000" cy="1524000"/>
            <a:chOff x="0" y="0"/>
            <a:chExt cx="1209" cy="1209"/>
          </a:xfrm>
        </p:grpSpPr>
        <p:sp>
          <p:nvSpPr>
            <p:cNvPr id="32849" name="Oval 1483"/>
            <p:cNvSpPr>
              <a:spLocks noChangeArrowheads="1"/>
            </p:cNvSpPr>
            <p:nvPr/>
          </p:nvSpPr>
          <p:spPr bwMode="auto">
            <a:xfrm>
              <a:off x="0" y="0"/>
              <a:ext cx="1209" cy="1209"/>
            </a:xfrm>
            <a:prstGeom prst="ellipse">
              <a:avLst/>
            </a:prstGeom>
            <a:gradFill rotWithShape="0">
              <a:gsLst>
                <a:gs pos="0">
                  <a:srgbClr val="A0FEC4"/>
                </a:gs>
                <a:gs pos="100000">
                  <a:srgbClr val="4A765B"/>
                </a:gs>
              </a:gsLst>
              <a:path path="shape">
                <a:fillToRect l="50000" t="50000" r="50000" b="50000"/>
              </a:path>
            </a:gradFill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50" name="Line 1484"/>
            <p:cNvSpPr>
              <a:spLocks noChangeShapeType="1"/>
            </p:cNvSpPr>
            <p:nvPr/>
          </p:nvSpPr>
          <p:spPr bwMode="auto">
            <a:xfrm flipV="1">
              <a:off x="602" y="0"/>
              <a:ext cx="22" cy="572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1" name="Line 1485"/>
            <p:cNvSpPr>
              <a:spLocks noChangeShapeType="1"/>
            </p:cNvSpPr>
            <p:nvPr/>
          </p:nvSpPr>
          <p:spPr bwMode="auto">
            <a:xfrm>
              <a:off x="615" y="602"/>
              <a:ext cx="432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52" name="Oval 1486"/>
            <p:cNvSpPr>
              <a:spLocks noChangeArrowheads="1"/>
            </p:cNvSpPr>
            <p:nvPr/>
          </p:nvSpPr>
          <p:spPr bwMode="auto">
            <a:xfrm>
              <a:off x="554" y="528"/>
              <a:ext cx="115" cy="115"/>
            </a:xfrm>
            <a:prstGeom prst="ellipse">
              <a:avLst/>
            </a:prstGeom>
            <a:gradFill rotWithShape="0">
              <a:gsLst>
                <a:gs pos="0">
                  <a:srgbClr val="A0FEC4"/>
                </a:gs>
                <a:gs pos="100000">
                  <a:srgbClr val="4A765B"/>
                </a:gs>
              </a:gsLst>
              <a:path path="shape">
                <a:fillToRect l="50000" t="50000" r="50000" b="50000"/>
              </a:path>
            </a:gradFill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32803" name="Group 1510"/>
          <p:cNvGrpSpPr>
            <a:grpSpLocks/>
          </p:cNvGrpSpPr>
          <p:nvPr/>
        </p:nvGrpSpPr>
        <p:grpSpPr bwMode="auto">
          <a:xfrm>
            <a:off x="4267200" y="2514600"/>
            <a:ext cx="4267200" cy="533400"/>
            <a:chOff x="1056" y="336"/>
            <a:chExt cx="2688" cy="336"/>
          </a:xfrm>
        </p:grpSpPr>
        <p:sp>
          <p:nvSpPr>
            <p:cNvPr id="32841" name="Rectangle 1511"/>
            <p:cNvSpPr>
              <a:spLocks noChangeArrowheads="1"/>
            </p:cNvSpPr>
            <p:nvPr/>
          </p:nvSpPr>
          <p:spPr bwMode="auto">
            <a:xfrm>
              <a:off x="1056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42" name="Rectangle 1512"/>
            <p:cNvSpPr>
              <a:spLocks noChangeArrowheads="1"/>
            </p:cNvSpPr>
            <p:nvPr/>
          </p:nvSpPr>
          <p:spPr bwMode="auto">
            <a:xfrm>
              <a:off x="1392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43" name="Rectangle 1513"/>
            <p:cNvSpPr>
              <a:spLocks noChangeArrowheads="1"/>
            </p:cNvSpPr>
            <p:nvPr/>
          </p:nvSpPr>
          <p:spPr bwMode="auto">
            <a:xfrm>
              <a:off x="1728" y="336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44" name="Rectangle 1514"/>
            <p:cNvSpPr>
              <a:spLocks noChangeArrowheads="1"/>
            </p:cNvSpPr>
            <p:nvPr/>
          </p:nvSpPr>
          <p:spPr bwMode="auto">
            <a:xfrm>
              <a:off x="2064" y="336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45" name="Rectangle 1515"/>
            <p:cNvSpPr>
              <a:spLocks noChangeArrowheads="1"/>
            </p:cNvSpPr>
            <p:nvPr/>
          </p:nvSpPr>
          <p:spPr bwMode="auto">
            <a:xfrm>
              <a:off x="2400" y="336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46" name="Rectangle 1516"/>
            <p:cNvSpPr>
              <a:spLocks noChangeArrowheads="1"/>
            </p:cNvSpPr>
            <p:nvPr/>
          </p:nvSpPr>
          <p:spPr bwMode="auto">
            <a:xfrm>
              <a:off x="2736" y="336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47" name="Rectangle 1517"/>
            <p:cNvSpPr>
              <a:spLocks noChangeArrowheads="1"/>
            </p:cNvSpPr>
            <p:nvPr/>
          </p:nvSpPr>
          <p:spPr bwMode="auto">
            <a:xfrm>
              <a:off x="3072" y="336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48" name="Rectangle 1518"/>
            <p:cNvSpPr>
              <a:spLocks noChangeArrowheads="1"/>
            </p:cNvSpPr>
            <p:nvPr/>
          </p:nvSpPr>
          <p:spPr bwMode="auto">
            <a:xfrm>
              <a:off x="3408" y="336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32804" name="Group 1528"/>
          <p:cNvGrpSpPr>
            <a:grpSpLocks/>
          </p:cNvGrpSpPr>
          <p:nvPr/>
        </p:nvGrpSpPr>
        <p:grpSpPr bwMode="auto">
          <a:xfrm>
            <a:off x="4267200" y="3581400"/>
            <a:ext cx="2133600" cy="533400"/>
            <a:chOff x="1584" y="768"/>
            <a:chExt cx="1344" cy="336"/>
          </a:xfrm>
        </p:grpSpPr>
        <p:sp>
          <p:nvSpPr>
            <p:cNvPr id="32837" name="Rectangle 1520"/>
            <p:cNvSpPr>
              <a:spLocks noChangeArrowheads="1"/>
            </p:cNvSpPr>
            <p:nvPr/>
          </p:nvSpPr>
          <p:spPr bwMode="auto">
            <a:xfrm>
              <a:off x="1584" y="768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8" name="Rectangle 1521"/>
            <p:cNvSpPr>
              <a:spLocks noChangeArrowheads="1"/>
            </p:cNvSpPr>
            <p:nvPr/>
          </p:nvSpPr>
          <p:spPr bwMode="auto">
            <a:xfrm>
              <a:off x="1920" y="768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9" name="Rectangle 1522"/>
            <p:cNvSpPr>
              <a:spLocks noChangeArrowheads="1"/>
            </p:cNvSpPr>
            <p:nvPr/>
          </p:nvSpPr>
          <p:spPr bwMode="auto">
            <a:xfrm>
              <a:off x="2256" y="768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40" name="Rectangle 1523"/>
            <p:cNvSpPr>
              <a:spLocks noChangeArrowheads="1"/>
            </p:cNvSpPr>
            <p:nvPr/>
          </p:nvSpPr>
          <p:spPr bwMode="auto">
            <a:xfrm>
              <a:off x="2592" y="768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600"/>
                <a:t>.</a:t>
              </a:r>
            </a:p>
          </p:txBody>
        </p:sp>
      </p:grpSp>
      <p:grpSp>
        <p:nvGrpSpPr>
          <p:cNvPr id="32805" name="Group 1529"/>
          <p:cNvGrpSpPr>
            <a:grpSpLocks/>
          </p:cNvGrpSpPr>
          <p:nvPr/>
        </p:nvGrpSpPr>
        <p:grpSpPr bwMode="auto">
          <a:xfrm>
            <a:off x="3200400" y="1981200"/>
            <a:ext cx="4267200" cy="533400"/>
            <a:chOff x="1056" y="336"/>
            <a:chExt cx="2688" cy="336"/>
          </a:xfrm>
        </p:grpSpPr>
        <p:sp>
          <p:nvSpPr>
            <p:cNvPr id="32829" name="Rectangle 1530"/>
            <p:cNvSpPr>
              <a:spLocks noChangeArrowheads="1"/>
            </p:cNvSpPr>
            <p:nvPr/>
          </p:nvSpPr>
          <p:spPr bwMode="auto">
            <a:xfrm>
              <a:off x="1056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0" name="Rectangle 1531"/>
            <p:cNvSpPr>
              <a:spLocks noChangeArrowheads="1"/>
            </p:cNvSpPr>
            <p:nvPr/>
          </p:nvSpPr>
          <p:spPr bwMode="auto">
            <a:xfrm>
              <a:off x="1392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1" name="Rectangle 1532"/>
            <p:cNvSpPr>
              <a:spLocks noChangeArrowheads="1"/>
            </p:cNvSpPr>
            <p:nvPr/>
          </p:nvSpPr>
          <p:spPr bwMode="auto">
            <a:xfrm>
              <a:off x="1728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2" name="Rectangle 1533"/>
            <p:cNvSpPr>
              <a:spLocks noChangeArrowheads="1"/>
            </p:cNvSpPr>
            <p:nvPr/>
          </p:nvSpPr>
          <p:spPr bwMode="auto">
            <a:xfrm>
              <a:off x="2064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3" name="Rectangle 1534"/>
            <p:cNvSpPr>
              <a:spLocks noChangeArrowheads="1"/>
            </p:cNvSpPr>
            <p:nvPr/>
          </p:nvSpPr>
          <p:spPr bwMode="auto">
            <a:xfrm>
              <a:off x="2400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4" name="Rectangle 1535"/>
            <p:cNvSpPr>
              <a:spLocks noChangeArrowheads="1"/>
            </p:cNvSpPr>
            <p:nvPr/>
          </p:nvSpPr>
          <p:spPr bwMode="auto">
            <a:xfrm>
              <a:off x="2736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5" name="Rectangle 1536"/>
            <p:cNvSpPr>
              <a:spLocks noChangeArrowheads="1"/>
            </p:cNvSpPr>
            <p:nvPr/>
          </p:nvSpPr>
          <p:spPr bwMode="auto">
            <a:xfrm>
              <a:off x="3072" y="336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36" name="Rectangle 1537"/>
            <p:cNvSpPr>
              <a:spLocks noChangeArrowheads="1"/>
            </p:cNvSpPr>
            <p:nvPr/>
          </p:nvSpPr>
          <p:spPr bwMode="auto">
            <a:xfrm>
              <a:off x="3408" y="336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sp>
        <p:nvSpPr>
          <p:cNvPr id="132" name="Rectangle 1561"/>
          <p:cNvSpPr>
            <a:spLocks noChangeArrowheads="1"/>
          </p:cNvSpPr>
          <p:nvPr/>
        </p:nvSpPr>
        <p:spPr bwMode="auto">
          <a:xfrm>
            <a:off x="4267200" y="25146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 b="1">
                <a:solidFill>
                  <a:srgbClr val="000099"/>
                </a:solidFill>
              </a:rPr>
              <a:t> </a:t>
            </a:r>
            <a:r>
              <a:rPr lang="en-US" sz="3200" b="1">
                <a:solidFill>
                  <a:srgbClr val="000099"/>
                </a:solidFill>
              </a:rPr>
              <a:t>H ỔÅ</a:t>
            </a:r>
          </a:p>
        </p:txBody>
      </p:sp>
      <p:grpSp>
        <p:nvGrpSpPr>
          <p:cNvPr id="32807" name="Group 1565"/>
          <p:cNvGrpSpPr>
            <a:grpSpLocks/>
          </p:cNvGrpSpPr>
          <p:nvPr/>
        </p:nvGrpSpPr>
        <p:grpSpPr bwMode="auto">
          <a:xfrm>
            <a:off x="4800600" y="3048000"/>
            <a:ext cx="2133600" cy="533400"/>
            <a:chOff x="1584" y="768"/>
            <a:chExt cx="1344" cy="336"/>
          </a:xfrm>
        </p:grpSpPr>
        <p:sp>
          <p:nvSpPr>
            <p:cNvPr id="32825" name="Rectangle 1566"/>
            <p:cNvSpPr>
              <a:spLocks noChangeArrowheads="1"/>
            </p:cNvSpPr>
            <p:nvPr/>
          </p:nvSpPr>
          <p:spPr bwMode="auto">
            <a:xfrm>
              <a:off x="1584" y="768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26" name="Rectangle 1567"/>
            <p:cNvSpPr>
              <a:spLocks noChangeArrowheads="1"/>
            </p:cNvSpPr>
            <p:nvPr/>
          </p:nvSpPr>
          <p:spPr bwMode="auto">
            <a:xfrm>
              <a:off x="1920" y="768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27" name="Rectangle 1568"/>
            <p:cNvSpPr>
              <a:spLocks noChangeArrowheads="1"/>
            </p:cNvSpPr>
            <p:nvPr/>
          </p:nvSpPr>
          <p:spPr bwMode="auto">
            <a:xfrm>
              <a:off x="2256" y="768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28" name="Rectangle 1569"/>
            <p:cNvSpPr>
              <a:spLocks noChangeArrowheads="1"/>
            </p:cNvSpPr>
            <p:nvPr/>
          </p:nvSpPr>
          <p:spPr bwMode="auto">
            <a:xfrm>
              <a:off x="2592" y="768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sp>
        <p:nvSpPr>
          <p:cNvPr id="138" name="Rectangle 1563"/>
          <p:cNvSpPr>
            <a:spLocks noChangeArrowheads="1"/>
          </p:cNvSpPr>
          <p:nvPr/>
        </p:nvSpPr>
        <p:spPr bwMode="auto">
          <a:xfrm>
            <a:off x="4800600" y="30480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>
                <a:solidFill>
                  <a:srgbClr val="000099"/>
                </a:solidFill>
              </a:rPr>
              <a:t>V  O  I</a:t>
            </a:r>
          </a:p>
        </p:txBody>
      </p:sp>
      <p:sp>
        <p:nvSpPr>
          <p:cNvPr id="139" name="Rectangle 1570"/>
          <p:cNvSpPr>
            <a:spLocks noChangeArrowheads="1"/>
          </p:cNvSpPr>
          <p:nvPr/>
        </p:nvSpPr>
        <p:spPr bwMode="auto">
          <a:xfrm>
            <a:off x="3200400" y="1981200"/>
            <a:ext cx="3733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>
                <a:solidFill>
                  <a:srgbClr val="000099"/>
                </a:solidFill>
              </a:rPr>
              <a:t>N </a:t>
            </a:r>
            <a:r>
              <a:rPr lang="en-US" b="1">
                <a:solidFill>
                  <a:srgbClr val="000099"/>
                </a:solidFill>
              </a:rPr>
              <a:t> </a:t>
            </a:r>
            <a:r>
              <a:rPr lang="en-US" sz="3200" b="1">
                <a:solidFill>
                  <a:srgbClr val="000099"/>
                </a:solidFill>
              </a:rPr>
              <a:t>G </a:t>
            </a:r>
            <a:r>
              <a:rPr lang="en-US" sz="1100" b="1">
                <a:solidFill>
                  <a:srgbClr val="000099"/>
                </a:solidFill>
              </a:rPr>
              <a:t> </a:t>
            </a:r>
            <a:r>
              <a:rPr lang="en-US" sz="3200" b="1">
                <a:solidFill>
                  <a:srgbClr val="000099"/>
                </a:solidFill>
              </a:rPr>
              <a:t>Ự </a:t>
            </a:r>
            <a:r>
              <a:rPr lang="en-US" sz="900" b="1">
                <a:solidFill>
                  <a:srgbClr val="000099"/>
                </a:solidFill>
              </a:rPr>
              <a:t> </a:t>
            </a:r>
            <a:r>
              <a:rPr lang="en-US" sz="3200" b="1">
                <a:solidFill>
                  <a:srgbClr val="000099"/>
                </a:solidFill>
              </a:rPr>
              <a:t>A  V </a:t>
            </a:r>
            <a:r>
              <a:rPr lang="en-US" sz="1600" b="1">
                <a:solidFill>
                  <a:srgbClr val="000099"/>
                </a:solidFill>
              </a:rPr>
              <a:t> </a:t>
            </a:r>
            <a:r>
              <a:rPr lang="en-US" sz="3200" b="1">
                <a:solidFill>
                  <a:srgbClr val="000099"/>
                </a:solidFill>
              </a:rPr>
              <a:t>Ằ N</a:t>
            </a:r>
          </a:p>
        </p:txBody>
      </p:sp>
      <p:grpSp>
        <p:nvGrpSpPr>
          <p:cNvPr id="32810" name="Group 1571"/>
          <p:cNvGrpSpPr>
            <a:grpSpLocks/>
          </p:cNvGrpSpPr>
          <p:nvPr/>
        </p:nvGrpSpPr>
        <p:grpSpPr bwMode="auto">
          <a:xfrm>
            <a:off x="4800600" y="1447800"/>
            <a:ext cx="2133600" cy="533400"/>
            <a:chOff x="1584" y="768"/>
            <a:chExt cx="1344" cy="336"/>
          </a:xfrm>
        </p:grpSpPr>
        <p:sp>
          <p:nvSpPr>
            <p:cNvPr id="32821" name="Rectangle 1572"/>
            <p:cNvSpPr>
              <a:spLocks noChangeArrowheads="1"/>
            </p:cNvSpPr>
            <p:nvPr/>
          </p:nvSpPr>
          <p:spPr bwMode="auto">
            <a:xfrm>
              <a:off x="1584" y="768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22" name="Rectangle 1573"/>
            <p:cNvSpPr>
              <a:spLocks noChangeArrowheads="1"/>
            </p:cNvSpPr>
            <p:nvPr/>
          </p:nvSpPr>
          <p:spPr bwMode="auto">
            <a:xfrm>
              <a:off x="1920" y="768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23" name="Rectangle 1574"/>
            <p:cNvSpPr>
              <a:spLocks noChangeArrowheads="1"/>
            </p:cNvSpPr>
            <p:nvPr/>
          </p:nvSpPr>
          <p:spPr bwMode="auto">
            <a:xfrm>
              <a:off x="2256" y="768"/>
              <a:ext cx="336" cy="336"/>
            </a:xfrm>
            <a:prstGeom prst="rect">
              <a:avLst/>
            </a:prstGeom>
            <a:gradFill rotWithShape="1">
              <a:gsLst>
                <a:gs pos="0">
                  <a:srgbClr val="FDA1E3"/>
                </a:gs>
                <a:gs pos="100000">
                  <a:srgbClr val="754B6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32824" name="Rectangle 1575"/>
            <p:cNvSpPr>
              <a:spLocks noChangeArrowheads="1"/>
            </p:cNvSpPr>
            <p:nvPr/>
          </p:nvSpPr>
          <p:spPr bwMode="auto">
            <a:xfrm>
              <a:off x="2592" y="768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sp>
        <p:nvSpPr>
          <p:cNvPr id="145" name="Rectangle 1576"/>
          <p:cNvSpPr>
            <a:spLocks noChangeArrowheads="1"/>
          </p:cNvSpPr>
          <p:nvPr/>
        </p:nvSpPr>
        <p:spPr bwMode="auto">
          <a:xfrm>
            <a:off x="4343400" y="3581400"/>
            <a:ext cx="990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>
                <a:solidFill>
                  <a:srgbClr val="000099"/>
                </a:solidFill>
              </a:rPr>
              <a:t>D Ê</a:t>
            </a:r>
          </a:p>
        </p:txBody>
      </p:sp>
      <p:sp>
        <p:nvSpPr>
          <p:cNvPr id="146" name="Rectangle 1558"/>
          <p:cNvSpPr>
            <a:spLocks noChangeArrowheads="1"/>
          </p:cNvSpPr>
          <p:nvPr/>
        </p:nvSpPr>
        <p:spPr bwMode="auto">
          <a:xfrm>
            <a:off x="4800600" y="1447800"/>
            <a:ext cx="160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>
                <a:solidFill>
                  <a:srgbClr val="000099"/>
                </a:solidFill>
              </a:rPr>
              <a:t>B  Á O</a:t>
            </a:r>
          </a:p>
        </p:txBody>
      </p:sp>
      <p:sp>
        <p:nvSpPr>
          <p:cNvPr id="32813" name="TextBox 146"/>
          <p:cNvSpPr txBox="1">
            <a:spLocks noChangeArrowheads="1"/>
          </p:cNvSpPr>
          <p:nvPr/>
        </p:nvSpPr>
        <p:spPr bwMode="auto">
          <a:xfrm>
            <a:off x="2362200" y="12954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/>
          </a:p>
        </p:txBody>
      </p:sp>
      <p:sp>
        <p:nvSpPr>
          <p:cNvPr id="32814" name="TextBox 147"/>
          <p:cNvSpPr txBox="1">
            <a:spLocks noChangeArrowheads="1"/>
          </p:cNvSpPr>
          <p:nvPr/>
        </p:nvSpPr>
        <p:spPr bwMode="auto">
          <a:xfrm>
            <a:off x="7315200" y="3886200"/>
            <a:ext cx="990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600"/>
          </a:p>
        </p:txBody>
      </p:sp>
      <p:sp>
        <p:nvSpPr>
          <p:cNvPr id="32815" name="TextBox 148"/>
          <p:cNvSpPr txBox="1">
            <a:spLocks noChangeArrowheads="1"/>
          </p:cNvSpPr>
          <p:nvPr/>
        </p:nvSpPr>
        <p:spPr bwMode="auto">
          <a:xfrm>
            <a:off x="2590800" y="3657600"/>
            <a:ext cx="609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600"/>
          </a:p>
        </p:txBody>
      </p:sp>
      <p:grpSp>
        <p:nvGrpSpPr>
          <p:cNvPr id="11" name="Group 149"/>
          <p:cNvGrpSpPr>
            <a:grpSpLocks/>
          </p:cNvGrpSpPr>
          <p:nvPr/>
        </p:nvGrpSpPr>
        <p:grpSpPr bwMode="auto">
          <a:xfrm>
            <a:off x="4800600" y="1447800"/>
            <a:ext cx="533400" cy="2667000"/>
            <a:chOff x="2362200" y="2209800"/>
            <a:chExt cx="533400" cy="2667000"/>
          </a:xfrm>
        </p:grpSpPr>
        <p:grpSp>
          <p:nvGrpSpPr>
            <p:cNvPr id="12" name="Group 119"/>
            <p:cNvGrpSpPr/>
            <p:nvPr/>
          </p:nvGrpSpPr>
          <p:grpSpPr>
            <a:xfrm>
              <a:off x="2362200" y="2209800"/>
              <a:ext cx="533400" cy="2667000"/>
              <a:chOff x="4800600" y="914400"/>
              <a:chExt cx="533400" cy="2667000"/>
            </a:xfrm>
            <a:effectLst>
              <a:outerShdw blurRad="50800" dist="50800" dir="5400000" algn="ctr" rotWithShape="0">
                <a:srgbClr val="66FF33"/>
              </a:outerShdw>
            </a:effectLst>
          </p:grpSpPr>
          <p:sp>
            <p:nvSpPr>
              <p:cNvPr id="153" name="Rectangle 152"/>
              <p:cNvSpPr/>
              <p:nvPr/>
            </p:nvSpPr>
            <p:spPr bwMode="auto">
              <a:xfrm>
                <a:off x="4800600" y="914400"/>
                <a:ext cx="533400" cy="5334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154" name="Rectangle 153"/>
              <p:cNvSpPr/>
              <p:nvPr/>
            </p:nvSpPr>
            <p:spPr bwMode="auto">
              <a:xfrm>
                <a:off x="4800600" y="1447800"/>
                <a:ext cx="533400" cy="5334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155" name="Rectangle 154"/>
              <p:cNvSpPr/>
              <p:nvPr/>
            </p:nvSpPr>
            <p:spPr bwMode="auto">
              <a:xfrm>
                <a:off x="4800600" y="1981200"/>
                <a:ext cx="533400" cy="5334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156" name="Rectangle 155"/>
              <p:cNvSpPr/>
              <p:nvPr/>
            </p:nvSpPr>
            <p:spPr bwMode="auto">
              <a:xfrm>
                <a:off x="4800600" y="2514600"/>
                <a:ext cx="533400" cy="5334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157" name="Rectangle 156"/>
              <p:cNvSpPr/>
              <p:nvPr/>
            </p:nvSpPr>
            <p:spPr bwMode="auto">
              <a:xfrm>
                <a:off x="4800600" y="3048000"/>
                <a:ext cx="533400" cy="5334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1600">
                  <a:latin typeface="Arial"/>
                </a:endParaRPr>
              </a:p>
            </p:txBody>
          </p:sp>
        </p:grpSp>
        <p:sp>
          <p:nvSpPr>
            <p:cNvPr id="32820" name="TextBox 151"/>
            <p:cNvSpPr txBox="1">
              <a:spLocks noChangeArrowheads="1"/>
            </p:cNvSpPr>
            <p:nvPr/>
          </p:nvSpPr>
          <p:spPr bwMode="auto">
            <a:xfrm>
              <a:off x="2362200" y="2209800"/>
              <a:ext cx="533400" cy="2554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</a:rPr>
                <a:t>B</a:t>
              </a:r>
            </a:p>
            <a:p>
              <a:r>
                <a:rPr lang="en-US" sz="3200" b="1">
                  <a:solidFill>
                    <a:srgbClr val="FF0000"/>
                  </a:solidFill>
                </a:rPr>
                <a:t>Ả</a:t>
              </a:r>
            </a:p>
            <a:p>
              <a:r>
                <a:rPr lang="en-US" sz="3200" b="1">
                  <a:solidFill>
                    <a:srgbClr val="FF0000"/>
                  </a:solidFill>
                </a:rPr>
                <a:t>O</a:t>
              </a:r>
            </a:p>
            <a:p>
              <a:r>
                <a:rPr lang="en-US" sz="3200" b="1">
                  <a:solidFill>
                    <a:srgbClr val="FF0000"/>
                  </a:solidFill>
                </a:rPr>
                <a:t>V</a:t>
              </a:r>
            </a:p>
            <a:p>
              <a:r>
                <a:rPr lang="en-US" sz="3200" b="1">
                  <a:solidFill>
                    <a:srgbClr val="FF0000"/>
                  </a:solidFill>
                </a:rPr>
                <a:t>Ệ</a:t>
              </a:r>
              <a:endParaRPr lang="en-US" sz="3200" b="1"/>
            </a:p>
          </p:txBody>
        </p:sp>
      </p:grpSp>
      <p:sp>
        <p:nvSpPr>
          <p:cNvPr id="158" name="AutoShape 14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257800" y="4876800"/>
            <a:ext cx="1676400" cy="609600"/>
          </a:xfrm>
          <a:prstGeom prst="actionButtonBlank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rgbClr val="0099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FF0000"/>
                </a:solidFill>
                <a:latin typeface="Arial"/>
              </a:rPr>
              <a:t>Ô CHỮ</a:t>
            </a:r>
          </a:p>
        </p:txBody>
      </p:sp>
      <p:sp>
        <p:nvSpPr>
          <p:cNvPr id="31794" name="Rectangle 1382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505200" y="4876800"/>
            <a:ext cx="1600200" cy="609600"/>
          </a:xfrm>
          <a:prstGeom prst="rect">
            <a:avLst/>
          </a:prstGeom>
          <a:gradFill rotWithShape="1">
            <a:gsLst>
              <a:gs pos="0">
                <a:srgbClr val="004747"/>
              </a:gs>
              <a:gs pos="50000">
                <a:schemeClr val="hlink"/>
              </a:gs>
              <a:gs pos="100000">
                <a:srgbClr val="004747"/>
              </a:gs>
            </a:gsLst>
            <a:lin ang="2700000" scaled="1"/>
          </a:gradFill>
          <a:ln w="9525" algn="ctr">
            <a:solidFill>
              <a:srgbClr val="0099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FF0000"/>
                </a:solidFill>
                <a:latin typeface="Arial"/>
                <a:cs typeface="Times New Roman" pitchFamily="18" charset="0"/>
              </a:rPr>
              <a:t>KẾT THÚC</a:t>
            </a:r>
          </a:p>
        </p:txBody>
      </p:sp>
    </p:spTree>
    <p:custDataLst>
      <p:tags r:id="rId1"/>
    </p:custDataLst>
  </p:cSld>
  <p:clrMapOvr>
    <a:masterClrMapping/>
  </p:clrMapOvr>
  <p:transition spd="med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xit" presetSubtype="1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3" presetClass="exit" presetSubtype="1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" presetClass="exit" presetSubtype="1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" presetClass="exit" presetSubtype="1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3" presetClass="exit" presetSubtype="1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4" presetClass="exit" presetSubtype="16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 nodeType="clickPar">
                      <p:stCondLst>
                        <p:cond delay="0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3" presetClass="exit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" presetClass="exit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" presetClass="exit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xit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xit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4" presetID="3" presetClass="entr" presetSubtype="1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1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 nodeType="clickPar">
                      <p:stCondLst>
                        <p:cond delay="0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3" presetClass="exit" presetSubtype="1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3" presetClass="exit" presetSubtype="1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3" presetClass="exit" presetSubtype="1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" presetClass="exit" presetSubtype="1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3" presetClass="exit" presetSubtype="1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1" presetID="3" presetClass="entr" presetSubtype="1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 nodeType="clickPar">
                      <p:stCondLst>
                        <p:cond delay="indefinite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xit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" presetClass="exit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" presetClass="exit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" presetClass="exit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" presetClass="exit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 nodeType="clickPar">
                      <p:stCondLst>
                        <p:cond delay="indefinite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9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 nodeType="clickPar">
                      <p:stCondLst>
                        <p:cond delay="0"/>
                      </p:stCondLst>
                      <p:childTnLst>
                        <p:par>
                          <p:cTn id="2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3" presetID="8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8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8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8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8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6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9" presetID="5" presetClass="entr" presetSubtype="1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 nodeType="clickPar">
                      <p:stCondLst>
                        <p:cond delay="indefinite"/>
                      </p:stCondLst>
                      <p:childTnLst>
                        <p:par>
                          <p:cTn id="2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 nodeType="clickPar">
                      <p:stCondLst>
                        <p:cond delay="0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3" presetClass="exit" presetSubtype="1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3" presetClass="exit" presetSubtype="1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3" presetClass="exit" presetSubtype="1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3" presetClass="exit" presetSubtype="1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3" presetClass="exit" presetSubtype="1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6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 nodeType="clickPar">
                      <p:stCondLst>
                        <p:cond delay="indefinite"/>
                      </p:stCondLst>
                      <p:childTnLst>
                        <p:par>
                          <p:cTn id="2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 nodeType="clickPar">
                      <p:stCondLst>
                        <p:cond delay="0"/>
                      </p:stCondLst>
                      <p:childTnLst>
                        <p:par>
                          <p:cTn id="3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 nodeType="clickPar">
                      <p:stCondLst>
                        <p:cond delay="0"/>
                      </p:stCondLst>
                      <p:childTnLst>
                        <p:par>
                          <p:cTn id="3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8" grpId="2" animBg="1"/>
      <p:bldP spid="78" grpId="3" animBg="1"/>
      <p:bldP spid="78" grpId="4" animBg="1"/>
      <p:bldP spid="78" grpId="5" animBg="1"/>
      <p:bldP spid="78" grpId="6" animBg="1"/>
      <p:bldP spid="78" grpId="7" animBg="1"/>
      <p:bldP spid="78" grpId="8" animBg="1"/>
      <p:bldP spid="78" grpId="9" animBg="1"/>
      <p:bldP spid="78" grpId="10" animBg="1"/>
      <p:bldP spid="78" grpId="11" animBg="1"/>
      <p:bldP spid="78" grpId="12" animBg="1"/>
      <p:bldP spid="78" grpId="13" animBg="1"/>
      <p:bldP spid="79" grpId="0" animBg="1"/>
      <p:bldP spid="79" grpId="1" animBg="1"/>
      <p:bldP spid="79" grpId="2" animBg="1"/>
      <p:bldP spid="79" grpId="3" animBg="1"/>
      <p:bldP spid="79" grpId="4" animBg="1"/>
      <p:bldP spid="79" grpId="5" animBg="1"/>
      <p:bldP spid="79" grpId="6" animBg="1"/>
      <p:bldP spid="79" grpId="7" animBg="1"/>
      <p:bldP spid="79" grpId="8" animBg="1"/>
      <p:bldP spid="79" grpId="9" animBg="1"/>
      <p:bldP spid="79" grpId="10" animBg="1"/>
      <p:bldP spid="79" grpId="11" animBg="1"/>
      <p:bldP spid="79" grpId="12" animBg="1"/>
      <p:bldP spid="79" grpId="13" animBg="1"/>
      <p:bldP spid="80" grpId="0" animBg="1"/>
      <p:bldP spid="80" grpId="1" animBg="1"/>
      <p:bldP spid="80" grpId="2" animBg="1"/>
      <p:bldP spid="80" grpId="3" animBg="1"/>
      <p:bldP spid="80" grpId="4" animBg="1"/>
      <p:bldP spid="80" grpId="5" animBg="1"/>
      <p:bldP spid="80" grpId="6" animBg="1"/>
      <p:bldP spid="80" grpId="7" animBg="1"/>
      <p:bldP spid="80" grpId="8" animBg="1"/>
      <p:bldP spid="80" grpId="9" animBg="1"/>
      <p:bldP spid="80" grpId="10" animBg="1"/>
      <p:bldP spid="80" grpId="11" animBg="1"/>
      <p:bldP spid="80" grpId="12" animBg="1"/>
      <p:bldP spid="80" grpId="13" animBg="1"/>
      <p:bldP spid="81" grpId="0" animBg="1"/>
      <p:bldP spid="81" grpId="1" animBg="1"/>
      <p:bldP spid="81" grpId="2" animBg="1"/>
      <p:bldP spid="81" grpId="3" animBg="1"/>
      <p:bldP spid="81" grpId="4" animBg="1"/>
      <p:bldP spid="81" grpId="5" animBg="1"/>
      <p:bldP spid="81" grpId="6" animBg="1"/>
      <p:bldP spid="81" grpId="7" animBg="1"/>
      <p:bldP spid="81" grpId="8" animBg="1"/>
      <p:bldP spid="81" grpId="9" animBg="1"/>
      <p:bldP spid="81" grpId="10" animBg="1"/>
      <p:bldP spid="81" grpId="11" animBg="1"/>
      <p:bldP spid="81" grpId="12" animBg="1"/>
      <p:bldP spid="81" grpId="13" animBg="1"/>
      <p:bldP spid="82" grpId="0" animBg="1"/>
      <p:bldP spid="82" grpId="1" animBg="1"/>
      <p:bldP spid="82" grpId="2" animBg="1"/>
      <p:bldP spid="82" grpId="3" animBg="1"/>
      <p:bldP spid="82" grpId="4" animBg="1"/>
      <p:bldP spid="82" grpId="5" animBg="1"/>
      <p:bldP spid="82" grpId="6" animBg="1"/>
      <p:bldP spid="82" grpId="7" animBg="1"/>
      <p:bldP spid="82" grpId="8" animBg="1"/>
      <p:bldP spid="82" grpId="9" animBg="1"/>
      <p:bldP spid="82" grpId="10" animBg="1"/>
      <p:bldP spid="82" grpId="11" animBg="1"/>
      <p:bldP spid="82" grpId="12" animBg="1"/>
      <p:bldP spid="82" grpId="13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32" grpId="0"/>
      <p:bldP spid="138" grpId="0"/>
      <p:bldP spid="139" grpId="0"/>
      <p:bldP spid="145" grpId="0"/>
      <p:bldP spid="14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33797" name="AutoShape 23"/>
          <p:cNvSpPr>
            <a:spLocks noChangeArrowheads="1"/>
          </p:cNvSpPr>
          <p:nvPr/>
        </p:nvSpPr>
        <p:spPr bwMode="auto">
          <a:xfrm>
            <a:off x="0" y="2514600"/>
            <a:ext cx="8534400" cy="2514600"/>
          </a:xfrm>
          <a:prstGeom prst="cloudCallout">
            <a:avLst>
              <a:gd name="adj1" fmla="val -37630"/>
              <a:gd name="adj2" fmla="val 62245"/>
            </a:avLst>
          </a:prstGeom>
          <a:gradFill rotWithShape="1">
            <a:gsLst>
              <a:gs pos="0">
                <a:schemeClr val="accent1"/>
              </a:gs>
              <a:gs pos="100000">
                <a:srgbClr val="FF6600"/>
              </a:gs>
            </a:gsLst>
            <a:lin ang="5400000" scaled="1"/>
          </a:gradFill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9900"/>
                </a:solidFill>
              </a:rPr>
              <a:t>   </a:t>
            </a:r>
            <a:r>
              <a:rPr lang="en-US" sz="2000">
                <a:solidFill>
                  <a:srgbClr val="990000"/>
                </a:solidFill>
                <a:latin typeface="Times New Roman" pitchFamily="18" charset="0"/>
              </a:rPr>
              <a:t>Hiện nay một số loài thú thuộc động vật hoang dã đang có nguy cơ bị diệt chủng. Do nạn buôn bán, săn bắt …. Động vật hoang dã vô ý thức.</a:t>
            </a:r>
            <a:endParaRPr lang="en-US" sz="2000">
              <a:solidFill>
                <a:srgbClr val="990000"/>
              </a:solidFill>
              <a:latin typeface=".VnTime" pitchFamily="34" charset="0"/>
            </a:endParaRPr>
          </a:p>
        </p:txBody>
      </p:sp>
      <p:sp>
        <p:nvSpPr>
          <p:cNvPr id="33798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33804" name="Text Box 20"/>
          <p:cNvSpPr txBox="1">
            <a:spLocks noChangeArrowheads="1"/>
          </p:cNvSpPr>
          <p:nvPr/>
        </p:nvSpPr>
        <p:spPr bwMode="auto">
          <a:xfrm>
            <a:off x="381000" y="381000"/>
            <a:ext cx="708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/>
              <a:t>1</a:t>
            </a:r>
            <a:r>
              <a:rPr lang="en-US" sz="2000"/>
              <a:t>. Sự nuôi và  dạy con của loài hổ.</a:t>
            </a:r>
            <a:r>
              <a:rPr lang="en-US" sz="2000" b="1"/>
              <a:t> </a:t>
            </a:r>
          </a:p>
        </p:txBody>
      </p:sp>
      <p:sp>
        <p:nvSpPr>
          <p:cNvPr id="33805" name="Text Box 21"/>
          <p:cNvSpPr txBox="1">
            <a:spLocks noChangeArrowheads="1"/>
          </p:cNvSpPr>
          <p:nvPr/>
        </p:nvSpPr>
        <p:spPr bwMode="auto">
          <a:xfrm>
            <a:off x="457200" y="838200"/>
            <a:ext cx="3998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và dạy con của hươu. </a:t>
            </a:r>
          </a:p>
        </p:txBody>
      </p:sp>
      <p:sp>
        <p:nvSpPr>
          <p:cNvPr id="33806" name="Text Box 22"/>
          <p:cNvSpPr txBox="1">
            <a:spLocks noChangeArrowheads="1"/>
          </p:cNvSpPr>
          <p:nvPr/>
        </p:nvSpPr>
        <p:spPr bwMode="auto">
          <a:xfrm>
            <a:off x="381000" y="1371600"/>
            <a:ext cx="4578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3. Trò chơi: “Thú săn mồi và con mồi”. </a:t>
            </a:r>
          </a:p>
        </p:txBody>
      </p:sp>
      <p:sp>
        <p:nvSpPr>
          <p:cNvPr id="33808" name="Slide Number Placeholder 2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41C7E5-A30F-47FA-95A2-BE43ECF896F1}" type="slidenum">
              <a:rPr lang="en-US" sz="1200" smtClean="0"/>
              <a:pPr/>
              <a:t>34</a:t>
            </a:fld>
            <a:endParaRPr lang="en-US" sz="1200"/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31"/>
          <p:cNvGrpSpPr>
            <a:grpSpLocks/>
          </p:cNvGrpSpPr>
          <p:nvPr/>
        </p:nvGrpSpPr>
        <p:grpSpPr bwMode="auto">
          <a:xfrm>
            <a:off x="0" y="0"/>
            <a:ext cx="9202738" cy="6921500"/>
            <a:chOff x="-1" y="0"/>
            <a:chExt cx="5797" cy="4360"/>
          </a:xfrm>
        </p:grpSpPr>
        <p:pic>
          <p:nvPicPr>
            <p:cNvPr id="34825" name="Picture 32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6" name="Picture 33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7" name="Picture 34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8" name="Picture 35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916" name="Picture 9" descr="Nguoi-Viet-Nam-ngang-nhien-san-va-an-dong-vat-hoang-da-231673-1"/>
          <p:cNvPicPr>
            <a:picLocks noChangeAspect="1" noChangeArrowheads="1"/>
          </p:cNvPicPr>
          <p:nvPr/>
        </p:nvPicPr>
        <p:blipFill>
          <a:blip r:embed="rId4">
            <a:lum/>
          </a:blip>
          <a:srcRect l="26282" t="30270"/>
          <a:stretch>
            <a:fillRect/>
          </a:stretch>
        </p:blipFill>
        <p:spPr bwMode="auto">
          <a:xfrm>
            <a:off x="228600" y="228600"/>
            <a:ext cx="4191000" cy="3276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820" name="Date Placeholder 1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4821" name="Slide Number Placeholder 1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3662E3-BA6A-44F3-92A4-A87BCFEAF90D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38925" name="Picture 13" descr="G:\con hổ\0ho27.jpg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/>
          <a:stretch>
            <a:fillRect/>
          </a:stretch>
        </p:blipFill>
        <p:spPr bwMode="auto">
          <a:xfrm>
            <a:off x="4495800" y="228600"/>
            <a:ext cx="44196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926" name="Picture 14" descr="G:\hươu\thitde141108.jpg"/>
          <p:cNvPicPr>
            <a:picLocks noChangeAspect="1" noChangeArrowheads="1"/>
          </p:cNvPicPr>
          <p:nvPr/>
        </p:nvPicPr>
        <p:blipFill>
          <a:blip r:embed="rId6">
            <a:lum bright="10000"/>
          </a:blip>
          <a:srcRect/>
          <a:stretch>
            <a:fillRect/>
          </a:stretch>
        </p:blipFill>
        <p:spPr bwMode="auto">
          <a:xfrm>
            <a:off x="0" y="3581400"/>
            <a:ext cx="4648200" cy="3276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927" name="Picture 15" descr="G:\con hổ\100916214549-632-986.jpg"/>
          <p:cNvPicPr>
            <a:picLocks noChangeAspect="1" noChangeArrowheads="1"/>
          </p:cNvPicPr>
          <p:nvPr/>
        </p:nvPicPr>
        <p:blipFill>
          <a:blip r:embed="rId7">
            <a:lum bright="10000"/>
          </a:blip>
          <a:srcRect/>
          <a:stretch>
            <a:fillRect/>
          </a:stretch>
        </p:blipFill>
        <p:spPr bwMode="auto">
          <a:xfrm>
            <a:off x="4724400" y="3352800"/>
            <a:ext cx="4419600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ai truc 0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11" descr="Master Of His Domain, Sumatran Tiger"/>
          <p:cNvPicPr>
            <a:picLocks noChangeAspect="1" noChangeArrowheads="1"/>
          </p:cNvPicPr>
          <p:nvPr/>
        </p:nvPicPr>
        <p:blipFill>
          <a:blip r:embed="rId4">
            <a:lum/>
          </a:blip>
          <a:srcRect/>
          <a:stretch>
            <a:fillRect/>
          </a:stretch>
        </p:blipFill>
        <p:spPr bwMode="auto">
          <a:xfrm>
            <a:off x="0" y="0"/>
            <a:ext cx="4648200" cy="4114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2716" name="Picture 12" descr="red_stag_majestic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/>
          <a:stretch>
            <a:fillRect/>
          </a:stretch>
        </p:blipFill>
        <p:spPr bwMode="auto">
          <a:xfrm>
            <a:off x="4648200" y="0"/>
            <a:ext cx="4495800" cy="4114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5845" name="TextBox 7"/>
          <p:cNvSpPr txBox="1">
            <a:spLocks noChangeArrowheads="1"/>
          </p:cNvSpPr>
          <p:nvPr/>
        </p:nvSpPr>
        <p:spPr bwMode="auto">
          <a:xfrm>
            <a:off x="-76199" y="4343400"/>
            <a:ext cx="9448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Hổ, hươu là những loài thú hoang dã sống trong rừng. </a:t>
            </a:r>
          </a:p>
          <a:p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Chúng có cuộc sống riêng và tạo nên vẻ đẹp nên thơ của</a:t>
            </a:r>
          </a:p>
          <a:p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 rừng không những thế chúng còn góp phần cân bằng hệ</a:t>
            </a:r>
          </a:p>
          <a:p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 sinh thái trong thiên nhiên. Vì thế,  chúng cần bảo cần làm gì để bảo vệ động hoang dã ?  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9"/>
          <p:cNvSpPr txBox="1">
            <a:spLocks noChangeArrowheads="1"/>
          </p:cNvSpPr>
          <p:nvPr/>
        </p:nvSpPr>
        <p:spPr bwMode="auto">
          <a:xfrm>
            <a:off x="2895600" y="1524000"/>
            <a:ext cx="2438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grpSp>
        <p:nvGrpSpPr>
          <p:cNvPr id="36867" name="Group 14"/>
          <p:cNvGrpSpPr>
            <a:grpSpLocks/>
          </p:cNvGrpSpPr>
          <p:nvPr/>
        </p:nvGrpSpPr>
        <p:grpSpPr bwMode="auto">
          <a:xfrm>
            <a:off x="0" y="-14288"/>
            <a:ext cx="9202738" cy="6921501"/>
            <a:chOff x="-1" y="0"/>
            <a:chExt cx="5797" cy="4360"/>
          </a:xfrm>
        </p:grpSpPr>
        <p:pic>
          <p:nvPicPr>
            <p:cNvPr id="36884" name="Picture 15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5" name="Picture 16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6" name="Picture 17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7" name="Picture 18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 Box 24"/>
          <p:cNvSpPr txBox="1">
            <a:spLocks noChangeArrowheads="1"/>
          </p:cNvSpPr>
          <p:nvPr/>
        </p:nvSpPr>
        <p:spPr bwMode="auto">
          <a:xfrm>
            <a:off x="685800" y="2209800"/>
            <a:ext cx="8229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- </a:t>
            </a:r>
            <a:r>
              <a:rPr lang="en-US" sz="2000" b="1"/>
              <a:t>Chúng ta cần bảo vệ thú thuộc </a:t>
            </a:r>
            <a:r>
              <a:rPr lang="vi-VN" sz="2000" b="1"/>
              <a:t>đ</a:t>
            </a:r>
            <a:r>
              <a:rPr lang="en-US" sz="2000" b="1"/>
              <a:t>ộng vật hoang dã, tuyệt </a:t>
            </a:r>
            <a:r>
              <a:rPr lang="vi-VN" sz="2000" b="1"/>
              <a:t>đ</a:t>
            </a:r>
            <a:r>
              <a:rPr lang="en-US" sz="2000" b="1"/>
              <a:t>ối không s</a:t>
            </a:r>
            <a:r>
              <a:rPr lang="vi-VN" sz="2000" b="1"/>
              <a:t>ă</a:t>
            </a:r>
            <a:r>
              <a:rPr lang="en-US" sz="2000" b="1"/>
              <a:t>n bắt, mua bán ....các loại thú quý.</a:t>
            </a: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381000" y="480060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000" b="1"/>
              <a:t>  - Tuyên truyền mọi ng</a:t>
            </a:r>
            <a:r>
              <a:rPr lang="vi-VN" sz="2000" b="1"/>
              <a:t>ư</a:t>
            </a:r>
            <a:r>
              <a:rPr lang="en-US" sz="2000" b="1"/>
              <a:t>ời nâng cao ý thức bảo vệ các loài thú.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endParaRPr lang="en-US" sz="2000" b="1"/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685800" y="3124200"/>
            <a:ext cx="845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000" b="1"/>
              <a:t>- Không </a:t>
            </a:r>
            <a:r>
              <a:rPr lang="vi-VN" sz="2000" b="1"/>
              <a:t>đ</a:t>
            </a:r>
            <a:r>
              <a:rPr lang="en-US" sz="2000" b="1"/>
              <a:t>ốt phá rừng, giữ môi tr</a:t>
            </a:r>
            <a:r>
              <a:rPr lang="vi-VN" sz="2000" b="1"/>
              <a:t>ư</a:t>
            </a:r>
            <a:r>
              <a:rPr lang="en-US" sz="2000" b="1"/>
              <a:t>ờng sống trong sạch cho các loài thú…</a:t>
            </a: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762000" y="3886200"/>
            <a:ext cx="8610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 - </a:t>
            </a:r>
            <a:r>
              <a:rPr lang="en-US" sz="2000" b="1"/>
              <a:t>Yêu quý các loài </a:t>
            </a:r>
            <a:r>
              <a:rPr lang="vi-VN" sz="2000" b="1"/>
              <a:t>đ</a:t>
            </a:r>
            <a:r>
              <a:rPr lang="en-US" sz="2000" b="1"/>
              <a:t>ộng vật có ích, có tinh thần và hành vi bảo vệ các loài </a:t>
            </a:r>
            <a:r>
              <a:rPr lang="vi-VN" sz="2000" b="1"/>
              <a:t>đ</a:t>
            </a:r>
            <a:r>
              <a:rPr lang="en-US" sz="2000" b="1"/>
              <a:t>ộng vật, </a:t>
            </a:r>
            <a:r>
              <a:rPr lang="vi-VN" sz="2000" b="1"/>
              <a:t>đ</a:t>
            </a:r>
            <a:r>
              <a:rPr lang="en-US" sz="2000" b="1"/>
              <a:t>ặc biệt là các loài </a:t>
            </a:r>
            <a:r>
              <a:rPr lang="vi-VN" sz="2000" b="1"/>
              <a:t>đ</a:t>
            </a:r>
            <a:r>
              <a:rPr lang="en-US" sz="2000" b="1"/>
              <a:t>ộng vật quý hiếm.</a:t>
            </a:r>
          </a:p>
        </p:txBody>
      </p:sp>
      <p:sp>
        <p:nvSpPr>
          <p:cNvPr id="41993" name="AutoShape 23"/>
          <p:cNvSpPr>
            <a:spLocks noChangeArrowheads="1"/>
          </p:cNvSpPr>
          <p:nvPr/>
        </p:nvSpPr>
        <p:spPr bwMode="auto">
          <a:xfrm>
            <a:off x="609600" y="0"/>
            <a:ext cx="8534400" cy="2057400"/>
          </a:xfrm>
          <a:prstGeom prst="cloudCallout">
            <a:avLst>
              <a:gd name="adj1" fmla="val -38352"/>
              <a:gd name="adj2" fmla="val 87472"/>
            </a:avLst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path path="rect">
              <a:fillToRect l="100000" t="100000"/>
            </a:path>
            <a:tileRect r="-100000" b="-100000"/>
          </a:gradFill>
          <a:ln w="38100">
            <a:solidFill>
              <a:srgbClr val="FFFF00"/>
            </a:solidFill>
            <a:round/>
            <a:headEnd/>
            <a:tailEnd/>
          </a:ln>
          <a:effectLst>
            <a:outerShdw blurRad="63500" sx="102000" sy="102000" algn="ctr" rotWithShape="0">
              <a:srgbClr val="FFFF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>
            <a:bevelT w="114300" prst="hardEdge"/>
            <a:extrusionClr>
              <a:srgbClr val="FF0000"/>
            </a:extrusionClr>
            <a:contourClr>
              <a:srgbClr val="FF0000"/>
            </a:contourClr>
          </a:sp3d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 sz="2000" dirty="0">
              <a:solidFill>
                <a:srgbClr val="990000"/>
              </a:solidFill>
              <a:latin typeface="Arial"/>
            </a:endParaRPr>
          </a:p>
        </p:txBody>
      </p:sp>
      <p:sp>
        <p:nvSpPr>
          <p:cNvPr id="36877" name="Slide Number Placeholder 2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7D268F-B204-468F-8502-CA37765E26F5}" type="slidenum">
              <a:rPr lang="en-US" sz="1200" smtClean="0"/>
              <a:pPr/>
              <a:t>37</a:t>
            </a:fld>
            <a:endParaRPr lang="en-US" sz="1200"/>
          </a:p>
        </p:txBody>
      </p:sp>
      <p:sp>
        <p:nvSpPr>
          <p:cNvPr id="21" name="Rectangle 20"/>
          <p:cNvSpPr/>
          <p:nvPr/>
        </p:nvSpPr>
        <p:spPr>
          <a:xfrm>
            <a:off x="2667000" y="533400"/>
            <a:ext cx="326243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GIÁO DỤC</a:t>
            </a:r>
          </a:p>
        </p:txBody>
      </p:sp>
    </p:spTree>
    <p:custDataLst>
      <p:tags r:id="rId1"/>
    </p:custDataLst>
  </p:cSld>
  <p:clrMapOvr>
    <a:masterClrMapping/>
  </p:clrMapOvr>
  <p:transition spd="med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/>
          </a:p>
        </p:txBody>
      </p:sp>
      <p:sp>
        <p:nvSpPr>
          <p:cNvPr id="37893" name="Text Box 12"/>
          <p:cNvSpPr txBox="1">
            <a:spLocks noChangeArrowheads="1"/>
          </p:cNvSpPr>
          <p:nvPr/>
        </p:nvSpPr>
        <p:spPr bwMode="auto">
          <a:xfrm>
            <a:off x="3733800" y="0"/>
            <a:ext cx="1643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u="sng">
                <a:solidFill>
                  <a:srgbClr val="0000FF"/>
                </a:solidFill>
              </a:rPr>
              <a:t>Khoa học</a:t>
            </a:r>
            <a:r>
              <a:rPr lang="en-US" sz="1600" b="1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37894" name="Text Box 16"/>
          <p:cNvSpPr txBox="1">
            <a:spLocks noChangeArrowheads="1"/>
          </p:cNvSpPr>
          <p:nvPr/>
        </p:nvSpPr>
        <p:spPr bwMode="auto">
          <a:xfrm>
            <a:off x="609600" y="482025"/>
            <a:ext cx="800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Sự  nuôi  và dạy con của một số loài thú</a:t>
            </a:r>
          </a:p>
        </p:txBody>
      </p:sp>
      <p:sp>
        <p:nvSpPr>
          <p:cNvPr id="37898" name="Text Box 20"/>
          <p:cNvSpPr txBox="1">
            <a:spLocks noChangeArrowheads="1"/>
          </p:cNvSpPr>
          <p:nvPr/>
        </p:nvSpPr>
        <p:spPr bwMode="auto">
          <a:xfrm>
            <a:off x="381000" y="1371600"/>
            <a:ext cx="708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1. Sự nuôi và dạy con của loài hổ.</a:t>
            </a:r>
            <a:r>
              <a:rPr lang="en-US" sz="2000" b="1"/>
              <a:t> </a:t>
            </a:r>
          </a:p>
        </p:txBody>
      </p:sp>
      <p:sp>
        <p:nvSpPr>
          <p:cNvPr id="37899" name="Text Box 21"/>
          <p:cNvSpPr txBox="1">
            <a:spLocks noChangeArrowheads="1"/>
          </p:cNvSpPr>
          <p:nvPr/>
        </p:nvSpPr>
        <p:spPr bwMode="auto">
          <a:xfrm>
            <a:off x="457200" y="1905000"/>
            <a:ext cx="3998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2. Sự nuôi và dạy con của hươu. </a:t>
            </a:r>
          </a:p>
        </p:txBody>
      </p:sp>
      <p:sp>
        <p:nvSpPr>
          <p:cNvPr id="37900" name="Text Box 22"/>
          <p:cNvSpPr txBox="1">
            <a:spLocks noChangeArrowheads="1"/>
          </p:cNvSpPr>
          <p:nvPr/>
        </p:nvSpPr>
        <p:spPr bwMode="auto">
          <a:xfrm>
            <a:off x="381000" y="2362200"/>
            <a:ext cx="5830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3. Thực hành sắm vai: “Thú săn mồi và con mồi”. </a:t>
            </a:r>
          </a:p>
        </p:txBody>
      </p:sp>
      <p:sp>
        <p:nvSpPr>
          <p:cNvPr id="37901" name="Date Placeholder 2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 sz="1200"/>
          </a:p>
        </p:txBody>
      </p:sp>
      <p:sp>
        <p:nvSpPr>
          <p:cNvPr id="37902" name="Slide Number Placeholder 2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58FD86-F766-4D63-A90F-1C8492031D82}" type="slidenum">
              <a:rPr lang="en-US" sz="1200" smtClean="0"/>
              <a:pPr/>
              <a:t>38</a:t>
            </a:fld>
            <a:endParaRPr lang="en-US" sz="1200"/>
          </a:p>
        </p:txBody>
      </p:sp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3">
            <a:lum bright="-10000" contrast="42000"/>
          </a:blip>
          <a:srcRect/>
          <a:stretch>
            <a:fillRect/>
          </a:stretch>
        </p:blipFill>
        <p:spPr bwMode="auto">
          <a:xfrm>
            <a:off x="5029200" y="2895600"/>
            <a:ext cx="3886200" cy="2209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37904" name="Group 27"/>
          <p:cNvGrpSpPr>
            <a:grpSpLocks/>
          </p:cNvGrpSpPr>
          <p:nvPr/>
        </p:nvGrpSpPr>
        <p:grpSpPr bwMode="auto">
          <a:xfrm>
            <a:off x="0" y="2819400"/>
            <a:ext cx="5105400" cy="2438400"/>
            <a:chOff x="0" y="2667000"/>
            <a:chExt cx="4876800" cy="2438400"/>
          </a:xfrm>
        </p:grpSpPr>
        <p:pic>
          <p:nvPicPr>
            <p:cNvPr id="26" name="Picture 23"/>
            <p:cNvPicPr>
              <a:picLocks noChangeAspect="1" noChangeArrowheads="1"/>
            </p:cNvPicPr>
            <p:nvPr/>
          </p:nvPicPr>
          <p:blipFill>
            <a:blip r:embed="rId4">
              <a:lum contrast="36000"/>
            </a:blip>
            <a:srcRect/>
            <a:stretch>
              <a:fillRect/>
            </a:stretch>
          </p:blipFill>
          <p:spPr bwMode="auto">
            <a:xfrm>
              <a:off x="0" y="2667000"/>
              <a:ext cx="2895600" cy="24384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27" name="Picture 24"/>
            <p:cNvPicPr>
              <a:picLocks noChangeAspect="1" noChangeArrowheads="1"/>
            </p:cNvPicPr>
            <p:nvPr/>
          </p:nvPicPr>
          <p:blipFill>
            <a:blip r:embed="rId5">
              <a:lum contrast="36000"/>
            </a:blip>
            <a:srcRect/>
            <a:stretch>
              <a:fillRect/>
            </a:stretch>
          </p:blipFill>
          <p:spPr bwMode="auto">
            <a:xfrm>
              <a:off x="2819400" y="2743200"/>
              <a:ext cx="2057400" cy="23622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29" name="AutoShape 43"/>
          <p:cNvSpPr>
            <a:spLocks noChangeArrowheads="1"/>
          </p:cNvSpPr>
          <p:nvPr/>
        </p:nvSpPr>
        <p:spPr bwMode="auto">
          <a:xfrm>
            <a:off x="457200" y="5105400"/>
            <a:ext cx="8686800" cy="1371600"/>
          </a:xfrm>
          <a:prstGeom prst="ribbon">
            <a:avLst>
              <a:gd name="adj1" fmla="val 12500"/>
              <a:gd name="adj2" fmla="val 75000"/>
            </a:avLst>
          </a:prstGeom>
          <a:gradFill rotWithShape="1">
            <a:gsLst>
              <a:gs pos="0">
                <a:srgbClr val="FF0000"/>
              </a:gs>
              <a:gs pos="100000">
                <a:srgbClr val="EEFAA4"/>
              </a:gs>
            </a:gsLst>
            <a:lin ang="18900000" scaled="1"/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000" b="1" u="sng"/>
              <a:t>Nhận xét:</a:t>
            </a:r>
          </a:p>
          <a:p>
            <a:r>
              <a:rPr lang="en-US" sz="2000" b="1" u="sng"/>
              <a:t>Dặn dò: </a:t>
            </a:r>
            <a:r>
              <a:rPr lang="en-US" sz="2000" b="1"/>
              <a:t>vế nhà xem lại bài, chuẩn bị tranh hoa quả, </a:t>
            </a:r>
          </a:p>
          <a:p>
            <a:r>
              <a:rPr lang="en-US" sz="2000" b="1"/>
              <a:t>động vật chuẩn bị cho tiết ôn tập</a:t>
            </a:r>
            <a:r>
              <a:rPr lang="en-US" sz="2000"/>
              <a:t>. 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AQNWONMCATXN55JCAWE8DV7CAXUYVEGCA9SW78YCANYOEU4CACNXEM1CAWVL4JICATENOCTCAHM63YVCADD4DLACAJ06RF9CA6UA1BNCAAI8GZACAO4DD1DCATHJ1R8CAR9YEFJCAYZCPBNCAGJPUO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3429000"/>
            <a:ext cx="1676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AL9FGI9CANPUQU4CAMCUNIACAHD43LGCAG5Y00DCA3TGC99CA8NGD8QCAMJVULOCACNPNWACALPXFIICA7D5PZACAI1L6JUCATVLIQ1CA9NUI7VCAIC11ECCATEJRM9CAYDFNWDCAG32DOMCAJ03JJ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876800"/>
            <a:ext cx="1676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AHBZ1U4CA83GUTMCA65JL9TCAWJBCC3CAGG59XVCAFGR873CAT9H0U3CAJC4C2ICACA198VCAJU0BESCAP01Y4FCAK19KF2CAWSERJ4CAYGRJH4CAORJI5WCAD39U57CADN7H5TCA15HTAGCALU62H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905000"/>
            <a:ext cx="16764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AT95VCVCA9NGBOUCAUVCZZPCAO3NZNDCA20JCZ9CAIN021NCAZG0ON1CA31PCVUCA1JWLAPCA3JCRCXCAAUDL2ECAUMJYM0CAAOCY1YCA0V03AACAUW5FGICAZPH1BGCAMMF3W0CA66IT65CABAOF4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2800" y="152400"/>
            <a:ext cx="1676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28600" y="1309688"/>
            <a:ext cx="6324600" cy="1077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a. Động vật đẻ một lứa nhiều con :</a:t>
            </a:r>
          </a:p>
        </p:txBody>
      </p:sp>
      <p:sp>
        <p:nvSpPr>
          <p:cNvPr id="5128" name="Text Box 7"/>
          <p:cNvSpPr txBox="1">
            <a:spLocks noChangeArrowheads="1"/>
          </p:cNvSpPr>
          <p:nvPr/>
        </p:nvSpPr>
        <p:spPr bwMode="auto">
          <a:xfrm>
            <a:off x="304800" y="381000"/>
            <a:ext cx="6400800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2.Động vật trong các hình bên đây: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09600" y="3733800"/>
            <a:ext cx="6019800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b. Động vật đẻ một lứa một con :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28600" y="1295400"/>
            <a:ext cx="6858000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a. Động vật nào một lứa đẻ nhiều con?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609600" y="3733800"/>
            <a:ext cx="6553200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b.Động vật nào một lứa đẻ một con?</a:t>
            </a:r>
          </a:p>
        </p:txBody>
      </p:sp>
      <p:sp>
        <p:nvSpPr>
          <p:cNvPr id="5134" name="Slide Number Placeholder 2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09902D-64E1-4591-894D-3C89BF33386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54167 0.5993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300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54167 -0.0023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-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25834 0.1444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72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-0.27083 -0.4571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0" y="-22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20" grpId="0"/>
      <p:bldP spid="13321" grpId="0"/>
      <p:bldP spid="133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G:\con hổ\jungle-trees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7" name="Group 11"/>
          <p:cNvGrpSpPr>
            <a:grpSpLocks/>
          </p:cNvGrpSpPr>
          <p:nvPr/>
        </p:nvGrpSpPr>
        <p:grpSpPr bwMode="auto">
          <a:xfrm>
            <a:off x="-228600" y="-228600"/>
            <a:ext cx="9753600" cy="7620000"/>
            <a:chOff x="-144" y="-144"/>
            <a:chExt cx="6035" cy="4800"/>
          </a:xfrm>
        </p:grpSpPr>
        <p:pic>
          <p:nvPicPr>
            <p:cNvPr id="6157" name="Picture 6" descr="WhitecornerFlower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0654549">
              <a:off x="4559" y="2083"/>
              <a:ext cx="1332" cy="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8" name="Picture 7" descr="WhitecornerFlow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96" y="1584"/>
              <a:ext cx="1384" cy="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9" name="Picture 8" descr="00179[1]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392" y="3984"/>
              <a:ext cx="307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0" name="Picture 9" descr="WhitecornerFlow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0800000">
              <a:off x="4944" y="-144"/>
              <a:ext cx="816" cy="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1" name="Picture 10" descr="WhitecornerFlow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0800000" flipH="1">
              <a:off x="-144" y="-144"/>
              <a:ext cx="1173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3" descr="G:\con hổ\jungle-trees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0" y="0"/>
            <a:ext cx="8890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G:\con hổ\jungle-trees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000" y="-228600"/>
            <a:ext cx="8890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Oval 24"/>
          <p:cNvSpPr>
            <a:spLocks noChangeArrowheads="1"/>
          </p:cNvSpPr>
          <p:nvPr/>
        </p:nvSpPr>
        <p:spPr bwMode="auto">
          <a:xfrm>
            <a:off x="381000" y="381000"/>
            <a:ext cx="3989388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0000"/>
                </a:solidFill>
              </a:rPr>
              <a:t>Khởiđộng</a:t>
            </a:r>
          </a:p>
          <a:p>
            <a:pPr algn="ctr" eaLnBrk="0" hangingPunct="0"/>
            <a:endParaRPr lang="en-US"/>
          </a:p>
        </p:txBody>
      </p:sp>
      <p:pic>
        <p:nvPicPr>
          <p:cNvPr id="6151" name="Picture 20" descr="8"/>
          <p:cNvPicPr>
            <a:picLocks noChangeAspect="1" noChangeArrowheads="1" noCrop="1"/>
          </p:cNvPicPr>
          <p:nvPr/>
        </p:nvPicPr>
        <p:blipFill>
          <a:blip r:embed="rId8">
            <a:lum bright="-18000"/>
            <a:grayscl/>
          </a:blip>
          <a:srcRect/>
          <a:stretch>
            <a:fillRect/>
          </a:stretch>
        </p:blipFill>
        <p:spPr bwMode="auto">
          <a:xfrm>
            <a:off x="741363" y="4889500"/>
            <a:ext cx="33432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AutoShape 25"/>
          <p:cNvSpPr>
            <a:spLocks noChangeArrowheads="1"/>
          </p:cNvSpPr>
          <p:nvPr/>
        </p:nvSpPr>
        <p:spPr bwMode="auto">
          <a:xfrm>
            <a:off x="5624513" y="838200"/>
            <a:ext cx="3519487" cy="533400"/>
          </a:xfrm>
          <a:prstGeom prst="wedgeRectCallout">
            <a:avLst>
              <a:gd name="adj1" fmla="val -93819"/>
              <a:gd name="adj2" fmla="val 6789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2800"/>
              <a:t>Bài hát:Chú voi con</a:t>
            </a:r>
          </a:p>
        </p:txBody>
      </p:sp>
      <p:pic>
        <p:nvPicPr>
          <p:cNvPr id="6153" name="Picture 20" descr="8"/>
          <p:cNvPicPr>
            <a:picLocks noChangeAspect="1" noChangeArrowheads="1" noCrop="1"/>
          </p:cNvPicPr>
          <p:nvPr/>
        </p:nvPicPr>
        <p:blipFill>
          <a:blip r:embed="rId8">
            <a:lum bright="-18000"/>
            <a:grayscl/>
          </a:blip>
          <a:srcRect/>
          <a:stretch>
            <a:fillRect/>
          </a:stretch>
        </p:blipFill>
        <p:spPr bwMode="auto">
          <a:xfrm rot="-186311">
            <a:off x="4402138" y="4678363"/>
            <a:ext cx="4005262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4" name="Date Placeholder 1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6155" name="Slide Number Placeholder 1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3B895B-3A70-475F-9DE2-51885B7D6C9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163" name="chu voi co o ban do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-304800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833 -0.01111 L -0.44167 -0.0111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36111 -0.01111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765" fill="hold"/>
                                        <p:tgtEl>
                                          <p:spTgt spid="61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6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147FD-C2A0-4A2A-8CE0-AF3F6270DCF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31787" y="1676400"/>
            <a:ext cx="8812213" cy="2377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0" tIns="34286" rIns="68570" bIns="34286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Thứ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 </a:t>
            </a: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Năm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, </a:t>
            </a: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ngày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vi-VN" altLang="zh-CN" sz="3600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18</a:t>
            </a:r>
            <a:r>
              <a:rPr lang="en-US" altLang="zh-CN" sz="3600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tháng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4 </a:t>
            </a:r>
            <a:r>
              <a:rPr lang="en-US" altLang="zh-CN" sz="3600" dirty="0" err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năm</a:t>
            </a:r>
            <a:r>
              <a:rPr lang="en-US" altLang="zh-CN" sz="3600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2024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3600" u="sng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Khoa</a:t>
            </a:r>
            <a:r>
              <a:rPr lang="en-US" altLang="zh-CN" sz="3600" u="sng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3600" u="sng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học</a:t>
            </a:r>
            <a:endParaRPr lang="en-US" altLang="zh-CN" sz="3600" u="sng" dirty="0" smtClean="0">
              <a:solidFill>
                <a:srgbClr val="FF0000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zh-CN" u="sng" dirty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</a:t>
            </a:r>
            <a:r>
              <a:rPr lang="en-US" altLang="zh-CN" u="sng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:</a:t>
            </a:r>
            <a:r>
              <a:rPr lang="en-US" altLang="zh-CN" dirty="0" smtClean="0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nuôi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dạy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con</a:t>
            </a:r>
            <a:r>
              <a:rPr lang="vi-VN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loài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thú</a:t>
            </a:r>
            <a:r>
              <a:rPr lang="en-US" altLang="zh-C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4000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348887"/>
      </p:ext>
    </p:extLst>
  </p:cSld>
  <p:clrMapOvr>
    <a:masterClrMapping/>
  </p:clrMapOvr>
  <p:transition spd="med">
    <p:wheel spokes="8"/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938" y="5530850"/>
            <a:ext cx="6096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1981200" y="2209800"/>
            <a:ext cx="5486400" cy="1795463"/>
          </a:xfrm>
          <a:prstGeom prst="ellipse">
            <a:avLst/>
          </a:prstGeom>
          <a:solidFill>
            <a:srgbClr val="FFFF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4400" b="1" dirty="0" smtClean="0">
                <a:solidFill>
                  <a:srgbClr val="FF0000"/>
                </a:solidFill>
              </a:rPr>
              <a:t>Khám phá</a:t>
            </a:r>
            <a:endParaRPr lang="en-US" altLang="en-US" sz="44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505352"/>
      </p:ext>
    </p:extLst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22"/>
          <p:cNvSpPr txBox="1">
            <a:spLocks noChangeArrowheads="1"/>
          </p:cNvSpPr>
          <p:nvPr/>
        </p:nvSpPr>
        <p:spPr bwMode="auto">
          <a:xfrm>
            <a:off x="2667000" y="1465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150" name="Text Box 16"/>
          <p:cNvSpPr txBox="1">
            <a:spLocks noChangeArrowheads="1"/>
          </p:cNvSpPr>
          <p:nvPr/>
        </p:nvSpPr>
        <p:spPr bwMode="auto">
          <a:xfrm>
            <a:off x="0" y="228600"/>
            <a:ext cx="8915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nuôi và dạy con của một số loài thú</a:t>
            </a:r>
          </a:p>
        </p:txBody>
      </p:sp>
      <p:pic>
        <p:nvPicPr>
          <p:cNvPr id="24599" name="Picture 23"/>
          <p:cNvPicPr>
            <a:picLocks noChangeAspect="1" noChangeArrowheads="1"/>
          </p:cNvPicPr>
          <p:nvPr/>
        </p:nvPicPr>
        <p:blipFill>
          <a:blip r:embed="rId3">
            <a:lum bright="-10000" contrast="36000"/>
          </a:blip>
          <a:srcRect/>
          <a:stretch>
            <a:fillRect/>
          </a:stretch>
        </p:blipFill>
        <p:spPr bwMode="auto">
          <a:xfrm>
            <a:off x="228600" y="2133600"/>
            <a:ext cx="5257800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600" name="Picture 24"/>
          <p:cNvPicPr>
            <a:picLocks noChangeAspect="1" noChangeArrowheads="1"/>
          </p:cNvPicPr>
          <p:nvPr/>
        </p:nvPicPr>
        <p:blipFill>
          <a:blip r:embed="rId4">
            <a:lum bright="-10000" contrast="36000"/>
          </a:blip>
          <a:srcRect/>
          <a:stretch>
            <a:fillRect/>
          </a:stretch>
        </p:blipFill>
        <p:spPr bwMode="auto">
          <a:xfrm>
            <a:off x="5562600" y="2133600"/>
            <a:ext cx="3352800" cy="47244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180" name="Text Box 25"/>
          <p:cNvSpPr txBox="1">
            <a:spLocks noChangeArrowheads="1"/>
          </p:cNvSpPr>
          <p:nvPr/>
        </p:nvSpPr>
        <p:spPr bwMode="auto">
          <a:xfrm>
            <a:off x="1143000" y="61722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FF66"/>
                </a:solidFill>
              </a:rPr>
              <a:t>a) Hổ mẹ</a:t>
            </a:r>
            <a:r>
              <a:rPr lang="en-US"/>
              <a:t> </a:t>
            </a:r>
          </a:p>
        </p:txBody>
      </p:sp>
      <p:sp>
        <p:nvSpPr>
          <p:cNvPr id="7181" name="Text Box 26"/>
          <p:cNvSpPr txBox="1">
            <a:spLocks noChangeArrowheads="1"/>
          </p:cNvSpPr>
          <p:nvPr/>
        </p:nvSpPr>
        <p:spPr bwMode="auto">
          <a:xfrm>
            <a:off x="6477000" y="60960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FF66"/>
                </a:solidFill>
              </a:rPr>
              <a:t>b) Hổ con</a:t>
            </a:r>
            <a:r>
              <a:rPr lang="en-US"/>
              <a:t> </a:t>
            </a:r>
          </a:p>
        </p:txBody>
      </p:sp>
      <p:sp>
        <p:nvSpPr>
          <p:cNvPr id="7182" name="Date Placeholder 2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7183" name="Slide Number Placeholder 2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EAD557-28C3-463A-B2E7-38C52E68E97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304800" y="1524000"/>
            <a:ext cx="708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1. Sự nuôi  và dạy con của loài hổ.</a:t>
            </a:r>
            <a:r>
              <a:rPr lang="en-US" sz="2400" b="1"/>
              <a:t> 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d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2362200"/>
            <a:ext cx="3352800" cy="4495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8195" name="Group 14"/>
          <p:cNvGrpSpPr>
            <a:grpSpLocks/>
          </p:cNvGrpSpPr>
          <p:nvPr/>
        </p:nvGrpSpPr>
        <p:grpSpPr bwMode="auto">
          <a:xfrm>
            <a:off x="0" y="0"/>
            <a:ext cx="9202738" cy="6921500"/>
            <a:chOff x="-1" y="0"/>
            <a:chExt cx="5797" cy="4360"/>
          </a:xfrm>
        </p:grpSpPr>
        <p:pic>
          <p:nvPicPr>
            <p:cNvPr id="8206" name="Picture 15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7" name="Picture 16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8" name="Picture 17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9" name="Picture 18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196" name="Group 11"/>
          <p:cNvGrpSpPr>
            <a:grpSpLocks/>
          </p:cNvGrpSpPr>
          <p:nvPr/>
        </p:nvGrpSpPr>
        <p:grpSpPr bwMode="auto">
          <a:xfrm>
            <a:off x="-533400" y="-228600"/>
            <a:ext cx="9885363" cy="7620000"/>
            <a:chOff x="-144" y="-144"/>
            <a:chExt cx="6035" cy="4800"/>
          </a:xfrm>
        </p:grpSpPr>
        <p:pic>
          <p:nvPicPr>
            <p:cNvPr id="8201" name="Picture 6" descr="WhitecornerFlow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0654549">
              <a:off x="4559" y="2083"/>
              <a:ext cx="1332" cy="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2" name="Picture 7" descr="WhitecornerFlower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96" y="1584"/>
              <a:ext cx="1384" cy="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3" name="Picture 8" descr="00179[1]"/>
            <p:cNvPicPr>
              <a:picLocks noChangeAspect="1" noChangeArrowheads="1" noCrop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392" y="3984"/>
              <a:ext cx="307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4" name="Picture 9" descr="WhitecornerFlower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0800000">
              <a:off x="4944" y="-144"/>
              <a:ext cx="816" cy="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5" name="Picture 10" descr="WhitecornerFlower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0800000" flipH="1">
              <a:off x="-144" y="-144"/>
              <a:ext cx="1173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Picture 3" descr="G:\con hổ\jungle-trees0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 descr="G:\con hổ\jungle-trees0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" y="-228600"/>
            <a:ext cx="8458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 descr="11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71600" y="914400"/>
            <a:ext cx="5943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AutoShape 32"/>
          <p:cNvSpPr>
            <a:spLocks noChangeArrowheads="1"/>
          </p:cNvSpPr>
          <p:nvPr/>
        </p:nvSpPr>
        <p:spPr bwMode="auto">
          <a:xfrm>
            <a:off x="0" y="4191000"/>
            <a:ext cx="9525000" cy="2667000"/>
          </a:xfrm>
          <a:prstGeom prst="ribbon">
            <a:avLst>
              <a:gd name="adj1" fmla="val 12500"/>
              <a:gd name="adj2" fmla="val 68861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/>
              <a:t>  </a:t>
            </a:r>
            <a:r>
              <a:rPr lang="en-US" sz="3200" b="1">
                <a:solidFill>
                  <a:srgbClr val="FF6600"/>
                </a:solidFill>
              </a:rPr>
              <a:t>Cùng xem phim với yêu cầu sau:</a:t>
            </a:r>
            <a:r>
              <a:rPr lang="en-US"/>
              <a:t> </a:t>
            </a:r>
          </a:p>
          <a:p>
            <a:pPr>
              <a:buFontTx/>
              <a:buChar char="-"/>
            </a:pPr>
            <a:r>
              <a:rPr lang="en-US" sz="2400" b="1"/>
              <a:t> Hổ thường sinh sản vào mùa nào ?</a:t>
            </a:r>
          </a:p>
          <a:p>
            <a:pPr>
              <a:buFontTx/>
              <a:buChar char="-"/>
            </a:pPr>
            <a:r>
              <a:rPr lang="en-US" sz="2400" b="1"/>
              <a:t> Vì sau hổ mẹ không rời hổ con suốt tuần </a:t>
            </a:r>
          </a:p>
          <a:p>
            <a:r>
              <a:rPr lang="en-US" sz="2400" b="1"/>
              <a:t>   đầu sau khi sinh ?</a:t>
            </a:r>
          </a:p>
          <a:p>
            <a:pPr>
              <a:buFontTx/>
              <a:buChar char="-"/>
            </a:pPr>
            <a:r>
              <a:rPr lang="en-US" sz="2400" b="1"/>
              <a:t> Khi nào hổ mẹ dạy hổ con săn mồi ?</a:t>
            </a:r>
          </a:p>
          <a:p>
            <a:pPr>
              <a:buFontTx/>
              <a:buChar char="-"/>
            </a:pPr>
            <a:r>
              <a:rPr lang="en-US" sz="2400" b="1"/>
              <a:t> Khi nào hổ con có thể sống độc lập ? </a:t>
            </a:r>
          </a:p>
        </p:txBody>
      </p:sp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 tu.p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833 -0.01111 L -0.44167 -0.01111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36111 -0.01111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2516</TotalTime>
  <Words>2254</Words>
  <Application>Microsoft Office PowerPoint</Application>
  <PresentationFormat>On-screen Show (4:3)</PresentationFormat>
  <Paragraphs>281</Paragraphs>
  <Slides>38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SimSun</vt:lpstr>
      <vt:lpstr>.VnTime</vt:lpstr>
      <vt:lpstr>Arial</vt:lpstr>
      <vt:lpstr>HP001 4 hàng</vt:lpstr>
      <vt:lpstr>Times New Roman</vt:lpstr>
      <vt:lpstr>VNI-Avo</vt:lpstr>
      <vt:lpstr>VNI-Times</vt:lpstr>
      <vt:lpstr>VNI-Vari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DT:77.22.99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BENH VIEN MAY TINH</dc:creator>
  <cp:lastModifiedBy>DELL</cp:lastModifiedBy>
  <cp:revision>616</cp:revision>
  <dcterms:created xsi:type="dcterms:W3CDTF">2011-01-19T21:09:09Z</dcterms:created>
  <dcterms:modified xsi:type="dcterms:W3CDTF">2024-04-09T12:49:35Z</dcterms:modified>
</cp:coreProperties>
</file>