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583" r:id="rId2"/>
    <p:sldId id="354" r:id="rId3"/>
    <p:sldId id="338" r:id="rId4"/>
    <p:sldId id="355" r:id="rId5"/>
    <p:sldId id="339" r:id="rId6"/>
    <p:sldId id="340" r:id="rId7"/>
    <p:sldId id="341" r:id="rId8"/>
    <p:sldId id="342" r:id="rId9"/>
    <p:sldId id="356" r:id="rId10"/>
    <p:sldId id="343" r:id="rId11"/>
    <p:sldId id="344" r:id="rId12"/>
    <p:sldId id="357" r:id="rId13"/>
    <p:sldId id="345" r:id="rId14"/>
    <p:sldId id="294" r:id="rId15"/>
    <p:sldId id="346" r:id="rId16"/>
    <p:sldId id="358" r:id="rId17"/>
    <p:sldId id="359" r:id="rId18"/>
    <p:sldId id="350" r:id="rId19"/>
    <p:sldId id="375" r:id="rId20"/>
    <p:sldId id="270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UTM Avo" panose="02040603050506020204" pitchFamily="18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6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55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3B09DCC9-976A-FCC2-3B0D-5315295BF08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7;p9">
            <a:extLst>
              <a:ext uri="{FF2B5EF4-FFF2-40B4-BE49-F238E27FC236}">
                <a16:creationId xmlns:a16="http://schemas.microsoft.com/office/drawing/2014/main" id="{8D58522E-C8BC-14E7-DA1C-4F498F0FD98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6161" y="4006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Google Shape;49;p11">
            <a:extLst>
              <a:ext uri="{FF2B5EF4-FFF2-40B4-BE49-F238E27FC236}">
                <a16:creationId xmlns:a16="http://schemas.microsoft.com/office/drawing/2014/main" id="{A02490BB-C44B-459F-FBF6-BCE0E9D1BCD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6" name="Google Shape;27;p9">
            <a:extLst>
              <a:ext uri="{FF2B5EF4-FFF2-40B4-BE49-F238E27FC236}">
                <a16:creationId xmlns:a16="http://schemas.microsoft.com/office/drawing/2014/main" id="{8AB2C2B5-4BC8-B115-2C1E-68ECEF90FEC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CEC2B40F-AC31-C184-8CBF-5BD1EC90FD0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92778F64-9075-04FB-2AF0-98E51837CA3A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3006B0B6-3AC2-90EF-4235-EB8B44ECBEAA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76529532-F43A-496B-2D72-A636F4CAE47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11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0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9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4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9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6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49;p11">
            <a:extLst>
              <a:ext uri="{FF2B5EF4-FFF2-40B4-BE49-F238E27FC236}">
                <a16:creationId xmlns:a16="http://schemas.microsoft.com/office/drawing/2014/main" id="{CC9ED00C-70A7-03CB-BF21-C3A44553F32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101448" y="-146303"/>
            <a:ext cx="12613690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9AF765E-085E-9142-F897-1794B1E118B1}"/>
              </a:ext>
            </a:extLst>
          </p:cNvPr>
          <p:cNvSpPr/>
          <p:nvPr userDrawn="1"/>
        </p:nvSpPr>
        <p:spPr>
          <a:xfrm>
            <a:off x="11164383" y="44703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6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A28DEC56-1411-FFB8-7EA4-A01D713AEFE4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6594AC51-0E14-A3F1-7AAE-540A4B4E0D1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49" r:id="rId6"/>
    <p:sldLayoutId id="2147483667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66" r:id="rId19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6.png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.wav"/><Relationship Id="rId5" Type="http://schemas.openxmlformats.org/officeDocument/2006/relationships/image" Target="../media/image42.png"/><Relationship Id="rId4" Type="http://schemas.openxmlformats.org/officeDocument/2006/relationships/image" Target="../media/image41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GIF"/><Relationship Id="rId3" Type="http://schemas.openxmlformats.org/officeDocument/2006/relationships/audio" Target="../media/audio1.wav"/><Relationship Id="rId7" Type="http://schemas.openxmlformats.org/officeDocument/2006/relationships/image" Target="../media/image44.png"/><Relationship Id="rId12" Type="http://schemas.openxmlformats.org/officeDocument/2006/relationships/image" Target="../media/image49.jpeg"/><Relationship Id="rId2" Type="http://schemas.openxmlformats.org/officeDocument/2006/relationships/audio" Target="../media/audio2.wav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jpeg"/><Relationship Id="rId5" Type="http://schemas.openxmlformats.org/officeDocument/2006/relationships/audio" Target="../media/audio4.wav"/><Relationship Id="rId15" Type="http://schemas.microsoft.com/office/2007/relationships/hdphoto" Target="../media/hdphoto2.wdp"/><Relationship Id="rId10" Type="http://schemas.openxmlformats.org/officeDocument/2006/relationships/image" Target="../media/image47.png"/><Relationship Id="rId4" Type="http://schemas.openxmlformats.org/officeDocument/2006/relationships/audio" Target="../media/audio3.wav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13" Type="http://schemas.openxmlformats.org/officeDocument/2006/relationships/image" Target="../media/image59.png"/><Relationship Id="rId3" Type="http://schemas.openxmlformats.org/officeDocument/2006/relationships/audio" Target="../media/audio1.wav"/><Relationship Id="rId7" Type="http://schemas.openxmlformats.org/officeDocument/2006/relationships/image" Target="../media/image54.png"/><Relationship Id="rId12" Type="http://schemas.openxmlformats.org/officeDocument/2006/relationships/image" Target="../media/image5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57.jpeg"/><Relationship Id="rId5" Type="http://schemas.openxmlformats.org/officeDocument/2006/relationships/audio" Target="../media/audio4.wav"/><Relationship Id="rId10" Type="http://schemas.openxmlformats.org/officeDocument/2006/relationships/image" Target="../media/image56.jpeg"/><Relationship Id="rId4" Type="http://schemas.openxmlformats.org/officeDocument/2006/relationships/audio" Target="../media/audio3.wav"/><Relationship Id="rId9" Type="http://schemas.openxmlformats.org/officeDocument/2006/relationships/image" Target="../media/image52.jpeg"/><Relationship Id="rId1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13" Type="http://schemas.openxmlformats.org/officeDocument/2006/relationships/image" Target="../media/image52.jpeg"/><Relationship Id="rId3" Type="http://schemas.openxmlformats.org/officeDocument/2006/relationships/audio" Target="../media/audio1.wav"/><Relationship Id="rId7" Type="http://schemas.openxmlformats.org/officeDocument/2006/relationships/image" Target="../media/image61.png"/><Relationship Id="rId12" Type="http://schemas.openxmlformats.org/officeDocument/2006/relationships/image" Target="../media/image6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audio" Target="../media/audio4.wav"/><Relationship Id="rId15" Type="http://schemas.openxmlformats.org/officeDocument/2006/relationships/image" Target="../media/image68.png"/><Relationship Id="rId10" Type="http://schemas.openxmlformats.org/officeDocument/2006/relationships/image" Target="../media/image64.GIF"/><Relationship Id="rId4" Type="http://schemas.openxmlformats.org/officeDocument/2006/relationships/audio" Target="../media/audio3.wav"/><Relationship Id="rId9" Type="http://schemas.openxmlformats.org/officeDocument/2006/relationships/image" Target="../media/image63.GIF"/><Relationship Id="rId1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6.png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6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6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7495" y="1600473"/>
            <a:ext cx="1218450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</a:rPr>
              <a:t> 3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  <a:buSzPts val="990"/>
            </a:pPr>
            <a:r>
              <a:rPr lang="en-US" sz="48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4800" b="1">
                <a:solidFill>
                  <a:srgbClr val="FF0000"/>
                </a:solidFill>
                <a:latin typeface="UTM Avo" panose="02040603050506020204" pitchFamily="18" charset="0"/>
              </a:rPr>
              <a:t> 9: Nhiều hơn – Ít hơn – Bằng nhau</a:t>
            </a:r>
            <a:endParaRPr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/>
          <p:cNvSpPr/>
          <p:nvPr/>
        </p:nvSpPr>
        <p:spPr>
          <a:xfrm>
            <a:off x="172720" y="594360"/>
            <a:ext cx="11806555" cy="1151890"/>
          </a:xfrm>
          <a:prstGeom prst="round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SG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r>
              <a:rPr lang="vi-VN" altLang="en-SG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Dùng các từ : nhiều hơn, ít hơn, bằng nhau để nói về hình vẽ sau. </a:t>
            </a:r>
          </a:p>
        </p:txBody>
      </p:sp>
      <p:pic>
        <p:nvPicPr>
          <p:cNvPr id="6" name="Picture 2" descr="E:\Giáo án điện tử CÁNH DIỀU- HUYỀN 2020\OneDrive_2020-08-12 (1)\MÔN TOÁN\HÌNH ẢNH\trang 1 -50\trang 23\5da7a2ac-639e-4a2e-951e-aeeb75cc149d.jpg"/>
          <p:cNvPicPr>
            <a:picLocks noChangeAspect="1" noChangeArrowheads="1"/>
          </p:cNvPicPr>
          <p:nvPr/>
        </p:nvPicPr>
        <p:blipFill>
          <a:blip r:embed="rId2" cstate="print"/>
          <a:srcRect l="6319" t="25523" r="6195" b="15245"/>
          <a:stretch>
            <a:fillRect/>
          </a:stretch>
        </p:blipFill>
        <p:spPr bwMode="auto">
          <a:xfrm>
            <a:off x="724535" y="1993265"/>
            <a:ext cx="10706100" cy="3141980"/>
          </a:xfrm>
          <a:prstGeom prst="rect">
            <a:avLst/>
          </a:prstGeom>
          <a:noFill/>
        </p:spPr>
      </p:pic>
      <p:sp>
        <p:nvSpPr>
          <p:cNvPr id="4" name="Text Box 3"/>
          <p:cNvSpPr txBox="1"/>
          <p:nvPr/>
        </p:nvSpPr>
        <p:spPr>
          <a:xfrm>
            <a:off x="724535" y="5233035"/>
            <a:ext cx="6316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thìa nhiều hơn số cốc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24534" y="5228273"/>
            <a:ext cx="6316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400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cốc ít hơn số thìa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24534" y="5233035"/>
            <a:ext cx="6316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alt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alt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ĩa nhiều hơn số cốc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724533" y="5233035"/>
            <a:ext cx="6316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cốc ít hơn số </a:t>
            </a:r>
            <a:r>
              <a:rPr lang="en-US" alt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alt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ĩa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24533" y="5237797"/>
            <a:ext cx="6316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40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thìa bằng số </a:t>
            </a:r>
            <a:r>
              <a:rPr lang="en-US" altLang="en-US" sz="40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altLang="en-US" sz="40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ĩa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/>
      <p:bldP spid="4" grpId="1"/>
      <p:bldP spid="4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2"/>
          <p:cNvSpPr>
            <a:spLocks noGrp="1"/>
          </p:cNvSpPr>
          <p:nvPr>
            <p:ph idx="4294967295"/>
          </p:nvPr>
        </p:nvSpPr>
        <p:spPr>
          <a:xfrm>
            <a:off x="367506" y="531972"/>
            <a:ext cx="11456988" cy="115728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SG" sz="43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SG" sz="43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r>
              <a:rPr lang="vi-VN" altLang="en-SG" sz="43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Cây bên nào có nhiều quả hơn ?</a:t>
            </a:r>
          </a:p>
        </p:txBody>
      </p:sp>
      <p:pic>
        <p:nvPicPr>
          <p:cNvPr id="3" name="Picture 2" descr="E:\Giáo án điện tử CÁNH DIỀU- HUYỀN 2020\OneDrive_2020-08-12 (1)\MÔN TOÁN\HÌNH ẢNH\trang 1 -50\trang 23\591ed1f2-2097-432a-b4a9-98b9979fad90.jpg"/>
          <p:cNvPicPr>
            <a:picLocks noChangeAspect="1" noChangeArrowheads="1"/>
          </p:cNvPicPr>
          <p:nvPr/>
        </p:nvPicPr>
        <p:blipFill>
          <a:blip r:embed="rId2" cstate="print"/>
          <a:srcRect l="54413" t="19970" r="23250" b="8500"/>
          <a:stretch>
            <a:fillRect/>
          </a:stretch>
        </p:blipFill>
        <p:spPr bwMode="auto">
          <a:xfrm>
            <a:off x="6127115" y="2165350"/>
            <a:ext cx="5237480" cy="3861435"/>
          </a:xfrm>
          <a:prstGeom prst="rect">
            <a:avLst/>
          </a:prstGeom>
          <a:noFill/>
        </p:spPr>
      </p:pic>
      <p:pic>
        <p:nvPicPr>
          <p:cNvPr id="5" name="Picture 4" descr="E:\Giáo án điện tử CÁNH DIỀU- HUYỀN 2020\OneDrive_2020-08-12 (1)\MÔN TOÁN\HÌNH ẢNH\trang 1 -50\trang 23\591ed1f2-2097-432a-b4a9-98b9979fad90.jpg"/>
          <p:cNvPicPr>
            <a:picLocks noChangeAspect="1" noChangeArrowheads="1"/>
          </p:cNvPicPr>
          <p:nvPr/>
        </p:nvPicPr>
        <p:blipFill>
          <a:blip r:embed="rId2" cstate="print"/>
          <a:srcRect l="20609" t="19970" r="60223" b="8500"/>
          <a:stretch>
            <a:fillRect/>
          </a:stretch>
        </p:blipFill>
        <p:spPr bwMode="auto">
          <a:xfrm>
            <a:off x="1370330" y="2165985"/>
            <a:ext cx="4756785" cy="3861435"/>
          </a:xfrm>
          <a:prstGeom prst="rect">
            <a:avLst/>
          </a:prstGeom>
          <a:noFill/>
        </p:spPr>
      </p:pic>
      <p:sp>
        <p:nvSpPr>
          <p:cNvPr id="9" name="Oval 8"/>
          <p:cNvSpPr/>
          <p:nvPr/>
        </p:nvSpPr>
        <p:spPr>
          <a:xfrm>
            <a:off x="2640330" y="2916555"/>
            <a:ext cx="701040" cy="593090"/>
          </a:xfrm>
          <a:prstGeom prst="ellipse">
            <a:avLst/>
          </a:prstGeom>
          <a:noFill/>
          <a:ln w="603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41370" y="3227070"/>
            <a:ext cx="504825" cy="495935"/>
          </a:xfrm>
          <a:prstGeom prst="ellipse">
            <a:avLst/>
          </a:prstGeom>
          <a:noFill/>
          <a:ln w="603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79570" y="3723005"/>
            <a:ext cx="679450" cy="593090"/>
          </a:xfrm>
          <a:prstGeom prst="ellipse">
            <a:avLst/>
          </a:prstGeom>
          <a:noFill/>
          <a:ln w="603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859020" y="3582670"/>
            <a:ext cx="701040" cy="593090"/>
          </a:xfrm>
          <a:prstGeom prst="ellipse">
            <a:avLst/>
          </a:prstGeom>
          <a:noFill/>
          <a:ln w="603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294245" y="3509645"/>
            <a:ext cx="1003300" cy="666115"/>
          </a:xfrm>
          <a:prstGeom prst="ellipse">
            <a:avLst/>
          </a:prstGeom>
          <a:noFill/>
          <a:ln w="603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028430" y="3132455"/>
            <a:ext cx="679450" cy="593090"/>
          </a:xfrm>
          <a:prstGeom prst="ellipse">
            <a:avLst/>
          </a:prstGeom>
          <a:noFill/>
          <a:ln w="603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643745" y="2798445"/>
            <a:ext cx="701040" cy="593090"/>
          </a:xfrm>
          <a:prstGeom prst="ellipse">
            <a:avLst/>
          </a:prstGeom>
          <a:noFill/>
          <a:ln w="603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bldLvl="0" animBg="1"/>
      <p:bldP spid="13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578485"/>
            <a:ext cx="12192000" cy="62795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578485"/>
            <a:ext cx="12192000" cy="627951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252F8B0-5637-41B7-88A9-071D6D8695B4}"/>
              </a:ext>
            </a:extLst>
          </p:cNvPr>
          <p:cNvSpPr/>
          <p:nvPr/>
        </p:nvSpPr>
        <p:spPr>
          <a:xfrm>
            <a:off x="4923790" y="1985010"/>
            <a:ext cx="5939801" cy="1222007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VẬN DỤNG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Giáo án điện tử CÁNH DIỀU- HUYỀN 2020\OneDrive_2020-08-12 (1)\MÔN TOÁN\HÌNH ẢNH\trang 1 -50\trang 23\10082b55-626e-4e83-b175-b004b5bf6a9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95" t="3251" r="4995"/>
          <a:stretch>
            <a:fillRect/>
          </a:stretch>
        </p:blipFill>
        <p:spPr bwMode="auto">
          <a:xfrm>
            <a:off x="83821" y="475615"/>
            <a:ext cx="10927080" cy="6306820"/>
          </a:xfrm>
          <a:prstGeom prst="rect">
            <a:avLst/>
          </a:prstGeom>
          <a:noFill/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6002655"/>
            <a:ext cx="494665" cy="494665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865" y="5497195"/>
            <a:ext cx="311150" cy="311150"/>
          </a:xfrm>
          <a:prstGeom prst="rect">
            <a:avLst/>
          </a:prstGeom>
        </p:spPr>
      </p:pic>
      <p:pic>
        <p:nvPicPr>
          <p:cNvPr id="2" name="Content Placeholder 1" descr="File:Crystal Clear action button &lt;strong&gt;cancel&lt;/strong&gt;.svg - Wikipedia"/>
          <p:cNvPicPr>
            <a:picLocks noGrp="1" noChangeAspect="1"/>
          </p:cNvPicPr>
          <p:nvPr>
            <p:ph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5857399"/>
            <a:ext cx="292100" cy="290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174750"/>
            <a:ext cx="7497763" cy="4953000"/>
          </a:xfrm>
        </p:spPr>
        <p:txBody>
          <a:bodyPr/>
          <a:lstStyle/>
          <a:p>
            <a:pPr marL="0" indent="0" algn="ctr">
              <a:buNone/>
            </a:pPr>
            <a:r>
              <a:rPr lang="vi-VN" alt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1" name="Content Placeholder 100"/>
          <p:cNvPicPr>
            <a:picLocks noGrp="1"/>
          </p:cNvPicPr>
          <p:nvPr>
            <p:ph sz="half" idx="4294967295"/>
          </p:nvPr>
        </p:nvPicPr>
        <p:blipFill>
          <a:blip r:embed="rId2"/>
          <a:srcRect l="21548" t="9761" r="18127" b="2928"/>
          <a:stretch>
            <a:fillRect/>
          </a:stretch>
        </p:blipFill>
        <p:spPr>
          <a:xfrm>
            <a:off x="9718675" y="3454400"/>
            <a:ext cx="2473325" cy="340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Cloud Callout 4"/>
          <p:cNvSpPr/>
          <p:nvPr/>
        </p:nvSpPr>
        <p:spPr>
          <a:xfrm>
            <a:off x="1779270" y="519430"/>
            <a:ext cx="5389245" cy="4486275"/>
          </a:xfrm>
          <a:prstGeom prst="cloudCallout">
            <a:avLst>
              <a:gd name="adj1" fmla="val 95716"/>
              <a:gd name="adj2" fmla="val 52816"/>
            </a:avLst>
          </a:prstGeom>
          <a:gradFill rotWithShape="0">
            <a:gsLst>
              <a:gs pos="8800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</a:rPr>
              <a:t>Em hãy nêu một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</a:rPr>
              <a:t>số tình huống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</a:rPr>
              <a:t>thực tế về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</a:rPr>
              <a:t>nhiều hơn – ít hơn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TM Avo" panose="02040603050506020204" pitchFamily="18" charset="0"/>
                <a:ea typeface="SimSun" panose="02010600030101010101" pitchFamily="2" charset="-122"/>
              </a:rPr>
              <a:t>– bằng nhau</a:t>
            </a:r>
            <a:endParaRPr kumimoji="0" lang="vi-VN" altLang="zh-CN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520" y="5424805"/>
            <a:ext cx="1116965" cy="143319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195" y="5944609"/>
            <a:ext cx="523875" cy="8382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292611" y="5464766"/>
            <a:ext cx="762000" cy="13525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28661" y="1923454"/>
            <a:ext cx="723398" cy="81181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hhh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965" y="-150495"/>
            <a:ext cx="12706350" cy="72453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649265">
            <a:off x="1964355" y="3250619"/>
            <a:ext cx="6384537" cy="1766459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Du lịch c</a:t>
            </a:r>
            <a:r>
              <a:rPr lang="vi-VN" alt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ùng</a:t>
            </a:r>
            <a:r>
              <a:rPr 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Doraemon</a:t>
            </a:r>
            <a:endParaRPr lang="en-US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 descr="D:\background\character\pintuajaib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52510" y="4409440"/>
            <a:ext cx="2809240" cy="230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owerpoint-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95" y="-83820"/>
            <a:ext cx="1871980" cy="811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457j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6880"/>
            <a:ext cx="12173585" cy="6421120"/>
          </a:xfrm>
          <a:prstGeom prst="rect">
            <a:avLst/>
          </a:prstGeom>
        </p:spPr>
      </p:pic>
      <p:pic>
        <p:nvPicPr>
          <p:cNvPr id="105" name="Picture 104"/>
          <p:cNvPicPr/>
          <p:nvPr/>
        </p:nvPicPr>
        <p:blipFill>
          <a:blip r:embed="rId7"/>
          <a:stretch>
            <a:fillRect/>
          </a:stretch>
        </p:blipFill>
        <p:spPr>
          <a:xfrm>
            <a:off x="7230110" y="4374515"/>
            <a:ext cx="1967865" cy="17722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2200" y="4207226"/>
            <a:ext cx="2017122" cy="207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968490" y="4205605"/>
            <a:ext cx="2477770" cy="2236470"/>
            <a:chOff x="2334491" y="533400"/>
            <a:chExt cx="3990109" cy="5334000"/>
          </a:xfrm>
        </p:grpSpPr>
        <p:sp>
          <p:nvSpPr>
            <p:cNvPr id="5" name="Snip 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7298690" y="4469130"/>
            <a:ext cx="1800225" cy="1736725"/>
            <a:chOff x="2876885" y="1238544"/>
            <a:chExt cx="2898434" cy="4147785"/>
          </a:xfrm>
        </p:grpSpPr>
        <p:sp>
          <p:nvSpPr>
            <p:cNvPr id="9" name="Rectangle 8"/>
            <p:cNvSpPr/>
            <p:nvPr/>
          </p:nvSpPr>
          <p:spPr>
            <a:xfrm>
              <a:off x="2876885" y="1238544"/>
              <a:ext cx="2898434" cy="4147785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097530" y="4112895"/>
            <a:ext cx="2390140" cy="2348865"/>
            <a:chOff x="2334491" y="533400"/>
            <a:chExt cx="3990109" cy="5334000"/>
          </a:xfrm>
          <a:solidFill>
            <a:srgbClr val="FFC000"/>
          </a:solidFill>
        </p:grpSpPr>
        <p:sp>
          <p:nvSpPr>
            <p:cNvPr id="12" name="Snip 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3387725" y="4419600"/>
            <a:ext cx="1771015" cy="1681480"/>
            <a:chOff x="2982190" y="1219200"/>
            <a:chExt cx="2732809" cy="3962400"/>
          </a:xfrm>
          <a:solidFill>
            <a:srgbClr val="FFC000"/>
          </a:solidFill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6985635" y="2814955"/>
            <a:ext cx="2991485" cy="1118235"/>
          </a:xfrm>
          <a:prstGeom prst="flowChartAlternateProcess">
            <a:avLst/>
          </a:prstGeom>
          <a:gradFill>
            <a:gsLst>
              <a:gs pos="100000">
                <a:schemeClr val="accent6">
                  <a:lumMod val="110000"/>
                  <a:satMod val="105000"/>
                  <a:tint val="67000"/>
                </a:schemeClr>
              </a:gs>
              <a:gs pos="95000">
                <a:srgbClr val="0070C0"/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  <a:latin typeface="UTM Avo" panose="02040603050506020204" pitchFamily="18" charset="0"/>
              </a:rPr>
              <a:t>B. Số chó nhiều hơn số mèo</a:t>
            </a:r>
            <a:endParaRPr lang="en-US" sz="280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No"/>
          <p:cNvSpPr txBox="1"/>
          <p:nvPr/>
        </p:nvSpPr>
        <p:spPr>
          <a:xfrm>
            <a:off x="2401570" y="2753360"/>
            <a:ext cx="3282950" cy="1090295"/>
          </a:xfrm>
          <a:prstGeom prst="flowChartAlternateProcess">
            <a:avLst/>
          </a:prstGeom>
          <a:gradFill>
            <a:gsLst>
              <a:gs pos="100000">
                <a:srgbClr val="0070C0"/>
              </a:gs>
              <a:gs pos="10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  <a:latin typeface="UTM Avo" panose="02040603050506020204" pitchFamily="18" charset="0"/>
              </a:rPr>
              <a:t>A. Số mèo nhiều hơn số chó</a:t>
            </a:r>
            <a:endParaRPr lang="en-US" sz="280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pic>
        <p:nvPicPr>
          <p:cNvPr id="3078" name="Picture 6" descr="D:\background\character\owl-hi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584" y="1479753"/>
            <a:ext cx="942271" cy="91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background\character\giraffe-clipart-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3762800"/>
            <a:ext cx="2995782" cy="29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00"/>
          <p:cNvPicPr/>
          <p:nvPr/>
        </p:nvPicPr>
        <p:blipFill>
          <a:blip r:embed="rId11"/>
          <a:stretch>
            <a:fillRect/>
          </a:stretch>
        </p:blipFill>
        <p:spPr>
          <a:xfrm>
            <a:off x="1682750" y="720090"/>
            <a:ext cx="4300855" cy="1816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Picture 101"/>
          <p:cNvPicPr/>
          <p:nvPr/>
        </p:nvPicPr>
        <p:blipFill>
          <a:blip r:embed="rId12"/>
          <a:stretch>
            <a:fillRect/>
          </a:stretch>
        </p:blipFill>
        <p:spPr>
          <a:xfrm>
            <a:off x="6240145" y="753110"/>
            <a:ext cx="4177665" cy="17856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4" name="Group 23"/>
          <p:cNvGrpSpPr/>
          <p:nvPr/>
        </p:nvGrpSpPr>
        <p:grpSpPr>
          <a:xfrm>
            <a:off x="12380536" y="-1719986"/>
            <a:ext cx="18442364" cy="8654186"/>
            <a:chOff x="9150927" y="66643"/>
            <a:chExt cx="12131814" cy="6857999"/>
          </a:xfrm>
        </p:grpSpPr>
        <p:grpSp>
          <p:nvGrpSpPr>
            <p:cNvPr id="23" name="Group 22"/>
            <p:cNvGrpSpPr/>
            <p:nvPr/>
          </p:nvGrpSpPr>
          <p:grpSpPr>
            <a:xfrm>
              <a:off x="9150927" y="66643"/>
              <a:ext cx="12131814" cy="6857999"/>
              <a:chOff x="9150927" y="66643"/>
              <a:chExt cx="12131814" cy="6857999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3"/>
              <a:stretch>
                <a:fillRect/>
              </a:stretch>
            </p:blipFill>
            <p:spPr bwMode="auto">
              <a:xfrm flipH="1">
                <a:off x="9150927" y="66643"/>
                <a:ext cx="12131814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Rounded Rectangle 21"/>
              <p:cNvSpPr/>
              <p:nvPr/>
            </p:nvSpPr>
            <p:spPr>
              <a:xfrm>
                <a:off x="9534300" y="907893"/>
                <a:ext cx="2964467" cy="417703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800" b="1">
                    <a:solidFill>
                      <a:schemeClr val="bg1"/>
                    </a:solidFill>
                  </a:rPr>
                  <a:t>Han River bridge</a:t>
                </a:r>
              </a:p>
              <a:p>
                <a:r>
                  <a:rPr lang="en-US" sz="2400" b="1"/>
                  <a:t>Danang Vietnam</a:t>
                </a:r>
                <a:endParaRPr lang="en-US" sz="24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050" name="Picture 2" descr="D:\background\character\maxresdefault.jpg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0139" b="99583" l="32656" r="64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3" t="56743" r="34793"/>
            <a:stretch>
              <a:fillRect/>
            </a:stretch>
          </p:blipFill>
          <p:spPr bwMode="auto">
            <a:xfrm rot="21377882">
              <a:off x="11688520" y="5374775"/>
              <a:ext cx="2027827" cy="1513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-14897100" y="17780"/>
            <a:ext cx="14725015" cy="6858000"/>
            <a:chOff x="-4038600" y="93915"/>
            <a:chExt cx="9144000" cy="6858000"/>
          </a:xfrm>
        </p:grpSpPr>
        <p:sp>
          <p:nvSpPr>
            <p:cNvPr id="20" name="Rectangle 19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7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59259E-6 L -1.025 -0.008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50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1.03294 -0.0025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654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r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8305"/>
            <a:ext cx="12192000" cy="64496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3761" y="3942407"/>
            <a:ext cx="1987358" cy="195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124187" y="3221697"/>
            <a:ext cx="2389909" cy="3194844"/>
            <a:chOff x="2334491" y="533400"/>
            <a:chExt cx="3990109" cy="5334000"/>
          </a:xfrm>
        </p:grpSpPr>
        <p:sp>
          <p:nvSpPr>
            <p:cNvPr id="5" name="Snip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7509020" y="3632462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82389" y="3176636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2967222" y="3587401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6533514" y="2237105"/>
            <a:ext cx="5144135" cy="779145"/>
          </a:xfrm>
          <a:prstGeom prst="flowChartAlternateProcess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UTM Avo" panose="02040603050506020204" pitchFamily="18" charset="0"/>
              </a:rPr>
              <a:t>B</a:t>
            </a:r>
            <a:r>
              <a:rPr lang="en-US" sz="2800">
                <a:latin typeface="UTM Avo" panose="02040603050506020204" pitchFamily="18" charset="0"/>
              </a:rPr>
              <a:t>. Số cà chua bằng số dâu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9" name="No"/>
          <p:cNvSpPr txBox="1"/>
          <p:nvPr/>
        </p:nvSpPr>
        <p:spPr>
          <a:xfrm>
            <a:off x="1248410" y="2048510"/>
            <a:ext cx="4704715" cy="956945"/>
          </a:xfrm>
          <a:prstGeom prst="flowChartAlternateProcess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UTM Avo" panose="02040603050506020204" pitchFamily="18" charset="0"/>
              </a:rPr>
              <a:t>A</a:t>
            </a:r>
            <a:r>
              <a:rPr lang="en-US" sz="2800">
                <a:latin typeface="UTM Avo" panose="02040603050506020204" pitchFamily="18" charset="0"/>
              </a:rPr>
              <a:t>. Số cà chua nhiều hơn số dâu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1026" name="Picture 2" descr="D:\background\christmas\animated-santa-claus-image-0420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99755" y="5690870"/>
            <a:ext cx="391414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-14782800" y="-238974"/>
            <a:ext cx="14428111" cy="7195185"/>
            <a:chOff x="-4038600" y="93915"/>
            <a:chExt cx="9144000" cy="6858000"/>
          </a:xfrm>
        </p:grpSpPr>
        <p:sp>
          <p:nvSpPr>
            <p:cNvPr id="21" name="Rectangle 20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1" name="Picture 100"/>
          <p:cNvPicPr/>
          <p:nvPr/>
        </p:nvPicPr>
        <p:blipFill>
          <a:blip r:embed="rId10"/>
          <a:srcRect l="15840" r="13730"/>
          <a:stretch>
            <a:fillRect/>
          </a:stretch>
        </p:blipFill>
        <p:spPr>
          <a:xfrm>
            <a:off x="6800850" y="506730"/>
            <a:ext cx="3265170" cy="1670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Picture 101"/>
          <p:cNvPicPr/>
          <p:nvPr/>
        </p:nvPicPr>
        <p:blipFill>
          <a:blip r:embed="rId11"/>
          <a:srcRect b="12575"/>
          <a:stretch>
            <a:fillRect/>
          </a:stretch>
        </p:blipFill>
        <p:spPr>
          <a:xfrm>
            <a:off x="2083435" y="510540"/>
            <a:ext cx="2991485" cy="152508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12342384" y="-285750"/>
            <a:ext cx="14428110" cy="7195185"/>
            <a:chOff x="-253389" y="1"/>
            <a:chExt cx="9397390" cy="6858000"/>
          </a:xfrm>
        </p:grpSpPr>
        <p:pic>
          <p:nvPicPr>
            <p:cNvPr id="6148" name="Picture 4" descr="D:\pp game\doraemon\15216878124151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34" t="2122" r="1177"/>
            <a:stretch>
              <a:fillRect/>
            </a:stretch>
          </p:blipFill>
          <p:spPr bwMode="auto">
            <a:xfrm>
              <a:off x="-253389" y="1"/>
              <a:ext cx="939739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Cloud 26"/>
            <p:cNvSpPr/>
            <p:nvPr/>
          </p:nvSpPr>
          <p:spPr>
            <a:xfrm>
              <a:off x="4912543" y="193262"/>
              <a:ext cx="3764706" cy="1651793"/>
            </a:xfrm>
            <a:prstGeom prst="cloud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/>
                <a:t>Ba Na Hills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</a:rPr>
                <a:t>Danang Vietnam</a:t>
              </a:r>
              <a:endParaRPr lang="en-US" sz="4800" b="1">
                <a:solidFill>
                  <a:schemeClr val="bg1"/>
                </a:solidFill>
              </a:endParaRPr>
            </a:p>
          </p:txBody>
        </p:sp>
        <p:pic>
          <p:nvPicPr>
            <p:cNvPr id="6149" name="Picture 5" descr="D:\background\character\jhsbhsdbv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66" b="97835" l="0" r="97706">
                          <a14:foregroundMark x1="22936" y1="19048" x2="22936" y2="19048"/>
                          <a14:foregroundMark x1="38991" y1="12987" x2="38991" y2="12987"/>
                          <a14:foregroundMark x1="24771" y1="14286" x2="24771" y2="14286"/>
                          <a14:foregroundMark x1="46789" y1="32900" x2="46789" y2="32900"/>
                          <a14:foregroundMark x1="27064" y1="39827" x2="27064" y2="39827"/>
                          <a14:foregroundMark x1="24771" y1="31169" x2="24771" y2="31169"/>
                          <a14:foregroundMark x1="32110" y1="32035" x2="32110" y2="32035"/>
                          <a14:foregroundMark x1="38073" y1="35931" x2="38073" y2="35931"/>
                          <a14:foregroundMark x1="88073" y1="67100" x2="88073" y2="67100"/>
                          <a14:foregroundMark x1="86239" y1="59307" x2="86239" y2="59307"/>
                          <a14:foregroundMark x1="67890" y1="90476" x2="67890" y2="90476"/>
                          <a14:foregroundMark x1="68807" y1="83117" x2="68807" y2="83117"/>
                          <a14:foregroundMark x1="28899" y1="70996" x2="28899" y2="70996"/>
                          <a14:foregroundMark x1="50917" y1="81385" x2="50917" y2="81385"/>
                          <a14:foregroundMark x1="26147" y1="55844" x2="26147" y2="55844"/>
                          <a14:foregroundMark x1="17890" y1="48052" x2="17890" y2="48052"/>
                          <a14:foregroundMark x1="59174" y1="43290" x2="59174" y2="43290"/>
                          <a14:foregroundMark x1="5505" y1="34199" x2="5505" y2="34199"/>
                          <a14:foregroundMark x1="12385" y1="47186" x2="12385" y2="47186"/>
                          <a14:foregroundMark x1="16972" y1="53247" x2="16972" y2="53247"/>
                          <a14:foregroundMark x1="75688" y1="85714" x2="75688" y2="85714"/>
                          <a14:foregroundMark x1="67431" y1="96537" x2="67431" y2="96537"/>
                          <a14:foregroundMark x1="75688" y1="89177" x2="75688" y2="89177"/>
                          <a14:foregroundMark x1="92202" y1="60606" x2="92202" y2="60606"/>
                          <a14:foregroundMark x1="83486" y1="57143" x2="83486" y2="57143"/>
                          <a14:foregroundMark x1="85780" y1="57143" x2="85780" y2="57143"/>
                          <a14:foregroundMark x1="95413" y1="67100" x2="95413" y2="67100"/>
                          <a14:foregroundMark x1="50459" y1="5628" x2="50459" y2="5628"/>
                          <a14:foregroundMark x1="38991" y1="5628" x2="38991" y2="5628"/>
                          <a14:foregroundMark x1="74771" y1="33766" x2="74771" y2="33766"/>
                          <a14:foregroundMark x1="74771" y1="36364" x2="74771" y2="36364"/>
                          <a14:foregroundMark x1="73853" y1="39827" x2="73853" y2="39827"/>
                          <a14:foregroundMark x1="83486" y1="49351" x2="83486" y2="49351"/>
                          <a14:foregroundMark x1="81193" y1="50649" x2="81193" y2="50649"/>
                          <a14:foregroundMark x1="85780" y1="38528" x2="85780" y2="38528"/>
                          <a14:foregroundMark x1="75229" y1="41126" x2="75229" y2="411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4622" y="1877666"/>
              <a:ext cx="2227040" cy="2359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1.02227 0.00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120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1.05117 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6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s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" y="456565"/>
            <a:ext cx="12166600" cy="64020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47908" y="4085273"/>
            <a:ext cx="1716750" cy="187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background\water\animated-bubble-clipart-8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89725" y="3101378"/>
            <a:ext cx="10422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056180" y="3112150"/>
            <a:ext cx="2389909" cy="3194844"/>
            <a:chOff x="2334491" y="533400"/>
            <a:chExt cx="3990109" cy="5334000"/>
          </a:xfrm>
        </p:grpSpPr>
        <p:sp>
          <p:nvSpPr>
            <p:cNvPr id="5" name="Snip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7441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097312" y="3101379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3482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No"/>
          <p:cNvSpPr txBox="1"/>
          <p:nvPr/>
        </p:nvSpPr>
        <p:spPr>
          <a:xfrm>
            <a:off x="2444115" y="2132965"/>
            <a:ext cx="3313430" cy="968375"/>
          </a:xfrm>
          <a:prstGeom prst="flowChartAlternateProcess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UTM Avo" panose="02040603050506020204" pitchFamily="18" charset="0"/>
              </a:rPr>
              <a:t>A</a:t>
            </a:r>
            <a:r>
              <a:rPr lang="en-US" sz="2800">
                <a:latin typeface="UTM Avo" panose="02040603050506020204" pitchFamily="18" charset="0"/>
              </a:rPr>
              <a:t>. Số chim nhiều hơn số cá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5123" name="Picture 3" descr="D:\background\water\sddfffdg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81199" y="3402265"/>
            <a:ext cx="903909" cy="130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background\water\20j0 (26)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757265" y="4744441"/>
            <a:ext cx="4891087" cy="175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YEs"/>
          <p:cNvSpPr txBox="1"/>
          <p:nvPr/>
        </p:nvSpPr>
        <p:spPr>
          <a:xfrm>
            <a:off x="6934200" y="2117725"/>
            <a:ext cx="3065780" cy="977900"/>
          </a:xfrm>
          <a:prstGeom prst="flowChartAlternateProcess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UTM Avo" panose="02040603050506020204" pitchFamily="18" charset="0"/>
              </a:rPr>
              <a:t>B</a:t>
            </a:r>
            <a:r>
              <a:rPr lang="en-US" sz="2800">
                <a:latin typeface="UTM Avo" panose="02040603050506020204" pitchFamily="18" charset="0"/>
              </a:rPr>
              <a:t>. Số chim ít hơn số cá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107" name="Picture 106"/>
          <p:cNvPicPr/>
          <p:nvPr/>
        </p:nvPicPr>
        <p:blipFill>
          <a:blip r:embed="rId11"/>
          <a:stretch>
            <a:fillRect/>
          </a:stretch>
        </p:blipFill>
        <p:spPr>
          <a:xfrm>
            <a:off x="1981200" y="527050"/>
            <a:ext cx="3783965" cy="14839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Picture 107"/>
          <p:cNvPicPr/>
          <p:nvPr/>
        </p:nvPicPr>
        <p:blipFill>
          <a:blip r:embed="rId12"/>
          <a:stretch>
            <a:fillRect/>
          </a:stretch>
        </p:blipFill>
        <p:spPr>
          <a:xfrm>
            <a:off x="6324600" y="588645"/>
            <a:ext cx="4087495" cy="141224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" name="Group 19"/>
          <p:cNvGrpSpPr/>
          <p:nvPr/>
        </p:nvGrpSpPr>
        <p:grpSpPr>
          <a:xfrm>
            <a:off x="-13287375" y="0"/>
            <a:ext cx="13061315" cy="6858000"/>
            <a:chOff x="-4038600" y="93915"/>
            <a:chExt cx="9144000" cy="6858000"/>
          </a:xfrm>
        </p:grpSpPr>
        <p:sp>
          <p:nvSpPr>
            <p:cNvPr id="21" name="Rectangle 20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/>
          <p:cNvGrpSpPr/>
          <p:nvPr/>
        </p:nvGrpSpPr>
        <p:grpSpPr>
          <a:xfrm>
            <a:off x="12408535" y="0"/>
            <a:ext cx="13061315" cy="6942455"/>
            <a:chOff x="9179169" y="0"/>
            <a:chExt cx="11547232" cy="6942420"/>
          </a:xfrm>
        </p:grpSpPr>
        <p:pic>
          <p:nvPicPr>
            <p:cNvPr id="1026" name="Picture 2" descr="D:\pp game\doraemon\coral-reef-in-ras-muhammad-nature-park-iolanda-reef.jpg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677"/>
            <a:stretch>
              <a:fillRect/>
            </a:stretch>
          </p:blipFill>
          <p:spPr bwMode="auto">
            <a:xfrm>
              <a:off x="9179169" y="0"/>
              <a:ext cx="11547232" cy="6942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ounded Rectangle 26"/>
            <p:cNvSpPr/>
            <p:nvPr/>
          </p:nvSpPr>
          <p:spPr>
            <a:xfrm>
              <a:off x="10928006" y="457200"/>
              <a:ext cx="3124200" cy="1908723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rgbClr val="002060"/>
                  </a:solidFill>
                </a:rPr>
                <a:t>Son Tra Coral reef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</a:rPr>
                <a:t>Danang Vietnam</a:t>
              </a:r>
              <a:endParaRPr lang="en-US" sz="4800" b="1">
                <a:solidFill>
                  <a:schemeClr val="bg1"/>
                </a:solidFill>
              </a:endParaRPr>
            </a:p>
          </p:txBody>
        </p:sp>
        <p:pic>
          <p:nvPicPr>
            <p:cNvPr id="1028" name="Picture 4" descr="D:\background\character\Dora-Characters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25600" y="652268"/>
              <a:ext cx="2298700" cy="2514941"/>
            </a:xfrm>
            <a:prstGeom prst="rect">
              <a:avLst/>
            </a:prstGeom>
            <a:noFill/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-1.11857 -0.00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93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1.025 0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g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" y="428625"/>
            <a:ext cx="12192635" cy="64293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/>
        </p:nvSpPr>
        <p:spPr>
          <a:xfrm>
            <a:off x="6629400" y="3276600"/>
            <a:ext cx="2324100" cy="860425"/>
          </a:xfrm>
          <a:prstGeom prst="wedgeRoundRectCallout">
            <a:avLst>
              <a:gd name="adj1" fmla="val 36629"/>
              <a:gd name="adj2" fmla="val 1095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dk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b="1" dirty="0">
                <a:solidFill>
                  <a:srgbClr val="7030A0"/>
                </a:solidFill>
                <a:latin typeface="UTM Avo" panose="02040603050506020204" pitchFamily="18" charset="0"/>
              </a:rPr>
              <a:t>Bye bye!</a:t>
            </a:r>
          </a:p>
        </p:txBody>
      </p:sp>
      <p:pic>
        <p:nvPicPr>
          <p:cNvPr id="8195" name="Picture 3" descr="D:\background\character\58c110d88eb6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2672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Theme Song (LYRICS) (mp3cut.net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-635" y="719455"/>
            <a:ext cx="12192635" cy="613854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4923790" y="1985010"/>
            <a:ext cx="5939801" cy="1222007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E:\Giáo án điện tử CÁNH DIỀU- HUYỀN 2020\OneDrive_2020-08-12 (1)\MÔN TOÁN\HÌNH ẢNH\trang 1 -50\trang 22\626ca383-5e41-4a7f-8280-1831a744427f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14" t="4132" r="4240" b="4539"/>
          <a:stretch>
            <a:fillRect/>
          </a:stretch>
        </p:blipFill>
        <p:spPr bwMode="auto">
          <a:xfrm>
            <a:off x="441325" y="515645"/>
            <a:ext cx="11309350" cy="6342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448310"/>
            <a:ext cx="12192000" cy="640969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448945"/>
            <a:ext cx="12192000" cy="640905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688996E-A3D3-4E72-B4BA-5CEB7C162EB0}"/>
              </a:ext>
            </a:extLst>
          </p:cNvPr>
          <p:cNvSpPr/>
          <p:nvPr/>
        </p:nvSpPr>
        <p:spPr>
          <a:xfrm>
            <a:off x="4923790" y="1985010"/>
            <a:ext cx="5939801" cy="1222007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KHÁM PHÁ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/>
          <p:cNvSpPr/>
          <p:nvPr/>
        </p:nvSpPr>
        <p:spPr>
          <a:xfrm>
            <a:off x="144961" y="562882"/>
            <a:ext cx="4342765" cy="655955"/>
          </a:xfrm>
          <a:prstGeom prst="roundRect">
            <a:avLst/>
          </a:prstGeom>
          <a:solidFill>
            <a:schemeClr val="accent6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SG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SG" sz="32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SG" sz="32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endParaRPr lang="en-SG" sz="32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3" descr="E:\Giáo án điện tử CÁNH DIỀU- HUYỀN 2020\OneDrive_2020-08-12 (1)\MÔN TOÁN\HÌNH ẢNH\trang 1 -50\trang 22\ad78c2c9-47a3-4bb6-bc7d-0e22f6bcdc8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9267"/>
          <a:stretch>
            <a:fillRect/>
          </a:stretch>
        </p:blipFill>
        <p:spPr bwMode="auto">
          <a:xfrm>
            <a:off x="1466487" y="1218837"/>
            <a:ext cx="9861549" cy="3353452"/>
          </a:xfrm>
          <a:prstGeom prst="rect">
            <a:avLst/>
          </a:prstGeom>
          <a:noFill/>
        </p:spPr>
      </p:pic>
      <p:pic>
        <p:nvPicPr>
          <p:cNvPr id="3" name="Picture 3" descr="E:\Giáo án điện tử CÁNH DIỀU- HUYỀN 2020\OneDrive_2020-08-12 (1)\MÔN TOÁN\HÌNH ẢNH\trang 1 -50\trang 22\ad78c2c9-47a3-4bb6-bc7d-0e22f6bcdc8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8667"/>
          <a:stretch>
            <a:fillRect/>
          </a:stretch>
        </p:blipFill>
        <p:spPr bwMode="auto">
          <a:xfrm>
            <a:off x="1466489" y="4572289"/>
            <a:ext cx="9861547" cy="16345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Giáo án điện tử CÁNH DIỀU- HUYỀN 2020\OneDrive_2020-08-12 (1)\MÔN TOÁN\HÌNH ẢNH\trang 1 -50\trang 22\0742d1b4-dc9b-4647-9914-e9c3040030d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287" b="33805"/>
          <a:stretch>
            <a:fillRect/>
          </a:stretch>
        </p:blipFill>
        <p:spPr bwMode="auto">
          <a:xfrm>
            <a:off x="437226" y="730884"/>
            <a:ext cx="11754774" cy="4026907"/>
          </a:xfrm>
          <a:prstGeom prst="rect">
            <a:avLst/>
          </a:prstGeom>
          <a:noFill/>
        </p:spPr>
      </p:pic>
      <p:pic>
        <p:nvPicPr>
          <p:cNvPr id="4" name="Picture 2" descr="E:\Giáo án điện tử CÁNH DIỀU- HUYỀN 2020\OneDrive_2020-08-12 (1)\MÔN TOÁN\HÌNH ẢNH\trang 1 -50\trang 22\0742d1b4-dc9b-4647-9914-e9c3040030d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2861"/>
          <a:stretch>
            <a:fillRect/>
          </a:stretch>
        </p:blipFill>
        <p:spPr bwMode="auto">
          <a:xfrm>
            <a:off x="437226" y="4757791"/>
            <a:ext cx="11754774" cy="2171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Giáo án điện tử CÁNH DIỀU- HUYỀN 2020\OneDrive_2020-08-12 (1)\MÔN TOÁN\HÌNH ẢNH\trang 1 -50\trang 22\ebf3c1d3-64da-4b1b-8bab-359e4f1747a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85"/>
          <a:stretch>
            <a:fillRect/>
          </a:stretch>
        </p:blipFill>
        <p:spPr bwMode="auto">
          <a:xfrm>
            <a:off x="126903" y="572182"/>
            <a:ext cx="11938194" cy="4016572"/>
          </a:xfrm>
          <a:prstGeom prst="rect">
            <a:avLst/>
          </a:prstGeom>
          <a:noFill/>
        </p:spPr>
      </p:pic>
      <p:pic>
        <p:nvPicPr>
          <p:cNvPr id="9" name="Picture 2" descr="E:\Giáo án điện tử CÁNH DIỀU- HUYỀN 2020\OneDrive_2020-08-12 (1)\MÔN TOÁN\HÌNH ẢNH\trang 1 -50\trang 22\ebf3c1d3-64da-4b1b-8bab-359e4f1747a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03" t="65969" r="4800" b="11673"/>
          <a:stretch>
            <a:fillRect/>
          </a:stretch>
        </p:blipFill>
        <p:spPr bwMode="auto">
          <a:xfrm>
            <a:off x="711200" y="4588754"/>
            <a:ext cx="10821648" cy="1367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Giáo án điện tử CÁNH DIỀU- HUYỀN 2020\OneDrive_2020-08-12 (1)\MÔN TOÁN\HÌNH ẢNH\trang 1 -50\trang 22\ad78c2c9-47a3-4bb6-bc7d-0e22f6bcdc8a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600"/>
          <a:stretch>
            <a:fillRect/>
          </a:stretch>
        </p:blipFill>
        <p:spPr bwMode="auto">
          <a:xfrm>
            <a:off x="333828" y="597693"/>
            <a:ext cx="4716463" cy="3027363"/>
          </a:xfrm>
          <a:prstGeom prst="rect">
            <a:avLst/>
          </a:prstGeom>
          <a:noFill/>
        </p:spPr>
      </p:pic>
      <p:pic>
        <p:nvPicPr>
          <p:cNvPr id="7" name="Picture 2" descr="E:\Giáo án điện tử CÁNH DIỀU- HUYỀN 2020\OneDrive_2020-08-12 (1)\MÔN TOÁN\HÌNH ẢNH\trang 1 -50\trang 22\0742d1b4-dc9b-4647-9914-e9c3040030d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14" b="5041"/>
          <a:stretch>
            <a:fillRect/>
          </a:stretch>
        </p:blipFill>
        <p:spPr bwMode="auto">
          <a:xfrm>
            <a:off x="7141711" y="533399"/>
            <a:ext cx="4835525" cy="3155950"/>
          </a:xfrm>
          <a:prstGeom prst="rect">
            <a:avLst/>
          </a:prstGeom>
          <a:noFill/>
        </p:spPr>
      </p:pic>
      <p:pic>
        <p:nvPicPr>
          <p:cNvPr id="9" name="Picture 2" descr="E:\Giáo án điện tử CÁNH DIỀU- HUYỀN 2020\OneDrive_2020-08-12 (1)\MÔN TOÁN\HÌNH ẢNH\trang 1 -50\trang 22\ebf3c1d3-64da-4b1b-8bab-359e4f1747a8.jpg"/>
          <p:cNvPicPr>
            <a:picLocks noGrp="1"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07" t="3203" r="2307" b="6351"/>
          <a:stretch>
            <a:fillRect/>
          </a:stretch>
        </p:blipFill>
        <p:spPr bwMode="auto">
          <a:xfrm>
            <a:off x="3194367" y="3625056"/>
            <a:ext cx="5803265" cy="3048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485140"/>
            <a:ext cx="12192000" cy="637286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485140"/>
            <a:ext cx="12192000" cy="637286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2DF3755-0852-43FF-A43E-69F1AEBA8449}"/>
              </a:ext>
            </a:extLst>
          </p:cNvPr>
          <p:cNvSpPr/>
          <p:nvPr/>
        </p:nvSpPr>
        <p:spPr>
          <a:xfrm>
            <a:off x="4923790" y="1985010"/>
            <a:ext cx="5939801" cy="1222007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60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THỰC HÀNH</a:t>
            </a:r>
            <a:endParaRPr lang="en-SG" altLang="x-none" sz="60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188</Words>
  <Application>Microsoft Office PowerPoint</Application>
  <PresentationFormat>Widescreen</PresentationFormat>
  <Paragraphs>39</Paragraphs>
  <Slides>20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UTM Avo</vt:lpstr>
      <vt:lpstr>Calibri</vt:lpstr>
      <vt:lpstr>Times New Roman</vt:lpstr>
      <vt:lpstr>Green Color</vt:lpstr>
      <vt:lpstr>Tuần 3 Bài 9: Nhiều hơn – Ít hơn – Bằng nhau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 lịch cùng Doraemon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55</cp:revision>
  <dcterms:created xsi:type="dcterms:W3CDTF">2021-11-01T08:16:00Z</dcterms:created>
  <dcterms:modified xsi:type="dcterms:W3CDTF">2022-08-23T09:47:37Z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2E1FD25A95EA41BA87E123B79F3CE309</vt:lpwstr>
  </property>
  <property fmtid="{D5CDD505-2E9C-101B-9397-08002B2CF9AE}" pid="3" name="KSOProductBuildVer">
    <vt:lpwstr>1033-11.2.0.10382</vt:lpwstr>
  </property>
</Properties>
</file>