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7" r:id="rId3"/>
    <p:sldMasterId id="2147483711" r:id="rId4"/>
    <p:sldMasterId id="2147483713" r:id="rId5"/>
    <p:sldMasterId id="2147483749" r:id="rId6"/>
    <p:sldMasterId id="2147483786" r:id="rId7"/>
    <p:sldMasterId id="2147483798" r:id="rId8"/>
    <p:sldMasterId id="2147483810" r:id="rId9"/>
  </p:sldMasterIdLst>
  <p:notesMasterIdLst>
    <p:notesMasterId r:id="rId43"/>
  </p:notesMasterIdLst>
  <p:sldIdLst>
    <p:sldId id="257" r:id="rId10"/>
    <p:sldId id="258" r:id="rId11"/>
    <p:sldId id="301" r:id="rId12"/>
    <p:sldId id="302" r:id="rId13"/>
    <p:sldId id="266" r:id="rId14"/>
    <p:sldId id="288" r:id="rId15"/>
    <p:sldId id="304" r:id="rId16"/>
    <p:sldId id="510" r:id="rId17"/>
    <p:sldId id="511" r:id="rId18"/>
    <p:sldId id="507" r:id="rId19"/>
    <p:sldId id="305" r:id="rId20"/>
    <p:sldId id="306" r:id="rId21"/>
    <p:sldId id="307" r:id="rId22"/>
    <p:sldId id="308" r:id="rId23"/>
    <p:sldId id="271" r:id="rId24"/>
    <p:sldId id="309" r:id="rId25"/>
    <p:sldId id="310" r:id="rId26"/>
    <p:sldId id="495" r:id="rId27"/>
    <p:sldId id="509" r:id="rId28"/>
    <p:sldId id="272" r:id="rId29"/>
    <p:sldId id="273" r:id="rId30"/>
    <p:sldId id="294" r:id="rId31"/>
    <p:sldId id="278" r:id="rId32"/>
    <p:sldId id="295" r:id="rId33"/>
    <p:sldId id="505" r:id="rId34"/>
    <p:sldId id="500" r:id="rId35"/>
    <p:sldId id="501" r:id="rId36"/>
    <p:sldId id="256" r:id="rId37"/>
    <p:sldId id="502" r:id="rId38"/>
    <p:sldId id="503" r:id="rId39"/>
    <p:sldId id="504" r:id="rId40"/>
    <p:sldId id="506" r:id="rId41"/>
    <p:sldId id="260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854" autoAdjust="0"/>
  </p:normalViewPr>
  <p:slideViewPr>
    <p:cSldViewPr snapToGrid="0">
      <p:cViewPr varScale="1">
        <p:scale>
          <a:sx n="59" d="100"/>
          <a:sy n="59" d="100"/>
        </p:scale>
        <p:origin x="8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slide" Target="slides/slide33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slide" Target="slides/slide3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386A53-92A7-409F-A328-1BBA73FA611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98AFA-A508-47A7-94F7-250F6BEEB6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28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01558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015619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11451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217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1931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76954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2786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439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8792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26442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1238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797F697-5284-4A62-9B07-370CE14EBE5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3687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738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181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713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8026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23485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72179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15764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69515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81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260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1955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76118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73041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580743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394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38299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950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0462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35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0334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6859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8693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2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2128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077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8773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7521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992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6867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944795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91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080324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5959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47152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1387950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502297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45000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4041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743684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929150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70513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7637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417421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465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4557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4356177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99754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91346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56447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5476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968152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65838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5785824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83122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83797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18962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354812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79843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26204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8147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1754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15406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44544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1195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33690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077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6642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86967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087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53292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46159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3471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38861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8127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4780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5095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6361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422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086700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04239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8948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30739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84659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9207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019361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156109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6157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205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8857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673871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5222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5999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926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171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3238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957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5118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2024/12/25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6573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82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25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7930D4-6E6A-4F63-8926-E066E9E1639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25/12/2024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59641-5F8D-48FA-8F85-C8149E63CEE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5382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D461D-A9AE-4EC2-861F-590C9694E739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97F908-F780-422B-AFEF-23C0ED1920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303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25/12/2024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79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7.jpeg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27.png"/><Relationship Id="rId4" Type="http://schemas.openxmlformats.org/officeDocument/2006/relationships/image" Target="../media/image26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9.xml"/><Relationship Id="rId4" Type="http://schemas.openxmlformats.org/officeDocument/2006/relationships/image" Target="../media/image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7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slideLayout" Target="../slideLayouts/slideLayout83.xml"/><Relationship Id="rId7" Type="http://schemas.openxmlformats.org/officeDocument/2006/relationships/image" Target="../media/image3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slide" Target="slide31.xml"/><Relationship Id="rId3" Type="http://schemas.openxmlformats.org/officeDocument/2006/relationships/image" Target="../media/image36.jpeg"/><Relationship Id="rId7" Type="http://schemas.openxmlformats.org/officeDocument/2006/relationships/slide" Target="slide29.xml"/><Relationship Id="rId12" Type="http://schemas.openxmlformats.org/officeDocument/2006/relationships/image" Target="../media/image42.png"/><Relationship Id="rId17" Type="http://schemas.openxmlformats.org/officeDocument/2006/relationships/image" Target="../media/image7.jpeg"/><Relationship Id="rId2" Type="http://schemas.openxmlformats.org/officeDocument/2006/relationships/image" Target="../media/image35.jpg"/><Relationship Id="rId16" Type="http://schemas.openxmlformats.org/officeDocument/2006/relationships/image" Target="../media/image45.gif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38.png"/><Relationship Id="rId11" Type="http://schemas.openxmlformats.org/officeDocument/2006/relationships/image" Target="../media/image41.png"/><Relationship Id="rId5" Type="http://schemas.openxmlformats.org/officeDocument/2006/relationships/image" Target="../media/image37.png"/><Relationship Id="rId15" Type="http://schemas.openxmlformats.org/officeDocument/2006/relationships/image" Target="../media/image44.png"/><Relationship Id="rId10" Type="http://schemas.openxmlformats.org/officeDocument/2006/relationships/slide" Target="slide30.xml"/><Relationship Id="rId4" Type="http://schemas.openxmlformats.org/officeDocument/2006/relationships/slide" Target="slide28.xml"/><Relationship Id="rId9" Type="http://schemas.openxmlformats.org/officeDocument/2006/relationships/image" Target="../media/image40.png"/><Relationship Id="rId14" Type="http://schemas.openxmlformats.org/officeDocument/2006/relationships/image" Target="../media/image4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12" Type="http://schemas.openxmlformats.org/officeDocument/2006/relationships/image" Target="../media/image51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37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27.xml"/><Relationship Id="rId14" Type="http://schemas.openxmlformats.org/officeDocument/2006/relationships/image" Target="../media/image53.gi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2.wav"/><Relationship Id="rId7" Type="http://schemas.openxmlformats.org/officeDocument/2006/relationships/image" Target="../media/image40.png"/><Relationship Id="rId12" Type="http://schemas.openxmlformats.org/officeDocument/2006/relationships/image" Target="../media/image51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39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27.xml"/><Relationship Id="rId14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7.jpeg"/><Relationship Id="rId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2.wav"/><Relationship Id="rId7" Type="http://schemas.openxmlformats.org/officeDocument/2006/relationships/image" Target="../media/image42.png"/><Relationship Id="rId12" Type="http://schemas.openxmlformats.org/officeDocument/2006/relationships/image" Target="../media/image51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1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27.xml"/><Relationship Id="rId14" Type="http://schemas.openxmlformats.org/officeDocument/2006/relationships/image" Target="../media/image53.gi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2.gif"/><Relationship Id="rId3" Type="http://schemas.openxmlformats.org/officeDocument/2006/relationships/audio" Target="../media/audio2.wav"/><Relationship Id="rId7" Type="http://schemas.openxmlformats.org/officeDocument/2006/relationships/image" Target="../media/image44.png"/><Relationship Id="rId12" Type="http://schemas.openxmlformats.org/officeDocument/2006/relationships/image" Target="../media/image51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3.png"/><Relationship Id="rId11" Type="http://schemas.openxmlformats.org/officeDocument/2006/relationships/image" Target="../media/image50.gif"/><Relationship Id="rId5" Type="http://schemas.openxmlformats.org/officeDocument/2006/relationships/image" Target="../media/image47.gif"/><Relationship Id="rId15" Type="http://schemas.openxmlformats.org/officeDocument/2006/relationships/image" Target="../media/image54.gif"/><Relationship Id="rId10" Type="http://schemas.openxmlformats.org/officeDocument/2006/relationships/image" Target="../media/image49.gif"/><Relationship Id="rId4" Type="http://schemas.openxmlformats.org/officeDocument/2006/relationships/image" Target="../media/image46.PNG"/><Relationship Id="rId9" Type="http://schemas.openxmlformats.org/officeDocument/2006/relationships/slide" Target="slide27.xml"/><Relationship Id="rId14" Type="http://schemas.openxmlformats.org/officeDocument/2006/relationships/image" Target="../media/image53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8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7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7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9.xml"/><Relationship Id="rId5" Type="http://schemas.openxmlformats.org/officeDocument/2006/relationships/image" Target="../media/image7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97243D-0695-4869-AEF5-35FC80456BB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6BF099-28CE-4D97-A6DD-E76DAA0D75BE}"/>
              </a:ext>
            </a:extLst>
          </p:cNvPr>
          <p:cNvGrpSpPr/>
          <p:nvPr/>
        </p:nvGrpSpPr>
        <p:grpSpPr>
          <a:xfrm>
            <a:off x="988904" y="2036619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12D4E6B-0A29-4D06-B4E8-A1818C04E106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CE5DAD-92CF-4E1F-9BB4-AFBFD9AF6FA3}"/>
                </a:ext>
              </a:extLst>
            </p:cNvPr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id="{6D3EFF30-659F-42DC-B2F1-59569A7FC982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A263696-7A08-4F80-9A58-DAEE25639907}"/>
              </a:ext>
            </a:extLst>
          </p:cNvPr>
          <p:cNvGrpSpPr/>
          <p:nvPr/>
        </p:nvGrpSpPr>
        <p:grpSpPr>
          <a:xfrm>
            <a:off x="3709670" y="1962785"/>
            <a:ext cx="6916420" cy="2315210"/>
            <a:chOff x="3770522" y="943551"/>
            <a:chExt cx="3822655" cy="2315191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A0306CEC-251A-4B2F-86C9-B8F9740CFBAB}"/>
                </a:ext>
              </a:extLst>
            </p:cNvPr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19" name="Hexagon 18">
                <a:extLst>
                  <a:ext uri="{FF2B5EF4-FFF2-40B4-BE49-F238E27FC236}">
                    <a16:creationId xmlns:a16="http://schemas.microsoft.com/office/drawing/2014/main" id="{C65739CB-88CA-4011-8213-D8680840B492}"/>
                  </a:ext>
                </a:extLst>
              </p:cNvPr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B41E428C-783A-4BA5-831D-B62A0D4FEBBC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13737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Then (cửa)</a:t>
                </a:r>
                <a:endPara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  <a:p>
                <a:pPr marL="0" marR="0" lvl="0" indent="0" algn="ctr" defTabSz="91313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Vật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bằng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tre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gỗ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hoặc</a:t>
                </a:r>
                <a:r>
                  <a:rPr kumimoji="0" lang="en-US" altLang="vi-VN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kumimoji="0" lang="en-US" altLang="vi-VN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sắt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,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dùng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để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cài</a:t>
                </a:r>
                <a:r>
                  <a:rPr lang="en-US" altLang="vi-VN" sz="2800" dirty="0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 </a:t>
                </a:r>
                <a:r>
                  <a:rPr lang="en-US" altLang="vi-VN" sz="2800" dirty="0" err="1">
                    <a:solidFill>
                      <a:srgbClr val="231F20"/>
                    </a:solidFill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cửa</a:t>
                </a:r>
                <a:endParaRPr kumimoji="0" lang="en-US" altLang="vi-VN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18" name="10">
              <a:extLst>
                <a:ext uri="{FF2B5EF4-FFF2-40B4-BE49-F238E27FC236}">
                  <a16:creationId xmlns:a16="http://schemas.microsoft.com/office/drawing/2014/main" id="{7977824E-25F9-4A74-9ADB-E1B5706DF064}"/>
                </a:ext>
              </a:extLst>
            </p:cNvPr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4572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chỉ cài </a:t>
            </a:r>
            <a:r>
              <a:rPr lang="vi-VN">
                <a:latin typeface="Arial-Rounded" panose="020B0500000000000000" charset="0"/>
                <a:cs typeface="Arial-Rounded" panose="020B0500000000000000" charset="0"/>
              </a:rPr>
              <a:t>then dưới</a:t>
            </a: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…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nguôi.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i="1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(Đoàn Thị Lam Luyến)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433" y="4142272"/>
            <a:ext cx="2240148" cy="2375368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9144001" y="5736824"/>
            <a:ext cx="2253249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toàn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bài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145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Trả lời câu hỏi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900248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1.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Ngày cháu còn nhỏ, ai thường cài then trên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/>
          <p:nvPr/>
        </p:nvCxnSpPr>
        <p:spPr>
          <a:xfrm>
            <a:off x="1698171" y="3026229"/>
            <a:ext cx="2503715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39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</a:t>
            </a:r>
            <a:r>
              <a:rPr lang="vi-VN" sz="12800">
                <a:latin typeface="Arial-Rounded" panose="020B0500000000000000" charset="0"/>
                <a:cs typeface="Arial-Rounded" panose="020B0500000000000000" charset="0"/>
              </a:rPr>
              <a:t>then dưới</a:t>
            </a:r>
            <a:r>
              <a:rPr lang="en-US" sz="12800">
                <a:latin typeface="Arial-Rounded" panose="020B0500000000000000" charset="0"/>
                <a:cs typeface="Arial-Rounded" panose="020B0500000000000000" charset="0"/>
              </a:rPr>
              <a:t>…</a:t>
            </a: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nguôi</a:t>
            </a:r>
            <a:r>
              <a:rPr lang="en-US" sz="3200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227" y="3677089"/>
            <a:ext cx="2678850" cy="2840551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141514" y="5736189"/>
            <a:ext cx="966651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2. </a:t>
            </a:r>
            <a:r>
              <a:rPr lang="vi-VN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Vì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sao khi cháu lớn, bà lại là người cài then dưới của cánh cửa?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849086" y="4430486"/>
            <a:ext cx="2340428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204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03769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vi-VN" b="1" dirty="0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Sắp xếp các bức tranh sau theo thứ tự 3 khổ thơ trong bài.</a:t>
            </a:r>
            <a:endParaRPr lang="en-US" b="1" dirty="0">
              <a:solidFill>
                <a:schemeClr val="tx1"/>
              </a:solidFill>
              <a:latin typeface="Arial-Rounded" panose="020B0500000000000000" charset="0"/>
              <a:cs typeface="Arial-Rounded" panose="020B0500000000000000" charset="0"/>
              <a:sym typeface="+mn-ea"/>
            </a:endParaRP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0BADA901-3A04-4BFD-A9B6-6A30E49CBD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1523" y="1729332"/>
            <a:ext cx="9153525" cy="41910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B7113C3-C588-41C0-A4BA-7611CE7BA7A1}"/>
              </a:ext>
            </a:extLst>
          </p:cNvPr>
          <p:cNvSpPr/>
          <p:nvPr/>
        </p:nvSpPr>
        <p:spPr>
          <a:xfrm>
            <a:off x="7489371" y="1729332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275DA2B-62FD-4015-902D-D93806C8C2AC}"/>
              </a:ext>
            </a:extLst>
          </p:cNvPr>
          <p:cNvSpPr/>
          <p:nvPr/>
        </p:nvSpPr>
        <p:spPr>
          <a:xfrm>
            <a:off x="1205048" y="1642247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558FEEEF-E9E8-4BD9-8A61-18055B7C5A66}"/>
              </a:ext>
            </a:extLst>
          </p:cNvPr>
          <p:cNvSpPr/>
          <p:nvPr/>
        </p:nvSpPr>
        <p:spPr>
          <a:xfrm>
            <a:off x="4298903" y="1642246"/>
            <a:ext cx="555172" cy="58664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9" grpId="0" animBg="1"/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buNone/>
            </a:pPr>
            <a:r>
              <a:rPr lang="vi-VN" sz="12800" dirty="0">
                <a:latin typeface="Arial-Rounded" panose="020B0500000000000000" charset="0"/>
                <a:cs typeface="Arial-Rounded" panose="020B0500000000000000" charset="0"/>
              </a:rPr>
              <a:t>Bà chỉ cài then dưới</a:t>
            </a:r>
          </a:p>
          <a:p>
            <a:pPr marL="0" indent="0">
              <a:buNone/>
            </a:pPr>
            <a:endParaRPr lang="vi-VN" sz="12800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4" y="1253490"/>
            <a:ext cx="5514975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Nay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cháu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mới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Bao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- ô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trời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Mỗi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lần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tay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đẩy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Lại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khôn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nguôi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!</a:t>
            </a: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359228" y="5871845"/>
            <a:ext cx="10231435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lvl="0" algn="ctr"/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4. </a:t>
            </a:r>
            <a:r>
              <a:rPr lang="vi-VN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Câu thơ nào nói lên tình cảm của cháu đối với bà khi về nhà mới?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DF8768D8-E716-4DBF-BA75-5CFCCA7A82A3}"/>
              </a:ext>
            </a:extLst>
          </p:cNvPr>
          <p:cNvCxnSpPr>
            <a:cxnSpLocks/>
          </p:cNvCxnSpPr>
          <p:nvPr/>
        </p:nvCxnSpPr>
        <p:spPr>
          <a:xfrm>
            <a:off x="5671457" y="2884714"/>
            <a:ext cx="3318770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E882D05-3C7E-49BF-8BDC-1C75F1D84A46}"/>
              </a:ext>
            </a:extLst>
          </p:cNvPr>
          <p:cNvCxnSpPr>
            <a:cxnSpLocks/>
          </p:cNvCxnSpPr>
          <p:nvPr/>
        </p:nvCxnSpPr>
        <p:spPr>
          <a:xfrm>
            <a:off x="5671457" y="3429000"/>
            <a:ext cx="3690256" cy="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194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48025" y="1906270"/>
            <a:ext cx="569658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Luyện</a:t>
            </a:r>
            <a:r>
              <a:rPr kumimoji="0" lang="en-US" altLang="zh-CN" sz="9600" b="1" i="1" u="none" strike="noStrike" kern="1200" cap="none" spc="0" normalizeH="0" baseline="0" noProof="0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 </a:t>
            </a:r>
            <a:r>
              <a:rPr kumimoji="0" lang="en-US" altLang="zh-CN" sz="9600" b="1" i="1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tập</a:t>
            </a:r>
            <a:endParaRPr kumimoji="0" lang="en-US" sz="96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Verdana" panose="020B0604030504040204" charset="0"/>
              <a:ea typeface="+mn-ea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A288D84-5A2D-4911-8DD1-ADF122CF9761}"/>
              </a:ext>
            </a:extLst>
          </p:cNvPr>
          <p:cNvSpPr txBox="1"/>
          <p:nvPr/>
        </p:nvSpPr>
        <p:spPr>
          <a:xfrm>
            <a:off x="1275907" y="542260"/>
            <a:ext cx="8949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</a:t>
            </a: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 từ ngữ nào dưới đây chỉ hoạt động: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498307-166C-44A3-AB95-187C9C312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0475" y="2038350"/>
            <a:ext cx="8324850" cy="21717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F6160A6D-4D5B-4DE9-8DEC-CC20B2F760F7}"/>
              </a:ext>
            </a:extLst>
          </p:cNvPr>
          <p:cNvSpPr/>
          <p:nvPr/>
        </p:nvSpPr>
        <p:spPr>
          <a:xfrm>
            <a:off x="5138057" y="1948543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06E35D5-EC61-4D99-8A91-618D1077D435}"/>
              </a:ext>
            </a:extLst>
          </p:cNvPr>
          <p:cNvSpPr/>
          <p:nvPr/>
        </p:nvSpPr>
        <p:spPr>
          <a:xfrm>
            <a:off x="2090057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329EE9-9726-4078-B9A2-E392AD7CE549}"/>
              </a:ext>
            </a:extLst>
          </p:cNvPr>
          <p:cNvSpPr/>
          <p:nvPr/>
        </p:nvSpPr>
        <p:spPr>
          <a:xfrm>
            <a:off x="6270172" y="3165022"/>
            <a:ext cx="1861457" cy="1045028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349671-76E7-4332-BFFC-30606FD73573}"/>
              </a:ext>
            </a:extLst>
          </p:cNvPr>
          <p:cNvSpPr txBox="1"/>
          <p:nvPr/>
        </p:nvSpPr>
        <p:spPr>
          <a:xfrm>
            <a:off x="232012" y="4828977"/>
            <a:ext cx="116961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thể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kết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hợp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"</a:t>
            </a:r>
            <a:r>
              <a:rPr lang="en-US" sz="3200" dirty="0" err="1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3200" dirty="0">
                <a:solidFill>
                  <a:srgbClr val="00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".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3FB4C92-B5FC-4F64-9A9E-D2B5A8E39438}"/>
              </a:ext>
            </a:extLst>
          </p:cNvPr>
          <p:cNvSpPr/>
          <p:nvPr/>
        </p:nvSpPr>
        <p:spPr>
          <a:xfrm>
            <a:off x="777923" y="5540829"/>
            <a:ext cx="10641190" cy="8926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đẩy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chốt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cài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mở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cửa,gõ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2800" b="0" i="0" dirty="0" err="1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cửa</a:t>
            </a:r>
            <a:r>
              <a:rPr lang="en-US" sz="2800" b="0" i="0" dirty="0">
                <a:solidFill>
                  <a:schemeClr val="bg1"/>
                </a:solidFill>
                <a:effectLst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..</a:t>
            </a:r>
            <a:endParaRPr lang="en-US" sz="2800" dirty="0">
              <a:solidFill>
                <a:schemeClr val="bg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3B1423-F355-47A4-ADDD-88C9E44082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525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split orient="vert"/>
      </p:transition>
    </mc:Choice>
    <mc:Fallback xmlns="">
      <p:transition spd="slow" advClick="0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ba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21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12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3: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95912" y="2979465"/>
            <a:ext cx="10879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HP001 4 hàng" panose="020B0603050302020204" pitchFamily="34" charset="0"/>
              </a:rPr>
              <a:t>        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Chữ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hoa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Ô,Ơ</a:t>
            </a:r>
          </a:p>
        </p:txBody>
      </p:sp>
      <p:cxnSp>
        <p:nvCxnSpPr>
          <p:cNvPr id="3" name="Straight Connector 2"/>
          <p:cNvCxnSpPr/>
          <p:nvPr/>
        </p:nvCxnSpPr>
        <p:spPr>
          <a:xfrm>
            <a:off x="2168958" y="4012442"/>
            <a:ext cx="7480009" cy="0"/>
          </a:xfrm>
          <a:prstGeom prst="line">
            <a:avLst/>
          </a:prstGeom>
          <a:ln w="762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168958" y="4253152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Tiết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4: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Nói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và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54600" y="4977630"/>
            <a:ext cx="95620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Kể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chuyện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Bà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cháu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5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7200" b="1" i="0" u="none" strike="noStrike" kern="1200" cap="none" spc="0" normalizeH="0" baseline="0" noProof="0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kumimoji="0" lang="en-US" altLang="zh-CN" sz="7200" b="1" i="0" u="none" strike="noStrike" kern="1200" cap="none" spc="0" normalizeH="0" baseline="0" noProof="0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0732CDA-7B24-4BCF-AA1D-CB88A5BF94B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C7EF3425-5581-4374-B56B-5C1BD43E33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Viết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F18384-55F8-4635-84E5-1271773343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7067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Ông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bà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sum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vầy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cùng</a:t>
            </a:r>
            <a:r>
              <a:rPr lang="en-US" altLang="en-US" sz="4000" b="1" dirty="0">
                <a:solidFill>
                  <a:srgbClr val="0000FF"/>
                </a:solidFill>
                <a:latin typeface="HP001 4 hàng" panose="020B0603050302020204" pitchFamily="34" charset="0"/>
              </a:rPr>
              <a:t> con </a:t>
            </a:r>
            <a:r>
              <a:rPr lang="en-US" altLang="en-US" sz="4000" b="1" dirty="0" err="1">
                <a:solidFill>
                  <a:srgbClr val="0000FF"/>
                </a:solidFill>
                <a:latin typeface="HP001 4 hàng" panose="020B0603050302020204" pitchFamily="34" charset="0"/>
              </a:rPr>
              <a:t>cháu</a:t>
            </a:r>
            <a:endParaRPr kumimoji="0" lang="en-US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2992742-4C32-46B2-8977-B8E6B20C35D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4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AAB9C0EB-60C1-44D4-82C4-EBC321BEEE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69824" y="285320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Nói và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nghe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F94A725-F726-43FC-932E-498A9E20132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B6E74E-2926-41FD-AD8B-000EF36A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549CC5-1160-4B06-950B-AABE9960F2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6A50A3-FF08-415C-B6F2-7ADD9B1B4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737" y="528637"/>
            <a:ext cx="8010525" cy="58007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0375747-58FD-43FD-A7F8-1E79294A5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61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0F62ED-87CC-4B35-9BEA-38D469905F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4393583-1DAA-49A4-A738-48FE40894AD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Cô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Khi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hạt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gieo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67660" y="1442085"/>
            <a:ext cx="645668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3992B5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1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0" i="0" u="none" strike="noStrike" kern="1200" cap="none" spc="30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 Rounded MT Bold" panose="020F0704030504030204" pitchFamily="34" charset="0"/>
                  <a:ea typeface="Microsoft YaHei" panose="020B0503020204020204" charset="-122"/>
                  <a:cs typeface="Arial Rounded MT Bold" panose="020F0704030504030204" pitchFamily="34" charset="0"/>
                </a:rPr>
                <a:t>Tiết 1 + 2</a:t>
              </a:r>
              <a:endParaRPr kumimoji="0" lang="zh-CN" altLang="en-US" sz="8000" b="0" i="0" u="none" strike="noStrike" kern="1200" cap="none" spc="3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 Rounded MT Bold" panose="020F0704030504030204" pitchFamily="34" charset="0"/>
                <a:ea typeface="Microsoft YaHei" panose="020B0503020204020204" charset="-122"/>
                <a:cs typeface="Arial Rounded MT Bold" panose="020F0704030504030204" pitchFamily="3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ED4BD56A-6A7D-4C20-8895-7D20FF3E6F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3713">
        <p14:gallery dir="l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Vắng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thấy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ngày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càng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buồn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bã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vì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nhớ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chuyện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kết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thúc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như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thế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08000" y="2131123"/>
            <a:ext cx="8985136" cy="1127466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xuất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hiện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dang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tay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ôm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đứa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cháu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hiếu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thảo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550BE34-C2B8-49B8-8519-67A8CAD51A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7457DD9-5A45-400A-AB4B-4B4EDECA2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36512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D3E3AB-8963-49D5-A156-EE85E161E7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6746" y="586822"/>
            <a:ext cx="3560252" cy="1645920"/>
          </a:xfrm>
        </p:spPr>
        <p:txBody>
          <a:bodyPr>
            <a:normAutofit/>
          </a:bodyPr>
          <a:lstStyle/>
          <a:p>
            <a:endParaRPr lang="en-US" sz="320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41CF7D6-A660-431A-B0BB-140A0D5556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105773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70A85B-3810-4F95-97B0-CBF4CCDB3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140063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88322-CE79-4D49-B4CF-FDF31D01B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1164" y="586822"/>
            <a:ext cx="6002636" cy="1645920"/>
          </a:xfrm>
        </p:spPr>
        <p:txBody>
          <a:bodyPr anchor="ctr">
            <a:normAutofit/>
          </a:bodyPr>
          <a:lstStyle/>
          <a:p>
            <a:endParaRPr lang="en-US" sz="1800"/>
          </a:p>
        </p:txBody>
      </p:sp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9F4FF12-F419-4727-B5A4-D766840CCD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039" y="2819566"/>
            <a:ext cx="11164824" cy="19817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823D897-EBF5-4E2D-8F4A-45AD400D65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31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10CEC-97B5-4A60-9C71-EBC9746E4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55902D5-0BD4-455F-AB5D-E3F6F8106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24" y="0"/>
            <a:ext cx="8875553" cy="59310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2169937-B356-427A-BB98-7689C56BAD18}"/>
              </a:ext>
            </a:extLst>
          </p:cNvPr>
          <p:cNvSpPr txBox="1"/>
          <p:nvPr/>
        </p:nvSpPr>
        <p:spPr>
          <a:xfrm>
            <a:off x="3147969" y="1266629"/>
            <a:ext cx="609460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8800" b="1" dirty="0">
                <a:solidFill>
                  <a:srgbClr val="0070C0"/>
                </a:solidFill>
              </a:rPr>
              <a:t>CỦNG CỐ BÀI HỌC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08C7DF-FC71-4648-BCA1-28B99FD29E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945" y="0"/>
            <a:ext cx="996055" cy="991312"/>
          </a:xfrm>
          <a:prstGeom prst="rect">
            <a:avLst/>
          </a:prstGeom>
        </p:spPr>
      </p:pic>
      <p:grpSp>
        <p:nvGrpSpPr>
          <p:cNvPr id="13" name="1">
            <a:extLst>
              <a:ext uri="{FF2B5EF4-FFF2-40B4-BE49-F238E27FC236}">
                <a16:creationId xmlns:a16="http://schemas.microsoft.com/office/drawing/2014/main" id="{F91B7652-1A43-4852-AB5E-0C39343DCA52}"/>
              </a:ext>
            </a:extLst>
          </p:cNvPr>
          <p:cNvGrpSpPr/>
          <p:nvPr/>
        </p:nvGrpSpPr>
        <p:grpSpPr>
          <a:xfrm>
            <a:off x="0" y="4443812"/>
            <a:ext cx="12282473" cy="2258127"/>
            <a:chOff x="-53293" y="2190760"/>
            <a:chExt cx="9211855" cy="2951064"/>
          </a:xfrm>
        </p:grpSpPr>
        <p:pic>
          <p:nvPicPr>
            <p:cNvPr id="14" name="10">
              <a:extLst>
                <a:ext uri="{FF2B5EF4-FFF2-40B4-BE49-F238E27FC236}">
                  <a16:creationId xmlns:a16="http://schemas.microsoft.com/office/drawing/2014/main" id="{CD9DD4C0-AF4B-4FE1-A3E1-388DA02177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5" name="13">
              <a:extLst>
                <a:ext uri="{FF2B5EF4-FFF2-40B4-BE49-F238E27FC236}">
                  <a16:creationId xmlns:a16="http://schemas.microsoft.com/office/drawing/2014/main" id="{4EA58876-3131-4127-8EF3-6DF6D95EF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6" name="16">
              <a:extLst>
                <a:ext uri="{FF2B5EF4-FFF2-40B4-BE49-F238E27FC236}">
                  <a16:creationId xmlns:a16="http://schemas.microsoft.com/office/drawing/2014/main" id="{6CE6C008-AB85-4086-B124-DE7BDF8BE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8333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1DEAD7B-21D9-4DA2-AF36-F2E8B0BCB66C}"/>
              </a:ext>
            </a:extLst>
          </p:cNvPr>
          <p:cNvSpPr/>
          <p:nvPr/>
        </p:nvSpPr>
        <p:spPr>
          <a:xfrm>
            <a:off x="2860158" y="1499191"/>
            <a:ext cx="5752214" cy="1658679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đối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với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A7609C-4748-4DE2-8E50-DD13322BB4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92629BC-AB3D-4F62-AFDA-F97BA087153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</p:cSld>
  <p:clrMapOvr>
    <a:masterClrMapping/>
  </p:clrMapOvr>
  <p:transition advClick="0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5" y="125285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Ngày cháu còn thấp bé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Nhờ bà cài </a:t>
            </a:r>
            <a:r>
              <a:rPr lang="vi-VN">
                <a:latin typeface="Arial-Rounded" panose="020B0500000000000000" charset="0"/>
                <a:cs typeface="Arial-Rounded" panose="020B0500000000000000" charset="0"/>
              </a:rPr>
              <a:t>then trên</a:t>
            </a:r>
            <a:endParaRPr lang="en-US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chỉ cài </a:t>
            </a:r>
            <a:r>
              <a:rPr lang="vi-VN">
                <a:latin typeface="Arial-Rounded" panose="020B0500000000000000" charset="0"/>
                <a:cs typeface="Arial-Rounded" panose="020B0500000000000000" charset="0"/>
              </a:rPr>
              <a:t>then dưới</a:t>
            </a: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…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5512435" y="1133744"/>
            <a:ext cx="4393566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lang="en-US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lang="en-US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lang="en-US" dirty="0">
              <a:solidFill>
                <a:prstClr val="black"/>
              </a:solidFill>
              <a:latin typeface="Arial-Rounded" panose="020B0500000000000000" charset="0"/>
              <a:cs typeface="Arial-Rounded" panose="020B0500000000000000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lang="en-US" dirty="0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err="1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lang="en-US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 nguôi.</a:t>
            </a:r>
          </a:p>
          <a:p>
            <a:pPr marL="0" lvl="0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i="1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(Đoàn Thị Lam Luyến)</a:t>
            </a:r>
            <a:endParaRPr lang="en-US" i="1" dirty="0">
              <a:solidFill>
                <a:schemeClr val="accent1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886" y="4003662"/>
            <a:ext cx="2565922" cy="2720806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9514113" y="5485399"/>
            <a:ext cx="2387777" cy="649137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dirty="0" err="1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mẫu</a:t>
            </a:r>
            <a:endParaRPr lang="en-US" sz="2400" dirty="0">
              <a:solidFill>
                <a:schemeClr val="bg1"/>
              </a:solidFill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4" y="1252855"/>
            <a:ext cx="5086871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Ngày cháu còn thấp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bé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chỉ cài </a:t>
            </a:r>
            <a:r>
              <a:rPr lang="vi-VN">
                <a:latin typeface="Arial-Rounded" panose="020B0500000000000000" charset="0"/>
                <a:cs typeface="Arial-Rounded" panose="020B0500000000000000" charset="0"/>
              </a:rPr>
              <a:t>then dưới</a:t>
            </a: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…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059607" y="1111972"/>
            <a:ext cx="4527352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nguôi</a:t>
            </a:r>
            <a:r>
              <a:rPr lang="en-US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i="1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(Đoàn Thị Lam Luyến)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292" y="4010341"/>
            <a:ext cx="2351063" cy="2492978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8682211" y="4840708"/>
            <a:ext cx="2351063" cy="1168488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1DDC7FF-CF60-4B39-AF13-CEE84ACC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4" y="815338"/>
            <a:ext cx="527050" cy="255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B45B376E-E867-4B57-A685-8B0EC6C7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" y="3716580"/>
            <a:ext cx="527050" cy="255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C8F1285F-3E0C-443C-8EA4-BC1B5286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010" y="621494"/>
            <a:ext cx="527050" cy="258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BCC4B8-285E-4104-859D-78816454E6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15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58502" cy="6858000"/>
          </a:xfrm>
          <a:prstGeom prst="rect">
            <a:avLst/>
          </a:prstGeom>
          <a:solidFill>
            <a:srgbClr val="FFFF00"/>
          </a:solidFill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9971" y="0"/>
            <a:ext cx="946296" cy="941789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2565085" y="469565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3266330-A171-4F31-8EAB-3D71E271506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476BF099-28CE-4D97-A6DD-E76DAA0D75BE}"/>
              </a:ext>
            </a:extLst>
          </p:cNvPr>
          <p:cNvGrpSpPr/>
          <p:nvPr/>
        </p:nvGrpSpPr>
        <p:grpSpPr>
          <a:xfrm>
            <a:off x="988904" y="2036619"/>
            <a:ext cx="2109019" cy="2109019"/>
            <a:chOff x="156834" y="1993081"/>
            <a:chExt cx="2109019" cy="2109019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C12D4E6B-0A29-4D06-B4E8-A1818C04E106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FCE5DAD-92CF-4E1F-9BB4-AFBFD9AF6FA3}"/>
                </a:ext>
              </a:extLst>
            </p:cNvPr>
            <p:cNvSpPr txBox="1"/>
            <p:nvPr/>
          </p:nvSpPr>
          <p:spPr>
            <a:xfrm>
              <a:off x="315731" y="2461468"/>
              <a:ext cx="171198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3600" b="1">
                  <a:solidFill>
                    <a:prstClr val="white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Đọc t</a:t>
              </a:r>
              <a:r>
                <a:rPr kumimoji="0" lang="en-US" altLang="zh-CN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ừ khó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15" name="2">
            <a:extLst>
              <a:ext uri="{FF2B5EF4-FFF2-40B4-BE49-F238E27FC236}">
                <a16:creationId xmlns:a16="http://schemas.microsoft.com/office/drawing/2014/main" id="{6D3EFF30-659F-42DC-B2F1-59569A7FC982}"/>
              </a:ext>
            </a:extLst>
          </p:cNvPr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等线" panose="02010600030101010101" pitchFamily="2" charset="-122"/>
              <a:cs typeface="+mn-ea"/>
              <a:sym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0306CEC-251A-4B2F-86C9-B8F9740CFBAB}"/>
              </a:ext>
            </a:extLst>
          </p:cNvPr>
          <p:cNvGrpSpPr/>
          <p:nvPr/>
        </p:nvGrpSpPr>
        <p:grpSpPr>
          <a:xfrm>
            <a:off x="3709670" y="1962785"/>
            <a:ext cx="6916420" cy="2315210"/>
            <a:chOff x="156834" y="1993081"/>
            <a:chExt cx="2109019" cy="2109019"/>
          </a:xfrm>
        </p:grpSpPr>
        <p:sp>
          <p:nvSpPr>
            <p:cNvPr id="19" name="Hexagon 18">
              <a:extLst>
                <a:ext uri="{FF2B5EF4-FFF2-40B4-BE49-F238E27FC236}">
                  <a16:creationId xmlns:a16="http://schemas.microsoft.com/office/drawing/2014/main" id="{C65739CB-88CA-4011-8213-D8680840B492}"/>
                </a:ext>
              </a:extLst>
            </p:cNvPr>
            <p:cNvSpPr/>
            <p:nvPr/>
          </p:nvSpPr>
          <p:spPr>
            <a:xfrm>
              <a:off x="156834" y="1993081"/>
              <a:ext cx="2109019" cy="2109019"/>
            </a:xfrm>
            <a:prstGeom prst="hexagon">
              <a:avLst/>
            </a:prstGeom>
            <a:solidFill>
              <a:srgbClr val="F7ACB9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41E428C-783A-4BA5-831D-B62A0D4FEBBC}"/>
                </a:ext>
              </a:extLst>
            </p:cNvPr>
            <p:cNvSpPr txBox="1"/>
            <p:nvPr/>
          </p:nvSpPr>
          <p:spPr>
            <a:xfrm>
              <a:off x="286263" y="2770888"/>
              <a:ext cx="1808630" cy="8691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31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0" i="0" u="none" strike="noStrike" kern="1200" cap="none" spc="0" normalizeH="0" baseline="0" noProof="0">
                  <a:ln>
                    <a:noFill/>
                  </a:ln>
                  <a:solidFill>
                    <a:srgbClr val="231F20"/>
                  </a:solidFill>
                  <a:effectLst/>
                  <a:uLnTx/>
                  <a:uFillTx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Thấp bé, then dưới, then trên, cắm cúi, khôn nguôi.</a:t>
              </a:r>
              <a:endParaRPr kumimoji="0" lang="en-US" alt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575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4084955" y="3403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cửa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nhớ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Arial-Rounded" panose="020B0500000000000000" charset="0"/>
                <a:ea typeface="+mn-ea"/>
                <a:cs typeface="Arial-Rounded" panose="020B0500000000000000" charset="0"/>
              </a:rPr>
              <a:t>bà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Arial-Rounded" panose="020B0500000000000000" charset="0"/>
              <a:ea typeface="+mn-ea"/>
              <a:cs typeface="Arial-Rounded" panose="020B0500000000000000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727074" y="1252855"/>
            <a:ext cx="5086871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Ngày cháu còn thấp </a:t>
            </a:r>
            <a:r>
              <a:rPr lang="en-US" dirty="0" err="1">
                <a:latin typeface="Arial-Rounded" panose="020B0500000000000000" charset="0"/>
                <a:cs typeface="Arial-Rounded" panose="020B0500000000000000" charset="0"/>
              </a:rPr>
              <a:t>bé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Cánh cửa có hai then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chỉ cài then dưới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Nhờ bà cài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Mỗi năm cháu lớn lên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lưng còng cắm cúi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Cháu cài được then trên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vi-VN" dirty="0">
                <a:latin typeface="Arial-Rounded" panose="020B0500000000000000" charset="0"/>
                <a:cs typeface="Arial-Rounded" panose="020B0500000000000000" charset="0"/>
              </a:rPr>
              <a:t>Bà chỉ cài </a:t>
            </a:r>
            <a:r>
              <a:rPr lang="vi-VN">
                <a:latin typeface="Arial-Rounded" panose="020B0500000000000000" charset="0"/>
                <a:cs typeface="Arial-Rounded" panose="020B0500000000000000" charset="0"/>
              </a:rPr>
              <a:t>then dưới</a:t>
            </a:r>
            <a:r>
              <a:rPr lang="en-US">
                <a:latin typeface="Arial-Rounded" panose="020B0500000000000000" charset="0"/>
                <a:cs typeface="Arial-Rounded" panose="020B0500000000000000" charset="0"/>
              </a:rPr>
              <a:t>…</a:t>
            </a: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vi-VN" dirty="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Content Placeholder 1"/>
          <p:cNvSpPr/>
          <p:nvPr/>
        </p:nvSpPr>
        <p:spPr>
          <a:xfrm>
            <a:off x="6059607" y="1111972"/>
            <a:ext cx="4527352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Nay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cháu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về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nhà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mới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Bao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cánh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cửa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- ô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trời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Mỗi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lần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tay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đẩy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cửa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Lại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nhớ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bà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</a:t>
            </a:r>
            <a:r>
              <a:rPr kumimoji="0" lang="en-US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khôn</a:t>
            </a: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cs typeface="Arial-Rounded" panose="020B0500000000000000" charset="0"/>
              </a:rPr>
              <a:t> nguôi</a:t>
            </a:r>
            <a:r>
              <a:rPr lang="en-US">
                <a:solidFill>
                  <a:prstClr val="black"/>
                </a:solidFill>
                <a:latin typeface="Arial-Rounded" panose="020B0500000000000000" charset="0"/>
                <a:cs typeface="Arial-Rounded" panose="020B0500000000000000" charset="0"/>
              </a:rPr>
              <a:t>.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  <a:defRPr/>
            </a:pPr>
            <a:r>
              <a:rPr lang="en-US" i="1">
                <a:solidFill>
                  <a:schemeClr val="accent1"/>
                </a:solidFill>
                <a:latin typeface="Arial-Rounded" panose="020B0500000000000000" charset="0"/>
                <a:cs typeface="Arial-Rounded" panose="020B0500000000000000" charset="0"/>
              </a:rPr>
              <a:t>(Đoàn Thị Lam Luyến)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404E765-6C64-4751-86B6-2063BAEBAC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3292" y="4010341"/>
            <a:ext cx="2351063" cy="2492978"/>
          </a:xfrm>
          <a:prstGeom prst="rect">
            <a:avLst/>
          </a:prstGeom>
        </p:spPr>
      </p:pic>
      <p:sp>
        <p:nvSpPr>
          <p:cNvPr id="9" name="TextBox 19">
            <a:extLst>
              <a:ext uri="{FF2B5EF4-FFF2-40B4-BE49-F238E27FC236}">
                <a16:creationId xmlns:a16="http://schemas.microsoft.com/office/drawing/2014/main" id="{78C87E4C-09C2-4AE2-BE47-7CB3C9859F86}"/>
              </a:ext>
            </a:extLst>
          </p:cNvPr>
          <p:cNvSpPr txBox="1"/>
          <p:nvPr/>
        </p:nvSpPr>
        <p:spPr>
          <a:xfrm>
            <a:off x="8682211" y="4840708"/>
            <a:ext cx="2351063" cy="1168488"/>
          </a:xfrm>
          <a:prstGeom prst="roundRect">
            <a:avLst>
              <a:gd name="adj" fmla="val 50000"/>
            </a:avLst>
          </a:prstGeom>
          <a:solidFill>
            <a:srgbClr val="F15A88"/>
          </a:solidFill>
        </p:spPr>
        <p:txBody>
          <a:bodyPr wrap="square" lIns="91403" tIns="45702" rIns="91403" bIns="45702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Đọc</a:t>
            </a:r>
            <a:r>
              <a:rPr lang="en-US" sz="2400" dirty="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40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nối</a:t>
            </a:r>
            <a:r>
              <a:rPr lang="en-US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tiếp </a:t>
            </a:r>
            <a:r>
              <a:rPr lang="en-US" sz="2400" dirty="0" err="1">
                <a:solidFill>
                  <a:prstClr val="white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rPr>
              <a:t>đoạn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charset="0"/>
              <a:ea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11DDC7FF-CF60-4B39-AF13-CEE84ACC9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954" y="815338"/>
            <a:ext cx="527050" cy="255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>
            <a:extLst>
              <a:ext uri="{FF2B5EF4-FFF2-40B4-BE49-F238E27FC236}">
                <a16:creationId xmlns:a16="http://schemas.microsoft.com/office/drawing/2014/main" id="{B45B376E-E867-4B57-A685-8B0EC6C7A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947" y="3716580"/>
            <a:ext cx="527050" cy="255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C8F1285F-3E0C-443C-8EA4-BC1B52863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010" y="621494"/>
            <a:ext cx="527050" cy="2589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BCC4B8-285E-4104-859D-78816454E6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40" y="0"/>
            <a:ext cx="894460" cy="890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30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891</Words>
  <Application>Microsoft Office PowerPoint</Application>
  <PresentationFormat>Widescreen</PresentationFormat>
  <Paragraphs>175</Paragraphs>
  <Slides>33</Slides>
  <Notes>13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33</vt:i4>
      </vt:variant>
    </vt:vector>
  </HeadingPairs>
  <TitlesOfParts>
    <vt:vector size="53" baseType="lpstr">
      <vt:lpstr>等线</vt:lpstr>
      <vt:lpstr>Microsoft YaHei</vt:lpstr>
      <vt:lpstr>Arial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1_Office Theme</vt:lpstr>
      <vt:lpstr>1_Office 主题​​</vt:lpstr>
      <vt:lpstr>6_Office Theme</vt:lpstr>
      <vt:lpstr>4_Office Theme</vt:lpstr>
      <vt:lpstr>2_Office 主题​​</vt:lpstr>
      <vt:lpstr>7_Office Theme</vt:lpstr>
      <vt:lpstr>8_Office Theme</vt:lpstr>
      <vt:lpstr>9_Office Theme</vt:lpstr>
      <vt:lpstr>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Sắp xếp các bức tranh sau theo thứ tự 3 khổ thơ trong bài.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>tran thao</dc:creator>
  <cp:lastModifiedBy>HP Pavilion 14</cp:lastModifiedBy>
  <cp:revision>16</cp:revision>
  <dcterms:created xsi:type="dcterms:W3CDTF">2021-05-27T09:05:16Z</dcterms:created>
  <dcterms:modified xsi:type="dcterms:W3CDTF">2024-12-25T10:04:11Z</dcterms:modified>
</cp:coreProperties>
</file>