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media/audio5.wav" ContentType="audio/x-wav"/>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69"/>
  </p:notesMasterIdLst>
  <p:sldIdLst>
    <p:sldId id="256" r:id="rId4"/>
    <p:sldId id="257" r:id="rId5"/>
    <p:sldId id="259" r:id="rId6"/>
    <p:sldId id="261" r:id="rId7"/>
    <p:sldId id="262" r:id="rId8"/>
    <p:sldId id="263" r:id="rId9"/>
    <p:sldId id="264" r:id="rId10"/>
    <p:sldId id="265" r:id="rId11"/>
    <p:sldId id="266" r:id="rId12"/>
    <p:sldId id="267" r:id="rId13"/>
    <p:sldId id="268" r:id="rId14"/>
    <p:sldId id="269" r:id="rId15"/>
    <p:sldId id="270" r:id="rId16"/>
    <p:sldId id="272" r:id="rId17"/>
    <p:sldId id="332" r:id="rId18"/>
    <p:sldId id="333" r:id="rId19"/>
    <p:sldId id="334" r:id="rId20"/>
    <p:sldId id="335" r:id="rId21"/>
    <p:sldId id="336" r:id="rId22"/>
    <p:sldId id="337" r:id="rId23"/>
    <p:sldId id="280" r:id="rId24"/>
    <p:sldId id="281"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25" r:id="rId57"/>
    <p:sldId id="326" r:id="rId58"/>
    <p:sldId id="327" r:id="rId59"/>
    <p:sldId id="328" r:id="rId60"/>
    <p:sldId id="329" r:id="rId61"/>
    <p:sldId id="330" r:id="rId62"/>
    <p:sldId id="331" r:id="rId63"/>
    <p:sldId id="321" r:id="rId64"/>
    <p:sldId id="322" r:id="rId65"/>
    <p:sldId id="323" r:id="rId66"/>
    <p:sldId id="324" r:id="rId67"/>
    <p:sldId id="338"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65E759-22DB-4916-8630-5361BA18B06C}" type="datetimeFigureOut">
              <a:rPr lang="en-US" smtClean="0"/>
              <a:t>12/25/2023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CFB061-3DCA-484C-A152-11B8E5422133}" type="slidenum">
              <a:rPr lang="en-US" smtClean="0"/>
              <a:t>‹#›</a:t>
            </a:fld>
            <a:endParaRPr lang="en-US"/>
          </a:p>
        </p:txBody>
      </p:sp>
    </p:spTree>
    <p:extLst>
      <p:ext uri="{BB962C8B-B14F-4D97-AF65-F5344CB8AC3E}">
        <p14:creationId xmlns:p14="http://schemas.microsoft.com/office/powerpoint/2010/main" val="191179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83" name="Google Shape;8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92" name="Google Shape;19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201" name="Google Shape;20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210" name="Google Shape;21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225" name="Google Shape;22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latin typeface="UTM Avo" panose="02040603050506020204" pitchFamily="18" charset="0"/>
              </a:rPr>
              <a:t>Hướng</a:t>
            </a:r>
            <a:r>
              <a:rPr lang="en-US" baseline="0" dirty="0">
                <a:latin typeface="UTM Avo" panose="02040603050506020204" pitchFamily="18" charset="0"/>
              </a:rPr>
              <a:t> </a:t>
            </a:r>
            <a:r>
              <a:rPr lang="en-US" baseline="0" dirty="0" err="1">
                <a:latin typeface="UTM Avo" panose="02040603050506020204" pitchFamily="18" charset="0"/>
              </a:rPr>
              <a:t>dẫn</a:t>
            </a:r>
            <a:r>
              <a:rPr lang="en-US" baseline="0" dirty="0">
                <a:latin typeface="UTM Avo" panose="02040603050506020204" pitchFamily="18" charset="0"/>
              </a:rPr>
              <a:t>: GV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hình</a:t>
            </a:r>
            <a:r>
              <a:rPr lang="en-US" baseline="0" dirty="0">
                <a:latin typeface="UTM Avo" panose="02040603050506020204" pitchFamily="18" charset="0"/>
              </a:rPr>
              <a:t> </a:t>
            </a:r>
            <a:r>
              <a:rPr lang="en-US" baseline="0" dirty="0" err="1">
                <a:latin typeface="UTM Avo" panose="02040603050506020204" pitchFamily="18" charset="0"/>
              </a:rPr>
              <a:t>đầu</a:t>
            </a:r>
            <a:r>
              <a:rPr lang="en-US" baseline="0" dirty="0">
                <a:latin typeface="UTM Avo" panose="02040603050506020204" pitchFamily="18" charset="0"/>
              </a:rPr>
              <a:t> </a:t>
            </a:r>
            <a:r>
              <a:rPr lang="en-US" baseline="0" dirty="0" err="1">
                <a:latin typeface="UTM Avo" panose="02040603050506020204" pitchFamily="18" charset="0"/>
              </a:rPr>
              <a:t>bếp</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mở</a:t>
            </a:r>
            <a:r>
              <a:rPr lang="en-US" baseline="0" dirty="0">
                <a:latin typeface="UTM Avo" panose="02040603050506020204" pitchFamily="18" charset="0"/>
              </a:rPr>
              <a:t> </a:t>
            </a:r>
            <a:r>
              <a:rPr lang="en-US" baseline="0" dirty="0" err="1">
                <a:latin typeface="UTM Avo" panose="02040603050506020204" pitchFamily="18" charset="0"/>
              </a:rPr>
              <a:t>câu</a:t>
            </a:r>
            <a:r>
              <a:rPr lang="en-US" baseline="0" dirty="0">
                <a:latin typeface="UTM Avo" panose="02040603050506020204" pitchFamily="18" charset="0"/>
              </a:rPr>
              <a:t> </a:t>
            </a:r>
            <a:r>
              <a:rPr lang="en-US" baseline="0" dirty="0" err="1">
                <a:latin typeface="UTM Avo" panose="02040603050506020204" pitchFamily="18" charset="0"/>
              </a:rPr>
              <a:t>hỏi</a:t>
            </a:r>
            <a:r>
              <a:rPr lang="en-US" baseline="0" dirty="0">
                <a:latin typeface="UTM Avo" panose="02040603050506020204" pitchFamily="18" charset="0"/>
              </a:rPr>
              <a:t> &gt;&gt; </a:t>
            </a:r>
            <a:r>
              <a:rPr lang="en-US" baseline="0" dirty="0" err="1">
                <a:latin typeface="UTM Avo" panose="02040603050506020204" pitchFamily="18" charset="0"/>
              </a:rPr>
              <a:t>Sau</a:t>
            </a:r>
            <a:r>
              <a:rPr lang="en-US" baseline="0" dirty="0">
                <a:latin typeface="UTM Avo" panose="02040603050506020204" pitchFamily="18" charset="0"/>
              </a:rPr>
              <a:t> </a:t>
            </a:r>
            <a:r>
              <a:rPr lang="en-US" baseline="0" dirty="0" err="1">
                <a:latin typeface="UTM Avo" panose="02040603050506020204" pitchFamily="18" charset="0"/>
              </a:rPr>
              <a:t>khi</a:t>
            </a:r>
            <a:r>
              <a:rPr lang="en-US" baseline="0" dirty="0">
                <a:latin typeface="UTM Avo" panose="02040603050506020204" pitchFamily="18" charset="0"/>
              </a:rPr>
              <a:t> HS </a:t>
            </a:r>
            <a:r>
              <a:rPr lang="en-US" baseline="0" err="1">
                <a:latin typeface="UTM Avo" panose="02040603050506020204" pitchFamily="18" charset="0"/>
              </a:rPr>
              <a:t>đã</a:t>
            </a:r>
            <a:r>
              <a:rPr lang="en-US" baseline="0">
                <a:latin typeface="UTM Avo" panose="02040603050506020204" pitchFamily="18" charset="0"/>
              </a:rPr>
              <a:t> trả </a:t>
            </a:r>
            <a:r>
              <a:rPr lang="en-US" baseline="0" dirty="0" err="1">
                <a:latin typeface="UTM Avo" panose="02040603050506020204" pitchFamily="18" charset="0"/>
              </a:rPr>
              <a:t>lời</a:t>
            </a:r>
            <a:r>
              <a:rPr lang="en-US" baseline="0" dirty="0">
                <a:latin typeface="UTM Avo" panose="02040603050506020204" pitchFamily="18" charset="0"/>
              </a:rPr>
              <a:t> </a:t>
            </a:r>
            <a:r>
              <a:rPr lang="en-US" baseline="0" dirty="0" err="1">
                <a:latin typeface="UTM Avo" panose="02040603050506020204" pitchFamily="18" charset="0"/>
              </a:rPr>
              <a:t>đúng</a:t>
            </a:r>
            <a:r>
              <a:rPr lang="en-US" baseline="0" dirty="0">
                <a:latin typeface="UTM Avo" panose="02040603050506020204" pitchFamily="18" charset="0"/>
              </a:rPr>
              <a:t>, GV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bàn</a:t>
            </a:r>
            <a:r>
              <a:rPr lang="en-US" baseline="0" dirty="0">
                <a:latin typeface="UTM Avo" panose="02040603050506020204" pitchFamily="18" charset="0"/>
              </a:rPr>
              <a:t> </a:t>
            </a:r>
            <a:r>
              <a:rPr lang="en-US" baseline="0" dirty="0" err="1">
                <a:latin typeface="UTM Avo" panose="02040603050506020204" pitchFamily="18" charset="0"/>
              </a:rPr>
              <a:t>ăn</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hiện</a:t>
            </a:r>
            <a:r>
              <a:rPr lang="en-US" baseline="0" dirty="0">
                <a:latin typeface="UTM Avo" panose="02040603050506020204" pitchFamily="18" charset="0"/>
              </a:rPr>
              <a:t> </a:t>
            </a:r>
            <a:r>
              <a:rPr lang="en-US" baseline="0" dirty="0" err="1">
                <a:latin typeface="UTM Avo" panose="02040603050506020204" pitchFamily="18" charset="0"/>
              </a:rPr>
              <a:t>món</a:t>
            </a:r>
            <a:r>
              <a:rPr lang="en-US" baseline="0" dirty="0">
                <a:latin typeface="UTM Avo" panose="02040603050506020204" pitchFamily="18" charset="0"/>
              </a:rPr>
              <a:t> </a:t>
            </a:r>
            <a:r>
              <a:rPr lang="en-US" baseline="0" err="1">
                <a:latin typeface="UTM Avo" panose="02040603050506020204" pitchFamily="18" charset="0"/>
              </a:rPr>
              <a:t>ăn</a:t>
            </a:r>
            <a:r>
              <a:rPr lang="en-US" baseline="0">
                <a:latin typeface="UTM Avo" panose="02040603050506020204" pitchFamily="18" charset="0"/>
              </a:rPr>
              <a:t>.</a:t>
            </a:r>
          </a:p>
          <a:p>
            <a:r>
              <a:rPr lang="en-US" baseline="0">
                <a:latin typeface="UTM Avo" panose="02040603050506020204" pitchFamily="18" charset="0"/>
              </a:rPr>
              <a:t>&gt;&gt; Khi hs trả lời hết 4 câu hỏi, quay về slide 20 và click vào hình mặt trời bên phải để sang slide 25 tiếp tục học</a:t>
            </a:r>
            <a:endParaRPr lang="en-US" baseline="0" dirty="0">
              <a:latin typeface="UTM Avo" panose="02040603050506020204" pitchFamily="18"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303CB6F-B7B2-458C-B6AC-4EE062B57ED1}"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2042465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latin typeface="UTM Avo" panose="02040603050506020204" pitchFamily="18" charset="0"/>
              </a:rPr>
              <a:t>Hướng</a:t>
            </a:r>
            <a:r>
              <a:rPr lang="en-US" baseline="0" dirty="0">
                <a:latin typeface="UTM Avo" panose="02040603050506020204" pitchFamily="18" charset="0"/>
              </a:rPr>
              <a:t> </a:t>
            </a:r>
            <a:r>
              <a:rPr lang="en-US" baseline="0" dirty="0" err="1">
                <a:latin typeface="UTM Avo" panose="02040603050506020204" pitchFamily="18" charset="0"/>
              </a:rPr>
              <a:t>dẫn</a:t>
            </a:r>
            <a:r>
              <a:rPr lang="en-US" baseline="0" dirty="0">
                <a:latin typeface="UTM Avo" panose="02040603050506020204" pitchFamily="18" charset="0"/>
              </a:rPr>
              <a:t>: GV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đồng</a:t>
            </a:r>
            <a:r>
              <a:rPr lang="en-US" baseline="0" dirty="0">
                <a:latin typeface="UTM Avo" panose="02040603050506020204" pitchFamily="18" charset="0"/>
              </a:rPr>
              <a:t> </a:t>
            </a:r>
            <a:r>
              <a:rPr lang="en-US" baseline="0" dirty="0" err="1">
                <a:latin typeface="UTM Avo" panose="02040603050506020204" pitchFamily="18" charset="0"/>
              </a:rPr>
              <a:t>hồ</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bấm</a:t>
            </a:r>
            <a:r>
              <a:rPr lang="en-US" baseline="0" dirty="0">
                <a:latin typeface="UTM Avo" panose="02040603050506020204" pitchFamily="18" charset="0"/>
              </a:rPr>
              <a:t> </a:t>
            </a:r>
            <a:r>
              <a:rPr lang="en-US" baseline="0" dirty="0" err="1">
                <a:latin typeface="UTM Avo" panose="02040603050506020204" pitchFamily="18" charset="0"/>
              </a:rPr>
              <a:t>giờ</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chữ</a:t>
            </a:r>
            <a:r>
              <a:rPr lang="en-US" baseline="0" dirty="0">
                <a:latin typeface="UTM Avo" panose="02040603050506020204" pitchFamily="18" charset="0"/>
              </a:rPr>
              <a:t> </a:t>
            </a:r>
            <a:r>
              <a:rPr lang="en-US" baseline="0" dirty="0" err="1">
                <a:latin typeface="UTM Avo" panose="02040603050506020204" pitchFamily="18" charset="0"/>
              </a:rPr>
              <a:t>cái</a:t>
            </a:r>
            <a:r>
              <a:rPr lang="en-US" baseline="0" dirty="0">
                <a:latin typeface="UTM Avo" panose="02040603050506020204" pitchFamily="18" charset="0"/>
              </a:rPr>
              <a:t> A, B, C, D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chọn</a:t>
            </a:r>
            <a:r>
              <a:rPr lang="en-US" baseline="0" dirty="0">
                <a:latin typeface="UTM Avo" panose="02040603050506020204" pitchFamily="18" charset="0"/>
              </a:rPr>
              <a:t> </a:t>
            </a:r>
            <a:r>
              <a:rPr lang="en-US" baseline="0" dirty="0" err="1">
                <a:latin typeface="UTM Avo" panose="02040603050506020204" pitchFamily="18" charset="0"/>
              </a:rPr>
              <a:t>đáp</a:t>
            </a:r>
            <a:r>
              <a:rPr lang="en-US" baseline="0" dirty="0">
                <a:latin typeface="UTM Avo" panose="02040603050506020204" pitchFamily="18" charset="0"/>
              </a:rPr>
              <a:t> </a:t>
            </a:r>
            <a:r>
              <a:rPr lang="en-US" baseline="0" dirty="0" err="1">
                <a:latin typeface="UTM Avo" panose="02040603050506020204" pitchFamily="18" charset="0"/>
              </a:rPr>
              <a:t>án</a:t>
            </a:r>
            <a:r>
              <a:rPr lang="en-US" baseline="0" dirty="0">
                <a:latin typeface="UTM Avo" panose="02040603050506020204" pitchFamily="18" charset="0"/>
              </a:rPr>
              <a:t> </a:t>
            </a:r>
            <a:r>
              <a:rPr lang="en-US" baseline="0" dirty="0" err="1">
                <a:latin typeface="UTM Avo" panose="02040603050506020204" pitchFamily="18" charset="0"/>
              </a:rPr>
              <a:t>đúng</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ngôi</a:t>
            </a:r>
            <a:r>
              <a:rPr lang="en-US" baseline="0" dirty="0">
                <a:latin typeface="UTM Avo" panose="02040603050506020204" pitchFamily="18" charset="0"/>
              </a:rPr>
              <a:t> </a:t>
            </a:r>
            <a:r>
              <a:rPr lang="en-US" baseline="0" dirty="0" err="1">
                <a:latin typeface="UTM Avo" panose="02040603050506020204" pitchFamily="18" charset="0"/>
              </a:rPr>
              <a:t>sao</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trở</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bàn</a:t>
            </a:r>
            <a:r>
              <a:rPr lang="en-US" baseline="0" dirty="0">
                <a:latin typeface="UTM Avo" panose="02040603050506020204" pitchFamily="18" charset="0"/>
              </a:rPr>
              <a:t> </a:t>
            </a:r>
            <a:r>
              <a:rPr lang="en-US" baseline="0" dirty="0" err="1">
                <a:latin typeface="UTM Avo" panose="02040603050506020204" pitchFamily="18" charset="0"/>
              </a:rPr>
              <a:t>ăn</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303CB6F-B7B2-458C-B6AC-4EE062B57ED1}"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1909242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latin typeface="UTM Avo" panose="02040603050506020204" pitchFamily="18" charset="0"/>
              </a:rPr>
              <a:t>Hướng</a:t>
            </a:r>
            <a:r>
              <a:rPr lang="en-US" baseline="0" dirty="0">
                <a:latin typeface="UTM Avo" panose="02040603050506020204" pitchFamily="18" charset="0"/>
              </a:rPr>
              <a:t> </a:t>
            </a:r>
            <a:r>
              <a:rPr lang="en-US" baseline="0" dirty="0" err="1">
                <a:latin typeface="UTM Avo" panose="02040603050506020204" pitchFamily="18" charset="0"/>
              </a:rPr>
              <a:t>dẫn</a:t>
            </a:r>
            <a:r>
              <a:rPr lang="en-US" baseline="0" dirty="0">
                <a:latin typeface="UTM Avo" panose="02040603050506020204" pitchFamily="18" charset="0"/>
              </a:rPr>
              <a:t>: GV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đồng</a:t>
            </a:r>
            <a:r>
              <a:rPr lang="en-US" baseline="0" dirty="0">
                <a:latin typeface="UTM Avo" panose="02040603050506020204" pitchFamily="18" charset="0"/>
              </a:rPr>
              <a:t> </a:t>
            </a:r>
            <a:r>
              <a:rPr lang="en-US" baseline="0" dirty="0" err="1">
                <a:latin typeface="UTM Avo" panose="02040603050506020204" pitchFamily="18" charset="0"/>
              </a:rPr>
              <a:t>hồ</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bấm</a:t>
            </a:r>
            <a:r>
              <a:rPr lang="en-US" baseline="0" dirty="0">
                <a:latin typeface="UTM Avo" panose="02040603050506020204" pitchFamily="18" charset="0"/>
              </a:rPr>
              <a:t> </a:t>
            </a:r>
            <a:r>
              <a:rPr lang="en-US" baseline="0" dirty="0" err="1">
                <a:latin typeface="UTM Avo" panose="02040603050506020204" pitchFamily="18" charset="0"/>
              </a:rPr>
              <a:t>giờ</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chữ</a:t>
            </a:r>
            <a:r>
              <a:rPr lang="en-US" baseline="0" dirty="0">
                <a:latin typeface="UTM Avo" panose="02040603050506020204" pitchFamily="18" charset="0"/>
              </a:rPr>
              <a:t> </a:t>
            </a:r>
            <a:r>
              <a:rPr lang="en-US" baseline="0" dirty="0" err="1">
                <a:latin typeface="UTM Avo" panose="02040603050506020204" pitchFamily="18" charset="0"/>
              </a:rPr>
              <a:t>cái</a:t>
            </a:r>
            <a:r>
              <a:rPr lang="en-US" baseline="0" dirty="0">
                <a:latin typeface="UTM Avo" panose="02040603050506020204" pitchFamily="18" charset="0"/>
              </a:rPr>
              <a:t> A, B, C, D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chọn</a:t>
            </a:r>
            <a:r>
              <a:rPr lang="en-US" baseline="0" dirty="0">
                <a:latin typeface="UTM Avo" panose="02040603050506020204" pitchFamily="18" charset="0"/>
              </a:rPr>
              <a:t> </a:t>
            </a:r>
            <a:r>
              <a:rPr lang="en-US" baseline="0" dirty="0" err="1">
                <a:latin typeface="UTM Avo" panose="02040603050506020204" pitchFamily="18" charset="0"/>
              </a:rPr>
              <a:t>đáp</a:t>
            </a:r>
            <a:r>
              <a:rPr lang="en-US" baseline="0" dirty="0">
                <a:latin typeface="UTM Avo" panose="02040603050506020204" pitchFamily="18" charset="0"/>
              </a:rPr>
              <a:t> </a:t>
            </a:r>
            <a:r>
              <a:rPr lang="en-US" baseline="0" dirty="0" err="1">
                <a:latin typeface="UTM Avo" panose="02040603050506020204" pitchFamily="18" charset="0"/>
              </a:rPr>
              <a:t>án</a:t>
            </a:r>
            <a:r>
              <a:rPr lang="en-US" baseline="0" dirty="0">
                <a:latin typeface="UTM Avo" panose="02040603050506020204" pitchFamily="18" charset="0"/>
              </a:rPr>
              <a:t> </a:t>
            </a:r>
            <a:r>
              <a:rPr lang="en-US" baseline="0" dirty="0" err="1">
                <a:latin typeface="UTM Avo" panose="02040603050506020204" pitchFamily="18" charset="0"/>
              </a:rPr>
              <a:t>đúng</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ngôi</a:t>
            </a:r>
            <a:r>
              <a:rPr lang="en-US" baseline="0" dirty="0">
                <a:latin typeface="UTM Avo" panose="02040603050506020204" pitchFamily="18" charset="0"/>
              </a:rPr>
              <a:t> </a:t>
            </a:r>
            <a:r>
              <a:rPr lang="en-US" baseline="0" dirty="0" err="1">
                <a:latin typeface="UTM Avo" panose="02040603050506020204" pitchFamily="18" charset="0"/>
              </a:rPr>
              <a:t>sao</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trở</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bàn</a:t>
            </a:r>
            <a:r>
              <a:rPr lang="en-US" baseline="0" dirty="0">
                <a:latin typeface="UTM Avo" panose="02040603050506020204" pitchFamily="18" charset="0"/>
              </a:rPr>
              <a:t> </a:t>
            </a:r>
            <a:r>
              <a:rPr lang="en-US" baseline="0" dirty="0" err="1">
                <a:latin typeface="UTM Avo" panose="02040603050506020204" pitchFamily="18" charset="0"/>
              </a:rPr>
              <a:t>ăn</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303CB6F-B7B2-458C-B6AC-4EE062B57ED1}"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633765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latin typeface="UTM Avo" panose="02040603050506020204" pitchFamily="18" charset="0"/>
              </a:rPr>
              <a:t>Hướng</a:t>
            </a:r>
            <a:r>
              <a:rPr lang="en-US" baseline="0" dirty="0">
                <a:latin typeface="UTM Avo" panose="02040603050506020204" pitchFamily="18" charset="0"/>
              </a:rPr>
              <a:t> </a:t>
            </a:r>
            <a:r>
              <a:rPr lang="en-US" baseline="0" dirty="0" err="1">
                <a:latin typeface="UTM Avo" panose="02040603050506020204" pitchFamily="18" charset="0"/>
              </a:rPr>
              <a:t>dẫn</a:t>
            </a:r>
            <a:r>
              <a:rPr lang="en-US" baseline="0" dirty="0">
                <a:latin typeface="UTM Avo" panose="02040603050506020204" pitchFamily="18" charset="0"/>
              </a:rPr>
              <a:t>: GV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đồng</a:t>
            </a:r>
            <a:r>
              <a:rPr lang="en-US" baseline="0" dirty="0">
                <a:latin typeface="UTM Avo" panose="02040603050506020204" pitchFamily="18" charset="0"/>
              </a:rPr>
              <a:t> </a:t>
            </a:r>
            <a:r>
              <a:rPr lang="en-US" baseline="0" dirty="0" err="1">
                <a:latin typeface="UTM Avo" panose="02040603050506020204" pitchFamily="18" charset="0"/>
              </a:rPr>
              <a:t>hồ</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bấm</a:t>
            </a:r>
            <a:r>
              <a:rPr lang="en-US" baseline="0" dirty="0">
                <a:latin typeface="UTM Avo" panose="02040603050506020204" pitchFamily="18" charset="0"/>
              </a:rPr>
              <a:t> </a:t>
            </a:r>
            <a:r>
              <a:rPr lang="en-US" baseline="0" dirty="0" err="1">
                <a:latin typeface="UTM Avo" panose="02040603050506020204" pitchFamily="18" charset="0"/>
              </a:rPr>
              <a:t>giờ</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chữ</a:t>
            </a:r>
            <a:r>
              <a:rPr lang="en-US" baseline="0" dirty="0">
                <a:latin typeface="UTM Avo" panose="02040603050506020204" pitchFamily="18" charset="0"/>
              </a:rPr>
              <a:t> </a:t>
            </a:r>
            <a:r>
              <a:rPr lang="en-US" baseline="0" dirty="0" err="1">
                <a:latin typeface="UTM Avo" panose="02040603050506020204" pitchFamily="18" charset="0"/>
              </a:rPr>
              <a:t>cái</a:t>
            </a:r>
            <a:r>
              <a:rPr lang="en-US" baseline="0" dirty="0">
                <a:latin typeface="UTM Avo" panose="02040603050506020204" pitchFamily="18" charset="0"/>
              </a:rPr>
              <a:t> A, B, C, D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chọn</a:t>
            </a:r>
            <a:r>
              <a:rPr lang="en-US" baseline="0" dirty="0">
                <a:latin typeface="UTM Avo" panose="02040603050506020204" pitchFamily="18" charset="0"/>
              </a:rPr>
              <a:t> </a:t>
            </a:r>
            <a:r>
              <a:rPr lang="en-US" baseline="0" dirty="0" err="1">
                <a:latin typeface="UTM Avo" panose="02040603050506020204" pitchFamily="18" charset="0"/>
              </a:rPr>
              <a:t>đáp</a:t>
            </a:r>
            <a:r>
              <a:rPr lang="en-US" baseline="0" dirty="0">
                <a:latin typeface="UTM Avo" panose="02040603050506020204" pitchFamily="18" charset="0"/>
              </a:rPr>
              <a:t> </a:t>
            </a:r>
            <a:r>
              <a:rPr lang="en-US" baseline="0" dirty="0" err="1">
                <a:latin typeface="UTM Avo" panose="02040603050506020204" pitchFamily="18" charset="0"/>
              </a:rPr>
              <a:t>án</a:t>
            </a:r>
            <a:r>
              <a:rPr lang="en-US" baseline="0" dirty="0">
                <a:latin typeface="UTM Avo" panose="02040603050506020204" pitchFamily="18" charset="0"/>
              </a:rPr>
              <a:t> </a:t>
            </a:r>
            <a:r>
              <a:rPr lang="en-US" baseline="0" dirty="0" err="1">
                <a:latin typeface="UTM Avo" panose="02040603050506020204" pitchFamily="18" charset="0"/>
              </a:rPr>
              <a:t>đúng</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ngôi</a:t>
            </a:r>
            <a:r>
              <a:rPr lang="en-US" baseline="0" dirty="0">
                <a:latin typeface="UTM Avo" panose="02040603050506020204" pitchFamily="18" charset="0"/>
              </a:rPr>
              <a:t> </a:t>
            </a:r>
            <a:r>
              <a:rPr lang="en-US" baseline="0" dirty="0" err="1">
                <a:latin typeface="UTM Avo" panose="02040603050506020204" pitchFamily="18" charset="0"/>
              </a:rPr>
              <a:t>sao</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trở</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bàn</a:t>
            </a:r>
            <a:r>
              <a:rPr lang="en-US" baseline="0" dirty="0">
                <a:latin typeface="UTM Avo" panose="02040603050506020204" pitchFamily="18" charset="0"/>
              </a:rPr>
              <a:t> </a:t>
            </a:r>
            <a:r>
              <a:rPr lang="en-US" baseline="0" dirty="0" err="1">
                <a:latin typeface="UTM Avo" panose="02040603050506020204" pitchFamily="18" charset="0"/>
              </a:rPr>
              <a:t>ăn</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303CB6F-B7B2-458C-B6AC-4EE062B57ED1}"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2014057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latin typeface="UTM Avo" panose="02040603050506020204" pitchFamily="18" charset="0"/>
              </a:rPr>
              <a:t>Hướng</a:t>
            </a:r>
            <a:r>
              <a:rPr lang="en-US" baseline="0" dirty="0">
                <a:latin typeface="UTM Avo" panose="02040603050506020204" pitchFamily="18" charset="0"/>
              </a:rPr>
              <a:t> </a:t>
            </a:r>
            <a:r>
              <a:rPr lang="en-US" baseline="0" dirty="0" err="1">
                <a:latin typeface="UTM Avo" panose="02040603050506020204" pitchFamily="18" charset="0"/>
              </a:rPr>
              <a:t>dẫn</a:t>
            </a:r>
            <a:r>
              <a:rPr lang="en-US" baseline="0" dirty="0">
                <a:latin typeface="UTM Avo" panose="02040603050506020204" pitchFamily="18" charset="0"/>
              </a:rPr>
              <a:t>: GV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đồng</a:t>
            </a:r>
            <a:r>
              <a:rPr lang="en-US" baseline="0" dirty="0">
                <a:latin typeface="UTM Avo" panose="02040603050506020204" pitchFamily="18" charset="0"/>
              </a:rPr>
              <a:t> </a:t>
            </a:r>
            <a:r>
              <a:rPr lang="en-US" baseline="0" dirty="0" err="1">
                <a:latin typeface="UTM Avo" panose="02040603050506020204" pitchFamily="18" charset="0"/>
              </a:rPr>
              <a:t>hồ</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bấm</a:t>
            </a:r>
            <a:r>
              <a:rPr lang="en-US" baseline="0" dirty="0">
                <a:latin typeface="UTM Avo" panose="02040603050506020204" pitchFamily="18" charset="0"/>
              </a:rPr>
              <a:t> </a:t>
            </a:r>
            <a:r>
              <a:rPr lang="en-US" baseline="0" dirty="0" err="1">
                <a:latin typeface="UTM Avo" panose="02040603050506020204" pitchFamily="18" charset="0"/>
              </a:rPr>
              <a:t>giờ</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chữ</a:t>
            </a:r>
            <a:r>
              <a:rPr lang="en-US" baseline="0" dirty="0">
                <a:latin typeface="UTM Avo" panose="02040603050506020204" pitchFamily="18" charset="0"/>
              </a:rPr>
              <a:t> </a:t>
            </a:r>
            <a:r>
              <a:rPr lang="en-US" baseline="0" dirty="0" err="1">
                <a:latin typeface="UTM Avo" panose="02040603050506020204" pitchFamily="18" charset="0"/>
              </a:rPr>
              <a:t>cái</a:t>
            </a:r>
            <a:r>
              <a:rPr lang="en-US" baseline="0" dirty="0">
                <a:latin typeface="UTM Avo" panose="02040603050506020204" pitchFamily="18" charset="0"/>
              </a:rPr>
              <a:t> A, B, C, D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chọn</a:t>
            </a:r>
            <a:r>
              <a:rPr lang="en-US" baseline="0" dirty="0">
                <a:latin typeface="UTM Avo" panose="02040603050506020204" pitchFamily="18" charset="0"/>
              </a:rPr>
              <a:t> </a:t>
            </a:r>
            <a:r>
              <a:rPr lang="en-US" baseline="0" dirty="0" err="1">
                <a:latin typeface="UTM Avo" panose="02040603050506020204" pitchFamily="18" charset="0"/>
              </a:rPr>
              <a:t>đáp</a:t>
            </a:r>
            <a:r>
              <a:rPr lang="en-US" baseline="0" dirty="0">
                <a:latin typeface="UTM Avo" panose="02040603050506020204" pitchFamily="18" charset="0"/>
              </a:rPr>
              <a:t> </a:t>
            </a:r>
            <a:r>
              <a:rPr lang="en-US" baseline="0" dirty="0" err="1">
                <a:latin typeface="UTM Avo" panose="02040603050506020204" pitchFamily="18" charset="0"/>
              </a:rPr>
              <a:t>án</a:t>
            </a:r>
            <a:r>
              <a:rPr lang="en-US" baseline="0" dirty="0">
                <a:latin typeface="UTM Avo" panose="02040603050506020204" pitchFamily="18" charset="0"/>
              </a:rPr>
              <a:t> </a:t>
            </a:r>
            <a:r>
              <a:rPr lang="en-US" baseline="0" dirty="0" err="1">
                <a:latin typeface="UTM Avo" panose="02040603050506020204" pitchFamily="18" charset="0"/>
              </a:rPr>
              <a:t>đúng</a:t>
            </a:r>
            <a:r>
              <a:rPr lang="en-US" baseline="0" dirty="0">
                <a:latin typeface="UTM Avo" panose="02040603050506020204" pitchFamily="18" charset="0"/>
              </a:rPr>
              <a:t> &gt;&gt; Click </a:t>
            </a:r>
            <a:r>
              <a:rPr lang="en-US" baseline="0" dirty="0" err="1">
                <a:latin typeface="UTM Avo" panose="02040603050506020204" pitchFamily="18" charset="0"/>
              </a:rPr>
              <a:t>vào</a:t>
            </a:r>
            <a:r>
              <a:rPr lang="en-US" baseline="0" dirty="0">
                <a:latin typeface="UTM Avo" panose="02040603050506020204" pitchFamily="18" charset="0"/>
              </a:rPr>
              <a:t> </a:t>
            </a:r>
            <a:r>
              <a:rPr lang="en-US" baseline="0" dirty="0" err="1">
                <a:latin typeface="UTM Avo" panose="02040603050506020204" pitchFamily="18" charset="0"/>
              </a:rPr>
              <a:t>ngôi</a:t>
            </a:r>
            <a:r>
              <a:rPr lang="en-US" baseline="0" dirty="0">
                <a:latin typeface="UTM Avo" panose="02040603050506020204" pitchFamily="18" charset="0"/>
              </a:rPr>
              <a:t> </a:t>
            </a:r>
            <a:r>
              <a:rPr lang="en-US" baseline="0" dirty="0" err="1">
                <a:latin typeface="UTM Avo" panose="02040603050506020204" pitchFamily="18" charset="0"/>
              </a:rPr>
              <a:t>sao</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trở</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bàn</a:t>
            </a:r>
            <a:r>
              <a:rPr lang="en-US" baseline="0" dirty="0">
                <a:latin typeface="UTM Avo" panose="02040603050506020204" pitchFamily="18" charset="0"/>
              </a:rPr>
              <a:t> </a:t>
            </a:r>
            <a:r>
              <a:rPr lang="en-US" baseline="0" dirty="0" err="1">
                <a:latin typeface="UTM Avo" panose="02040603050506020204" pitchFamily="18" charset="0"/>
              </a:rPr>
              <a:t>ăn</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303CB6F-B7B2-458C-B6AC-4EE062B57ED1}"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2199934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13" name="Google Shape;41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20" name="Google Shape;42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27" name="Google Shape;42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36" name="Google Shape;43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46" name="Google Shape;44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55" name="Google Shape;45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66" name="Google Shape;46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77" name="Google Shape;47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87" name="Google Shape;48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497" name="Google Shape;49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10" name="Google Shape;510;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09" name="Google Shape;10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22" name="Google Shape;522;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34" name="Google Shape;53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46" name="Google Shape;546;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53" name="Google Shape;55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67" name="Google Shape;56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76" name="Google Shape;57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584" name="Google Shape;58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02" name="Google Shape;602;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11" name="Google Shape;611;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18" name="Google Shape;618;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38" name="Google Shape;638;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53" name="Google Shape;653;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68" name="Google Shape;668;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83" name="Google Shape;683;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90" name="Google Shape;690;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697" name="Google Shape;697;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705" name="Google Shape;705;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722" name="Google Shape;722;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730" name="Google Shape;730;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736" name="Google Shape;736;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29" name="Google Shape;12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743" name="Google Shape;743;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748" name="Google Shape;748;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vi-VN" dirty="0"/>
              <a:t>Hướng dẫn: GV click vào Du thuyền để di chuyển đến </a:t>
            </a:r>
            <a:r>
              <a:rPr lang="en-US" dirty="0" err="1">
                <a:latin typeface="UTM Avo" panose="02040603050506020204" pitchFamily="18" charset="0"/>
              </a:rPr>
              <a:t>hành</a:t>
            </a:r>
            <a:r>
              <a:rPr lang="en-US" baseline="0" dirty="0">
                <a:latin typeface="UTM Avo" panose="02040603050506020204" pitchFamily="18" charset="0"/>
              </a:rPr>
              <a:t> </a:t>
            </a:r>
            <a:r>
              <a:rPr lang="en-US" baseline="0" dirty="0" err="1">
                <a:latin typeface="UTM Avo" panose="02040603050506020204" pitchFamily="18" charset="0"/>
              </a:rPr>
              <a:t>tinh</a:t>
            </a:r>
            <a:r>
              <a:rPr lang="vi-VN" dirty="0"/>
              <a:t>&gt;&gt;&gt; chọn vào </a:t>
            </a:r>
            <a:r>
              <a:rPr lang="en-US" dirty="0" err="1">
                <a:latin typeface="UTM Avo" panose="02040603050506020204" pitchFamily="18" charset="0"/>
              </a:rPr>
              <a:t>hành</a:t>
            </a:r>
            <a:r>
              <a:rPr lang="en-US" baseline="0" dirty="0">
                <a:latin typeface="UTM Avo" panose="02040603050506020204" pitchFamily="18" charset="0"/>
              </a:rPr>
              <a:t> </a:t>
            </a:r>
            <a:r>
              <a:rPr lang="en-US" baseline="0" dirty="0" err="1">
                <a:latin typeface="UTM Avo" panose="02040603050506020204" pitchFamily="18" charset="0"/>
              </a:rPr>
              <a:t>tinh</a:t>
            </a:r>
            <a:r>
              <a:rPr lang="en-US" baseline="0" dirty="0">
                <a:latin typeface="UTM Avo" panose="02040603050506020204" pitchFamily="18" charset="0"/>
              </a:rPr>
              <a:t> </a:t>
            </a:r>
            <a:r>
              <a:rPr lang="vi-VN" dirty="0"/>
              <a:t>để </a:t>
            </a:r>
            <a:r>
              <a:rPr lang="en-US" dirty="0" err="1">
                <a:latin typeface="UTM Avo" panose="02040603050506020204" pitchFamily="18" charset="0"/>
              </a:rPr>
              <a:t>xuất</a:t>
            </a:r>
            <a:r>
              <a:rPr lang="en-US" baseline="0" dirty="0">
                <a:latin typeface="UTM Avo" panose="02040603050506020204" pitchFamily="18" charset="0"/>
              </a:rPr>
              <a:t> </a:t>
            </a:r>
            <a:r>
              <a:rPr lang="vi-VN" dirty="0"/>
              <a:t>hiện câu hỏi</a:t>
            </a:r>
            <a:r>
              <a:rPr lang="en-US" dirty="0">
                <a:latin typeface="UTM Avo" panose="02040603050506020204" pitchFamily="18" charset="0"/>
              </a:rPr>
              <a:t>.</a:t>
            </a:r>
            <a:endParaRPr lang="vi-VN" dirty="0"/>
          </a:p>
          <a:p>
            <a:r>
              <a:rPr lang="vi-VN" dirty="0"/>
              <a:t>Lặp lại các bước trên để đến câu hỏi tiếp theo</a:t>
            </a:r>
            <a:endParaRPr lang="en-US" dirty="0">
              <a:latin typeface="UTM Avo" panose="02040603050506020204" pitchFamily="18" charset="0"/>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7041374-8E2E-4B73-838C-81B951D0412E}"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55</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23057332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Hướng dẫn: GV click vào </a:t>
            </a:r>
            <a:r>
              <a:rPr lang="en-US" dirty="0">
                <a:latin typeface="UTM Avo" panose="02040603050506020204" pitchFamily="18" charset="0"/>
              </a:rPr>
              <a:t>du </a:t>
            </a:r>
            <a:r>
              <a:rPr lang="en-US" dirty="0" err="1">
                <a:latin typeface="UTM Avo" panose="02040603050506020204" pitchFamily="18" charset="0"/>
              </a:rPr>
              <a:t>thuyền</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màn</a:t>
            </a:r>
            <a:r>
              <a:rPr lang="en-US" baseline="0" dirty="0">
                <a:latin typeface="UTM Avo" panose="02040603050506020204" pitchFamily="18" charset="0"/>
              </a:rPr>
              <a:t> </a:t>
            </a:r>
            <a:r>
              <a:rPr lang="en-US" baseline="0" dirty="0" err="1">
                <a:latin typeface="UTM Avo" panose="02040603050506020204" pitchFamily="18" charset="0"/>
              </a:rPr>
              <a:t>hình</a:t>
            </a:r>
            <a:r>
              <a:rPr lang="en-US" baseline="0" dirty="0">
                <a:latin typeface="UTM Avo" panose="02040603050506020204" pitchFamily="18" charset="0"/>
              </a:rPr>
              <a:t> </a:t>
            </a:r>
            <a:r>
              <a:rPr lang="en-US" baseline="0" dirty="0" err="1">
                <a:latin typeface="UTM Avo" panose="02040603050506020204" pitchFamily="18" charset="0"/>
              </a:rPr>
              <a:t>chính</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7041374-8E2E-4B73-838C-81B951D0412E}"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56</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42074434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Hướng dẫn: GV click vào </a:t>
            </a:r>
            <a:r>
              <a:rPr lang="en-US" dirty="0">
                <a:latin typeface="UTM Avo" panose="02040603050506020204" pitchFamily="18" charset="0"/>
              </a:rPr>
              <a:t>du </a:t>
            </a:r>
            <a:r>
              <a:rPr lang="en-US" dirty="0" err="1">
                <a:latin typeface="UTM Avo" panose="02040603050506020204" pitchFamily="18" charset="0"/>
              </a:rPr>
              <a:t>thuyền</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màn</a:t>
            </a:r>
            <a:r>
              <a:rPr lang="en-US" baseline="0" dirty="0">
                <a:latin typeface="UTM Avo" panose="02040603050506020204" pitchFamily="18" charset="0"/>
              </a:rPr>
              <a:t> </a:t>
            </a:r>
            <a:r>
              <a:rPr lang="en-US" baseline="0" dirty="0" err="1">
                <a:latin typeface="UTM Avo" panose="02040603050506020204" pitchFamily="18" charset="0"/>
              </a:rPr>
              <a:t>hình</a:t>
            </a:r>
            <a:r>
              <a:rPr lang="en-US" baseline="0" dirty="0">
                <a:latin typeface="UTM Avo" panose="02040603050506020204" pitchFamily="18" charset="0"/>
              </a:rPr>
              <a:t> </a:t>
            </a:r>
            <a:r>
              <a:rPr lang="en-US" baseline="0" dirty="0" err="1">
                <a:latin typeface="UTM Avo" panose="02040603050506020204" pitchFamily="18" charset="0"/>
              </a:rPr>
              <a:t>chính</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7041374-8E2E-4B73-838C-81B951D0412E}"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57</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29404802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Hướng dẫn: GV click vào </a:t>
            </a:r>
            <a:r>
              <a:rPr lang="en-US" dirty="0">
                <a:latin typeface="UTM Avo" panose="02040603050506020204" pitchFamily="18" charset="0"/>
              </a:rPr>
              <a:t>du </a:t>
            </a:r>
            <a:r>
              <a:rPr lang="en-US" dirty="0" err="1">
                <a:latin typeface="UTM Avo" panose="02040603050506020204" pitchFamily="18" charset="0"/>
              </a:rPr>
              <a:t>thuyền</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màn</a:t>
            </a:r>
            <a:r>
              <a:rPr lang="en-US" baseline="0" dirty="0">
                <a:latin typeface="UTM Avo" panose="02040603050506020204" pitchFamily="18" charset="0"/>
              </a:rPr>
              <a:t> </a:t>
            </a:r>
            <a:r>
              <a:rPr lang="en-US" baseline="0" dirty="0" err="1">
                <a:latin typeface="UTM Avo" panose="02040603050506020204" pitchFamily="18" charset="0"/>
              </a:rPr>
              <a:t>hình</a:t>
            </a:r>
            <a:r>
              <a:rPr lang="en-US" baseline="0" dirty="0">
                <a:latin typeface="UTM Avo" panose="02040603050506020204" pitchFamily="18" charset="0"/>
              </a:rPr>
              <a:t> </a:t>
            </a:r>
            <a:r>
              <a:rPr lang="en-US" baseline="0" dirty="0" err="1">
                <a:latin typeface="UTM Avo" panose="02040603050506020204" pitchFamily="18" charset="0"/>
              </a:rPr>
              <a:t>chính</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7041374-8E2E-4B73-838C-81B951D0412E}"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58</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26742212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Hướng dẫn: GV click vào </a:t>
            </a:r>
            <a:r>
              <a:rPr lang="en-US" dirty="0">
                <a:latin typeface="UTM Avo" panose="02040603050506020204" pitchFamily="18" charset="0"/>
              </a:rPr>
              <a:t>du </a:t>
            </a:r>
            <a:r>
              <a:rPr lang="en-US" dirty="0" err="1">
                <a:latin typeface="UTM Avo" panose="02040603050506020204" pitchFamily="18" charset="0"/>
              </a:rPr>
              <a:t>thuyền</a:t>
            </a:r>
            <a:r>
              <a:rPr lang="en-US" baseline="0" dirty="0">
                <a:latin typeface="UTM Avo" panose="02040603050506020204" pitchFamily="18" charset="0"/>
              </a:rPr>
              <a:t> </a:t>
            </a:r>
            <a:r>
              <a:rPr lang="en-US" baseline="0" dirty="0" err="1">
                <a:latin typeface="UTM Avo" panose="02040603050506020204" pitchFamily="18" charset="0"/>
              </a:rPr>
              <a:t>để</a:t>
            </a:r>
            <a:r>
              <a:rPr lang="en-US" baseline="0" dirty="0">
                <a:latin typeface="UTM Avo" panose="02040603050506020204" pitchFamily="18" charset="0"/>
              </a:rPr>
              <a:t> </a:t>
            </a:r>
            <a:r>
              <a:rPr lang="en-US" baseline="0" dirty="0" err="1">
                <a:latin typeface="UTM Avo" panose="02040603050506020204" pitchFamily="18" charset="0"/>
              </a:rPr>
              <a:t>về</a:t>
            </a:r>
            <a:r>
              <a:rPr lang="en-US" baseline="0" dirty="0">
                <a:latin typeface="UTM Avo" panose="02040603050506020204" pitchFamily="18" charset="0"/>
              </a:rPr>
              <a:t> </a:t>
            </a:r>
            <a:r>
              <a:rPr lang="en-US" baseline="0" dirty="0" err="1">
                <a:latin typeface="UTM Avo" panose="02040603050506020204" pitchFamily="18" charset="0"/>
              </a:rPr>
              <a:t>màn</a:t>
            </a:r>
            <a:r>
              <a:rPr lang="en-US" baseline="0" dirty="0">
                <a:latin typeface="UTM Avo" panose="02040603050506020204" pitchFamily="18" charset="0"/>
              </a:rPr>
              <a:t> </a:t>
            </a:r>
            <a:r>
              <a:rPr lang="en-US" baseline="0" dirty="0" err="1">
                <a:latin typeface="UTM Avo" panose="02040603050506020204" pitchFamily="18" charset="0"/>
              </a:rPr>
              <a:t>hình</a:t>
            </a:r>
            <a:r>
              <a:rPr lang="en-US" baseline="0" dirty="0">
                <a:latin typeface="UTM Avo" panose="02040603050506020204" pitchFamily="18" charset="0"/>
              </a:rPr>
              <a:t> </a:t>
            </a:r>
            <a:r>
              <a:rPr lang="en-US" baseline="0" dirty="0" err="1">
                <a:latin typeface="UTM Avo" panose="02040603050506020204" pitchFamily="18" charset="0"/>
              </a:rPr>
              <a:t>chính</a:t>
            </a:r>
            <a:r>
              <a:rPr lang="en-US" baseline="0" dirty="0">
                <a:latin typeface="UTM Avo" panose="02040603050506020204" pitchFamily="18" charset="0"/>
              </a:rPr>
              <a:t>.</a:t>
            </a:r>
            <a:endParaRPr lang="en-US" dirty="0">
              <a:latin typeface="UTM Avo" panose="02040603050506020204" pitchFamily="18" charset="0"/>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7041374-8E2E-4B73-838C-81B951D0412E}" type="slidenum">
              <a:rPr kumimoji="0" lang="en-US" sz="1400" b="0" i="0" u="none" strike="noStrike" kern="0" cap="none" spc="0" normalizeH="0" baseline="0" noProof="0" smtClean="0">
                <a:ln>
                  <a:noFill/>
                </a:ln>
                <a:solidFill>
                  <a:srgbClr val="000000"/>
                </a:solidFill>
                <a:effectLst/>
                <a:uLnTx/>
                <a:uFillTx/>
                <a:latin typeface="UTM Avo" panose="02040603050506020204" pitchFamily="18"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59</a:t>
            </a:fld>
            <a:endParaRPr kumimoji="0" lang="en-US"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extLst>
      <p:ext uri="{BB962C8B-B14F-4D97-AF65-F5344CB8AC3E}">
        <p14:creationId xmlns:p14="http://schemas.microsoft.com/office/powerpoint/2010/main" val="37233236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856" name="Google Shape;856;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863" name="Google Shape;863;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869" name="Google Shape;869;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42" name="Google Shape;14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875" name="Google Shape;875;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56" name="Google Shape;15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74" name="Google Shape;17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UTM Avo" panose="02040603050506020204" pitchFamily="18" charset="0"/>
            </a:endParaRPr>
          </a:p>
        </p:txBody>
      </p:sp>
      <p:sp>
        <p:nvSpPr>
          <p:cNvPr id="181" name="Google Shape;18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63B96-BF42-40C0-B403-C47D6981EB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3E6654-5306-4562-A3A4-AE54116C99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C89C3A-8E19-45DF-AE92-B0FE4DF85978}"/>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5" name="Footer Placeholder 4">
            <a:extLst>
              <a:ext uri="{FF2B5EF4-FFF2-40B4-BE49-F238E27FC236}">
                <a16:creationId xmlns:a16="http://schemas.microsoft.com/office/drawing/2014/main" id="{CBBCCC0E-767F-45C8-A056-0DA53B735C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E3E0B6-AF68-495D-A421-1059F98787DF}"/>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3399566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9305A-4AB5-4542-B1D2-42A06ABF88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269B33-FB18-486F-A9F0-DE852FD5E1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0CBAD9-1E04-4474-9658-BEE147CAE669}"/>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5" name="Footer Placeholder 4">
            <a:extLst>
              <a:ext uri="{FF2B5EF4-FFF2-40B4-BE49-F238E27FC236}">
                <a16:creationId xmlns:a16="http://schemas.microsoft.com/office/drawing/2014/main" id="{81E2FE91-DD59-4DAB-A345-5BBFDFE6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F8428E-F77A-439C-B97C-E862B9F345CC}"/>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3682661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322F4C-7E00-4B28-8411-45FCE3DE7A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2D8DD6-C57A-48B9-942D-0CB8C617FA9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341E32-626A-4102-841A-496B97D0EA00}"/>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5" name="Footer Placeholder 4">
            <a:extLst>
              <a:ext uri="{FF2B5EF4-FFF2-40B4-BE49-F238E27FC236}">
                <a16:creationId xmlns:a16="http://schemas.microsoft.com/office/drawing/2014/main" id="{17697E24-F6B2-47FB-8755-6B934A0E9C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BA0E5-E0E1-4EAB-B8CE-3B3C66E084D7}"/>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3561185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46575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8"/>
        <p:cNvGrpSpPr/>
        <p:nvPr/>
      </p:nvGrpSpPr>
      <p:grpSpPr>
        <a:xfrm>
          <a:off x="0" y="0"/>
          <a:ext cx="0" cy="0"/>
          <a:chOff x="0" y="0"/>
          <a:chExt cx="0" cy="0"/>
        </a:xfrm>
      </p:grpSpPr>
      <p:sp>
        <p:nvSpPr>
          <p:cNvPr id="19" name="Google Shape;19;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96763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
        <p:cNvGrpSpPr/>
        <p:nvPr/>
      </p:nvGrpSpPr>
      <p:grpSpPr>
        <a:xfrm>
          <a:off x="0" y="0"/>
          <a:ext cx="0" cy="0"/>
          <a:chOff x="0" y="0"/>
          <a:chExt cx="0" cy="0"/>
        </a:xfrm>
      </p:grpSpPr>
      <p:sp>
        <p:nvSpPr>
          <p:cNvPr id="25" name="Google Shape;25;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72211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5093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560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66446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49480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8" name="Google Shape;58;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42140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24B8-5CE7-4826-B035-9320665608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67760C-CF98-4838-BE9F-2B73BE5481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A498E-B0DA-409C-948F-43972E4536B4}"/>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5" name="Footer Placeholder 4">
            <a:extLst>
              <a:ext uri="{FF2B5EF4-FFF2-40B4-BE49-F238E27FC236}">
                <a16:creationId xmlns:a16="http://schemas.microsoft.com/office/drawing/2014/main" id="{BE6E189E-ADC5-4E84-8313-FC83F3890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8FB90E-95F7-429A-BA0D-685956A3FB0E}"/>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3614966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a:spLocks noGrp="1"/>
          </p:cNvSpPr>
          <p:nvPr>
            <p:ph type="pic" idx="2"/>
          </p:nvPr>
        </p:nvSpPr>
        <p:spPr>
          <a:xfrm>
            <a:off x="5183188" y="987425"/>
            <a:ext cx="6172200" cy="4873625"/>
          </a:xfrm>
          <a:prstGeom prst="rect">
            <a:avLst/>
          </a:prstGeom>
          <a:noFill/>
          <a:ln>
            <a:noFill/>
          </a:ln>
        </p:spPr>
      </p:sp>
      <p:sp>
        <p:nvSpPr>
          <p:cNvPr id="65" name="Google Shape;65;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42094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9"/>
        <p:cNvGrpSpPr/>
        <p:nvPr/>
      </p:nvGrpSpPr>
      <p:grpSpPr>
        <a:xfrm>
          <a:off x="0" y="0"/>
          <a:ext cx="0" cy="0"/>
          <a:chOff x="0" y="0"/>
          <a:chExt cx="0" cy="0"/>
        </a:xfrm>
      </p:grpSpPr>
      <p:sp>
        <p:nvSpPr>
          <p:cNvPr id="70" name="Google Shape;7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44019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5"/>
        <p:cNvGrpSpPr/>
        <p:nvPr/>
      </p:nvGrpSpPr>
      <p:grpSpPr>
        <a:xfrm>
          <a:off x="0" y="0"/>
          <a:ext cx="0" cy="0"/>
          <a:chOff x="0" y="0"/>
          <a:chExt cx="0" cy="0"/>
        </a:xfrm>
      </p:grpSpPr>
      <p:sp>
        <p:nvSpPr>
          <p:cNvPr id="76" name="Google Shape;76;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237449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63EA-5E16-0164-3BF7-EC6193188E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76C1A5-D051-8CD0-E385-04A1BB9C46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5E8B92-5EBB-861C-F641-232B78583BCE}"/>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5" name="Footer Placeholder 4">
            <a:extLst>
              <a:ext uri="{FF2B5EF4-FFF2-40B4-BE49-F238E27FC236}">
                <a16:creationId xmlns:a16="http://schemas.microsoft.com/office/drawing/2014/main" id="{07DE1FA5-F0E9-920C-9617-20FF0411F8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35CBFB-D74C-A513-032C-49C669C55A90}"/>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970126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5FB1-B7B6-E690-03F9-2334931133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A55743-94AF-F71F-6977-BA5AC7FF25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35840-7275-07FB-4ECD-6A47C5E26F44}"/>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5" name="Footer Placeholder 4">
            <a:extLst>
              <a:ext uri="{FF2B5EF4-FFF2-40B4-BE49-F238E27FC236}">
                <a16:creationId xmlns:a16="http://schemas.microsoft.com/office/drawing/2014/main" id="{90F6FB95-8616-2719-0EF2-AD6DA12AD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52DA1-4EAA-5B92-2E1E-54F03167DAD4}"/>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8806026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35860-AEC1-F21E-9439-AC5E985F83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516979-79D4-4C8A-C601-95DC67AF07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0C1366-F510-43D2-F98E-965A52513E53}"/>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5" name="Footer Placeholder 4">
            <a:extLst>
              <a:ext uri="{FF2B5EF4-FFF2-40B4-BE49-F238E27FC236}">
                <a16:creationId xmlns:a16="http://schemas.microsoft.com/office/drawing/2014/main" id="{028A0301-AFD1-A01E-9432-7C0E9BEA6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AA5184-EEF7-EE92-A5D4-839DE873B3CE}"/>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240858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18EF-B2D9-B1BE-C161-D13DE68974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EA824-C61F-1EF0-F51E-18319AA1BC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94C721-113D-8B59-E65F-84AE609CA1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02189D-BD29-274B-72ED-B84764A073FE}"/>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6" name="Footer Placeholder 5">
            <a:extLst>
              <a:ext uri="{FF2B5EF4-FFF2-40B4-BE49-F238E27FC236}">
                <a16:creationId xmlns:a16="http://schemas.microsoft.com/office/drawing/2014/main" id="{CFECB693-E414-2C0A-CAA5-15C4CB3F70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7725BF-2EEF-84C6-2BB1-729C28E20F24}"/>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9006762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6D48-1528-BF8A-2F89-D761D88DBF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3901AC-E4A8-58D0-A52E-5CADBFB11D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DA3EE9-7C77-EEFC-CE78-00E89BAE8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B90C92-E471-B5F7-6BEC-2CE3E14082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400897-423C-07E1-A10A-7C59F23AA4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D8E054-52BB-9483-E1EB-D05C5880E859}"/>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8" name="Footer Placeholder 7">
            <a:extLst>
              <a:ext uri="{FF2B5EF4-FFF2-40B4-BE49-F238E27FC236}">
                <a16:creationId xmlns:a16="http://schemas.microsoft.com/office/drawing/2014/main" id="{39EC79F0-876F-DCD2-6992-E25F90C2DA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89AE4E-2FE4-95BC-1725-EACD29A4E573}"/>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40106622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3D625-FC08-D663-FF18-8710C7E8A0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14C6F2-7565-5AD1-9625-7F784BA6240B}"/>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4" name="Footer Placeholder 3">
            <a:extLst>
              <a:ext uri="{FF2B5EF4-FFF2-40B4-BE49-F238E27FC236}">
                <a16:creationId xmlns:a16="http://schemas.microsoft.com/office/drawing/2014/main" id="{418EB37D-3164-F74D-30C0-A3CF9C906B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D8DA1A-C6DA-15F4-F28F-12A6846DE7B6}"/>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36531749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0373B0-FE23-81C5-1342-81A7DE13F603}"/>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3" name="Footer Placeholder 2">
            <a:extLst>
              <a:ext uri="{FF2B5EF4-FFF2-40B4-BE49-F238E27FC236}">
                <a16:creationId xmlns:a16="http://schemas.microsoft.com/office/drawing/2014/main" id="{71A0B33B-6F6D-08CE-F79B-EDC97DD9C0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02294D-94A1-C185-CA85-2DE03FE4CCC7}"/>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3703904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5F2FB-E01F-4F2C-81F6-D54350B866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824102-9104-406A-BEA7-74175641D4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B6A4882-E544-4C4E-8178-046E4389FCC5}"/>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5" name="Footer Placeholder 4">
            <a:extLst>
              <a:ext uri="{FF2B5EF4-FFF2-40B4-BE49-F238E27FC236}">
                <a16:creationId xmlns:a16="http://schemas.microsoft.com/office/drawing/2014/main" id="{BC6FDAFE-7DA5-4C16-BC0B-4A346AF6A4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680D05-5894-460C-A0E0-AC269510AC8D}"/>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4084133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85DBE-06F2-A90E-2773-94F8464192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090A59-53B7-5DAD-4D2D-46531514AE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C06CDE-6ADF-3AE3-6DFD-D9A0EC8BB5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6B2EB0-C857-5536-3D6F-AEB2489AF9A7}"/>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6" name="Footer Placeholder 5">
            <a:extLst>
              <a:ext uri="{FF2B5EF4-FFF2-40B4-BE49-F238E27FC236}">
                <a16:creationId xmlns:a16="http://schemas.microsoft.com/office/drawing/2014/main" id="{63D6DA25-59E1-8576-4DDB-60DD5B5CB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9E5CBE-DCE2-C05B-F325-632066928EAC}"/>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5949870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5A1A3-C002-BE74-93F5-FDB4A1AC8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77B58-B74F-002B-32B6-14E76C63AD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11DC5D-FF3E-4100-4F80-E4D1073F84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EA2486-3500-0000-44B3-599E88FABF10}"/>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6" name="Footer Placeholder 5">
            <a:extLst>
              <a:ext uri="{FF2B5EF4-FFF2-40B4-BE49-F238E27FC236}">
                <a16:creationId xmlns:a16="http://schemas.microsoft.com/office/drawing/2014/main" id="{595029E0-8C18-D056-9955-D030C24E87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A773AE-FB84-2633-7C9E-CF58AF68EAD8}"/>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34066113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393D7-77AB-6883-3786-975512956D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748A89-586A-D3F5-2955-B2C04E3398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291DF-C5C3-9C6D-FABE-2704A8FE99BF}"/>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5" name="Footer Placeholder 4">
            <a:extLst>
              <a:ext uri="{FF2B5EF4-FFF2-40B4-BE49-F238E27FC236}">
                <a16:creationId xmlns:a16="http://schemas.microsoft.com/office/drawing/2014/main" id="{A4A8887F-0F21-1832-AFB6-2C135249C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075050-4C27-476B-843C-DD44B93ADC8F}"/>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2443956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EFA051-CA26-FA49-A07B-5EA4E5FC91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B17C35-63EA-6A66-24CE-146DFB5856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6019F-AA6A-078D-9D2E-AB27C7AACBA0}"/>
              </a:ext>
            </a:extLst>
          </p:cNvPr>
          <p:cNvSpPr>
            <a:spLocks noGrp="1"/>
          </p:cNvSpPr>
          <p:nvPr>
            <p:ph type="dt" sz="half" idx="10"/>
          </p:nvPr>
        </p:nvSpPr>
        <p:spPr/>
        <p:txBody>
          <a:bodyPr/>
          <a:lstStyle/>
          <a:p>
            <a:fld id="{27CDEAE1-69FA-42CF-B65D-944C8BD08CC2}" type="datetimeFigureOut">
              <a:rPr lang="en-US" smtClean="0"/>
              <a:t>12/25/2023</a:t>
            </a:fld>
            <a:endParaRPr lang="en-US"/>
          </a:p>
        </p:txBody>
      </p:sp>
      <p:sp>
        <p:nvSpPr>
          <p:cNvPr id="5" name="Footer Placeholder 4">
            <a:extLst>
              <a:ext uri="{FF2B5EF4-FFF2-40B4-BE49-F238E27FC236}">
                <a16:creationId xmlns:a16="http://schemas.microsoft.com/office/drawing/2014/main" id="{C438E183-218B-EC4C-402E-8CFDF480AC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3DF49-864D-94D6-0F01-4C5F95F2896C}"/>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229836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D6C2-93DE-45A1-B1FE-484012D161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247CD7-6880-4BB8-A67D-68F21881E32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37354A-915B-4001-A78C-9E33F9C6F11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500B93-608A-48D7-86EF-AAFAE2C2CA2F}"/>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6" name="Footer Placeholder 5">
            <a:extLst>
              <a:ext uri="{FF2B5EF4-FFF2-40B4-BE49-F238E27FC236}">
                <a16:creationId xmlns:a16="http://schemas.microsoft.com/office/drawing/2014/main" id="{5833CF58-89BF-4878-95B5-5931BD5B83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65A534-0340-4408-8E72-1DF0125805EF}"/>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899194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7CF3F-FEC7-45DA-91C7-D8EC0D2A97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B5C006-DBE7-4E7C-BDF0-28188262D4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3CF59D0-8899-4C7F-BBD4-01F6578AFD6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A244AB-5E30-4B30-9F45-A791CE48A2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2B8107-30C4-4BB9-96FB-80E8603892F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291C19-C82A-4CA0-8B04-B723A022F87E}"/>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8" name="Footer Placeholder 7">
            <a:extLst>
              <a:ext uri="{FF2B5EF4-FFF2-40B4-BE49-F238E27FC236}">
                <a16:creationId xmlns:a16="http://schemas.microsoft.com/office/drawing/2014/main" id="{FB2F1383-A203-47C0-85FC-38F3AB978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D33C4F-180E-46A3-A83A-36C50A5AB3B9}"/>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223410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0A608-125C-4A4C-B0B8-C4B74E5892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4CCFCE-E52E-4D43-94B7-7714C401C255}"/>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4" name="Footer Placeholder 3">
            <a:extLst>
              <a:ext uri="{FF2B5EF4-FFF2-40B4-BE49-F238E27FC236}">
                <a16:creationId xmlns:a16="http://schemas.microsoft.com/office/drawing/2014/main" id="{DF75596D-30E6-4E08-BB9E-D4F7EC1186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A7AE48-5AB7-4A41-A2CF-CBDE7E46FFEF}"/>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156002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DD1346-602B-4DB9-80D6-D9931AB9EDBA}"/>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3" name="Footer Placeholder 2">
            <a:extLst>
              <a:ext uri="{FF2B5EF4-FFF2-40B4-BE49-F238E27FC236}">
                <a16:creationId xmlns:a16="http://schemas.microsoft.com/office/drawing/2014/main" id="{A535CA0E-8ED2-4F92-A972-8E11F9BFD0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3022F8-8C92-4312-9C3A-DD5483135B6F}"/>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2103735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68FB0-5764-4FBC-B435-D8796F40E6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F4504A-3010-4814-B25E-28B062DBF5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9B8306-DD1A-4AEC-9508-5179E3226A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2FCF7B-1569-440D-BF68-CF81A990BDB2}"/>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6" name="Footer Placeholder 5">
            <a:extLst>
              <a:ext uri="{FF2B5EF4-FFF2-40B4-BE49-F238E27FC236}">
                <a16:creationId xmlns:a16="http://schemas.microsoft.com/office/drawing/2014/main" id="{00B35F25-77DF-4447-929E-2DED649BAF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6C23B9-BAA0-441F-9656-F7673DDDFBCC}"/>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239941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8471F-EEA0-4E8F-BE9F-4CDF1FA9EC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B81E6B-F7AE-4E27-BA3A-374BBB6792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134551-4D96-46FF-8E8E-AD606B0658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160DCE3-F987-455F-950D-EC899D7522CE}"/>
              </a:ext>
            </a:extLst>
          </p:cNvPr>
          <p:cNvSpPr>
            <a:spLocks noGrp="1"/>
          </p:cNvSpPr>
          <p:nvPr>
            <p:ph type="dt" sz="half" idx="10"/>
          </p:nvPr>
        </p:nvSpPr>
        <p:spPr/>
        <p:txBody>
          <a:bodyPr/>
          <a:lstStyle/>
          <a:p>
            <a:fld id="{A799B271-D7DD-4E06-8B74-746BDBACC776}" type="datetimeFigureOut">
              <a:rPr lang="en-US" smtClean="0"/>
              <a:t>12/25/2023</a:t>
            </a:fld>
            <a:endParaRPr lang="en-US"/>
          </a:p>
        </p:txBody>
      </p:sp>
      <p:sp>
        <p:nvSpPr>
          <p:cNvPr id="6" name="Footer Placeholder 5">
            <a:extLst>
              <a:ext uri="{FF2B5EF4-FFF2-40B4-BE49-F238E27FC236}">
                <a16:creationId xmlns:a16="http://schemas.microsoft.com/office/drawing/2014/main" id="{FDC49FF5-8D14-49C5-A7E2-CEAB6BCE50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36CF55-0B37-4F16-A36B-C81E06EEB202}"/>
              </a:ext>
            </a:extLst>
          </p:cNvPr>
          <p:cNvSpPr>
            <a:spLocks noGrp="1"/>
          </p:cNvSpPr>
          <p:nvPr>
            <p:ph type="sldNum" sz="quarter" idx="12"/>
          </p:nvPr>
        </p:nvSpPr>
        <p:spPr/>
        <p:txBody>
          <a:bodyPr/>
          <a:lstStyle/>
          <a:p>
            <a:fld id="{FFB1FB7D-D4FE-420E-B43A-0B3A4F22E4AA}" type="slidenum">
              <a:rPr lang="en-US" smtClean="0"/>
              <a:t>‹#›</a:t>
            </a:fld>
            <a:endParaRPr lang="en-US"/>
          </a:p>
        </p:txBody>
      </p:sp>
    </p:spTree>
    <p:extLst>
      <p:ext uri="{BB962C8B-B14F-4D97-AF65-F5344CB8AC3E}">
        <p14:creationId xmlns:p14="http://schemas.microsoft.com/office/powerpoint/2010/main" val="2662191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D97328-F29E-4C5B-A454-08803658A8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B5D296-3761-4ADA-8043-5EAA4AA30E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0305D4-FD20-4390-8539-86F4CF0376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99B271-D7DD-4E06-8B74-746BDBACC776}" type="datetimeFigureOut">
              <a:rPr lang="en-US" smtClean="0"/>
              <a:t>12/25/2023</a:t>
            </a:fld>
            <a:endParaRPr lang="en-US"/>
          </a:p>
        </p:txBody>
      </p:sp>
      <p:sp>
        <p:nvSpPr>
          <p:cNvPr id="5" name="Footer Placeholder 4">
            <a:extLst>
              <a:ext uri="{FF2B5EF4-FFF2-40B4-BE49-F238E27FC236}">
                <a16:creationId xmlns:a16="http://schemas.microsoft.com/office/drawing/2014/main" id="{344703B3-53D9-49FA-AA76-0D51708F58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B589F4-4102-44BC-B91B-77B2C128A4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B1FB7D-D4FE-420E-B43A-0B3A4F22E4AA}" type="slidenum">
              <a:rPr lang="en-US" smtClean="0"/>
              <a:t>‹#›</a:t>
            </a:fld>
            <a:endParaRPr lang="en-US"/>
          </a:p>
        </p:txBody>
      </p:sp>
    </p:spTree>
    <p:extLst>
      <p:ext uri="{BB962C8B-B14F-4D97-AF65-F5344CB8AC3E}">
        <p14:creationId xmlns:p14="http://schemas.microsoft.com/office/powerpoint/2010/main" val="2114783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5" name="9Slide.vn - 2019">
            <a:extLst>
              <a:ext uri="{FF2B5EF4-FFF2-40B4-BE49-F238E27FC236}">
                <a16:creationId xmlns:a16="http://schemas.microsoft.com/office/drawing/2014/main" id="{BFAB9821-CDA3-054F-FE75-D4AE4FAD44D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p:nvPr/>
        </p:nvSpPr>
        <p:spPr>
          <a:xfrm>
            <a:off x="0" y="-1604665"/>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0" i="0" u="none" strike="noStrike" cap="none">
                <a:solidFill>
                  <a:srgbClr val="CFCFCF"/>
                </a:solidFill>
                <a:latin typeface="UTM Avo" panose="02040603050506020204" pitchFamily="18" charset="0"/>
                <a:ea typeface="Arial"/>
                <a:cs typeface="Arial"/>
                <a:sym typeface="Arial"/>
              </a:rPr>
              <a:t>www.9slide.vn</a:t>
            </a:r>
            <a:endParaRPr>
              <a:latin typeface="UTM Avo" panose="02040603050506020204" pitchFamily="18" charset="0"/>
            </a:endParaRPr>
          </a:p>
        </p:txBody>
      </p:sp>
      <p:sp>
        <p:nvSpPr>
          <p:cNvPr id="7" name="Google Shape;7;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1290508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2C8457-2C65-AECF-4226-BAA6D30A47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05DB20-E44C-5BFC-4FA7-C96AFFC982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4B673-F1CA-CC81-D3CF-2EA41B43D8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CDEAE1-69FA-42CF-B65D-944C8BD08CC2}" type="datetimeFigureOut">
              <a:rPr lang="en-US" smtClean="0"/>
              <a:t>12/25/2023</a:t>
            </a:fld>
            <a:endParaRPr lang="en-US"/>
          </a:p>
        </p:txBody>
      </p:sp>
      <p:sp>
        <p:nvSpPr>
          <p:cNvPr id="5" name="Footer Placeholder 4">
            <a:extLst>
              <a:ext uri="{FF2B5EF4-FFF2-40B4-BE49-F238E27FC236}">
                <a16:creationId xmlns:a16="http://schemas.microsoft.com/office/drawing/2014/main" id="{7925DDE0-5353-BD71-71EC-BEA2574C66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E4915A-B8CD-FCF9-59A0-649E8CB848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FCAD0A-DAF0-46D1-BC9F-C74D80005738}" type="slidenum">
              <a:rPr lang="en-US" smtClean="0"/>
              <a:t>‹#›</a:t>
            </a:fld>
            <a:endParaRPr lang="en-US"/>
          </a:p>
        </p:txBody>
      </p:sp>
    </p:spTree>
    <p:extLst>
      <p:ext uri="{BB962C8B-B14F-4D97-AF65-F5344CB8AC3E}">
        <p14:creationId xmlns:p14="http://schemas.microsoft.com/office/powerpoint/2010/main" val="11978786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slide" Target="slide19.xml"/><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slide" Target="slide18.xml"/><Relationship Id="rId2" Type="http://schemas.openxmlformats.org/officeDocument/2006/relationships/notesSlide" Target="../notesSlides/notesSlide14.xml"/><Relationship Id="rId16" Type="http://schemas.openxmlformats.org/officeDocument/2006/relationships/slide" Target="slide21.xml"/><Relationship Id="rId1" Type="http://schemas.openxmlformats.org/officeDocument/2006/relationships/slideLayout" Target="../slideLayouts/slideLayout14.xml"/><Relationship Id="rId6" Type="http://schemas.openxmlformats.org/officeDocument/2006/relationships/image" Target="../media/image26.png"/><Relationship Id="rId11" Type="http://schemas.openxmlformats.org/officeDocument/2006/relationships/image" Target="../media/image30.png"/><Relationship Id="rId5" Type="http://schemas.openxmlformats.org/officeDocument/2006/relationships/image" Target="../media/image25.png"/><Relationship Id="rId15" Type="http://schemas.openxmlformats.org/officeDocument/2006/relationships/image" Target="../media/image22.jpeg"/><Relationship Id="rId10" Type="http://schemas.openxmlformats.org/officeDocument/2006/relationships/slide" Target="slide17.xml"/><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slide" Target="slide20.xml"/></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39.png"/><Relationship Id="rId3" Type="http://schemas.openxmlformats.org/officeDocument/2006/relationships/slideLayout" Target="../slideLayouts/slideLayout14.xml"/><Relationship Id="rId7" Type="http://schemas.openxmlformats.org/officeDocument/2006/relationships/audio" Target="../media/audio3.wav"/><Relationship Id="rId12" Type="http://schemas.openxmlformats.org/officeDocument/2006/relationships/image" Target="../media/image35.png"/><Relationship Id="rId17" Type="http://schemas.openxmlformats.org/officeDocument/2006/relationships/image" Target="../media/image22.jpeg"/><Relationship Id="rId2" Type="http://schemas.openxmlformats.org/officeDocument/2006/relationships/audio" Target="../media/media1.mp3"/><Relationship Id="rId16" Type="http://schemas.openxmlformats.org/officeDocument/2006/relationships/image" Target="../media/image38.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1.wav"/><Relationship Id="rId15" Type="http://schemas.openxmlformats.org/officeDocument/2006/relationships/slide" Target="slide16.xml"/><Relationship Id="rId10" Type="http://schemas.openxmlformats.org/officeDocument/2006/relationships/image" Target="../media/image33.png"/><Relationship Id="rId4" Type="http://schemas.openxmlformats.org/officeDocument/2006/relationships/notesSlide" Target="../notesSlides/notesSlide15.xml"/><Relationship Id="rId9" Type="http://schemas.openxmlformats.org/officeDocument/2006/relationships/image" Target="../media/image32.png"/><Relationship Id="rId1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36.png"/><Relationship Id="rId18" Type="http://schemas.openxmlformats.org/officeDocument/2006/relationships/image" Target="../media/image39.png"/><Relationship Id="rId3" Type="http://schemas.openxmlformats.org/officeDocument/2006/relationships/slideLayout" Target="../slideLayouts/slideLayout14.xml"/><Relationship Id="rId7" Type="http://schemas.openxmlformats.org/officeDocument/2006/relationships/audio" Target="../media/audio3.wav"/><Relationship Id="rId12" Type="http://schemas.openxmlformats.org/officeDocument/2006/relationships/image" Target="../media/image35.png"/><Relationship Id="rId17" Type="http://schemas.openxmlformats.org/officeDocument/2006/relationships/image" Target="../media/image22.jpeg"/><Relationship Id="rId2" Type="http://schemas.openxmlformats.org/officeDocument/2006/relationships/audio" Target="../media/media1.mp3"/><Relationship Id="rId16" Type="http://schemas.openxmlformats.org/officeDocument/2006/relationships/image" Target="../media/image38.pn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1.wav"/><Relationship Id="rId15" Type="http://schemas.openxmlformats.org/officeDocument/2006/relationships/slide" Target="slide16.xml"/><Relationship Id="rId10" Type="http://schemas.openxmlformats.org/officeDocument/2006/relationships/image" Target="../media/image33.png"/><Relationship Id="rId4" Type="http://schemas.openxmlformats.org/officeDocument/2006/relationships/notesSlide" Target="../notesSlides/notesSlide16.xml"/><Relationship Id="rId9" Type="http://schemas.openxmlformats.org/officeDocument/2006/relationships/image" Target="../media/image32.png"/><Relationship Id="rId14"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18" Type="http://schemas.openxmlformats.org/officeDocument/2006/relationships/image" Target="../media/image39.png"/><Relationship Id="rId3" Type="http://schemas.openxmlformats.org/officeDocument/2006/relationships/slideLayout" Target="../slideLayouts/slideLayout14.xml"/><Relationship Id="rId7" Type="http://schemas.openxmlformats.org/officeDocument/2006/relationships/audio" Target="../media/audio3.wav"/><Relationship Id="rId12" Type="http://schemas.openxmlformats.org/officeDocument/2006/relationships/image" Target="../media/image37.png"/><Relationship Id="rId17" Type="http://schemas.openxmlformats.org/officeDocument/2006/relationships/image" Target="../media/image41.png"/><Relationship Id="rId2" Type="http://schemas.openxmlformats.org/officeDocument/2006/relationships/audio" Target="../media/media1.mp3"/><Relationship Id="rId16" Type="http://schemas.openxmlformats.org/officeDocument/2006/relationships/image" Target="../media/image22.jpeg"/><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36.png"/><Relationship Id="rId5" Type="http://schemas.openxmlformats.org/officeDocument/2006/relationships/audio" Target="../media/audio1.wav"/><Relationship Id="rId15" Type="http://schemas.openxmlformats.org/officeDocument/2006/relationships/image" Target="../media/image38.png"/><Relationship Id="rId10" Type="http://schemas.openxmlformats.org/officeDocument/2006/relationships/image" Target="../media/image34.png"/><Relationship Id="rId4" Type="http://schemas.openxmlformats.org/officeDocument/2006/relationships/notesSlide" Target="../notesSlides/notesSlide17.xml"/><Relationship Id="rId9" Type="http://schemas.openxmlformats.org/officeDocument/2006/relationships/image" Target="../media/image33.png"/><Relationship Id="rId14" Type="http://schemas.openxmlformats.org/officeDocument/2006/relationships/slide" Target="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36.png"/><Relationship Id="rId18" Type="http://schemas.openxmlformats.org/officeDocument/2006/relationships/image" Target="../media/image39.png"/><Relationship Id="rId3" Type="http://schemas.openxmlformats.org/officeDocument/2006/relationships/slideLayout" Target="../slideLayouts/slideLayout14.xml"/><Relationship Id="rId7" Type="http://schemas.openxmlformats.org/officeDocument/2006/relationships/audio" Target="../media/audio3.wav"/><Relationship Id="rId12" Type="http://schemas.openxmlformats.org/officeDocument/2006/relationships/image" Target="../media/image35.png"/><Relationship Id="rId17" Type="http://schemas.openxmlformats.org/officeDocument/2006/relationships/image" Target="../media/image22.jpeg"/><Relationship Id="rId2" Type="http://schemas.openxmlformats.org/officeDocument/2006/relationships/audio" Target="../media/media1.mp3"/><Relationship Id="rId16" Type="http://schemas.openxmlformats.org/officeDocument/2006/relationships/image" Target="../media/image38.png"/><Relationship Id="rId1" Type="http://schemas.microsoft.com/office/2007/relationships/media" Target="../media/media1.mp3"/><Relationship Id="rId6" Type="http://schemas.openxmlformats.org/officeDocument/2006/relationships/audio" Target="../media/audio4.wav"/><Relationship Id="rId11" Type="http://schemas.openxmlformats.org/officeDocument/2006/relationships/image" Target="../media/image34.png"/><Relationship Id="rId5" Type="http://schemas.openxmlformats.org/officeDocument/2006/relationships/audio" Target="../media/audio1.wav"/><Relationship Id="rId15" Type="http://schemas.openxmlformats.org/officeDocument/2006/relationships/slide" Target="slide16.xml"/><Relationship Id="rId10" Type="http://schemas.openxmlformats.org/officeDocument/2006/relationships/image" Target="../media/image32.png"/><Relationship Id="rId4" Type="http://schemas.openxmlformats.org/officeDocument/2006/relationships/notesSlide" Target="../notesSlides/notesSlide18.xml"/><Relationship Id="rId9" Type="http://schemas.openxmlformats.org/officeDocument/2006/relationships/image" Target="../media/image33.png"/><Relationship Id="rId1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hyperlink" Target="https://youtu.be/NSaXSbyssfs"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14.xml"/><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14.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7.xml"/><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74.jpeg"/><Relationship Id="rId1" Type="http://schemas.openxmlformats.org/officeDocument/2006/relationships/slideLayout" Target="../slideLayouts/slideLayout14.xml"/><Relationship Id="rId6" Type="http://schemas.openxmlformats.org/officeDocument/2006/relationships/image" Target="../media/image77.png"/><Relationship Id="rId5" Type="http://schemas.openxmlformats.org/officeDocument/2006/relationships/image" Target="../media/image76.jpg"/><Relationship Id="rId4" Type="http://schemas.openxmlformats.org/officeDocument/2006/relationships/image" Target="../media/image75.png"/></Relationships>
</file>

<file path=ppt/slides/_rels/slide55.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image" Target="../media/image78.jpeg"/><Relationship Id="rId7" Type="http://schemas.openxmlformats.org/officeDocument/2006/relationships/slide" Target="slide57.xml"/><Relationship Id="rId2" Type="http://schemas.openxmlformats.org/officeDocument/2006/relationships/notesSlide" Target="../notesSlides/notesSlide52.xml"/><Relationship Id="rId1" Type="http://schemas.openxmlformats.org/officeDocument/2006/relationships/slideLayout" Target="../slideLayouts/slideLayout14.xml"/><Relationship Id="rId6" Type="http://schemas.openxmlformats.org/officeDocument/2006/relationships/image" Target="../media/image75.png"/><Relationship Id="rId5" Type="http://schemas.openxmlformats.org/officeDocument/2006/relationships/image" Target="../media/image80.png"/><Relationship Id="rId10" Type="http://schemas.openxmlformats.org/officeDocument/2006/relationships/image" Target="../media/image77.png"/><Relationship Id="rId4" Type="http://schemas.openxmlformats.org/officeDocument/2006/relationships/image" Target="../media/image79.png"/><Relationship Id="rId9" Type="http://schemas.openxmlformats.org/officeDocument/2006/relationships/slide" Target="slide59.xml"/></Relationships>
</file>

<file path=ppt/slides/_rels/slide5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audio" Target="../media/audio5.wav"/><Relationship Id="rId7" Type="http://schemas.openxmlformats.org/officeDocument/2006/relationships/image" Target="../media/image83.png"/><Relationship Id="rId2" Type="http://schemas.openxmlformats.org/officeDocument/2006/relationships/notesSlide" Target="../notesSlides/notesSlide53.xml"/><Relationship Id="rId1" Type="http://schemas.openxmlformats.org/officeDocument/2006/relationships/slideLayout" Target="../slideLayouts/slideLayout14.xml"/><Relationship Id="rId6" Type="http://schemas.openxmlformats.org/officeDocument/2006/relationships/image" Target="../media/image82.png"/><Relationship Id="rId11" Type="http://schemas.openxmlformats.org/officeDocument/2006/relationships/image" Target="../media/image77.png"/><Relationship Id="rId5" Type="http://schemas.openxmlformats.org/officeDocument/2006/relationships/image" Target="../media/image81.jpeg"/><Relationship Id="rId10" Type="http://schemas.openxmlformats.org/officeDocument/2006/relationships/image" Target="../media/image76.jpg"/><Relationship Id="rId4" Type="http://schemas.openxmlformats.org/officeDocument/2006/relationships/audio" Target="../media/audio4.wav"/><Relationship Id="rId9" Type="http://schemas.openxmlformats.org/officeDocument/2006/relationships/slide" Target="slide55.xml"/></Relationships>
</file>

<file path=ppt/slides/_rels/slide5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audio" Target="../media/audio5.wav"/><Relationship Id="rId7" Type="http://schemas.openxmlformats.org/officeDocument/2006/relationships/image" Target="../media/image86.png"/><Relationship Id="rId2" Type="http://schemas.openxmlformats.org/officeDocument/2006/relationships/notesSlide" Target="../notesSlides/notesSlide54.xml"/><Relationship Id="rId1" Type="http://schemas.openxmlformats.org/officeDocument/2006/relationships/slideLayout" Target="../slideLayouts/slideLayout14.xml"/><Relationship Id="rId6" Type="http://schemas.openxmlformats.org/officeDocument/2006/relationships/image" Target="../media/image82.png"/><Relationship Id="rId11" Type="http://schemas.openxmlformats.org/officeDocument/2006/relationships/image" Target="../media/image77.png"/><Relationship Id="rId5" Type="http://schemas.openxmlformats.org/officeDocument/2006/relationships/image" Target="../media/image85.jpeg"/><Relationship Id="rId10" Type="http://schemas.openxmlformats.org/officeDocument/2006/relationships/image" Target="../media/image76.jpg"/><Relationship Id="rId4" Type="http://schemas.openxmlformats.org/officeDocument/2006/relationships/audio" Target="../media/audio4.wav"/><Relationship Id="rId9" Type="http://schemas.openxmlformats.org/officeDocument/2006/relationships/slide" Target="slide55.xml"/></Relationships>
</file>

<file path=ppt/slides/_rels/slide5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audio" Target="../media/audio5.wav"/><Relationship Id="rId7" Type="http://schemas.openxmlformats.org/officeDocument/2006/relationships/image" Target="../media/image86.png"/><Relationship Id="rId2" Type="http://schemas.openxmlformats.org/officeDocument/2006/relationships/notesSlide" Target="../notesSlides/notesSlide55.xml"/><Relationship Id="rId1" Type="http://schemas.openxmlformats.org/officeDocument/2006/relationships/slideLayout" Target="../slideLayouts/slideLayout14.xml"/><Relationship Id="rId6" Type="http://schemas.openxmlformats.org/officeDocument/2006/relationships/image" Target="../media/image82.png"/><Relationship Id="rId11" Type="http://schemas.openxmlformats.org/officeDocument/2006/relationships/image" Target="../media/image77.png"/><Relationship Id="rId5" Type="http://schemas.openxmlformats.org/officeDocument/2006/relationships/image" Target="../media/image87.jpeg"/><Relationship Id="rId10" Type="http://schemas.openxmlformats.org/officeDocument/2006/relationships/image" Target="../media/image76.jpg"/><Relationship Id="rId4" Type="http://schemas.openxmlformats.org/officeDocument/2006/relationships/audio" Target="../media/audio4.wav"/><Relationship Id="rId9" Type="http://schemas.openxmlformats.org/officeDocument/2006/relationships/slide" Target="slide55.xml"/></Relationships>
</file>

<file path=ppt/slides/_rels/slide5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audio" Target="../media/audio5.wav"/><Relationship Id="rId7" Type="http://schemas.openxmlformats.org/officeDocument/2006/relationships/image" Target="../media/image88.png"/><Relationship Id="rId12"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14.xml"/><Relationship Id="rId6" Type="http://schemas.openxmlformats.org/officeDocument/2006/relationships/image" Target="../media/image82.png"/><Relationship Id="rId11" Type="http://schemas.openxmlformats.org/officeDocument/2006/relationships/image" Target="../media/image91.jpeg"/><Relationship Id="rId5" Type="http://schemas.openxmlformats.org/officeDocument/2006/relationships/image" Target="../media/image89.jpeg"/><Relationship Id="rId10" Type="http://schemas.openxmlformats.org/officeDocument/2006/relationships/image" Target="../media/image76.jpg"/><Relationship Id="rId4" Type="http://schemas.openxmlformats.org/officeDocument/2006/relationships/audio" Target="../media/audio4.wav"/><Relationship Id="rId9" Type="http://schemas.openxmlformats.org/officeDocument/2006/relationships/slide" Target="slide6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93.png"/><Relationship Id="rId7" Type="http://schemas.openxmlformats.org/officeDocument/2006/relationships/image" Target="../media/image86.png"/><Relationship Id="rId2" Type="http://schemas.openxmlformats.org/officeDocument/2006/relationships/image" Target="../media/image92.jpeg"/><Relationship Id="rId1" Type="http://schemas.openxmlformats.org/officeDocument/2006/relationships/slideLayout" Target="../slideLayouts/slideLayout1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82.png"/></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g"/><Relationship Id="rId1" Type="http://schemas.openxmlformats.org/officeDocument/2006/relationships/slideLayout" Target="../slideLayouts/slideLayout23.xml"/><Relationship Id="rId6" Type="http://schemas.microsoft.com/office/2007/relationships/hdphoto" Target="../media/hdphoto1.wdp"/><Relationship Id="rId5" Type="http://schemas.openxmlformats.org/officeDocument/2006/relationships/image" Target="../media/image100.png"/><Relationship Id="rId4" Type="http://schemas.openxmlformats.org/officeDocument/2006/relationships/hyperlink" Target="https://www.facebook.com/groups/hoc10donghanhcunggiaovientieuhoc"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4188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2"/>
        <p:cNvGrpSpPr/>
        <p:nvPr/>
      </p:nvGrpSpPr>
      <p:grpSpPr>
        <a:xfrm>
          <a:off x="0" y="0"/>
          <a:ext cx="0" cy="0"/>
          <a:chOff x="0" y="0"/>
          <a:chExt cx="0" cy="0"/>
        </a:xfrm>
      </p:grpSpPr>
      <p:sp>
        <p:nvSpPr>
          <p:cNvPr id="183" name="Google Shape;183;p24"/>
          <p:cNvSpPr txBox="1"/>
          <p:nvPr/>
        </p:nvSpPr>
        <p:spPr>
          <a:xfrm>
            <a:off x="762000" y="1419723"/>
            <a:ext cx="94169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2. Chức năng của rễ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184" name="Google Shape;184;p24"/>
          <p:cNvPicPr preferRelativeResize="0"/>
          <p:nvPr/>
        </p:nvPicPr>
        <p:blipFill rotWithShape="1">
          <a:blip r:embed="rId3">
            <a:alphaModFix/>
          </a:blip>
          <a:srcRect/>
          <a:stretch/>
        </p:blipFill>
        <p:spPr>
          <a:xfrm>
            <a:off x="2482347" y="1775936"/>
            <a:ext cx="3161603" cy="5310664"/>
          </a:xfrm>
          <a:prstGeom prst="rect">
            <a:avLst/>
          </a:prstGeom>
          <a:noFill/>
          <a:ln>
            <a:noFill/>
          </a:ln>
        </p:spPr>
      </p:pic>
      <p:sp>
        <p:nvSpPr>
          <p:cNvPr id="185" name="Google Shape;185;p24"/>
          <p:cNvSpPr/>
          <p:nvPr/>
        </p:nvSpPr>
        <p:spPr>
          <a:xfrm rot="-8606319" flipH="1">
            <a:off x="1933196" y="6119533"/>
            <a:ext cx="1098303" cy="385368"/>
          </a:xfrm>
          <a:prstGeom prst="curvedDownArrow">
            <a:avLst>
              <a:gd name="adj1" fmla="val 25000"/>
              <a:gd name="adj2" fmla="val 50000"/>
              <a:gd name="adj3" fmla="val 25000"/>
            </a:avLst>
          </a:prstGeom>
          <a:solidFill>
            <a:srgbClr val="385623"/>
          </a:solidFill>
          <a:ln w="25400" cap="flat" cmpd="sng">
            <a:solidFill>
              <a:srgbClr val="3856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86" name="Google Shape;186;p24"/>
          <p:cNvSpPr/>
          <p:nvPr/>
        </p:nvSpPr>
        <p:spPr>
          <a:xfrm rot="9004258">
            <a:off x="4756572" y="6255036"/>
            <a:ext cx="1098303" cy="356084"/>
          </a:xfrm>
          <a:prstGeom prst="curvedDownArrow">
            <a:avLst>
              <a:gd name="adj1" fmla="val 25000"/>
              <a:gd name="adj2" fmla="val 50000"/>
              <a:gd name="adj3" fmla="val 25000"/>
            </a:avLst>
          </a:prstGeom>
          <a:solidFill>
            <a:srgbClr val="385623"/>
          </a:solidFill>
          <a:ln w="25400" cap="flat" cmpd="sng">
            <a:solidFill>
              <a:srgbClr val="3856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87" name="Google Shape;187;p24"/>
          <p:cNvSpPr/>
          <p:nvPr/>
        </p:nvSpPr>
        <p:spPr>
          <a:xfrm>
            <a:off x="1149671" y="5223584"/>
            <a:ext cx="1826806" cy="744640"/>
          </a:xfrm>
          <a:prstGeom prst="roundRect">
            <a:avLst>
              <a:gd name="adj" fmla="val 16667"/>
            </a:avLst>
          </a:prstGeom>
          <a:solidFill>
            <a:srgbClr val="DDEAF6"/>
          </a:solidFill>
          <a:ln w="25400" cap="flat" cmpd="sng">
            <a:solidFill>
              <a:srgbClr val="D8E2F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Hút nước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88" name="Google Shape;188;p24"/>
          <p:cNvSpPr/>
          <p:nvPr/>
        </p:nvSpPr>
        <p:spPr>
          <a:xfrm>
            <a:off x="4527750" y="5245358"/>
            <a:ext cx="3161602" cy="724494"/>
          </a:xfrm>
          <a:prstGeom prst="roundRect">
            <a:avLst>
              <a:gd name="adj" fmla="val 16667"/>
            </a:avLst>
          </a:prstGeom>
          <a:solidFill>
            <a:srgbClr val="C4E0B2"/>
          </a:solidFill>
          <a:ln w="25400" cap="flat" cmpd="sng">
            <a:solidFill>
              <a:srgbClr val="C4E0B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Hút khoáng chất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89" name="Google Shape;189;p24"/>
          <p:cNvSpPr/>
          <p:nvPr/>
        </p:nvSpPr>
        <p:spPr>
          <a:xfrm>
            <a:off x="5752187" y="1861288"/>
            <a:ext cx="5696862" cy="2880552"/>
          </a:xfrm>
          <a:prstGeom prst="wedgeEllipseCallout">
            <a:avLst>
              <a:gd name="adj1" fmla="val -43438"/>
              <a:gd name="adj2" fmla="val 38795"/>
            </a:avLst>
          </a:prstGeom>
          <a:solidFill>
            <a:srgbClr val="F7CAAC"/>
          </a:solidFill>
          <a:ln w="38100" cap="flat" cmpd="sng">
            <a:solidFill>
              <a:srgbClr val="F4B08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Ngoài ra rễ cây còn giúp cho cây đứng vững.</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3"/>
        <p:cNvGrpSpPr/>
        <p:nvPr/>
      </p:nvGrpSpPr>
      <p:grpSpPr>
        <a:xfrm>
          <a:off x="0" y="0"/>
          <a:ext cx="0" cy="0"/>
          <a:chOff x="0" y="0"/>
          <a:chExt cx="0" cy="0"/>
        </a:xfrm>
      </p:grpSpPr>
      <p:sp>
        <p:nvSpPr>
          <p:cNvPr id="194" name="Google Shape;194;p25"/>
          <p:cNvSpPr/>
          <p:nvPr/>
        </p:nvSpPr>
        <p:spPr>
          <a:xfrm>
            <a:off x="8770136" y="2743200"/>
            <a:ext cx="3421863" cy="41148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195" name="Google Shape;195;p25"/>
          <p:cNvPicPr preferRelativeResize="0"/>
          <p:nvPr/>
        </p:nvPicPr>
        <p:blipFill rotWithShape="1">
          <a:blip r:embed="rId3">
            <a:alphaModFix/>
          </a:blip>
          <a:srcRect l="18859" r="7744"/>
          <a:stretch/>
        </p:blipFill>
        <p:spPr>
          <a:xfrm>
            <a:off x="9220200" y="2711347"/>
            <a:ext cx="2971800" cy="4178507"/>
          </a:xfrm>
          <a:prstGeom prst="rect">
            <a:avLst/>
          </a:prstGeom>
          <a:noFill/>
          <a:ln>
            <a:noFill/>
          </a:ln>
        </p:spPr>
      </p:pic>
      <p:sp>
        <p:nvSpPr>
          <p:cNvPr id="196" name="Google Shape;196;p25"/>
          <p:cNvSpPr txBox="1"/>
          <p:nvPr/>
        </p:nvSpPr>
        <p:spPr>
          <a:xfrm>
            <a:off x="762000" y="1373361"/>
            <a:ext cx="9930619"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2. Chức năng của rễ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197" name="Google Shape;197;p25"/>
          <p:cNvPicPr preferRelativeResize="0"/>
          <p:nvPr/>
        </p:nvPicPr>
        <p:blipFill rotWithShape="1">
          <a:blip r:embed="rId4">
            <a:alphaModFix/>
          </a:blip>
          <a:srcRect t="18002" r="15190"/>
          <a:stretch/>
        </p:blipFill>
        <p:spPr>
          <a:xfrm>
            <a:off x="0" y="1497614"/>
            <a:ext cx="6705600" cy="5585642"/>
          </a:xfrm>
          <a:prstGeom prst="rect">
            <a:avLst/>
          </a:prstGeom>
          <a:noFill/>
          <a:ln>
            <a:noFill/>
          </a:ln>
        </p:spPr>
      </p:pic>
      <p:sp>
        <p:nvSpPr>
          <p:cNvPr id="198" name="Google Shape;198;p25"/>
          <p:cNvSpPr/>
          <p:nvPr/>
        </p:nvSpPr>
        <p:spPr>
          <a:xfrm flipH="1">
            <a:off x="5638800" y="1497614"/>
            <a:ext cx="4419600" cy="2427466"/>
          </a:xfrm>
          <a:prstGeom prst="wedgeEllipseCallout">
            <a:avLst>
              <a:gd name="adj1" fmla="val -37281"/>
              <a:gd name="adj2" fmla="val 61265"/>
            </a:avLst>
          </a:prstGeom>
          <a:solidFill>
            <a:srgbClr val="FBE4D4"/>
          </a:solidFill>
          <a:ln w="38100" cap="flat" cmpd="sng">
            <a:solidFill>
              <a:srgbClr val="F4B08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222A35"/>
                </a:solidFill>
                <a:effectLst/>
                <a:uLnTx/>
                <a:uFillTx/>
                <a:latin typeface="UTM Avo" panose="02040603050506020204" pitchFamily="18" charset="0"/>
                <a:cs typeface="Arial"/>
                <a:sym typeface="Arial"/>
              </a:rPr>
              <a:t>Cây muốn đứng vững, không bị gió cuốn đi cần có rễ ngắn hay dài?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2"/>
        <p:cNvGrpSpPr/>
        <p:nvPr/>
      </p:nvGrpSpPr>
      <p:grpSpPr>
        <a:xfrm>
          <a:off x="0" y="0"/>
          <a:ext cx="0" cy="0"/>
          <a:chOff x="0" y="0"/>
          <a:chExt cx="0" cy="0"/>
        </a:xfrm>
      </p:grpSpPr>
      <p:sp>
        <p:nvSpPr>
          <p:cNvPr id="203" name="Google Shape;203;p26"/>
          <p:cNvSpPr/>
          <p:nvPr/>
        </p:nvSpPr>
        <p:spPr>
          <a:xfrm>
            <a:off x="7223760" y="2590800"/>
            <a:ext cx="4953000" cy="42672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204" name="Google Shape;204;p26"/>
          <p:cNvSpPr txBox="1"/>
          <p:nvPr/>
        </p:nvSpPr>
        <p:spPr>
          <a:xfrm>
            <a:off x="762000" y="15240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2. Chức năng của rễ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205" name="Google Shape;205;p26"/>
          <p:cNvPicPr preferRelativeResize="0"/>
          <p:nvPr/>
        </p:nvPicPr>
        <p:blipFill rotWithShape="1">
          <a:blip r:embed="rId3">
            <a:alphaModFix/>
          </a:blip>
          <a:srcRect/>
          <a:stretch/>
        </p:blipFill>
        <p:spPr>
          <a:xfrm>
            <a:off x="4207872" y="1676400"/>
            <a:ext cx="4494168" cy="5195403"/>
          </a:xfrm>
          <a:prstGeom prst="rect">
            <a:avLst/>
          </a:prstGeom>
          <a:noFill/>
          <a:ln>
            <a:noFill/>
          </a:ln>
        </p:spPr>
      </p:pic>
      <p:sp>
        <p:nvSpPr>
          <p:cNvPr id="206" name="Google Shape;206;p26"/>
          <p:cNvSpPr/>
          <p:nvPr/>
        </p:nvSpPr>
        <p:spPr>
          <a:xfrm>
            <a:off x="1219200" y="3059151"/>
            <a:ext cx="3275887" cy="2429899"/>
          </a:xfrm>
          <a:prstGeom prst="wedgeRoundRectCallout">
            <a:avLst>
              <a:gd name="adj1" fmla="val 70777"/>
              <a:gd name="adj2" fmla="val 36651"/>
              <a:gd name="adj3" fmla="val 16667"/>
            </a:avLst>
          </a:prstGeom>
          <a:solidFill>
            <a:srgbClr val="C4E0B2"/>
          </a:solidFill>
          <a:ln w="38100" cap="flat" cmpd="sng">
            <a:solidFill>
              <a:srgbClr val="54813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Rễ cây hút nước và khoáng chất để nuôi cây</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207" name="Google Shape;207;p26"/>
          <p:cNvSpPr/>
          <p:nvPr/>
        </p:nvSpPr>
        <p:spPr>
          <a:xfrm>
            <a:off x="8458200" y="3966650"/>
            <a:ext cx="3505200" cy="2429899"/>
          </a:xfrm>
          <a:prstGeom prst="wedgeRoundRectCallout">
            <a:avLst>
              <a:gd name="adj1" fmla="val -59652"/>
              <a:gd name="adj2" fmla="val 34366"/>
              <a:gd name="adj3" fmla="val 16667"/>
            </a:avLst>
          </a:prstGeom>
          <a:solidFill>
            <a:srgbClr val="C4E0B2"/>
          </a:solidFill>
          <a:ln w="38100" cap="flat" cmpd="sng">
            <a:solidFill>
              <a:srgbClr val="54813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Rễ cây giúp cây có thể đứng vững, bám chặt vào đất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1"/>
        <p:cNvGrpSpPr/>
        <p:nvPr/>
      </p:nvGrpSpPr>
      <p:grpSpPr>
        <a:xfrm>
          <a:off x="0" y="0"/>
          <a:ext cx="0" cy="0"/>
          <a:chOff x="0" y="0"/>
          <a:chExt cx="0" cy="0"/>
        </a:xfrm>
      </p:grpSpPr>
      <p:grpSp>
        <p:nvGrpSpPr>
          <p:cNvPr id="212" name="Google Shape;212;p27"/>
          <p:cNvGrpSpPr/>
          <p:nvPr/>
        </p:nvGrpSpPr>
        <p:grpSpPr>
          <a:xfrm>
            <a:off x="838200" y="1434576"/>
            <a:ext cx="10593964" cy="3289825"/>
            <a:chOff x="1493520" y="2438561"/>
            <a:chExt cx="9730752" cy="6092716"/>
          </a:xfrm>
        </p:grpSpPr>
        <p:grpSp>
          <p:nvGrpSpPr>
            <p:cNvPr id="213" name="Google Shape;213;p27"/>
            <p:cNvGrpSpPr/>
            <p:nvPr/>
          </p:nvGrpSpPr>
          <p:grpSpPr>
            <a:xfrm>
              <a:off x="1493520" y="2934610"/>
              <a:ext cx="9448800" cy="5596667"/>
              <a:chOff x="1493520" y="2934610"/>
              <a:chExt cx="9448800" cy="5596667"/>
            </a:xfrm>
          </p:grpSpPr>
          <p:grpSp>
            <p:nvGrpSpPr>
              <p:cNvPr id="214" name="Google Shape;214;p27"/>
              <p:cNvGrpSpPr/>
              <p:nvPr/>
            </p:nvGrpSpPr>
            <p:grpSpPr>
              <a:xfrm>
                <a:off x="1493520" y="2934610"/>
                <a:ext cx="9448800" cy="5596667"/>
                <a:chOff x="1524000" y="3295454"/>
                <a:chExt cx="9448800" cy="5596667"/>
              </a:xfrm>
            </p:grpSpPr>
            <p:sp>
              <p:nvSpPr>
                <p:cNvPr id="215" name="Google Shape;215;p27"/>
                <p:cNvSpPr/>
                <p:nvPr/>
              </p:nvSpPr>
              <p:spPr>
                <a:xfrm>
                  <a:off x="1524000" y="3295454"/>
                  <a:ext cx="9296400" cy="5444267"/>
                </a:xfrm>
                <a:prstGeom prst="roundRect">
                  <a:avLst>
                    <a:gd name="adj" fmla="val 16667"/>
                  </a:avLst>
                </a:prstGeom>
                <a:solidFill>
                  <a:srgbClr val="548135"/>
                </a:solidFill>
                <a:ln w="25400" cap="flat" cmpd="sng">
                  <a:solidFill>
                    <a:srgbClr val="7B7B7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216" name="Google Shape;216;p27"/>
                <p:cNvSpPr/>
                <p:nvPr/>
              </p:nvSpPr>
              <p:spPr>
                <a:xfrm>
                  <a:off x="1676400" y="3447854"/>
                  <a:ext cx="9296400" cy="5444267"/>
                </a:xfrm>
                <a:prstGeom prst="roundRect">
                  <a:avLst>
                    <a:gd name="adj" fmla="val 16667"/>
                  </a:avLst>
                </a:prstGeom>
                <a:solidFill>
                  <a:srgbClr val="C4E0B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grpSp>
          <p:sp>
            <p:nvSpPr>
              <p:cNvPr id="217" name="Google Shape;217;p27"/>
              <p:cNvSpPr txBox="1"/>
              <p:nvPr/>
            </p:nvSpPr>
            <p:spPr>
              <a:xfrm>
                <a:off x="2133600" y="3364425"/>
                <a:ext cx="8656320" cy="461691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Có hai loại rễ chính là rễ chùm và rễ cọc. Rễ chùm không có rễ cái, từ gốc thân mọc ra nhiều rễ con dài gần bằng nhau. Rễ cọc gồm một rễ cái to và dài, từ rễ cái mọc ra nhiều rễ con.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pic>
          <p:nvPicPr>
            <p:cNvPr id="218" name="Google Shape;218;p27" descr="Pin "/>
            <p:cNvPicPr preferRelativeResize="0"/>
            <p:nvPr/>
          </p:nvPicPr>
          <p:blipFill rotWithShape="1">
            <a:blip r:embed="rId3">
              <a:alphaModFix/>
            </a:blip>
            <a:srcRect/>
            <a:stretch/>
          </p:blipFill>
          <p:spPr>
            <a:xfrm>
              <a:off x="10355566" y="2438561"/>
              <a:ext cx="868706" cy="1574316"/>
            </a:xfrm>
            <a:prstGeom prst="rect">
              <a:avLst/>
            </a:prstGeom>
            <a:noFill/>
            <a:ln>
              <a:noFill/>
            </a:ln>
          </p:spPr>
        </p:pic>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26"/>
        <p:cNvGrpSpPr/>
        <p:nvPr/>
      </p:nvGrpSpPr>
      <p:grpSpPr>
        <a:xfrm>
          <a:off x="0" y="0"/>
          <a:ext cx="0" cy="0"/>
          <a:chOff x="0" y="0"/>
          <a:chExt cx="0" cy="0"/>
        </a:xfrm>
      </p:grpSpPr>
      <p:sp>
        <p:nvSpPr>
          <p:cNvPr id="227" name="Google Shape;227;p29"/>
          <p:cNvSpPr txBox="1"/>
          <p:nvPr/>
        </p:nvSpPr>
        <p:spPr>
          <a:xfrm>
            <a:off x="838200" y="15240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3. Đặc điểm của thân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228" name="Google Shape;228;p29"/>
          <p:cNvSpPr/>
          <p:nvPr/>
        </p:nvSpPr>
        <p:spPr>
          <a:xfrm>
            <a:off x="838200" y="2362200"/>
            <a:ext cx="8451411" cy="2469470"/>
          </a:xfrm>
          <a:prstGeom prst="roundRect">
            <a:avLst>
              <a:gd name="adj" fmla="val 16667"/>
            </a:avLst>
          </a:prstGeom>
          <a:solidFill>
            <a:schemeClr val="lt1"/>
          </a:solidFill>
          <a:ln w="38100"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Làm việc nhóm:</a:t>
            </a:r>
            <a:endParaRPr kumimoji="0"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Các em quan sát hình 1 – 8 trong SGK trang 64, 65, chỉ ra tên cây và đặc điểm của thân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5de90e1154b99c9c5351bef2fda6586.png"/>
          <p:cNvPicPr>
            <a:picLocks noChangeAspect="1"/>
          </p:cNvPicPr>
          <p:nvPr/>
        </p:nvPicPr>
        <p:blipFill>
          <a:blip r:embed="rId2" cstate="print"/>
          <a:stretch>
            <a:fillRect/>
          </a:stretch>
        </p:blipFill>
        <p:spPr>
          <a:xfrm>
            <a:off x="3352800" y="838200"/>
            <a:ext cx="6110703" cy="6019800"/>
          </a:xfrm>
          <a:prstGeom prst="rect">
            <a:avLst/>
          </a:prstGeom>
        </p:spPr>
      </p:pic>
      <p:sp>
        <p:nvSpPr>
          <p:cNvPr id="5" name="Cloud 4"/>
          <p:cNvSpPr/>
          <p:nvPr/>
        </p:nvSpPr>
        <p:spPr>
          <a:xfrm>
            <a:off x="8686799" y="0"/>
            <a:ext cx="2971800" cy="1828800"/>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Cùng</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giúp</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ông</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chuẩn</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bị</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bữa</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tối</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r>
              <a:rPr kumimoji="0" lang="en-US" sz="2000" b="0" i="0" u="none" strike="noStrike" kern="0" cap="none" spc="0" normalizeH="0" baseline="0" noProof="0" dirty="0" err="1">
                <a:ln>
                  <a:noFill/>
                </a:ln>
                <a:solidFill>
                  <a:srgbClr val="000000"/>
                </a:solidFill>
                <a:effectLst/>
                <a:uLnTx/>
                <a:uFillTx/>
                <a:latin typeface="UTM Avo"/>
                <a:ea typeface="+mn-ea"/>
                <a:cs typeface="Times New Roman" pitchFamily="18" charset="0"/>
                <a:sym typeface="Arial"/>
              </a:rPr>
              <a:t>nhé</a:t>
            </a:r>
            <a:r>
              <a:rPr kumimoji="0" lang="en-US" sz="2000" b="0" i="0" u="none" strike="noStrike" kern="0" cap="none" spc="0" normalizeH="0" baseline="0" noProof="0" dirty="0">
                <a:ln>
                  <a:noFill/>
                </a:ln>
                <a:solidFill>
                  <a:srgbClr val="000000"/>
                </a:solidFill>
                <a:effectLst/>
                <a:uLnTx/>
                <a:uFillTx/>
                <a:latin typeface="UTM Avo"/>
                <a:ea typeface="+mn-ea"/>
                <a:cs typeface="Times New Roman" pitchFamily="18" charset="0"/>
                <a:sym typeface="Arial"/>
              </a:rPr>
              <a:t> ^^</a:t>
            </a:r>
          </a:p>
        </p:txBody>
      </p:sp>
      <p:sp>
        <p:nvSpPr>
          <p:cNvPr id="6" name="Flowchart: Connector 5"/>
          <p:cNvSpPr/>
          <p:nvPr/>
        </p:nvSpPr>
        <p:spPr>
          <a:xfrm>
            <a:off x="7543800" y="1371600"/>
            <a:ext cx="152400" cy="152400"/>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pic>
        <p:nvPicPr>
          <p:cNvPr id="8" name="Picture 7" descr="Text&#10;&#10;Description automatically generated">
            <a:extLst>
              <a:ext uri="{FF2B5EF4-FFF2-40B4-BE49-F238E27FC236}">
                <a16:creationId xmlns:a16="http://schemas.microsoft.com/office/drawing/2014/main" id="{385D85FB-1F8C-3AB5-F4E9-BA5D96833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2133600"/>
            <a:ext cx="9618133" cy="5410200"/>
          </a:xfrm>
          <a:prstGeom prst="rect">
            <a:avLst/>
          </a:prstGeom>
        </p:spPr>
      </p:pic>
      <p:pic>
        <p:nvPicPr>
          <p:cNvPr id="10" name="Picture 9" descr="Logo, company name&#10;&#10;Description automatically generated">
            <a:extLst>
              <a:ext uri="{FF2B5EF4-FFF2-40B4-BE49-F238E27FC236}">
                <a16:creationId xmlns:a16="http://schemas.microsoft.com/office/drawing/2014/main" id="{4DA569CD-A427-1220-18A6-5777FB1F57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2b2181ee0ddf3198d036ec9f3094f086.png"/>
          <p:cNvPicPr>
            <a:picLocks noChangeAspect="1"/>
          </p:cNvPicPr>
          <p:nvPr/>
        </p:nvPicPr>
        <p:blipFill>
          <a:blip r:embed="rId3" cstate="print"/>
          <a:stretch>
            <a:fillRect/>
          </a:stretch>
        </p:blipFill>
        <p:spPr>
          <a:xfrm flipH="1">
            <a:off x="8382000" y="3048000"/>
            <a:ext cx="2286000" cy="3810000"/>
          </a:xfrm>
          <a:prstGeom prst="rect">
            <a:avLst/>
          </a:prstGeom>
        </p:spPr>
      </p:pic>
      <p:pic>
        <p:nvPicPr>
          <p:cNvPr id="18" name="Picture 17" descr="2b2181ee0ddf3198d036ec9f3094f086.png"/>
          <p:cNvPicPr>
            <a:picLocks noChangeAspect="1"/>
          </p:cNvPicPr>
          <p:nvPr/>
        </p:nvPicPr>
        <p:blipFill>
          <a:blip r:embed="rId4" cstate="print"/>
          <a:stretch>
            <a:fillRect/>
          </a:stretch>
        </p:blipFill>
        <p:spPr>
          <a:xfrm>
            <a:off x="1524000" y="3048000"/>
            <a:ext cx="2239192" cy="3810000"/>
          </a:xfrm>
          <a:prstGeom prst="rect">
            <a:avLst/>
          </a:prstGeom>
        </p:spPr>
      </p:pic>
      <p:pic>
        <p:nvPicPr>
          <p:cNvPr id="6" name="Picture 5" descr="ae22ebc57a38542b1b8a66c597ea7458.png"/>
          <p:cNvPicPr>
            <a:picLocks noChangeAspect="1"/>
          </p:cNvPicPr>
          <p:nvPr/>
        </p:nvPicPr>
        <p:blipFill>
          <a:blip r:embed="rId5" cstate="print"/>
          <a:stretch>
            <a:fillRect/>
          </a:stretch>
        </p:blipFill>
        <p:spPr>
          <a:xfrm>
            <a:off x="2667000" y="1219200"/>
            <a:ext cx="6858000" cy="6858000"/>
          </a:xfrm>
          <a:prstGeom prst="rect">
            <a:avLst/>
          </a:prstGeom>
        </p:spPr>
      </p:pic>
      <p:pic>
        <p:nvPicPr>
          <p:cNvPr id="8" name="Picture 7" descr="5631c7a98ca2287e2d680a324b15e383.png"/>
          <p:cNvPicPr>
            <a:picLocks noChangeAspect="1"/>
          </p:cNvPicPr>
          <p:nvPr/>
        </p:nvPicPr>
        <p:blipFill>
          <a:blip r:embed="rId6" cstate="print"/>
          <a:stretch>
            <a:fillRect/>
          </a:stretch>
        </p:blipFill>
        <p:spPr>
          <a:xfrm>
            <a:off x="5410200" y="990601"/>
            <a:ext cx="1219200" cy="1823329"/>
          </a:xfrm>
          <a:prstGeom prst="rect">
            <a:avLst/>
          </a:prstGeom>
        </p:spPr>
      </p:pic>
      <p:pic>
        <p:nvPicPr>
          <p:cNvPr id="10" name="Picture 9" descr="fe1747c4d7e277ba1ee4105e3bc7af1c.png"/>
          <p:cNvPicPr>
            <a:picLocks noChangeAspect="1"/>
          </p:cNvPicPr>
          <p:nvPr/>
        </p:nvPicPr>
        <p:blipFill>
          <a:blip r:embed="rId7" cstate="print"/>
          <a:stretch>
            <a:fillRect/>
          </a:stretch>
        </p:blipFill>
        <p:spPr>
          <a:xfrm>
            <a:off x="4267200" y="1905000"/>
            <a:ext cx="1828800" cy="1981200"/>
          </a:xfrm>
          <a:prstGeom prst="rect">
            <a:avLst/>
          </a:prstGeom>
        </p:spPr>
      </p:pic>
      <p:pic>
        <p:nvPicPr>
          <p:cNvPr id="11" name="Picture 10" descr="f5c2a31645fd10a7bfb7180ae764b33e.png"/>
          <p:cNvPicPr>
            <a:picLocks noChangeAspect="1"/>
          </p:cNvPicPr>
          <p:nvPr/>
        </p:nvPicPr>
        <p:blipFill>
          <a:blip r:embed="rId8" cstate="print"/>
          <a:stretch>
            <a:fillRect/>
          </a:stretch>
        </p:blipFill>
        <p:spPr>
          <a:xfrm>
            <a:off x="6219008" y="2999857"/>
            <a:ext cx="1447800" cy="1120153"/>
          </a:xfrm>
          <a:prstGeom prst="rect">
            <a:avLst/>
          </a:prstGeom>
        </p:spPr>
      </p:pic>
      <p:pic>
        <p:nvPicPr>
          <p:cNvPr id="12" name="Picture 11" descr="a0f932e5084a2d27268758dfe1be070a.png"/>
          <p:cNvPicPr>
            <a:picLocks noChangeAspect="1"/>
          </p:cNvPicPr>
          <p:nvPr/>
        </p:nvPicPr>
        <p:blipFill>
          <a:blip r:embed="rId9" cstate="print"/>
          <a:stretch>
            <a:fillRect/>
          </a:stretch>
        </p:blipFill>
        <p:spPr>
          <a:xfrm>
            <a:off x="4709704" y="3657219"/>
            <a:ext cx="1447800" cy="1295781"/>
          </a:xfrm>
          <a:prstGeom prst="rect">
            <a:avLst/>
          </a:prstGeom>
        </p:spPr>
      </p:pic>
      <p:pic>
        <p:nvPicPr>
          <p:cNvPr id="24" name="Picture 23" descr="43b282e5574b9381f3f2c3655d492a4e.png">
            <a:hlinkClick r:id="rId10" action="ppaction://hlinksldjump"/>
          </p:cNvPr>
          <p:cNvPicPr>
            <a:picLocks noChangeAspect="1"/>
          </p:cNvPicPr>
          <p:nvPr/>
        </p:nvPicPr>
        <p:blipFill>
          <a:blip r:embed="rId11" cstate="print"/>
          <a:stretch>
            <a:fillRect/>
          </a:stretch>
        </p:blipFill>
        <p:spPr>
          <a:xfrm>
            <a:off x="1524000" y="0"/>
            <a:ext cx="990600" cy="990600"/>
          </a:xfrm>
          <a:prstGeom prst="rect">
            <a:avLst/>
          </a:prstGeom>
        </p:spPr>
      </p:pic>
      <p:pic>
        <p:nvPicPr>
          <p:cNvPr id="25" name="Picture 24" descr="43b282e5574b9381f3f2c3655d492a4e.png">
            <a:hlinkClick r:id="rId12" action="ppaction://hlinksldjump"/>
          </p:cNvPr>
          <p:cNvPicPr>
            <a:picLocks noChangeAspect="1"/>
          </p:cNvPicPr>
          <p:nvPr/>
        </p:nvPicPr>
        <p:blipFill>
          <a:blip r:embed="rId11" cstate="print"/>
          <a:stretch>
            <a:fillRect/>
          </a:stretch>
        </p:blipFill>
        <p:spPr>
          <a:xfrm>
            <a:off x="2514600" y="0"/>
            <a:ext cx="990600" cy="990600"/>
          </a:xfrm>
          <a:prstGeom prst="rect">
            <a:avLst/>
          </a:prstGeom>
        </p:spPr>
      </p:pic>
      <p:pic>
        <p:nvPicPr>
          <p:cNvPr id="26" name="Picture 25" descr="43b282e5574b9381f3f2c3655d492a4e.png">
            <a:hlinkClick r:id="rId13" action="ppaction://hlinksldjump"/>
          </p:cNvPr>
          <p:cNvPicPr>
            <a:picLocks noChangeAspect="1"/>
          </p:cNvPicPr>
          <p:nvPr/>
        </p:nvPicPr>
        <p:blipFill>
          <a:blip r:embed="rId11" cstate="print"/>
          <a:stretch>
            <a:fillRect/>
          </a:stretch>
        </p:blipFill>
        <p:spPr>
          <a:xfrm>
            <a:off x="3505200" y="0"/>
            <a:ext cx="990600" cy="990600"/>
          </a:xfrm>
          <a:prstGeom prst="rect">
            <a:avLst/>
          </a:prstGeom>
        </p:spPr>
      </p:pic>
      <p:pic>
        <p:nvPicPr>
          <p:cNvPr id="27" name="Picture 26" descr="43b282e5574b9381f3f2c3655d492a4e.png">
            <a:hlinkClick r:id="rId14" action="ppaction://hlinksldjump"/>
          </p:cNvPr>
          <p:cNvPicPr>
            <a:picLocks noChangeAspect="1"/>
          </p:cNvPicPr>
          <p:nvPr/>
        </p:nvPicPr>
        <p:blipFill>
          <a:blip r:embed="rId11" cstate="print"/>
          <a:stretch>
            <a:fillRect/>
          </a:stretch>
        </p:blipFill>
        <p:spPr>
          <a:xfrm>
            <a:off x="4523232" y="0"/>
            <a:ext cx="990600" cy="990600"/>
          </a:xfrm>
          <a:prstGeom prst="rect">
            <a:avLst/>
          </a:prstGeom>
        </p:spPr>
      </p:pic>
      <p:pic>
        <p:nvPicPr>
          <p:cNvPr id="2" name="Picture 1" descr="Logo, company name&#10;&#10;Description automatically generated">
            <a:extLst>
              <a:ext uri="{FF2B5EF4-FFF2-40B4-BE49-F238E27FC236}">
                <a16:creationId xmlns:a16="http://schemas.microsoft.com/office/drawing/2014/main" id="{0E340A80-DF64-BA29-6929-633CC9CF110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3" name="Sun 2">
            <a:hlinkClick r:id="rId16" action="ppaction://hlinksldjump"/>
            <a:extLst>
              <a:ext uri="{FF2B5EF4-FFF2-40B4-BE49-F238E27FC236}">
                <a16:creationId xmlns:a16="http://schemas.microsoft.com/office/drawing/2014/main" id="{61A2756A-E72C-FAD1-D615-F97B2B28DE8D}"/>
              </a:ext>
            </a:extLst>
          </p:cNvPr>
          <p:cNvSpPr/>
          <p:nvPr/>
        </p:nvSpPr>
        <p:spPr>
          <a:xfrm>
            <a:off x="9906000" y="381000"/>
            <a:ext cx="1295400" cy="1190500"/>
          </a:xfrm>
          <a:prstGeom prst="sun">
            <a:avLst/>
          </a:prstGeom>
          <a:solidFill>
            <a:schemeClr val="accent2">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a:ea typeface="+mn-ea"/>
              <a:cs typeface="+mn-cs"/>
              <a:sym typeface="Arial"/>
            </a:endParaRPr>
          </a:p>
        </p:txBody>
      </p:sp>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nextCondLst>
                <p:cond evt="onClick" delay="0">
                  <p:tgtEl>
                    <p:spTgt spid="24"/>
                  </p:tgtEl>
                </p:cond>
              </p:nextCondLst>
            </p:seq>
            <p:seq concurrent="1" nextAc="seek">
              <p:cTn id="12" restart="whenNotActive" fill="hold" evtFilter="cancelBubble" nodeType="interactiveSeq">
                <p:stCondLst>
                  <p:cond evt="onClick" delay="0">
                    <p:tgtEl>
                      <p:spTgt spid="25"/>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21" restart="whenNotActive" fill="hold" evtFilter="cancelBubble" nodeType="interactiveSeq">
                <p:stCondLst>
                  <p:cond evt="onClick" delay="0">
                    <p:tgtEl>
                      <p:spTgt spid="26"/>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26"/>
                                        </p:tgtEl>
                                      </p:cBhvr>
                                    </p:animEffect>
                                    <p:set>
                                      <p:cBhvr>
                                        <p:cTn id="26" dur="1" fill="hold">
                                          <p:stCondLst>
                                            <p:cond delay="499"/>
                                          </p:stCondLst>
                                        </p:cTn>
                                        <p:tgtEl>
                                          <p:spTgt spid="26"/>
                                        </p:tgtEl>
                                        <p:attrNameLst>
                                          <p:attrName>style.visibility</p:attrName>
                                        </p:attrNameLst>
                                      </p:cBhvr>
                                      <p:to>
                                        <p:strVal val="hidden"/>
                                      </p:to>
                                    </p:set>
                                  </p:childTnLst>
                                </p:cTn>
                              </p:par>
                            </p:childTnLst>
                          </p:cTn>
                        </p:par>
                        <p:par>
                          <p:cTn id="27" fill="hold">
                            <p:stCondLst>
                              <p:cond delay="500"/>
                            </p:stCondLst>
                            <p:childTnLst>
                              <p:par>
                                <p:cTn id="28" presetID="16" presetClass="entr" presetSubtype="21"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nextCondLst>
                <p:cond evt="onClick" delay="0">
                  <p:tgtEl>
                    <p:spTgt spid="26"/>
                  </p:tgtEl>
                </p:cond>
              </p:nextCondLst>
            </p:seq>
            <p:seq concurrent="1" nextAc="seek">
              <p:cTn id="31" restart="whenNotActive" fill="hold" evtFilter="cancelBubble" nodeType="interactiveSeq">
                <p:stCondLst>
                  <p:cond evt="onClick" delay="0">
                    <p:tgtEl>
                      <p:spTgt spid="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27"/>
                                        </p:tgtEl>
                                      </p:cBhvr>
                                    </p:animEffect>
                                    <p:set>
                                      <p:cBhvr>
                                        <p:cTn id="36" dur="1" fill="hold">
                                          <p:stCondLst>
                                            <p:cond delay="499"/>
                                          </p:stCondLst>
                                        </p:cTn>
                                        <p:tgtEl>
                                          <p:spTgt spid="27"/>
                                        </p:tgtEl>
                                        <p:attrNameLst>
                                          <p:attrName>style.visibility</p:attrName>
                                        </p:attrNameLst>
                                      </p:cBhvr>
                                      <p:to>
                                        <p:strVal val="hidden"/>
                                      </p:to>
                                    </p:set>
                                  </p:childTnLst>
                                </p:cTn>
                              </p:par>
                            </p:childTnLst>
                          </p:cTn>
                        </p:par>
                        <p:par>
                          <p:cTn id="37" fill="hold">
                            <p:stCondLst>
                              <p:cond delay="500"/>
                            </p:stCondLst>
                            <p:childTnLst>
                              <p:par>
                                <p:cTn id="38" presetID="16" presetClass="entr" presetSubtype="21"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childTnLst>
              </p:cTn>
              <p:nextCondLst>
                <p:cond evt="onClick" delay="0">
                  <p:tgtEl>
                    <p:spTgt spid="27"/>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Google Shape;268;p33">
            <a:extLst>
              <a:ext uri="{FF2B5EF4-FFF2-40B4-BE49-F238E27FC236}">
                <a16:creationId xmlns:a16="http://schemas.microsoft.com/office/drawing/2014/main" id="{8FC26B5B-C6AF-4034-8810-DB1E1D6CEFD8}"/>
              </a:ext>
            </a:extLst>
          </p:cNvPr>
          <p:cNvPicPr preferRelativeResize="0"/>
          <p:nvPr/>
        </p:nvPicPr>
        <p:blipFill rotWithShape="1">
          <a:blip r:embed="rId8">
            <a:alphaModFix/>
          </a:blip>
          <a:srcRect/>
          <a:stretch/>
        </p:blipFill>
        <p:spPr>
          <a:xfrm>
            <a:off x="9312000" y="0"/>
            <a:ext cx="2880000" cy="3600000"/>
          </a:xfrm>
          <a:prstGeom prst="rect">
            <a:avLst/>
          </a:prstGeom>
          <a:noFill/>
          <a:ln>
            <a:noFill/>
          </a:ln>
        </p:spPr>
      </p:pic>
      <p:pic>
        <p:nvPicPr>
          <p:cNvPr id="25" name="Picture 14" descr="kim phut"/>
          <p:cNvPicPr>
            <a:picLocks noChangeAspect="1" noChangeArrowheads="1"/>
          </p:cNvPicPr>
          <p:nvPr/>
        </p:nvPicPr>
        <p:blipFill>
          <a:blip r:embed="rId9" cstate="print"/>
          <a:srcRect/>
          <a:stretch>
            <a:fillRect/>
          </a:stretch>
        </p:blipFill>
        <p:spPr bwMode="auto">
          <a:xfrm>
            <a:off x="7864200" y="5231647"/>
            <a:ext cx="1143000" cy="1075765"/>
          </a:xfrm>
          <a:prstGeom prst="rect">
            <a:avLst/>
          </a:prstGeom>
          <a:noFill/>
          <a:ln w="9525">
            <a:noFill/>
            <a:miter lim="800000"/>
            <a:headEnd/>
            <a:tailEnd/>
          </a:ln>
        </p:spPr>
      </p:pic>
      <p:pic>
        <p:nvPicPr>
          <p:cNvPr id="6" name="Picture 5" descr="1456.png"/>
          <p:cNvPicPr>
            <a:picLocks noChangeAspect="1"/>
          </p:cNvPicPr>
          <p:nvPr/>
        </p:nvPicPr>
        <p:blipFill>
          <a:blip r:embed="rId10" cstate="print"/>
          <a:stretch>
            <a:fillRect/>
          </a:stretch>
        </p:blipFill>
        <p:spPr>
          <a:xfrm>
            <a:off x="3048000" y="3276600"/>
            <a:ext cx="3513222" cy="575440"/>
          </a:xfrm>
          <a:prstGeom prst="rect">
            <a:avLst/>
          </a:prstGeom>
        </p:spPr>
      </p:pic>
      <p:sp>
        <p:nvSpPr>
          <p:cNvPr id="7" name="Oval 6"/>
          <p:cNvSpPr/>
          <p:nvPr/>
        </p:nvSpPr>
        <p:spPr>
          <a:xfrm>
            <a:off x="2133600" y="5105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pic>
        <p:nvPicPr>
          <p:cNvPr id="8" name="Picture 7" descr="1456.png"/>
          <p:cNvPicPr>
            <a:picLocks noChangeAspect="1"/>
          </p:cNvPicPr>
          <p:nvPr/>
        </p:nvPicPr>
        <p:blipFill>
          <a:blip r:embed="rId10"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10" cstate="print"/>
          <a:stretch>
            <a:fillRect/>
          </a:stretch>
        </p:blipFill>
        <p:spPr>
          <a:xfrm>
            <a:off x="3048000" y="5105400"/>
            <a:ext cx="3513222" cy="575440"/>
          </a:xfrm>
          <a:prstGeom prst="rect">
            <a:avLst/>
          </a:prstGeom>
        </p:spPr>
      </p:pic>
      <p:pic>
        <p:nvPicPr>
          <p:cNvPr id="10" name="Picture 9" descr="1456.png"/>
          <p:cNvPicPr>
            <a:picLocks noChangeAspect="1"/>
          </p:cNvPicPr>
          <p:nvPr/>
        </p:nvPicPr>
        <p:blipFill>
          <a:blip r:embed="rId10" cstate="print"/>
          <a:stretch>
            <a:fillRect/>
          </a:stretch>
        </p:blipFill>
        <p:spPr>
          <a:xfrm>
            <a:off x="3048000" y="6019800"/>
            <a:ext cx="3513222" cy="575440"/>
          </a:xfrm>
          <a:prstGeom prst="rect">
            <a:avLst/>
          </a:prstGeom>
        </p:spPr>
      </p:pic>
      <p:sp>
        <p:nvSpPr>
          <p:cNvPr id="11" name="Oval 10"/>
          <p:cNvSpPr/>
          <p:nvPr/>
        </p:nvSpPr>
        <p:spPr>
          <a:xfrm>
            <a:off x="2133600" y="41148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2" name="Oval 11"/>
          <p:cNvSpPr/>
          <p:nvPr/>
        </p:nvSpPr>
        <p:spPr>
          <a:xfrm>
            <a:off x="2133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3" name="Oval 12"/>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4" name="TextBox 13"/>
          <p:cNvSpPr txBox="1"/>
          <p:nvPr/>
        </p:nvSpPr>
        <p:spPr>
          <a:xfrm>
            <a:off x="2209800" y="5181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C</a:t>
            </a:r>
          </a:p>
        </p:txBody>
      </p:sp>
      <p:sp>
        <p:nvSpPr>
          <p:cNvPr id="15" name="TextBox 14"/>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D</a:t>
            </a:r>
          </a:p>
        </p:txBody>
      </p:sp>
      <p:sp>
        <p:nvSpPr>
          <p:cNvPr id="16" name="TextBox 15"/>
          <p:cNvSpPr txBox="1"/>
          <p:nvPr/>
        </p:nvSpPr>
        <p:spPr>
          <a:xfrm>
            <a:off x="2209800" y="41910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B</a:t>
            </a:r>
          </a:p>
        </p:txBody>
      </p:sp>
      <p:sp>
        <p:nvSpPr>
          <p:cNvPr id="17" name="TextBox 16"/>
          <p:cNvSpPr txBox="1"/>
          <p:nvPr/>
        </p:nvSpPr>
        <p:spPr>
          <a:xfrm>
            <a:off x="2209800" y="3276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A</a:t>
            </a:r>
          </a:p>
        </p:txBody>
      </p:sp>
      <p:pic>
        <p:nvPicPr>
          <p:cNvPr id="23" name="Picture 22" descr="dongho1"/>
          <p:cNvPicPr>
            <a:picLocks noChangeAspect="1" noChangeArrowheads="1"/>
          </p:cNvPicPr>
          <p:nvPr/>
        </p:nvPicPr>
        <p:blipFill>
          <a:blip r:embed="rId11" cstate="print"/>
          <a:srcRect/>
          <a:stretch>
            <a:fillRect/>
          </a:stretch>
        </p:blipFill>
        <p:spPr bwMode="auto">
          <a:xfrm>
            <a:off x="7559400" y="4774447"/>
            <a:ext cx="1752600" cy="1768573"/>
          </a:xfrm>
          <a:prstGeom prst="rect">
            <a:avLst/>
          </a:prstGeom>
          <a:noFill/>
        </p:spPr>
      </p:pic>
      <p:sp>
        <p:nvSpPr>
          <p:cNvPr id="24" name="Cloud 23"/>
          <p:cNvSpPr/>
          <p:nvPr/>
        </p:nvSpPr>
        <p:spPr>
          <a:xfrm>
            <a:off x="8702400" y="3936246"/>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0000"/>
                </a:solidFill>
                <a:effectLst/>
                <a:uLnTx/>
                <a:uFillTx/>
                <a:latin typeface="UTM Avo"/>
                <a:ea typeface="+mn-ea"/>
                <a:cs typeface="Times New Roman" pitchFamily="18" charset="0"/>
                <a:sym typeface="Arial"/>
              </a:rPr>
              <a:t>HẾT GIỜ</a:t>
            </a:r>
          </a:p>
        </p:txBody>
      </p:sp>
      <p:pic>
        <p:nvPicPr>
          <p:cNvPr id="26" name="Picture 25" descr="112.png"/>
          <p:cNvPicPr>
            <a:picLocks noChangeAspect="1"/>
          </p:cNvPicPr>
          <p:nvPr/>
        </p:nvPicPr>
        <p:blipFill>
          <a:blip r:embed="rId12" cstate="print"/>
          <a:stretch>
            <a:fillRect/>
          </a:stretch>
        </p:blipFill>
        <p:spPr>
          <a:xfrm>
            <a:off x="990600" y="0"/>
            <a:ext cx="9296400" cy="3200400"/>
          </a:xfrm>
          <a:prstGeom prst="rect">
            <a:avLst/>
          </a:prstGeom>
        </p:spPr>
      </p:pic>
      <p:pic>
        <p:nvPicPr>
          <p:cNvPr id="32" name="Picture 31" descr="tich.png"/>
          <p:cNvPicPr>
            <a:picLocks noChangeAspect="1"/>
          </p:cNvPicPr>
          <p:nvPr/>
        </p:nvPicPr>
        <p:blipFill>
          <a:blip r:embed="rId13" cstate="print"/>
          <a:stretch>
            <a:fillRect/>
          </a:stretch>
        </p:blipFill>
        <p:spPr>
          <a:xfrm>
            <a:off x="6477000" y="4953000"/>
            <a:ext cx="723900" cy="723900"/>
          </a:xfrm>
          <a:prstGeom prst="rect">
            <a:avLst/>
          </a:prstGeom>
        </p:spPr>
      </p:pic>
      <p:pic>
        <p:nvPicPr>
          <p:cNvPr id="33" name="Picture 32" descr="sai.png"/>
          <p:cNvPicPr>
            <a:picLocks noChangeAspect="1"/>
          </p:cNvPicPr>
          <p:nvPr/>
        </p:nvPicPr>
        <p:blipFill>
          <a:blip r:embed="rId14" cstate="print"/>
          <a:stretch>
            <a:fillRect/>
          </a:stretch>
        </p:blipFill>
        <p:spPr>
          <a:xfrm>
            <a:off x="6629400" y="3276600"/>
            <a:ext cx="533400" cy="533400"/>
          </a:xfrm>
          <a:prstGeom prst="rect">
            <a:avLst/>
          </a:prstGeom>
        </p:spPr>
      </p:pic>
      <p:pic>
        <p:nvPicPr>
          <p:cNvPr id="34" name="Picture 33" descr="sai.png"/>
          <p:cNvPicPr>
            <a:picLocks noChangeAspect="1"/>
          </p:cNvPicPr>
          <p:nvPr/>
        </p:nvPicPr>
        <p:blipFill>
          <a:blip r:embed="rId14" cstate="print"/>
          <a:stretch>
            <a:fillRect/>
          </a:stretch>
        </p:blipFill>
        <p:spPr>
          <a:xfrm>
            <a:off x="6629400" y="4114800"/>
            <a:ext cx="533400" cy="533400"/>
          </a:xfrm>
          <a:prstGeom prst="rect">
            <a:avLst/>
          </a:prstGeom>
        </p:spPr>
      </p:pic>
      <p:pic>
        <p:nvPicPr>
          <p:cNvPr id="35" name="Picture 34" descr="sai.png"/>
          <p:cNvPicPr>
            <a:picLocks noChangeAspect="1"/>
          </p:cNvPicPr>
          <p:nvPr/>
        </p:nvPicPr>
        <p:blipFill>
          <a:blip r:embed="rId14" cstate="print"/>
          <a:stretch>
            <a:fillRect/>
          </a:stretch>
        </p:blipFill>
        <p:spPr>
          <a:xfrm>
            <a:off x="6629400" y="6019800"/>
            <a:ext cx="533400" cy="533400"/>
          </a:xfrm>
          <a:prstGeom prst="rect">
            <a:avLst/>
          </a:prstGeom>
        </p:spPr>
      </p:pic>
      <p:sp>
        <p:nvSpPr>
          <p:cNvPr id="37" name="5-Point Star 36">
            <a:hlinkClick r:id="rId15" action="ppaction://hlinksldjump"/>
          </p:cNvPr>
          <p:cNvSpPr/>
          <p:nvPr/>
        </p:nvSpPr>
        <p:spPr>
          <a:xfrm>
            <a:off x="9693000" y="60198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panose="02040603050506020204" pitchFamily="18" charset="0"/>
              <a:ea typeface="+mn-ea"/>
              <a:cs typeface="+mn-cs"/>
              <a:sym typeface="Arial"/>
            </a:endParaRPr>
          </a:p>
        </p:txBody>
      </p:sp>
      <p:pic>
        <p:nvPicPr>
          <p:cNvPr id="38" name="Picture 37" descr="43b282e5574b9381f3f2c3655d492a4e.png"/>
          <p:cNvPicPr>
            <a:picLocks noChangeAspect="1"/>
          </p:cNvPicPr>
          <p:nvPr/>
        </p:nvPicPr>
        <p:blipFill>
          <a:blip r:embed="rId16" cstate="print"/>
          <a:stretch>
            <a:fillRect/>
          </a:stretch>
        </p:blipFill>
        <p:spPr>
          <a:xfrm>
            <a:off x="1524000" y="4114800"/>
            <a:ext cx="685800" cy="685800"/>
          </a:xfrm>
          <a:prstGeom prst="rect">
            <a:avLst/>
          </a:prstGeom>
        </p:spPr>
      </p:pic>
      <p:pic>
        <p:nvPicPr>
          <p:cNvPr id="39" name="Picture 38" descr="43b282e5574b9381f3f2c3655d492a4e.png"/>
          <p:cNvPicPr>
            <a:picLocks noChangeAspect="1"/>
          </p:cNvPicPr>
          <p:nvPr/>
        </p:nvPicPr>
        <p:blipFill>
          <a:blip r:embed="rId16" cstate="print"/>
          <a:stretch>
            <a:fillRect/>
          </a:stretch>
        </p:blipFill>
        <p:spPr>
          <a:xfrm>
            <a:off x="1524000" y="3124200"/>
            <a:ext cx="685800" cy="685800"/>
          </a:xfrm>
          <a:prstGeom prst="rect">
            <a:avLst/>
          </a:prstGeom>
        </p:spPr>
      </p:pic>
      <p:pic>
        <p:nvPicPr>
          <p:cNvPr id="40" name="Picture 39" descr="43b282e5574b9381f3f2c3655d492a4e.png"/>
          <p:cNvPicPr>
            <a:picLocks noChangeAspect="1"/>
          </p:cNvPicPr>
          <p:nvPr/>
        </p:nvPicPr>
        <p:blipFill>
          <a:blip r:embed="rId16" cstate="print"/>
          <a:stretch>
            <a:fillRect/>
          </a:stretch>
        </p:blipFill>
        <p:spPr>
          <a:xfrm>
            <a:off x="1524000" y="5105400"/>
            <a:ext cx="685800" cy="685800"/>
          </a:xfrm>
          <a:prstGeom prst="rect">
            <a:avLst/>
          </a:prstGeom>
        </p:spPr>
      </p:pic>
      <p:pic>
        <p:nvPicPr>
          <p:cNvPr id="41" name="Picture 40" descr="43b282e5574b9381f3f2c3655d492a4e.png"/>
          <p:cNvPicPr>
            <a:picLocks noChangeAspect="1"/>
          </p:cNvPicPr>
          <p:nvPr/>
        </p:nvPicPr>
        <p:blipFill>
          <a:blip r:embed="rId16" cstate="print"/>
          <a:stretch>
            <a:fillRect/>
          </a:stretch>
        </p:blipFill>
        <p:spPr>
          <a:xfrm>
            <a:off x="1524000" y="59436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1B7755AC-8434-0FDF-0A8A-D52CAACF436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30" name="TextBox 29">
            <a:extLst>
              <a:ext uri="{FF2B5EF4-FFF2-40B4-BE49-F238E27FC236}">
                <a16:creationId xmlns:a16="http://schemas.microsoft.com/office/drawing/2014/main" id="{6C5A6DD7-E627-7065-FDE0-4A1583D95583}"/>
              </a:ext>
            </a:extLst>
          </p:cNvPr>
          <p:cNvSpPr txBox="1"/>
          <p:nvPr/>
        </p:nvSpPr>
        <p:spPr>
          <a:xfrm>
            <a:off x="3276600" y="419100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thảo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42" name="TextBox 41">
            <a:extLst>
              <a:ext uri="{FF2B5EF4-FFF2-40B4-BE49-F238E27FC236}">
                <a16:creationId xmlns:a16="http://schemas.microsoft.com/office/drawing/2014/main" id="{BDED95D4-3958-F60F-9DDA-9ECABE839499}"/>
              </a:ext>
            </a:extLst>
          </p:cNvPr>
          <p:cNvSpPr txBox="1"/>
          <p:nvPr/>
        </p:nvSpPr>
        <p:spPr>
          <a:xfrm>
            <a:off x="3048000" y="1338590"/>
            <a:ext cx="6248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Cây</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trong</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hình</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thuộc</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loại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thân</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gi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p>
        </p:txBody>
      </p:sp>
      <p:sp>
        <p:nvSpPr>
          <p:cNvPr id="43" name="TextBox 42">
            <a:extLst>
              <a:ext uri="{FF2B5EF4-FFF2-40B4-BE49-F238E27FC236}">
                <a16:creationId xmlns:a16="http://schemas.microsoft.com/office/drawing/2014/main" id="{D64C8E7F-50F7-8999-45CD-9230D4F1937A}"/>
              </a:ext>
            </a:extLst>
          </p:cNvPr>
          <p:cNvSpPr txBox="1"/>
          <p:nvPr/>
        </p:nvSpPr>
        <p:spPr>
          <a:xfrm>
            <a:off x="3276600" y="331798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leo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pic>
        <p:nvPicPr>
          <p:cNvPr id="3" name="Am-thanh-dung-sai-chen-vao-powerpoint-www_tiengdong_com">
            <a:hlinkClick r:id="" action="ppaction://media"/>
            <a:extLst>
              <a:ext uri="{FF2B5EF4-FFF2-40B4-BE49-F238E27FC236}">
                <a16:creationId xmlns:a16="http://schemas.microsoft.com/office/drawing/2014/main" id="{2E9253E4-9F6B-4C0B-8BD7-F7902F89BCE4}"/>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3581400" y="7391400"/>
            <a:ext cx="828517" cy="828517"/>
          </a:xfrm>
          <a:prstGeom prst="rect">
            <a:avLst/>
          </a:prstGeom>
        </p:spPr>
      </p:pic>
      <p:sp>
        <p:nvSpPr>
          <p:cNvPr id="4" name="TextBox 3">
            <a:extLst>
              <a:ext uri="{FF2B5EF4-FFF2-40B4-BE49-F238E27FC236}">
                <a16:creationId xmlns:a16="http://schemas.microsoft.com/office/drawing/2014/main" id="{041A30F2-6AFB-168B-807B-BA2DB923B6EE}"/>
              </a:ext>
            </a:extLst>
          </p:cNvPr>
          <p:cNvSpPr txBox="1"/>
          <p:nvPr/>
        </p:nvSpPr>
        <p:spPr>
          <a:xfrm>
            <a:off x="3237021" y="60299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bò</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5" name="TextBox 4">
            <a:extLst>
              <a:ext uri="{FF2B5EF4-FFF2-40B4-BE49-F238E27FC236}">
                <a16:creationId xmlns:a16="http://schemas.microsoft.com/office/drawing/2014/main" id="{57781F83-720A-7577-FFE2-917104A36BFE}"/>
              </a:ext>
            </a:extLst>
          </p:cNvPr>
          <p:cNvSpPr txBox="1"/>
          <p:nvPr/>
        </p:nvSpPr>
        <p:spPr>
          <a:xfrm>
            <a:off x="3238500" y="51293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gỗ</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0" presetClass="entr" presetSubtype="0" fill="hold" grpId="1" nodeType="withEffect">
                                  <p:stCondLst>
                                    <p:cond delay="0"/>
                                  </p:stCondLst>
                                  <p:childTnLst>
                                    <p:set>
                                      <p:cBhvr>
                                        <p:cTn id="8" dur="1" fill="hold">
                                          <p:stCondLst>
                                            <p:cond delay="0"/>
                                          </p:stCondLst>
                                        </p:cTn>
                                        <p:tgtEl>
                                          <p:spTgt spid="42"/>
                                        </p:tgtEl>
                                        <p:attrNameLst>
                                          <p:attrName>style.visibility</p:attrName>
                                        </p:attrNameLst>
                                      </p:cBhvr>
                                      <p:to>
                                        <p:strVal val="visible"/>
                                      </p:to>
                                    </p:set>
                                    <p:animEffect transition="in" filter="fade">
                                      <p:cBhvr>
                                        <p:cTn id="9" dur="500"/>
                                        <p:tgtEl>
                                          <p:spTgt spid="42"/>
                                        </p:tgtEl>
                                      </p:cBhvr>
                                    </p:animEffect>
                                  </p:childTnLst>
                                </p:cTn>
                              </p:par>
                              <p:par>
                                <p:cTn id="10" presetID="16" presetClass="entr" presetSubtype="26"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Horizontal)">
                                      <p:cBhvr>
                                        <p:cTn id="12" dur="500"/>
                                        <p:tgtEl>
                                          <p:spTgt spid="4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barn(inVertical)">
                                      <p:cBhvr>
                                        <p:cTn id="18" dur="500"/>
                                        <p:tgtEl>
                                          <p:spTgt spid="4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mph" presetSubtype="0" fill="hold" nodeType="clickEffect">
                                  <p:stCondLst>
                                    <p:cond delay="0"/>
                                  </p:stCondLst>
                                  <p:childTnLst>
                                    <p:animRot by="-21600000">
                                      <p:cBhvr>
                                        <p:cTn id="28" dur="15000" fill="hold"/>
                                        <p:tgtEl>
                                          <p:spTgt spid="25"/>
                                        </p:tgtEl>
                                        <p:attrNameLst>
                                          <p:attrName>r</p:attrName>
                                        </p:attrNameLst>
                                      </p:cBhvr>
                                    </p:animRot>
                                  </p:childTnLst>
                                </p:cTn>
                              </p:par>
                            </p:childTnLst>
                          </p:cTn>
                        </p:par>
                        <p:par>
                          <p:cTn id="29" fill="hold">
                            <p:stCondLst>
                              <p:cond delay="15000"/>
                            </p:stCondLst>
                            <p:childTnLst>
                              <p:par>
                                <p:cTn id="30" presetID="1"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5" name="bomb.wav"/>
                                        </p:tgtEl>
                                      </p:cMediaNode>
                                    </p:audio>
                                  </p:subTnLst>
                                </p:cTn>
                              </p:par>
                              <p:par>
                                <p:cTn id="32" presetID="1" presetClass="entr" presetSubtype="0"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7"/>
                                        </p:tgtEl>
                                        <p:attrNameLst>
                                          <p:attrName>fillcolor</p:attrName>
                                        </p:attrNameLst>
                                      </p:cBhvr>
                                      <p:to>
                                        <a:srgbClr val="00B050"/>
                                      </p:to>
                                    </p:animClr>
                                    <p:set>
                                      <p:cBhvr>
                                        <p:cTn id="43" dur="2000" fill="hold"/>
                                        <p:tgtEl>
                                          <p:spTgt spid="7"/>
                                        </p:tgtEl>
                                        <p:attrNameLst>
                                          <p:attrName>fill.type</p:attrName>
                                        </p:attrNameLst>
                                      </p:cBhvr>
                                      <p:to>
                                        <p:strVal val="solid"/>
                                      </p:to>
                                    </p:set>
                                    <p:set>
                                      <p:cBhvr>
                                        <p:cTn id="44" dur="2000" fill="hold"/>
                                        <p:tgtEl>
                                          <p:spTgt spid="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6" name="voltage.wav"/>
                                        </p:tgtEl>
                                      </p:cMediaNode>
                                    </p:audio>
                                  </p:subTnLst>
                                </p:cTn>
                              </p:par>
                            </p:childTnLst>
                          </p:cTn>
                        </p:par>
                        <p:par>
                          <p:cTn id="45" fill="hold">
                            <p:stCondLst>
                              <p:cond delay="2000"/>
                            </p:stCondLst>
                            <p:childTnLst>
                              <p:par>
                                <p:cTn id="46" presetID="1" presetClass="mediacall" presetSubtype="0" fill="hold" nodeType="afterEffect">
                                  <p:stCondLst>
                                    <p:cond delay="0"/>
                                  </p:stCondLst>
                                  <p:childTnLst>
                                    <p:cmd type="call" cmd="playFrom(0.0)">
                                      <p:cBhvr>
                                        <p:cTn id="47" dur="1" fill="hold"/>
                                        <p:tgtEl>
                                          <p:spTgt spid="3"/>
                                        </p:tgtEl>
                                      </p:cBhvr>
                                    </p:cmd>
                                  </p:childTnLst>
                                </p:cTn>
                              </p:par>
                              <p:par>
                                <p:cTn id="48" presetID="1" presetClass="entr" presetSubtype="0"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52" restart="whenNotActive" fill="hold" evtFilter="cancelBubble" nodeType="interactiveSeq">
                <p:stCondLst>
                  <p:cond evt="onClick" delay="0">
                    <p:tgtEl>
                      <p:spTgt spid="1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2"/>
                                        </p:tgtEl>
                                        <p:attrNameLst>
                                          <p:attrName>fillcolor</p:attrName>
                                        </p:attrNameLst>
                                      </p:cBhvr>
                                      <p:to>
                                        <a:schemeClr val="accent2"/>
                                      </p:to>
                                    </p:animClr>
                                    <p:set>
                                      <p:cBhvr>
                                        <p:cTn id="57" dur="2000" fill="hold"/>
                                        <p:tgtEl>
                                          <p:spTgt spid="12"/>
                                        </p:tgtEl>
                                        <p:attrNameLst>
                                          <p:attrName>fill.type</p:attrName>
                                        </p:attrNameLst>
                                      </p:cBhvr>
                                      <p:to>
                                        <p:strVal val="solid"/>
                                      </p:to>
                                    </p:set>
                                    <p:set>
                                      <p:cBhvr>
                                        <p:cTn id="58" dur="2000" fill="hold"/>
                                        <p:tgtEl>
                                          <p:spTgt spid="12"/>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7" name="sai-1.wav"/>
                                        </p:tgtEl>
                                      </p:cMediaNode>
                                    </p:audio>
                                  </p:subTnLst>
                                </p:cTn>
                              </p:par>
                              <p:par>
                                <p:cTn id="59" presetID="1" presetClass="entr" presetSubtype="0"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61" restart="whenNotActive" fill="hold" evtFilter="cancelBubble" nodeType="interactiveSeq">
                <p:stCondLst>
                  <p:cond evt="onClick" delay="0">
                    <p:tgtEl>
                      <p:spTgt spid="16"/>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1"/>
                                        </p:tgtEl>
                                        <p:attrNameLst>
                                          <p:attrName>fillcolor</p:attrName>
                                        </p:attrNameLst>
                                      </p:cBhvr>
                                      <p:to>
                                        <a:schemeClr val="accent2"/>
                                      </p:to>
                                    </p:animClr>
                                    <p:set>
                                      <p:cBhvr>
                                        <p:cTn id="66" dur="2000" fill="hold"/>
                                        <p:tgtEl>
                                          <p:spTgt spid="11"/>
                                        </p:tgtEl>
                                        <p:attrNameLst>
                                          <p:attrName>fill.type</p:attrName>
                                        </p:attrNameLst>
                                      </p:cBhvr>
                                      <p:to>
                                        <p:strVal val="solid"/>
                                      </p:to>
                                    </p:set>
                                    <p:set>
                                      <p:cBhvr>
                                        <p:cTn id="67" dur="2000" fill="hold"/>
                                        <p:tgtEl>
                                          <p:spTgt spid="11"/>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7" name="sai-1.wav"/>
                                        </p:tgtEl>
                                      </p:cMediaNode>
                                    </p:audio>
                                  </p:subTnLst>
                                </p:cTn>
                              </p:par>
                              <p:par>
                                <p:cTn id="68" presetID="1" presetClass="entr" presetSubtype="0" fill="hold" nodeType="withEffect">
                                  <p:stCondLst>
                                    <p:cond delay="0"/>
                                  </p:stCondLst>
                                  <p:childTnLst>
                                    <p:set>
                                      <p:cBhvr>
                                        <p:cTn id="69"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000" fill="hold"/>
                                        <p:tgtEl>
                                          <p:spTgt spid="13"/>
                                        </p:tgtEl>
                                        <p:attrNameLst>
                                          <p:attrName>fillcolor</p:attrName>
                                        </p:attrNameLst>
                                      </p:cBhvr>
                                      <p:to>
                                        <a:schemeClr val="accent2"/>
                                      </p:to>
                                    </p:animClr>
                                    <p:set>
                                      <p:cBhvr>
                                        <p:cTn id="75" dur="2000" fill="hold"/>
                                        <p:tgtEl>
                                          <p:spTgt spid="13"/>
                                        </p:tgtEl>
                                        <p:attrNameLst>
                                          <p:attrName>fill.type</p:attrName>
                                        </p:attrNameLst>
                                      </p:cBhvr>
                                      <p:to>
                                        <p:strVal val="solid"/>
                                      </p:to>
                                    </p:set>
                                    <p:set>
                                      <p:cBhvr>
                                        <p:cTn id="76" dur="2000" fill="hold"/>
                                        <p:tgtEl>
                                          <p:spTgt spid="13"/>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7" name="sai-1.wav"/>
                                        </p:tgtEl>
                                      </p:cMediaNode>
                                    </p:audio>
                                  </p:subTnLst>
                                </p:cTn>
                              </p:par>
                              <p:par>
                                <p:cTn id="77" presetID="1" presetClass="entr" presetSubtype="0" fill="hold" nodeType="withEffect">
                                  <p:stCondLst>
                                    <p:cond delay="0"/>
                                  </p:stCondLst>
                                  <p:childTnLst>
                                    <p:set>
                                      <p:cBhvr>
                                        <p:cTn id="7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audio>
              <p:cMediaNode vol="80000" numSld="999" showWhenStopped="0">
                <p:cTn id="79" repeatCount="indefinite" fill="hold" display="0">
                  <p:stCondLst>
                    <p:cond delay="indefinite"/>
                  </p:stCondLst>
                  <p:endCondLst>
                    <p:cond evt="onStopAudio" delay="0">
                      <p:tgtEl>
                        <p:sldTgt/>
                      </p:tgtEl>
                    </p:cond>
                  </p:endCondLst>
                </p:cTn>
                <p:tgtEl>
                  <p:spTgt spid="3"/>
                </p:tgtEl>
              </p:cMediaNode>
            </p:audio>
          </p:childTnLst>
        </p:cTn>
      </p:par>
    </p:tnLst>
    <p:bldLst>
      <p:bldP spid="24" grpId="0" animBg="1"/>
      <p:bldP spid="30" grpId="0"/>
      <p:bldP spid="42" grpId="0"/>
      <p:bldP spid="42" grpId="1"/>
      <p:bldP spid="43"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Google Shape;305;p34">
            <a:extLst>
              <a:ext uri="{FF2B5EF4-FFF2-40B4-BE49-F238E27FC236}">
                <a16:creationId xmlns:a16="http://schemas.microsoft.com/office/drawing/2014/main" id="{C783C525-FC2D-48A6-87DC-AB3FB8A3F5A9}"/>
              </a:ext>
            </a:extLst>
          </p:cNvPr>
          <p:cNvPicPr preferRelativeResize="0"/>
          <p:nvPr/>
        </p:nvPicPr>
        <p:blipFill rotWithShape="1">
          <a:blip r:embed="rId8">
            <a:alphaModFix/>
          </a:blip>
          <a:srcRect/>
          <a:stretch/>
        </p:blipFill>
        <p:spPr>
          <a:xfrm>
            <a:off x="9127341" y="9248"/>
            <a:ext cx="3097192" cy="3849678"/>
          </a:xfrm>
          <a:prstGeom prst="rect">
            <a:avLst/>
          </a:prstGeom>
          <a:noFill/>
          <a:ln>
            <a:noFill/>
          </a:ln>
        </p:spPr>
      </p:pic>
      <p:pic>
        <p:nvPicPr>
          <p:cNvPr id="25" name="Picture 14" descr="kim phut"/>
          <p:cNvPicPr>
            <a:picLocks noChangeAspect="1" noChangeArrowheads="1"/>
          </p:cNvPicPr>
          <p:nvPr/>
        </p:nvPicPr>
        <p:blipFill>
          <a:blip r:embed="rId9" cstate="print"/>
          <a:srcRect/>
          <a:stretch>
            <a:fillRect/>
          </a:stretch>
        </p:blipFill>
        <p:spPr bwMode="auto">
          <a:xfrm>
            <a:off x="7827656" y="5143500"/>
            <a:ext cx="1143000" cy="1075765"/>
          </a:xfrm>
          <a:prstGeom prst="rect">
            <a:avLst/>
          </a:prstGeom>
          <a:noFill/>
          <a:ln w="9525">
            <a:noFill/>
            <a:miter lim="800000"/>
            <a:headEnd/>
            <a:tailEnd/>
          </a:ln>
        </p:spPr>
      </p:pic>
      <p:pic>
        <p:nvPicPr>
          <p:cNvPr id="6" name="Picture 5" descr="1456.png"/>
          <p:cNvPicPr>
            <a:picLocks noChangeAspect="1"/>
          </p:cNvPicPr>
          <p:nvPr/>
        </p:nvPicPr>
        <p:blipFill>
          <a:blip r:embed="rId10" cstate="print"/>
          <a:stretch>
            <a:fillRect/>
          </a:stretch>
        </p:blipFill>
        <p:spPr>
          <a:xfrm>
            <a:off x="3048000" y="3276600"/>
            <a:ext cx="3513222" cy="575440"/>
          </a:xfrm>
          <a:prstGeom prst="rect">
            <a:avLst/>
          </a:prstGeom>
        </p:spPr>
      </p:pic>
      <p:sp>
        <p:nvSpPr>
          <p:cNvPr id="7" name="Oval 6"/>
          <p:cNvSpPr/>
          <p:nvPr/>
        </p:nvSpPr>
        <p:spPr>
          <a:xfrm>
            <a:off x="2133600" y="41148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pic>
        <p:nvPicPr>
          <p:cNvPr id="8" name="Picture 7" descr="1456.png"/>
          <p:cNvPicPr>
            <a:picLocks noChangeAspect="1"/>
          </p:cNvPicPr>
          <p:nvPr/>
        </p:nvPicPr>
        <p:blipFill>
          <a:blip r:embed="rId10"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10" cstate="print"/>
          <a:stretch>
            <a:fillRect/>
          </a:stretch>
        </p:blipFill>
        <p:spPr>
          <a:xfrm>
            <a:off x="3048000" y="5105400"/>
            <a:ext cx="3513222" cy="575440"/>
          </a:xfrm>
          <a:prstGeom prst="rect">
            <a:avLst/>
          </a:prstGeom>
        </p:spPr>
      </p:pic>
      <p:pic>
        <p:nvPicPr>
          <p:cNvPr id="10" name="Picture 9" descr="1456.png"/>
          <p:cNvPicPr>
            <a:picLocks noChangeAspect="1"/>
          </p:cNvPicPr>
          <p:nvPr/>
        </p:nvPicPr>
        <p:blipFill>
          <a:blip r:embed="rId10" cstate="print"/>
          <a:stretch>
            <a:fillRect/>
          </a:stretch>
        </p:blipFill>
        <p:spPr>
          <a:xfrm>
            <a:off x="3048000" y="6019800"/>
            <a:ext cx="3513222" cy="575440"/>
          </a:xfrm>
          <a:prstGeom prst="rect">
            <a:avLst/>
          </a:prstGeom>
        </p:spPr>
      </p:pic>
      <p:sp>
        <p:nvSpPr>
          <p:cNvPr id="11" name="Oval 10"/>
          <p:cNvSpPr/>
          <p:nvPr/>
        </p:nvSpPr>
        <p:spPr>
          <a:xfrm>
            <a:off x="2133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2" name="Oval 11"/>
          <p:cNvSpPr/>
          <p:nvPr/>
        </p:nvSpPr>
        <p:spPr>
          <a:xfrm>
            <a:off x="2133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3" name="Oval 12"/>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4" name="TextBox 13"/>
          <p:cNvSpPr txBox="1"/>
          <p:nvPr/>
        </p:nvSpPr>
        <p:spPr>
          <a:xfrm>
            <a:off x="2209800" y="41910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B</a:t>
            </a:r>
          </a:p>
        </p:txBody>
      </p:sp>
      <p:sp>
        <p:nvSpPr>
          <p:cNvPr id="15" name="TextBox 14"/>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D</a:t>
            </a:r>
          </a:p>
        </p:txBody>
      </p:sp>
      <p:sp>
        <p:nvSpPr>
          <p:cNvPr id="16" name="TextBox 15"/>
          <p:cNvSpPr txBox="1"/>
          <p:nvPr/>
        </p:nvSpPr>
        <p:spPr>
          <a:xfrm>
            <a:off x="2209800" y="5105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C</a:t>
            </a:r>
          </a:p>
        </p:txBody>
      </p:sp>
      <p:sp>
        <p:nvSpPr>
          <p:cNvPr id="17" name="TextBox 16"/>
          <p:cNvSpPr txBox="1"/>
          <p:nvPr/>
        </p:nvSpPr>
        <p:spPr>
          <a:xfrm>
            <a:off x="2209800" y="3276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A</a:t>
            </a:r>
          </a:p>
        </p:txBody>
      </p:sp>
      <p:pic>
        <p:nvPicPr>
          <p:cNvPr id="23" name="Picture 22" descr="dongho1"/>
          <p:cNvPicPr>
            <a:picLocks noChangeAspect="1" noChangeArrowheads="1"/>
          </p:cNvPicPr>
          <p:nvPr/>
        </p:nvPicPr>
        <p:blipFill>
          <a:blip r:embed="rId11" cstate="print"/>
          <a:srcRect/>
          <a:stretch>
            <a:fillRect/>
          </a:stretch>
        </p:blipFill>
        <p:spPr bwMode="auto">
          <a:xfrm>
            <a:off x="7522856" y="4686300"/>
            <a:ext cx="1752600" cy="1768573"/>
          </a:xfrm>
          <a:prstGeom prst="rect">
            <a:avLst/>
          </a:prstGeom>
          <a:noFill/>
        </p:spPr>
      </p:pic>
      <p:sp>
        <p:nvSpPr>
          <p:cNvPr id="24" name="Cloud 23"/>
          <p:cNvSpPr/>
          <p:nvPr/>
        </p:nvSpPr>
        <p:spPr>
          <a:xfrm>
            <a:off x="8665856" y="3848099"/>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0000"/>
                </a:solidFill>
                <a:effectLst/>
                <a:uLnTx/>
                <a:uFillTx/>
                <a:latin typeface="UTM Avo"/>
                <a:ea typeface="+mn-ea"/>
                <a:cs typeface="Times New Roman" pitchFamily="18" charset="0"/>
                <a:sym typeface="Arial"/>
              </a:rPr>
              <a:t>HẾT GIỜ</a:t>
            </a:r>
          </a:p>
        </p:txBody>
      </p:sp>
      <p:pic>
        <p:nvPicPr>
          <p:cNvPr id="26" name="Picture 25" descr="112.png"/>
          <p:cNvPicPr>
            <a:picLocks noChangeAspect="1"/>
          </p:cNvPicPr>
          <p:nvPr/>
        </p:nvPicPr>
        <p:blipFill>
          <a:blip r:embed="rId12" cstate="print"/>
          <a:stretch>
            <a:fillRect/>
          </a:stretch>
        </p:blipFill>
        <p:spPr>
          <a:xfrm>
            <a:off x="-173344" y="-484313"/>
            <a:ext cx="9144000" cy="3276600"/>
          </a:xfrm>
          <a:prstGeom prst="rect">
            <a:avLst/>
          </a:prstGeom>
        </p:spPr>
      </p:pic>
      <p:pic>
        <p:nvPicPr>
          <p:cNvPr id="33" name="Picture 32" descr="tich.png"/>
          <p:cNvPicPr>
            <a:picLocks noChangeAspect="1"/>
          </p:cNvPicPr>
          <p:nvPr/>
        </p:nvPicPr>
        <p:blipFill>
          <a:blip r:embed="rId13" cstate="print"/>
          <a:stretch>
            <a:fillRect/>
          </a:stretch>
        </p:blipFill>
        <p:spPr>
          <a:xfrm>
            <a:off x="6629400" y="3962400"/>
            <a:ext cx="723900" cy="723900"/>
          </a:xfrm>
          <a:prstGeom prst="rect">
            <a:avLst/>
          </a:prstGeom>
        </p:spPr>
      </p:pic>
      <p:pic>
        <p:nvPicPr>
          <p:cNvPr id="34" name="Picture 33" descr="sai.png"/>
          <p:cNvPicPr>
            <a:picLocks noChangeAspect="1"/>
          </p:cNvPicPr>
          <p:nvPr/>
        </p:nvPicPr>
        <p:blipFill>
          <a:blip r:embed="rId14" cstate="print"/>
          <a:stretch>
            <a:fillRect/>
          </a:stretch>
        </p:blipFill>
        <p:spPr>
          <a:xfrm>
            <a:off x="6629400" y="3276600"/>
            <a:ext cx="533400" cy="533400"/>
          </a:xfrm>
          <a:prstGeom prst="rect">
            <a:avLst/>
          </a:prstGeom>
        </p:spPr>
      </p:pic>
      <p:pic>
        <p:nvPicPr>
          <p:cNvPr id="35" name="Picture 34" descr="sai.png"/>
          <p:cNvPicPr>
            <a:picLocks noChangeAspect="1"/>
          </p:cNvPicPr>
          <p:nvPr/>
        </p:nvPicPr>
        <p:blipFill>
          <a:blip r:embed="rId14" cstate="print"/>
          <a:stretch>
            <a:fillRect/>
          </a:stretch>
        </p:blipFill>
        <p:spPr>
          <a:xfrm>
            <a:off x="6629400" y="5105400"/>
            <a:ext cx="533400" cy="533400"/>
          </a:xfrm>
          <a:prstGeom prst="rect">
            <a:avLst/>
          </a:prstGeom>
        </p:spPr>
      </p:pic>
      <p:pic>
        <p:nvPicPr>
          <p:cNvPr id="36" name="Picture 35" descr="sai.png"/>
          <p:cNvPicPr>
            <a:picLocks noChangeAspect="1"/>
          </p:cNvPicPr>
          <p:nvPr/>
        </p:nvPicPr>
        <p:blipFill>
          <a:blip r:embed="rId14" cstate="print"/>
          <a:stretch>
            <a:fillRect/>
          </a:stretch>
        </p:blipFill>
        <p:spPr>
          <a:xfrm>
            <a:off x="6629400" y="5943600"/>
            <a:ext cx="533400" cy="533400"/>
          </a:xfrm>
          <a:prstGeom prst="rect">
            <a:avLst/>
          </a:prstGeom>
        </p:spPr>
      </p:pic>
      <p:sp>
        <p:nvSpPr>
          <p:cNvPr id="32" name="5-Point Star 31">
            <a:hlinkClick r:id="rId15" action="ppaction://hlinksldjump"/>
          </p:cNvPr>
          <p:cNvSpPr/>
          <p:nvPr/>
        </p:nvSpPr>
        <p:spPr>
          <a:xfrm>
            <a:off x="9906000" y="617220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panose="02040603050506020204" pitchFamily="18" charset="0"/>
              <a:ea typeface="+mn-ea"/>
              <a:cs typeface="+mn-cs"/>
              <a:sym typeface="Arial"/>
            </a:endParaRPr>
          </a:p>
        </p:txBody>
      </p:sp>
      <p:pic>
        <p:nvPicPr>
          <p:cNvPr id="38" name="Picture 37" descr="43b282e5574b9381f3f2c3655d492a4e.png"/>
          <p:cNvPicPr>
            <a:picLocks noChangeAspect="1"/>
          </p:cNvPicPr>
          <p:nvPr/>
        </p:nvPicPr>
        <p:blipFill>
          <a:blip r:embed="rId16" cstate="print"/>
          <a:stretch>
            <a:fillRect/>
          </a:stretch>
        </p:blipFill>
        <p:spPr>
          <a:xfrm>
            <a:off x="1524000" y="4038600"/>
            <a:ext cx="685800" cy="685800"/>
          </a:xfrm>
          <a:prstGeom prst="rect">
            <a:avLst/>
          </a:prstGeom>
        </p:spPr>
      </p:pic>
      <p:pic>
        <p:nvPicPr>
          <p:cNvPr id="39" name="Picture 38" descr="43b282e5574b9381f3f2c3655d492a4e.png"/>
          <p:cNvPicPr>
            <a:picLocks noChangeAspect="1"/>
          </p:cNvPicPr>
          <p:nvPr/>
        </p:nvPicPr>
        <p:blipFill>
          <a:blip r:embed="rId16" cstate="print"/>
          <a:stretch>
            <a:fillRect/>
          </a:stretch>
        </p:blipFill>
        <p:spPr>
          <a:xfrm>
            <a:off x="1524000" y="3124200"/>
            <a:ext cx="685800" cy="685800"/>
          </a:xfrm>
          <a:prstGeom prst="rect">
            <a:avLst/>
          </a:prstGeom>
        </p:spPr>
      </p:pic>
      <p:pic>
        <p:nvPicPr>
          <p:cNvPr id="40" name="Picture 39" descr="43b282e5574b9381f3f2c3655d492a4e.png"/>
          <p:cNvPicPr>
            <a:picLocks noChangeAspect="1"/>
          </p:cNvPicPr>
          <p:nvPr/>
        </p:nvPicPr>
        <p:blipFill>
          <a:blip r:embed="rId16" cstate="print"/>
          <a:stretch>
            <a:fillRect/>
          </a:stretch>
        </p:blipFill>
        <p:spPr>
          <a:xfrm>
            <a:off x="1524000" y="5943600"/>
            <a:ext cx="685800" cy="685800"/>
          </a:xfrm>
          <a:prstGeom prst="rect">
            <a:avLst/>
          </a:prstGeom>
        </p:spPr>
      </p:pic>
      <p:pic>
        <p:nvPicPr>
          <p:cNvPr id="41" name="Picture 40" descr="43b282e5574b9381f3f2c3655d492a4e.png"/>
          <p:cNvPicPr>
            <a:picLocks noChangeAspect="1"/>
          </p:cNvPicPr>
          <p:nvPr/>
        </p:nvPicPr>
        <p:blipFill>
          <a:blip r:embed="rId16" cstate="print"/>
          <a:stretch>
            <a:fillRect/>
          </a:stretch>
        </p:blipFill>
        <p:spPr>
          <a:xfrm>
            <a:off x="1524000" y="49530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F7BDEBCC-C994-44BF-1767-CC0D36EE5D8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42" name="TextBox 41">
            <a:extLst>
              <a:ext uri="{FF2B5EF4-FFF2-40B4-BE49-F238E27FC236}">
                <a16:creationId xmlns:a16="http://schemas.microsoft.com/office/drawing/2014/main" id="{CE4442BB-7895-3810-67A2-32FD1853A925}"/>
              </a:ext>
            </a:extLst>
          </p:cNvPr>
          <p:cNvSpPr txBox="1"/>
          <p:nvPr/>
        </p:nvSpPr>
        <p:spPr>
          <a:xfrm>
            <a:off x="1714860" y="967770"/>
            <a:ext cx="6477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Cây</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trong</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hình</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thuộc</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loại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thân</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gi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p>
        </p:txBody>
      </p:sp>
      <p:sp>
        <p:nvSpPr>
          <p:cNvPr id="46" name="TextBox 45">
            <a:extLst>
              <a:ext uri="{FF2B5EF4-FFF2-40B4-BE49-F238E27FC236}">
                <a16:creationId xmlns:a16="http://schemas.microsoft.com/office/drawing/2014/main" id="{49D2CA4F-9770-4C0C-8BFF-DFAD28E72BD3}"/>
              </a:ext>
            </a:extLst>
          </p:cNvPr>
          <p:cNvSpPr txBox="1"/>
          <p:nvPr/>
        </p:nvSpPr>
        <p:spPr>
          <a:xfrm>
            <a:off x="3166311" y="337891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2060"/>
                </a:solidFill>
                <a:effectLst/>
                <a:uLnTx/>
                <a:uFillTx/>
                <a:latin typeface="UTM Avo" panose="02040603050506020204" pitchFamily="18" charset="0"/>
                <a:cs typeface="Times New Roman" pitchFamily="18" charset="0"/>
                <a:sym typeface="Arial"/>
              </a:rPr>
              <a:t>Cây thân leo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pic>
        <p:nvPicPr>
          <p:cNvPr id="37" name="Am-thanh-dung-sai-chen-vao-powerpoint-www_tiengdong_com">
            <a:hlinkClick r:id="" action="ppaction://media"/>
            <a:extLst>
              <a:ext uri="{FF2B5EF4-FFF2-40B4-BE49-F238E27FC236}">
                <a16:creationId xmlns:a16="http://schemas.microsoft.com/office/drawing/2014/main" id="{669E3E47-865E-49E6-B34F-195ACF3E0B8A}"/>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3581400" y="7391400"/>
            <a:ext cx="828517" cy="828517"/>
          </a:xfrm>
          <a:prstGeom prst="rect">
            <a:avLst/>
          </a:prstGeom>
        </p:spPr>
      </p:pic>
      <p:sp>
        <p:nvSpPr>
          <p:cNvPr id="28" name="TextBox 27">
            <a:extLst>
              <a:ext uri="{FF2B5EF4-FFF2-40B4-BE49-F238E27FC236}">
                <a16:creationId xmlns:a16="http://schemas.microsoft.com/office/drawing/2014/main" id="{59AFD59E-8E7A-CFFE-18F9-493A454DFBE9}"/>
              </a:ext>
            </a:extLst>
          </p:cNvPr>
          <p:cNvSpPr txBox="1"/>
          <p:nvPr/>
        </p:nvSpPr>
        <p:spPr>
          <a:xfrm>
            <a:off x="3276600" y="419100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thảo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29" name="TextBox 28">
            <a:extLst>
              <a:ext uri="{FF2B5EF4-FFF2-40B4-BE49-F238E27FC236}">
                <a16:creationId xmlns:a16="http://schemas.microsoft.com/office/drawing/2014/main" id="{023FB41D-CC32-2D62-E222-5FE91799AC8F}"/>
              </a:ext>
            </a:extLst>
          </p:cNvPr>
          <p:cNvSpPr txBox="1"/>
          <p:nvPr/>
        </p:nvSpPr>
        <p:spPr>
          <a:xfrm>
            <a:off x="3237021" y="60299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bò</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30" name="TextBox 29">
            <a:extLst>
              <a:ext uri="{FF2B5EF4-FFF2-40B4-BE49-F238E27FC236}">
                <a16:creationId xmlns:a16="http://schemas.microsoft.com/office/drawing/2014/main" id="{73A70CDF-914A-0E8E-E39B-A5544C53B88D}"/>
              </a:ext>
            </a:extLst>
          </p:cNvPr>
          <p:cNvSpPr txBox="1"/>
          <p:nvPr/>
        </p:nvSpPr>
        <p:spPr>
          <a:xfrm>
            <a:off x="3238500" y="51293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gỗ</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animEffect transition="in" filter="fade">
                                      <p:cBhvr>
                                        <p:cTn id="9" dur="500"/>
                                        <p:tgtEl>
                                          <p:spTgt spid="42"/>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barn(inVertical)">
                                      <p:cBhvr>
                                        <p:cTn id="12" dur="500"/>
                                        <p:tgtEl>
                                          <p:spTgt spid="4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arn(inVertical)">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mph" presetSubtype="0" fill="hold" nodeType="clickEffect">
                                  <p:stCondLst>
                                    <p:cond delay="0"/>
                                  </p:stCondLst>
                                  <p:childTnLst>
                                    <p:animRot by="-21600000">
                                      <p:cBhvr>
                                        <p:cTn id="25" dur="15000" fill="hold"/>
                                        <p:tgtEl>
                                          <p:spTgt spid="25"/>
                                        </p:tgtEl>
                                        <p:attrNameLst>
                                          <p:attrName>r</p:attrName>
                                        </p:attrNameLst>
                                      </p:cBhvr>
                                    </p:animRot>
                                  </p:childTnLst>
                                </p:cTn>
                              </p:par>
                            </p:childTnLst>
                          </p:cTn>
                        </p:par>
                        <p:par>
                          <p:cTn id="26" fill="hold">
                            <p:stCondLst>
                              <p:cond delay="15000"/>
                            </p:stCondLst>
                            <p:childTnLst>
                              <p:par>
                                <p:cTn id="27" presetID="1" presetClass="entr" presetSubtype="0"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5" name="bomb.wav"/>
                                        </p:tgtEl>
                                      </p:cMediaNode>
                                    </p:audio>
                                  </p:sub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4"/>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7"/>
                                        </p:tgtEl>
                                        <p:attrNameLst>
                                          <p:attrName>fillcolor</p:attrName>
                                        </p:attrNameLst>
                                      </p:cBhvr>
                                      <p:to>
                                        <a:srgbClr val="00B050"/>
                                      </p:to>
                                    </p:animClr>
                                    <p:set>
                                      <p:cBhvr>
                                        <p:cTn id="38" dur="2000" fill="hold"/>
                                        <p:tgtEl>
                                          <p:spTgt spid="7"/>
                                        </p:tgtEl>
                                        <p:attrNameLst>
                                          <p:attrName>fill.type</p:attrName>
                                        </p:attrNameLst>
                                      </p:cBhvr>
                                      <p:to>
                                        <p:strVal val="solid"/>
                                      </p:to>
                                    </p:set>
                                    <p:set>
                                      <p:cBhvr>
                                        <p:cTn id="39" dur="2000" fill="hold"/>
                                        <p:tgtEl>
                                          <p:spTgt spid="7"/>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6" name="voltage.wav"/>
                                        </p:tgtEl>
                                      </p:cMediaNode>
                                    </p:audio>
                                  </p:subTnLst>
                                </p:cTn>
                              </p:par>
                            </p:childTnLst>
                          </p:cTn>
                        </p:par>
                        <p:par>
                          <p:cTn id="40" fill="hold">
                            <p:stCondLst>
                              <p:cond delay="2000"/>
                            </p:stCondLst>
                            <p:childTnLst>
                              <p:par>
                                <p:cTn id="41" presetID="1" presetClass="mediacall" presetSubtype="0" fill="hold" nodeType="afterEffect">
                                  <p:stCondLst>
                                    <p:cond delay="0"/>
                                  </p:stCondLst>
                                  <p:childTnLst>
                                    <p:cmd type="call" cmd="playFrom(0.0)">
                                      <p:cBhvr>
                                        <p:cTn id="42" dur="1" fill="hold"/>
                                        <p:tgtEl>
                                          <p:spTgt spid="37"/>
                                        </p:tgtEl>
                                      </p:cBhvr>
                                    </p:cmd>
                                  </p:childTnLst>
                                </p:cTn>
                              </p:par>
                              <p:par>
                                <p:cTn id="43" presetID="1"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7"/>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2"/>
                                        </p:tgtEl>
                                        <p:attrNameLst>
                                          <p:attrName>fillcolor</p:attrName>
                                        </p:attrNameLst>
                                      </p:cBhvr>
                                      <p:to>
                                        <a:schemeClr val="accent2"/>
                                      </p:to>
                                    </p:animClr>
                                    <p:set>
                                      <p:cBhvr>
                                        <p:cTn id="52" dur="2000" fill="hold"/>
                                        <p:tgtEl>
                                          <p:spTgt spid="12"/>
                                        </p:tgtEl>
                                        <p:attrNameLst>
                                          <p:attrName>fill.type</p:attrName>
                                        </p:attrNameLst>
                                      </p:cBhvr>
                                      <p:to>
                                        <p:strVal val="solid"/>
                                      </p:to>
                                    </p:set>
                                    <p:set>
                                      <p:cBhvr>
                                        <p:cTn id="53" dur="2000" fill="hold"/>
                                        <p:tgtEl>
                                          <p:spTgt spid="12"/>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7" name="sai-1.wav"/>
                                        </p:tgtEl>
                                      </p:cMediaNode>
                                    </p:audio>
                                  </p:subTnLst>
                                </p:cTn>
                              </p:par>
                              <p:par>
                                <p:cTn id="54" presetID="1" presetClass="entr" presetSubtype="0" fill="hold" nodeType="withEffect">
                                  <p:stCondLst>
                                    <p:cond delay="0"/>
                                  </p:stCondLst>
                                  <p:childTnLst>
                                    <p:set>
                                      <p:cBhvr>
                                        <p:cTn id="55"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6" restart="whenNotActive" fill="hold" evtFilter="cancelBubble" nodeType="interactiveSeq">
                <p:stCondLst>
                  <p:cond evt="onClick" delay="0">
                    <p:tgtEl>
                      <p:spTgt spid="16"/>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2000" fill="hold"/>
                                        <p:tgtEl>
                                          <p:spTgt spid="11"/>
                                        </p:tgtEl>
                                        <p:attrNameLst>
                                          <p:attrName>fillcolor</p:attrName>
                                        </p:attrNameLst>
                                      </p:cBhvr>
                                      <p:to>
                                        <a:schemeClr val="accent2"/>
                                      </p:to>
                                    </p:animClr>
                                    <p:set>
                                      <p:cBhvr>
                                        <p:cTn id="61" dur="2000" fill="hold"/>
                                        <p:tgtEl>
                                          <p:spTgt spid="11"/>
                                        </p:tgtEl>
                                        <p:attrNameLst>
                                          <p:attrName>fill.type</p:attrName>
                                        </p:attrNameLst>
                                      </p:cBhvr>
                                      <p:to>
                                        <p:strVal val="solid"/>
                                      </p:to>
                                    </p:set>
                                    <p:set>
                                      <p:cBhvr>
                                        <p:cTn id="62" dur="2000" fill="hold"/>
                                        <p:tgtEl>
                                          <p:spTgt spid="11"/>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7" name="sai-1.wav"/>
                                        </p:tgtEl>
                                      </p:cMediaNode>
                                    </p:audio>
                                  </p:subTnLst>
                                </p:cTn>
                              </p:par>
                              <p:par>
                                <p:cTn id="63" presetID="1" presetClass="entr" presetSubtype="0"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65" restart="whenNotActive" fill="hold" evtFilter="cancelBubble" nodeType="interactiveSeq">
                <p:stCondLst>
                  <p:cond evt="onClick" delay="0">
                    <p:tgtEl>
                      <p:spTgt spid="15"/>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000" fill="hold"/>
                                        <p:tgtEl>
                                          <p:spTgt spid="13"/>
                                        </p:tgtEl>
                                        <p:attrNameLst>
                                          <p:attrName>fillcolor</p:attrName>
                                        </p:attrNameLst>
                                      </p:cBhvr>
                                      <p:to>
                                        <a:schemeClr val="accent2"/>
                                      </p:to>
                                    </p:animClr>
                                    <p:set>
                                      <p:cBhvr>
                                        <p:cTn id="70" dur="2000" fill="hold"/>
                                        <p:tgtEl>
                                          <p:spTgt spid="13"/>
                                        </p:tgtEl>
                                        <p:attrNameLst>
                                          <p:attrName>fill.type</p:attrName>
                                        </p:attrNameLst>
                                      </p:cBhvr>
                                      <p:to>
                                        <p:strVal val="solid"/>
                                      </p:to>
                                    </p:set>
                                    <p:set>
                                      <p:cBhvr>
                                        <p:cTn id="71" dur="2000" fill="hold"/>
                                        <p:tgtEl>
                                          <p:spTgt spid="1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7" name="sai-1.wav"/>
                                        </p:tgtEl>
                                      </p:cMediaNode>
                                    </p:audio>
                                  </p:subTnLst>
                                </p:cTn>
                              </p:par>
                              <p:par>
                                <p:cTn id="72" presetID="1" presetClass="entr" presetSubtype="0" fill="hold" nodeType="withEffect">
                                  <p:stCondLst>
                                    <p:cond delay="0"/>
                                  </p:stCondLst>
                                  <p:childTnLst>
                                    <p:set>
                                      <p:cBhvr>
                                        <p:cTn id="73"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audio>
              <p:cMediaNode vol="80000" numSld="999" showWhenStopped="0">
                <p:cTn id="74" repeatCount="indefinite" fill="hold" display="0">
                  <p:stCondLst>
                    <p:cond delay="indefinite"/>
                  </p:stCondLst>
                  <p:endCondLst>
                    <p:cond evt="onStopAudio" delay="0">
                      <p:tgtEl>
                        <p:sldTgt/>
                      </p:tgtEl>
                    </p:cond>
                  </p:endCondLst>
                </p:cTn>
                <p:tgtEl>
                  <p:spTgt spid="37"/>
                </p:tgtEl>
              </p:cMediaNode>
            </p:audio>
          </p:childTnLst>
        </p:cTn>
      </p:par>
    </p:tnLst>
    <p:bldLst>
      <p:bldP spid="24" grpId="0" animBg="1"/>
      <p:bldP spid="42" grpId="0"/>
      <p:bldP spid="46" grpId="0"/>
      <p:bldP spid="28" grpId="0"/>
      <p:bldP spid="29"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4" descr="kim phut"/>
          <p:cNvPicPr>
            <a:picLocks noChangeAspect="1" noChangeArrowheads="1"/>
          </p:cNvPicPr>
          <p:nvPr/>
        </p:nvPicPr>
        <p:blipFill>
          <a:blip r:embed="rId8" cstate="print"/>
          <a:srcRect/>
          <a:stretch>
            <a:fillRect/>
          </a:stretch>
        </p:blipFill>
        <p:spPr bwMode="auto">
          <a:xfrm>
            <a:off x="7848600" y="5019021"/>
            <a:ext cx="1143000" cy="1075765"/>
          </a:xfrm>
          <a:prstGeom prst="rect">
            <a:avLst/>
          </a:prstGeom>
          <a:noFill/>
          <a:ln w="9525">
            <a:noFill/>
            <a:miter lim="800000"/>
            <a:headEnd/>
            <a:tailEnd/>
          </a:ln>
        </p:spPr>
      </p:pic>
      <p:pic>
        <p:nvPicPr>
          <p:cNvPr id="6" name="Picture 5" descr="1456.png"/>
          <p:cNvPicPr>
            <a:picLocks noChangeAspect="1"/>
          </p:cNvPicPr>
          <p:nvPr/>
        </p:nvPicPr>
        <p:blipFill>
          <a:blip r:embed="rId9" cstate="print"/>
          <a:stretch>
            <a:fillRect/>
          </a:stretch>
        </p:blipFill>
        <p:spPr>
          <a:xfrm>
            <a:off x="3048000" y="3276600"/>
            <a:ext cx="3513222" cy="575440"/>
          </a:xfrm>
          <a:prstGeom prst="rect">
            <a:avLst/>
          </a:prstGeom>
        </p:spPr>
      </p:pic>
      <p:sp>
        <p:nvSpPr>
          <p:cNvPr id="7" name="Oval 6"/>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pic>
        <p:nvPicPr>
          <p:cNvPr id="8" name="Picture 7" descr="1456.png"/>
          <p:cNvPicPr>
            <a:picLocks noChangeAspect="1"/>
          </p:cNvPicPr>
          <p:nvPr/>
        </p:nvPicPr>
        <p:blipFill>
          <a:blip r:embed="rId9"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9" cstate="print"/>
          <a:stretch>
            <a:fillRect/>
          </a:stretch>
        </p:blipFill>
        <p:spPr>
          <a:xfrm>
            <a:off x="3048000" y="5105400"/>
            <a:ext cx="3513222" cy="575440"/>
          </a:xfrm>
          <a:prstGeom prst="rect">
            <a:avLst/>
          </a:prstGeom>
        </p:spPr>
      </p:pic>
      <p:pic>
        <p:nvPicPr>
          <p:cNvPr id="10" name="Picture 9" descr="1456.png"/>
          <p:cNvPicPr>
            <a:picLocks noChangeAspect="1"/>
          </p:cNvPicPr>
          <p:nvPr/>
        </p:nvPicPr>
        <p:blipFill>
          <a:blip r:embed="rId9" cstate="print"/>
          <a:stretch>
            <a:fillRect/>
          </a:stretch>
        </p:blipFill>
        <p:spPr>
          <a:xfrm>
            <a:off x="3048000" y="6019800"/>
            <a:ext cx="3513222" cy="575440"/>
          </a:xfrm>
          <a:prstGeom prst="rect">
            <a:avLst/>
          </a:prstGeom>
        </p:spPr>
      </p:pic>
      <p:sp>
        <p:nvSpPr>
          <p:cNvPr id="11" name="Oval 10"/>
          <p:cNvSpPr/>
          <p:nvPr/>
        </p:nvSpPr>
        <p:spPr>
          <a:xfrm>
            <a:off x="2133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2" name="Oval 11"/>
          <p:cNvSpPr/>
          <p:nvPr/>
        </p:nvSpPr>
        <p:spPr>
          <a:xfrm>
            <a:off x="2133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3" name="Oval 12"/>
          <p:cNvSpPr/>
          <p:nvPr/>
        </p:nvSpPr>
        <p:spPr>
          <a:xfrm>
            <a:off x="2133600"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4" name="TextBox 13"/>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D</a:t>
            </a:r>
          </a:p>
        </p:txBody>
      </p:sp>
      <p:sp>
        <p:nvSpPr>
          <p:cNvPr id="15" name="TextBox 14"/>
          <p:cNvSpPr txBox="1"/>
          <p:nvPr/>
        </p:nvSpPr>
        <p:spPr>
          <a:xfrm>
            <a:off x="2209800" y="3200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A</a:t>
            </a:r>
          </a:p>
        </p:txBody>
      </p:sp>
      <p:sp>
        <p:nvSpPr>
          <p:cNvPr id="16" name="TextBox 15"/>
          <p:cNvSpPr txBox="1"/>
          <p:nvPr/>
        </p:nvSpPr>
        <p:spPr>
          <a:xfrm>
            <a:off x="2209800" y="5105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C</a:t>
            </a:r>
          </a:p>
        </p:txBody>
      </p:sp>
      <p:sp>
        <p:nvSpPr>
          <p:cNvPr id="17" name="TextBox 16"/>
          <p:cNvSpPr txBox="1"/>
          <p:nvPr/>
        </p:nvSpPr>
        <p:spPr>
          <a:xfrm>
            <a:off x="2209800" y="4114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B</a:t>
            </a:r>
          </a:p>
        </p:txBody>
      </p:sp>
      <p:pic>
        <p:nvPicPr>
          <p:cNvPr id="23" name="Picture 22" descr="dongho1"/>
          <p:cNvPicPr>
            <a:picLocks noChangeAspect="1" noChangeArrowheads="1"/>
          </p:cNvPicPr>
          <p:nvPr/>
        </p:nvPicPr>
        <p:blipFill>
          <a:blip r:embed="rId10" cstate="print"/>
          <a:srcRect/>
          <a:stretch>
            <a:fillRect/>
          </a:stretch>
        </p:blipFill>
        <p:spPr bwMode="auto">
          <a:xfrm>
            <a:off x="7543800" y="4561821"/>
            <a:ext cx="1752600" cy="1768573"/>
          </a:xfrm>
          <a:prstGeom prst="rect">
            <a:avLst/>
          </a:prstGeom>
          <a:noFill/>
        </p:spPr>
      </p:pic>
      <p:sp>
        <p:nvSpPr>
          <p:cNvPr id="24" name="Cloud 23"/>
          <p:cNvSpPr/>
          <p:nvPr/>
        </p:nvSpPr>
        <p:spPr>
          <a:xfrm>
            <a:off x="8686800" y="3723620"/>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0000"/>
                </a:solidFill>
                <a:effectLst/>
                <a:uLnTx/>
                <a:uFillTx/>
                <a:latin typeface="UTM Avo"/>
                <a:ea typeface="+mn-ea"/>
                <a:cs typeface="Times New Roman" pitchFamily="18" charset="0"/>
                <a:sym typeface="Arial"/>
              </a:rPr>
              <a:t>HẾT GIỜ</a:t>
            </a:r>
          </a:p>
        </p:txBody>
      </p:sp>
      <p:pic>
        <p:nvPicPr>
          <p:cNvPr id="34" name="Picture 33" descr="tich.png"/>
          <p:cNvPicPr>
            <a:picLocks noChangeAspect="1"/>
          </p:cNvPicPr>
          <p:nvPr/>
        </p:nvPicPr>
        <p:blipFill>
          <a:blip r:embed="rId11" cstate="print"/>
          <a:stretch>
            <a:fillRect/>
          </a:stretch>
        </p:blipFill>
        <p:spPr>
          <a:xfrm>
            <a:off x="6553200" y="5867400"/>
            <a:ext cx="723900" cy="723900"/>
          </a:xfrm>
          <a:prstGeom prst="rect">
            <a:avLst/>
          </a:prstGeom>
        </p:spPr>
      </p:pic>
      <p:pic>
        <p:nvPicPr>
          <p:cNvPr id="35" name="Picture 34" descr="sai.png"/>
          <p:cNvPicPr>
            <a:picLocks noChangeAspect="1"/>
          </p:cNvPicPr>
          <p:nvPr/>
        </p:nvPicPr>
        <p:blipFill>
          <a:blip r:embed="rId12" cstate="print"/>
          <a:stretch>
            <a:fillRect/>
          </a:stretch>
        </p:blipFill>
        <p:spPr>
          <a:xfrm>
            <a:off x="6629400" y="3276600"/>
            <a:ext cx="533400" cy="533400"/>
          </a:xfrm>
          <a:prstGeom prst="rect">
            <a:avLst/>
          </a:prstGeom>
        </p:spPr>
      </p:pic>
      <p:pic>
        <p:nvPicPr>
          <p:cNvPr id="36" name="Picture 35" descr="sai.png"/>
          <p:cNvPicPr>
            <a:picLocks noChangeAspect="1"/>
          </p:cNvPicPr>
          <p:nvPr/>
        </p:nvPicPr>
        <p:blipFill>
          <a:blip r:embed="rId12" cstate="print"/>
          <a:stretch>
            <a:fillRect/>
          </a:stretch>
        </p:blipFill>
        <p:spPr>
          <a:xfrm>
            <a:off x="6629400" y="4114800"/>
            <a:ext cx="533400" cy="533400"/>
          </a:xfrm>
          <a:prstGeom prst="rect">
            <a:avLst/>
          </a:prstGeom>
        </p:spPr>
      </p:pic>
      <p:pic>
        <p:nvPicPr>
          <p:cNvPr id="37" name="Picture 36" descr="sai.png"/>
          <p:cNvPicPr>
            <a:picLocks noChangeAspect="1"/>
          </p:cNvPicPr>
          <p:nvPr/>
        </p:nvPicPr>
        <p:blipFill>
          <a:blip r:embed="rId12" cstate="print"/>
          <a:stretch>
            <a:fillRect/>
          </a:stretch>
        </p:blipFill>
        <p:spPr>
          <a:xfrm>
            <a:off x="6629400" y="5105400"/>
            <a:ext cx="533400" cy="533400"/>
          </a:xfrm>
          <a:prstGeom prst="rect">
            <a:avLst/>
          </a:prstGeom>
        </p:spPr>
      </p:pic>
      <p:pic>
        <p:nvPicPr>
          <p:cNvPr id="38" name="Picture 37" descr="112.png"/>
          <p:cNvPicPr>
            <a:picLocks noChangeAspect="1"/>
          </p:cNvPicPr>
          <p:nvPr/>
        </p:nvPicPr>
        <p:blipFill>
          <a:blip r:embed="rId13" cstate="print"/>
          <a:stretch>
            <a:fillRect/>
          </a:stretch>
        </p:blipFill>
        <p:spPr>
          <a:xfrm>
            <a:off x="-10663" y="-288870"/>
            <a:ext cx="9144000" cy="3352800"/>
          </a:xfrm>
          <a:prstGeom prst="rect">
            <a:avLst/>
          </a:prstGeom>
        </p:spPr>
      </p:pic>
      <p:sp>
        <p:nvSpPr>
          <p:cNvPr id="40" name="5-Point Star 39">
            <a:hlinkClick r:id="rId14" action="ppaction://hlinksldjump"/>
          </p:cNvPr>
          <p:cNvSpPr/>
          <p:nvPr/>
        </p:nvSpPr>
        <p:spPr>
          <a:xfrm>
            <a:off x="9601200" y="5987494"/>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panose="02040603050506020204" pitchFamily="18" charset="0"/>
              <a:ea typeface="+mn-ea"/>
              <a:cs typeface="+mn-cs"/>
              <a:sym typeface="Arial"/>
            </a:endParaRPr>
          </a:p>
        </p:txBody>
      </p:sp>
      <p:pic>
        <p:nvPicPr>
          <p:cNvPr id="41" name="Picture 40" descr="43b282e5574b9381f3f2c3655d492a4e.png"/>
          <p:cNvPicPr>
            <a:picLocks noChangeAspect="1"/>
          </p:cNvPicPr>
          <p:nvPr/>
        </p:nvPicPr>
        <p:blipFill>
          <a:blip r:embed="rId15" cstate="print"/>
          <a:stretch>
            <a:fillRect/>
          </a:stretch>
        </p:blipFill>
        <p:spPr>
          <a:xfrm>
            <a:off x="1524000" y="4038600"/>
            <a:ext cx="685800" cy="685800"/>
          </a:xfrm>
          <a:prstGeom prst="rect">
            <a:avLst/>
          </a:prstGeom>
        </p:spPr>
      </p:pic>
      <p:pic>
        <p:nvPicPr>
          <p:cNvPr id="42" name="Picture 41" descr="43b282e5574b9381f3f2c3655d492a4e.png"/>
          <p:cNvPicPr>
            <a:picLocks noChangeAspect="1"/>
          </p:cNvPicPr>
          <p:nvPr/>
        </p:nvPicPr>
        <p:blipFill>
          <a:blip r:embed="rId15" cstate="print"/>
          <a:stretch>
            <a:fillRect/>
          </a:stretch>
        </p:blipFill>
        <p:spPr>
          <a:xfrm>
            <a:off x="1524000" y="5029200"/>
            <a:ext cx="685800" cy="685800"/>
          </a:xfrm>
          <a:prstGeom prst="rect">
            <a:avLst/>
          </a:prstGeom>
        </p:spPr>
      </p:pic>
      <p:pic>
        <p:nvPicPr>
          <p:cNvPr id="43" name="Picture 42" descr="43b282e5574b9381f3f2c3655d492a4e.png"/>
          <p:cNvPicPr>
            <a:picLocks noChangeAspect="1"/>
          </p:cNvPicPr>
          <p:nvPr/>
        </p:nvPicPr>
        <p:blipFill>
          <a:blip r:embed="rId15" cstate="print"/>
          <a:stretch>
            <a:fillRect/>
          </a:stretch>
        </p:blipFill>
        <p:spPr>
          <a:xfrm>
            <a:off x="1524000" y="3048000"/>
            <a:ext cx="685800" cy="685800"/>
          </a:xfrm>
          <a:prstGeom prst="rect">
            <a:avLst/>
          </a:prstGeom>
        </p:spPr>
      </p:pic>
      <p:pic>
        <p:nvPicPr>
          <p:cNvPr id="44" name="Picture 43" descr="43b282e5574b9381f3f2c3655d492a4e.png"/>
          <p:cNvPicPr>
            <a:picLocks noChangeAspect="1"/>
          </p:cNvPicPr>
          <p:nvPr/>
        </p:nvPicPr>
        <p:blipFill>
          <a:blip r:embed="rId15" cstate="print"/>
          <a:stretch>
            <a:fillRect/>
          </a:stretch>
        </p:blipFill>
        <p:spPr>
          <a:xfrm>
            <a:off x="1524000" y="59436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A572EE5E-58BB-C0FE-3CAA-DE05573D850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26" name="TextBox 25">
            <a:extLst>
              <a:ext uri="{FF2B5EF4-FFF2-40B4-BE49-F238E27FC236}">
                <a16:creationId xmlns:a16="http://schemas.microsoft.com/office/drawing/2014/main" id="{FDF32FB3-A65E-B4BB-23C0-4962DA716630}"/>
              </a:ext>
            </a:extLst>
          </p:cNvPr>
          <p:cNvSpPr txBox="1"/>
          <p:nvPr/>
        </p:nvSpPr>
        <p:spPr>
          <a:xfrm>
            <a:off x="1790700" y="1200812"/>
            <a:ext cx="63901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trong hình thuộc loại thân gì ?̀</a:t>
            </a:r>
          </a:p>
        </p:txBody>
      </p:sp>
      <p:sp>
        <p:nvSpPr>
          <p:cNvPr id="50" name="TextBox 49">
            <a:extLst>
              <a:ext uri="{FF2B5EF4-FFF2-40B4-BE49-F238E27FC236}">
                <a16:creationId xmlns:a16="http://schemas.microsoft.com/office/drawing/2014/main" id="{7D9F608B-7791-430F-9061-878876456389}"/>
              </a:ext>
            </a:extLst>
          </p:cNvPr>
          <p:cNvSpPr txBox="1"/>
          <p:nvPr/>
        </p:nvSpPr>
        <p:spPr>
          <a:xfrm>
            <a:off x="3237021" y="336807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leo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pic>
        <p:nvPicPr>
          <p:cNvPr id="51" name="Google Shape;342;p35">
            <a:extLst>
              <a:ext uri="{FF2B5EF4-FFF2-40B4-BE49-F238E27FC236}">
                <a16:creationId xmlns:a16="http://schemas.microsoft.com/office/drawing/2014/main" id="{7187681F-B288-4C06-B354-A64E54844164}"/>
              </a:ext>
            </a:extLst>
          </p:cNvPr>
          <p:cNvPicPr preferRelativeResize="0"/>
          <p:nvPr/>
        </p:nvPicPr>
        <p:blipFill rotWithShape="1">
          <a:blip r:embed="rId17">
            <a:alphaModFix/>
          </a:blip>
          <a:srcRect/>
          <a:stretch/>
        </p:blipFill>
        <p:spPr>
          <a:xfrm>
            <a:off x="8534401" y="19256"/>
            <a:ext cx="3634396" cy="3028744"/>
          </a:xfrm>
          <a:prstGeom prst="rect">
            <a:avLst/>
          </a:prstGeom>
          <a:noFill/>
          <a:ln>
            <a:noFill/>
          </a:ln>
        </p:spPr>
      </p:pic>
      <p:pic>
        <p:nvPicPr>
          <p:cNvPr id="39" name="Am-thanh-dung-sai-chen-vao-powerpoint-www_tiengdong_com">
            <a:hlinkClick r:id="" action="ppaction://media"/>
            <a:extLst>
              <a:ext uri="{FF2B5EF4-FFF2-40B4-BE49-F238E27FC236}">
                <a16:creationId xmlns:a16="http://schemas.microsoft.com/office/drawing/2014/main" id="{165D4C16-AC53-49C3-9219-A07F5AE03D18}"/>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3581400" y="7391400"/>
            <a:ext cx="828517" cy="828517"/>
          </a:xfrm>
          <a:prstGeom prst="rect">
            <a:avLst/>
          </a:prstGeom>
        </p:spPr>
      </p:pic>
      <p:sp>
        <p:nvSpPr>
          <p:cNvPr id="3" name="TextBox 2">
            <a:extLst>
              <a:ext uri="{FF2B5EF4-FFF2-40B4-BE49-F238E27FC236}">
                <a16:creationId xmlns:a16="http://schemas.microsoft.com/office/drawing/2014/main" id="{45B05D5E-DE28-CEEC-3A4B-3353CC30F3A4}"/>
              </a:ext>
            </a:extLst>
          </p:cNvPr>
          <p:cNvSpPr txBox="1"/>
          <p:nvPr/>
        </p:nvSpPr>
        <p:spPr>
          <a:xfrm>
            <a:off x="3276600" y="419100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thảo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4" name="TextBox 3">
            <a:extLst>
              <a:ext uri="{FF2B5EF4-FFF2-40B4-BE49-F238E27FC236}">
                <a16:creationId xmlns:a16="http://schemas.microsoft.com/office/drawing/2014/main" id="{AF4BE9A3-7695-27AD-EE91-650CE3BA6C86}"/>
              </a:ext>
            </a:extLst>
          </p:cNvPr>
          <p:cNvSpPr txBox="1"/>
          <p:nvPr/>
        </p:nvSpPr>
        <p:spPr>
          <a:xfrm>
            <a:off x="3237021" y="60299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bò</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5" name="TextBox 4">
            <a:extLst>
              <a:ext uri="{FF2B5EF4-FFF2-40B4-BE49-F238E27FC236}">
                <a16:creationId xmlns:a16="http://schemas.microsoft.com/office/drawing/2014/main" id="{D9588892-4B01-3A75-A70A-BA7126D819BD}"/>
              </a:ext>
            </a:extLst>
          </p:cNvPr>
          <p:cNvSpPr txBox="1"/>
          <p:nvPr/>
        </p:nvSpPr>
        <p:spPr>
          <a:xfrm>
            <a:off x="3238500" y="51293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gỗ</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0"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barn(inVertical)">
                                      <p:cBhvr>
                                        <p:cTn id="14" dur="500"/>
                                        <p:tgtEl>
                                          <p:spTgt spid="5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mph" presetSubtype="0" fill="hold" nodeType="clickEffect">
                                  <p:stCondLst>
                                    <p:cond delay="0"/>
                                  </p:stCondLst>
                                  <p:childTnLst>
                                    <p:animRot by="-21600000">
                                      <p:cBhvr>
                                        <p:cTn id="27" dur="15000" fill="hold"/>
                                        <p:tgtEl>
                                          <p:spTgt spid="25"/>
                                        </p:tgtEl>
                                        <p:attrNameLst>
                                          <p:attrName>r</p:attrName>
                                        </p:attrNameLst>
                                      </p:cBhvr>
                                    </p:animRot>
                                  </p:childTnLst>
                                </p:cTn>
                              </p:par>
                            </p:childTnLst>
                          </p:cTn>
                        </p:par>
                        <p:par>
                          <p:cTn id="28" fill="hold">
                            <p:stCondLst>
                              <p:cond delay="15000"/>
                            </p:stCondLst>
                            <p:childTnLst>
                              <p:par>
                                <p:cTn id="29" presetID="1" presetClass="entr" presetSubtype="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5"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4"/>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7"/>
                                        </p:tgtEl>
                                        <p:attrNameLst>
                                          <p:attrName>fillcolor</p:attrName>
                                        </p:attrNameLst>
                                      </p:cBhvr>
                                      <p:to>
                                        <a:srgbClr val="00B050"/>
                                      </p:to>
                                    </p:animClr>
                                    <p:set>
                                      <p:cBhvr>
                                        <p:cTn id="36" dur="2000" fill="hold"/>
                                        <p:tgtEl>
                                          <p:spTgt spid="7"/>
                                        </p:tgtEl>
                                        <p:attrNameLst>
                                          <p:attrName>fill.type</p:attrName>
                                        </p:attrNameLst>
                                      </p:cBhvr>
                                      <p:to>
                                        <p:strVal val="solid"/>
                                      </p:to>
                                    </p:set>
                                    <p:set>
                                      <p:cBhvr>
                                        <p:cTn id="37" dur="2000" fill="hold"/>
                                        <p:tgtEl>
                                          <p:spTgt spid="7"/>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6" name="voltage.wav"/>
                                        </p:tgtEl>
                                      </p:cMediaNode>
                                    </p:audio>
                                  </p:subTnLst>
                                </p:cTn>
                              </p:par>
                            </p:childTnLst>
                          </p:cTn>
                        </p:par>
                        <p:par>
                          <p:cTn id="38" fill="hold">
                            <p:stCondLst>
                              <p:cond delay="2000"/>
                            </p:stCondLst>
                            <p:childTnLst>
                              <p:par>
                                <p:cTn id="39" presetID="1" presetClass="mediacall" presetSubtype="0" fill="hold" nodeType="afterEffect">
                                  <p:stCondLst>
                                    <p:cond delay="0"/>
                                  </p:stCondLst>
                                  <p:childTnLst>
                                    <p:cmd type="call" cmd="playFrom(0.0)">
                                      <p:cBhvr>
                                        <p:cTn id="40" dur="1" fill="hold"/>
                                        <p:tgtEl>
                                          <p:spTgt spid="39"/>
                                        </p:tgtEl>
                                      </p:cBhvr>
                                    </p:cmd>
                                  </p:childTnLst>
                                </p:cTn>
                              </p:par>
                              <p:par>
                                <p:cTn id="41" presetID="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3" restart="whenNotActive" fill="hold" evtFilter="cancelBubble" nodeType="interactiveSeq">
                <p:stCondLst>
                  <p:cond evt="onClick" delay="0">
                    <p:tgtEl>
                      <p:spTgt spid="17"/>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2"/>
                                        </p:tgtEl>
                                        <p:attrNameLst>
                                          <p:attrName>fillcolor</p:attrName>
                                        </p:attrNameLst>
                                      </p:cBhvr>
                                      <p:to>
                                        <a:schemeClr val="accent2"/>
                                      </p:to>
                                    </p:animClr>
                                    <p:set>
                                      <p:cBhvr>
                                        <p:cTn id="48" dur="2000" fill="hold"/>
                                        <p:tgtEl>
                                          <p:spTgt spid="12"/>
                                        </p:tgtEl>
                                        <p:attrNameLst>
                                          <p:attrName>fill.type</p:attrName>
                                        </p:attrNameLst>
                                      </p:cBhvr>
                                      <p:to>
                                        <p:strVal val="solid"/>
                                      </p:to>
                                    </p:set>
                                    <p:set>
                                      <p:cBhvr>
                                        <p:cTn id="49" dur="2000" fill="hold"/>
                                        <p:tgtEl>
                                          <p:spTgt spid="12"/>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7" name="sai-1.wav"/>
                                        </p:tgtEl>
                                      </p:cMediaNode>
                                    </p:audio>
                                  </p:subTnLst>
                                </p:cTn>
                              </p:par>
                              <p:par>
                                <p:cTn id="50" presetID="1" presetClass="entr" presetSubtype="0" fill="hold" nodeType="withEffect">
                                  <p:stCondLst>
                                    <p:cond delay="0"/>
                                  </p:stCondLst>
                                  <p:childTnLst>
                                    <p:set>
                                      <p:cBhvr>
                                        <p:cTn id="51"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2" restart="whenNotActive" fill="hold" evtFilter="cancelBubble" nodeType="interactiveSeq">
                <p:stCondLst>
                  <p:cond evt="onClick" delay="0">
                    <p:tgtEl>
                      <p:spTgt spid="1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1"/>
                                        </p:tgtEl>
                                        <p:attrNameLst>
                                          <p:attrName>fillcolor</p:attrName>
                                        </p:attrNameLst>
                                      </p:cBhvr>
                                      <p:to>
                                        <a:schemeClr val="accent2"/>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7" name="sai-1.wav"/>
                                        </p:tgtEl>
                                      </p:cMediaNode>
                                    </p:audio>
                                  </p:subTnLst>
                                </p:cTn>
                              </p:par>
                              <p:par>
                                <p:cTn id="59" presetID="1" presetClass="entr" presetSubtype="0"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3"/>
                                        </p:tgtEl>
                                        <p:attrNameLst>
                                          <p:attrName>fillcolor</p:attrName>
                                        </p:attrNameLst>
                                      </p:cBhvr>
                                      <p:to>
                                        <a:schemeClr val="accent2"/>
                                      </p:to>
                                    </p:animClr>
                                    <p:set>
                                      <p:cBhvr>
                                        <p:cTn id="66" dur="2000" fill="hold"/>
                                        <p:tgtEl>
                                          <p:spTgt spid="13"/>
                                        </p:tgtEl>
                                        <p:attrNameLst>
                                          <p:attrName>fill.type</p:attrName>
                                        </p:attrNameLst>
                                      </p:cBhvr>
                                      <p:to>
                                        <p:strVal val="solid"/>
                                      </p:to>
                                    </p:set>
                                    <p:set>
                                      <p:cBhvr>
                                        <p:cTn id="67" dur="2000" fill="hold"/>
                                        <p:tgtEl>
                                          <p:spTgt spid="13"/>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7" name="sai-1.wav"/>
                                        </p:tgtEl>
                                      </p:cMediaNode>
                                    </p:audio>
                                  </p:subTnLst>
                                </p:cTn>
                              </p:par>
                              <p:par>
                                <p:cTn id="68" presetID="1" presetClass="entr" presetSubtype="0" fill="hold" nodeType="withEffect">
                                  <p:stCondLst>
                                    <p:cond delay="0"/>
                                  </p:stCondLst>
                                  <p:childTnLst>
                                    <p:set>
                                      <p:cBhvr>
                                        <p:cTn id="69"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audio>
              <p:cMediaNode vol="80000" numSld="999" showWhenStopped="0">
                <p:cTn id="70" repeatCount="indefinite" fill="hold" display="0">
                  <p:stCondLst>
                    <p:cond delay="indefinite"/>
                  </p:stCondLst>
                  <p:endCondLst>
                    <p:cond evt="onStopAudio" delay="0">
                      <p:tgtEl>
                        <p:sldTgt/>
                      </p:tgtEl>
                    </p:cond>
                  </p:endCondLst>
                </p:cTn>
                <p:tgtEl>
                  <p:spTgt spid="39"/>
                </p:tgtEl>
              </p:cMediaNode>
            </p:audio>
          </p:childTnLst>
        </p:cTn>
      </p:par>
    </p:tnLst>
    <p:bldLst>
      <p:bldP spid="24" grpId="0" animBg="1"/>
      <p:bldP spid="26" grpId="0"/>
      <p:bldP spid="50" grpId="0"/>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4"/>
        <p:cNvGrpSpPr/>
        <p:nvPr/>
      </p:nvGrpSpPr>
      <p:grpSpPr>
        <a:xfrm>
          <a:off x="0" y="0"/>
          <a:ext cx="0" cy="0"/>
          <a:chOff x="0" y="0"/>
          <a:chExt cx="0" cy="0"/>
        </a:xfrm>
      </p:grpSpPr>
      <p:sp>
        <p:nvSpPr>
          <p:cNvPr id="85" name="Google Shape;85;p13"/>
          <p:cNvSpPr txBox="1"/>
          <p:nvPr/>
        </p:nvSpPr>
        <p:spPr>
          <a:xfrm>
            <a:off x="509752" y="1052729"/>
            <a:ext cx="11172497" cy="2045783"/>
          </a:xfrm>
          <a:prstGeom prst="rect">
            <a:avLst/>
          </a:prstGeom>
          <a:noFill/>
          <a:ln>
            <a:noFill/>
          </a:ln>
        </p:spPr>
        <p:txBody>
          <a:bodyPr spcFirstLastPara="1" wrap="square" lIns="91425" tIns="45700" rIns="91425" bIns="45700" anchor="b" anchorCtr="0">
            <a:noAutofit/>
          </a:bodyPr>
          <a:lstStyle/>
          <a:p>
            <a:pPr marL="0" marR="0" lvl="0" indent="0" algn="ctr" defTabSz="914400" rtl="0" eaLnBrk="1" fontAlgn="auto" latinLnBrk="0" hangingPunct="1">
              <a:lnSpc>
                <a:spcPct val="150000"/>
              </a:lnSpc>
              <a:spcBef>
                <a:spcPts val="0"/>
              </a:spcBef>
              <a:spcAft>
                <a:spcPts val="0"/>
              </a:spcAft>
              <a:buClr>
                <a:srgbClr val="002060"/>
              </a:buClr>
              <a:buSzPts val="5200"/>
              <a:buFont typeface="Arial"/>
              <a:buNone/>
              <a:tabLst/>
              <a:defRPr/>
            </a:pPr>
            <a:r>
              <a:rPr kumimoji="0" lang="en-US" sz="4800" b="1" i="0" u="none" strike="noStrike" kern="0" cap="none" spc="0" normalizeH="0" baseline="0" noProof="0">
                <a:ln>
                  <a:noFill/>
                </a:ln>
                <a:solidFill>
                  <a:srgbClr val="002060"/>
                </a:solidFill>
                <a:effectLst/>
                <a:uLnTx/>
                <a:uFillTx/>
                <a:latin typeface="UTM Avo" panose="02040603050506020204" pitchFamily="18" charset="0"/>
                <a:cs typeface="Arial"/>
                <a:sym typeface="Arial"/>
              </a:rPr>
              <a:t>Chủ đề 4: Thực vật và động vật</a:t>
            </a:r>
            <a:endParaRPr kumimoji="0" sz="4800" b="1" i="0" u="none" strike="noStrike" kern="0" cap="none" spc="0" normalizeH="0" baseline="0" noProof="0">
              <a:ln>
                <a:noFill/>
              </a:ln>
              <a:solidFill>
                <a:srgbClr val="002060"/>
              </a:solidFill>
              <a:effectLst/>
              <a:uLnTx/>
              <a:uFillTx/>
              <a:latin typeface="UTM Avo" panose="02040603050506020204" pitchFamily="18" charset="0"/>
              <a:cs typeface="Arial"/>
              <a:sym typeface="Arial"/>
            </a:endParaRPr>
          </a:p>
        </p:txBody>
      </p:sp>
      <p:sp>
        <p:nvSpPr>
          <p:cNvPr id="86" name="Google Shape;86;p13"/>
          <p:cNvSpPr txBox="1"/>
          <p:nvPr/>
        </p:nvSpPr>
        <p:spPr>
          <a:xfrm>
            <a:off x="822436" y="3081092"/>
            <a:ext cx="10547129" cy="255770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20000"/>
              </a:lnSpc>
              <a:spcBef>
                <a:spcPts val="0"/>
              </a:spcBef>
              <a:spcAft>
                <a:spcPts val="0"/>
              </a:spcAft>
              <a:buClr>
                <a:srgbClr val="FF0000"/>
              </a:buClr>
              <a:buSzPts val="4700"/>
              <a:buFont typeface="Arial"/>
              <a:buNone/>
              <a:tabLst/>
              <a:defRPr/>
            </a:pPr>
            <a:r>
              <a:rPr kumimoji="0" lang="en-US" sz="4800" b="1" i="0" u="none" strike="noStrike" kern="0" cap="none" spc="0" normalizeH="0" baseline="0" noProof="0">
                <a:ln>
                  <a:noFill/>
                </a:ln>
                <a:solidFill>
                  <a:srgbClr val="FF0000"/>
                </a:solidFill>
                <a:effectLst/>
                <a:uLnTx/>
                <a:uFillTx/>
                <a:latin typeface="UTM Avo" panose="02040603050506020204" pitchFamily="18" charset="0"/>
                <a:cs typeface="Arial"/>
                <a:sym typeface="Arial"/>
              </a:rPr>
              <a:t>Bài 12</a:t>
            </a:r>
            <a:endParaRPr kumimoji="0" sz="48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ctr" defTabSz="914400" rtl="0" eaLnBrk="1" fontAlgn="auto" latinLnBrk="0" hangingPunct="1">
              <a:lnSpc>
                <a:spcPct val="120000"/>
              </a:lnSpc>
              <a:spcBef>
                <a:spcPts val="1000"/>
              </a:spcBef>
              <a:spcAft>
                <a:spcPts val="0"/>
              </a:spcAft>
              <a:buClr>
                <a:srgbClr val="FF0000"/>
              </a:buClr>
              <a:buSzPts val="4700"/>
              <a:buFont typeface="Arial"/>
              <a:buNone/>
              <a:tabLst/>
              <a:defRPr/>
            </a:pPr>
            <a:r>
              <a:rPr kumimoji="0" lang="en-US" sz="4800" b="1" i="0" u="none" strike="noStrike" kern="0" cap="none" spc="0" normalizeH="0" baseline="0" noProof="0">
                <a:ln>
                  <a:noFill/>
                </a:ln>
                <a:solidFill>
                  <a:srgbClr val="FF0000"/>
                </a:solidFill>
                <a:effectLst/>
                <a:uLnTx/>
                <a:uFillTx/>
                <a:latin typeface="UTM Avo" panose="02040603050506020204" pitchFamily="18" charset="0"/>
                <a:cs typeface="Arial"/>
                <a:sym typeface="Arial"/>
              </a:rPr>
              <a:t>Các bộ phận của động vật</a:t>
            </a:r>
          </a:p>
          <a:p>
            <a:pPr marL="0" marR="0" lvl="0" indent="0" algn="ctr" defTabSz="914400" rtl="0" eaLnBrk="1" fontAlgn="auto" latinLnBrk="0" hangingPunct="1">
              <a:lnSpc>
                <a:spcPct val="120000"/>
              </a:lnSpc>
              <a:spcBef>
                <a:spcPts val="1000"/>
              </a:spcBef>
              <a:spcAft>
                <a:spcPts val="0"/>
              </a:spcAft>
              <a:buClr>
                <a:srgbClr val="FF0000"/>
              </a:buClr>
              <a:buSzPts val="4700"/>
              <a:buFont typeface="Arial"/>
              <a:buNone/>
              <a:tabLst/>
              <a:defRPr/>
            </a:pPr>
            <a:r>
              <a:rPr kumimoji="0" lang="en-US" sz="4800" b="1" i="0" u="none" strike="noStrike" kern="0" cap="none" spc="0" normalizeH="0" baseline="0" noProof="0">
                <a:ln>
                  <a:noFill/>
                </a:ln>
                <a:solidFill>
                  <a:srgbClr val="FF0000"/>
                </a:solidFill>
                <a:effectLst/>
                <a:uLnTx/>
                <a:uFillTx/>
                <a:latin typeface="UTM Avo" panose="02040603050506020204" pitchFamily="18" charset="0"/>
                <a:cs typeface="Arial"/>
                <a:sym typeface="Arial"/>
              </a:rPr>
              <a:t>và chức năng của chúng</a:t>
            </a:r>
            <a:endParaRPr kumimoji="0" sz="48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87" name="Google Shape;87;p13"/>
          <p:cNvSpPr txBox="1"/>
          <p:nvPr/>
        </p:nvSpPr>
        <p:spPr>
          <a:xfrm>
            <a:off x="9063429" y="214969"/>
            <a:ext cx="2782110" cy="716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20000"/>
              </a:lnSpc>
              <a:spcBef>
                <a:spcPts val="0"/>
              </a:spcBef>
              <a:spcAft>
                <a:spcPts val="0"/>
              </a:spcAft>
              <a:buClr>
                <a:srgbClr val="FFFFFF"/>
              </a:buClr>
              <a:buSzPts val="3600"/>
              <a:buFont typeface="Arial"/>
              <a:buNone/>
              <a:tabLst/>
              <a:defRPr/>
            </a:pPr>
            <a:r>
              <a:rPr kumimoji="0" lang="en-US" sz="3600" b="0" i="0" u="none" strike="noStrike" kern="0" cap="none" spc="0" normalizeH="0" baseline="0" noProof="0">
                <a:ln>
                  <a:noFill/>
                </a:ln>
                <a:solidFill>
                  <a:srgbClr val="FFFFFF"/>
                </a:solidFill>
                <a:effectLst/>
                <a:uLnTx/>
                <a:uFillTx/>
                <a:latin typeface="UTM Avo" panose="02040603050506020204" pitchFamily="18" charset="0"/>
                <a:cs typeface="Arial"/>
                <a:sym typeface="Arial"/>
              </a:rPr>
              <a:t>TNXH 3</a:t>
            </a:r>
            <a:endParaRPr kumimoji="0" sz="3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Google Shape;379;p36">
            <a:extLst>
              <a:ext uri="{FF2B5EF4-FFF2-40B4-BE49-F238E27FC236}">
                <a16:creationId xmlns:a16="http://schemas.microsoft.com/office/drawing/2014/main" id="{418A3CA2-D83E-48E9-BB7C-40B4B258258D}"/>
              </a:ext>
            </a:extLst>
          </p:cNvPr>
          <p:cNvPicPr preferRelativeResize="0"/>
          <p:nvPr/>
        </p:nvPicPr>
        <p:blipFill rotWithShape="1">
          <a:blip r:embed="rId8">
            <a:alphaModFix/>
          </a:blip>
          <a:srcRect/>
          <a:stretch/>
        </p:blipFill>
        <p:spPr>
          <a:xfrm>
            <a:off x="9287934" y="-1"/>
            <a:ext cx="2860244" cy="4495801"/>
          </a:xfrm>
          <a:prstGeom prst="rect">
            <a:avLst/>
          </a:prstGeom>
          <a:noFill/>
          <a:ln>
            <a:noFill/>
          </a:ln>
        </p:spPr>
      </p:pic>
      <p:pic>
        <p:nvPicPr>
          <p:cNvPr id="6" name="Picture 5" descr="1456.png"/>
          <p:cNvPicPr>
            <a:picLocks noChangeAspect="1"/>
          </p:cNvPicPr>
          <p:nvPr/>
        </p:nvPicPr>
        <p:blipFill>
          <a:blip r:embed="rId9" cstate="print"/>
          <a:stretch>
            <a:fillRect/>
          </a:stretch>
        </p:blipFill>
        <p:spPr>
          <a:xfrm>
            <a:off x="3048000" y="3276600"/>
            <a:ext cx="3513222" cy="575440"/>
          </a:xfrm>
          <a:prstGeom prst="rect">
            <a:avLst/>
          </a:prstGeom>
        </p:spPr>
      </p:pic>
      <p:sp>
        <p:nvSpPr>
          <p:cNvPr id="7" name="Oval 6"/>
          <p:cNvSpPr/>
          <p:nvPr/>
        </p:nvSpPr>
        <p:spPr>
          <a:xfrm>
            <a:off x="2133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pic>
        <p:nvPicPr>
          <p:cNvPr id="8" name="Picture 7" descr="1456.png"/>
          <p:cNvPicPr>
            <a:picLocks noChangeAspect="1"/>
          </p:cNvPicPr>
          <p:nvPr/>
        </p:nvPicPr>
        <p:blipFill>
          <a:blip r:embed="rId9" cstate="print"/>
          <a:stretch>
            <a:fillRect/>
          </a:stretch>
        </p:blipFill>
        <p:spPr>
          <a:xfrm>
            <a:off x="3048000" y="4114800"/>
            <a:ext cx="3513222" cy="575440"/>
          </a:xfrm>
          <a:prstGeom prst="rect">
            <a:avLst/>
          </a:prstGeom>
        </p:spPr>
      </p:pic>
      <p:pic>
        <p:nvPicPr>
          <p:cNvPr id="9" name="Picture 8" descr="1456.png"/>
          <p:cNvPicPr>
            <a:picLocks noChangeAspect="1"/>
          </p:cNvPicPr>
          <p:nvPr/>
        </p:nvPicPr>
        <p:blipFill>
          <a:blip r:embed="rId9" cstate="print"/>
          <a:stretch>
            <a:fillRect/>
          </a:stretch>
        </p:blipFill>
        <p:spPr>
          <a:xfrm>
            <a:off x="3048000" y="5105400"/>
            <a:ext cx="3437022" cy="575440"/>
          </a:xfrm>
          <a:prstGeom prst="rect">
            <a:avLst/>
          </a:prstGeom>
        </p:spPr>
      </p:pic>
      <p:pic>
        <p:nvPicPr>
          <p:cNvPr id="10" name="Picture 9" descr="1456.png"/>
          <p:cNvPicPr>
            <a:picLocks noChangeAspect="1"/>
          </p:cNvPicPr>
          <p:nvPr/>
        </p:nvPicPr>
        <p:blipFill>
          <a:blip r:embed="rId9" cstate="print"/>
          <a:stretch>
            <a:fillRect/>
          </a:stretch>
        </p:blipFill>
        <p:spPr>
          <a:xfrm>
            <a:off x="3048000" y="6019800"/>
            <a:ext cx="3513222" cy="575440"/>
          </a:xfrm>
          <a:prstGeom prst="rect">
            <a:avLst/>
          </a:prstGeom>
        </p:spPr>
      </p:pic>
      <p:sp>
        <p:nvSpPr>
          <p:cNvPr id="11" name="Oval 10"/>
          <p:cNvSpPr/>
          <p:nvPr/>
        </p:nvSpPr>
        <p:spPr>
          <a:xfrm>
            <a:off x="2133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2" name="Oval 11"/>
          <p:cNvSpPr/>
          <p:nvPr/>
        </p:nvSpPr>
        <p:spPr>
          <a:xfrm>
            <a:off x="2133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3" name="Oval 12"/>
          <p:cNvSpPr/>
          <p:nvPr/>
        </p:nvSpPr>
        <p:spPr>
          <a:xfrm>
            <a:off x="2133600"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UTM Avo" panose="02040603050506020204" pitchFamily="18" charset="0"/>
              <a:ea typeface="+mn-ea"/>
              <a:cs typeface="+mn-cs"/>
              <a:sym typeface="Arial"/>
            </a:endParaRPr>
          </a:p>
        </p:txBody>
      </p:sp>
      <p:sp>
        <p:nvSpPr>
          <p:cNvPr id="14" name="TextBox 13"/>
          <p:cNvSpPr txBox="1"/>
          <p:nvPr/>
        </p:nvSpPr>
        <p:spPr>
          <a:xfrm>
            <a:off x="2209800" y="32766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A</a:t>
            </a:r>
          </a:p>
        </p:txBody>
      </p:sp>
      <p:sp>
        <p:nvSpPr>
          <p:cNvPr id="15" name="TextBox 14"/>
          <p:cNvSpPr txBox="1"/>
          <p:nvPr/>
        </p:nvSpPr>
        <p:spPr>
          <a:xfrm>
            <a:off x="2209800" y="6019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D</a:t>
            </a:r>
          </a:p>
        </p:txBody>
      </p:sp>
      <p:sp>
        <p:nvSpPr>
          <p:cNvPr id="16" name="TextBox 15"/>
          <p:cNvSpPr txBox="1"/>
          <p:nvPr/>
        </p:nvSpPr>
        <p:spPr>
          <a:xfrm>
            <a:off x="2209800" y="51054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C</a:t>
            </a:r>
          </a:p>
        </p:txBody>
      </p:sp>
      <p:sp>
        <p:nvSpPr>
          <p:cNvPr id="17" name="TextBox 16"/>
          <p:cNvSpPr txBox="1"/>
          <p:nvPr/>
        </p:nvSpPr>
        <p:spPr>
          <a:xfrm>
            <a:off x="2209800" y="4114800"/>
            <a:ext cx="4572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Arial"/>
              </a:rPr>
              <a:t>B</a:t>
            </a:r>
          </a:p>
        </p:txBody>
      </p:sp>
      <p:pic>
        <p:nvPicPr>
          <p:cNvPr id="25" name="Picture 14" descr="kim phut"/>
          <p:cNvPicPr>
            <a:picLocks noChangeAspect="1" noChangeArrowheads="1"/>
          </p:cNvPicPr>
          <p:nvPr/>
        </p:nvPicPr>
        <p:blipFill>
          <a:blip r:embed="rId10" cstate="print"/>
          <a:srcRect/>
          <a:stretch>
            <a:fillRect/>
          </a:stretch>
        </p:blipFill>
        <p:spPr bwMode="auto">
          <a:xfrm>
            <a:off x="7992533" y="4953001"/>
            <a:ext cx="1143000" cy="1075765"/>
          </a:xfrm>
          <a:prstGeom prst="rect">
            <a:avLst/>
          </a:prstGeom>
          <a:noFill/>
          <a:ln w="9525">
            <a:noFill/>
            <a:miter lim="800000"/>
            <a:headEnd/>
            <a:tailEnd/>
          </a:ln>
        </p:spPr>
      </p:pic>
      <p:pic>
        <p:nvPicPr>
          <p:cNvPr id="22" name="Picture 21" descr="dongho1"/>
          <p:cNvPicPr>
            <a:picLocks noChangeAspect="1" noChangeArrowheads="1"/>
          </p:cNvPicPr>
          <p:nvPr/>
        </p:nvPicPr>
        <p:blipFill>
          <a:blip r:embed="rId11" cstate="print"/>
          <a:srcRect/>
          <a:stretch>
            <a:fillRect/>
          </a:stretch>
        </p:blipFill>
        <p:spPr bwMode="auto">
          <a:xfrm>
            <a:off x="7687733" y="4495801"/>
            <a:ext cx="1752600" cy="1768573"/>
          </a:xfrm>
          <a:prstGeom prst="rect">
            <a:avLst/>
          </a:prstGeom>
          <a:noFill/>
        </p:spPr>
      </p:pic>
      <p:sp>
        <p:nvSpPr>
          <p:cNvPr id="26" name="Cloud 25"/>
          <p:cNvSpPr/>
          <p:nvPr/>
        </p:nvSpPr>
        <p:spPr>
          <a:xfrm>
            <a:off x="9440333" y="4572000"/>
            <a:ext cx="1752600" cy="9144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0000"/>
                </a:solidFill>
                <a:effectLst/>
                <a:uLnTx/>
                <a:uFillTx/>
                <a:latin typeface="UTM Avo"/>
                <a:ea typeface="+mn-ea"/>
                <a:cs typeface="Times New Roman" pitchFamily="18" charset="0"/>
                <a:sym typeface="Arial"/>
              </a:rPr>
              <a:t>HẾT GIỜ</a:t>
            </a:r>
          </a:p>
        </p:txBody>
      </p:sp>
      <p:pic>
        <p:nvPicPr>
          <p:cNvPr id="28" name="Picture 27" descr="112.png"/>
          <p:cNvPicPr>
            <a:picLocks noChangeAspect="1"/>
          </p:cNvPicPr>
          <p:nvPr/>
        </p:nvPicPr>
        <p:blipFill>
          <a:blip r:embed="rId12" cstate="print"/>
          <a:stretch>
            <a:fillRect/>
          </a:stretch>
        </p:blipFill>
        <p:spPr>
          <a:xfrm>
            <a:off x="-228601" y="-425047"/>
            <a:ext cx="10503243" cy="3581400"/>
          </a:xfrm>
          <a:prstGeom prst="rect">
            <a:avLst/>
          </a:prstGeom>
        </p:spPr>
      </p:pic>
      <p:sp>
        <p:nvSpPr>
          <p:cNvPr id="29" name="TextBox 28"/>
          <p:cNvSpPr txBox="1"/>
          <p:nvPr/>
        </p:nvSpPr>
        <p:spPr>
          <a:xfrm>
            <a:off x="2133600" y="1109133"/>
            <a:ext cx="6477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trong hình thuộc loại thân gì ?̀</a:t>
            </a:r>
          </a:p>
        </p:txBody>
      </p:sp>
      <p:pic>
        <p:nvPicPr>
          <p:cNvPr id="35" name="Picture 34" descr="tich.png"/>
          <p:cNvPicPr>
            <a:picLocks noChangeAspect="1"/>
          </p:cNvPicPr>
          <p:nvPr/>
        </p:nvPicPr>
        <p:blipFill>
          <a:blip r:embed="rId13" cstate="print"/>
          <a:stretch>
            <a:fillRect/>
          </a:stretch>
        </p:blipFill>
        <p:spPr>
          <a:xfrm>
            <a:off x="6629400" y="3124200"/>
            <a:ext cx="723900" cy="723900"/>
          </a:xfrm>
          <a:prstGeom prst="rect">
            <a:avLst/>
          </a:prstGeom>
        </p:spPr>
      </p:pic>
      <p:pic>
        <p:nvPicPr>
          <p:cNvPr id="36" name="Picture 35" descr="sai.png"/>
          <p:cNvPicPr>
            <a:picLocks noChangeAspect="1"/>
          </p:cNvPicPr>
          <p:nvPr/>
        </p:nvPicPr>
        <p:blipFill>
          <a:blip r:embed="rId14" cstate="print"/>
          <a:stretch>
            <a:fillRect/>
          </a:stretch>
        </p:blipFill>
        <p:spPr>
          <a:xfrm>
            <a:off x="6629400" y="4114800"/>
            <a:ext cx="533400" cy="533400"/>
          </a:xfrm>
          <a:prstGeom prst="rect">
            <a:avLst/>
          </a:prstGeom>
        </p:spPr>
      </p:pic>
      <p:pic>
        <p:nvPicPr>
          <p:cNvPr id="37" name="Picture 36" descr="sai.png"/>
          <p:cNvPicPr>
            <a:picLocks noChangeAspect="1"/>
          </p:cNvPicPr>
          <p:nvPr/>
        </p:nvPicPr>
        <p:blipFill>
          <a:blip r:embed="rId14" cstate="print"/>
          <a:stretch>
            <a:fillRect/>
          </a:stretch>
        </p:blipFill>
        <p:spPr>
          <a:xfrm>
            <a:off x="6629400" y="5105400"/>
            <a:ext cx="533400" cy="533400"/>
          </a:xfrm>
          <a:prstGeom prst="rect">
            <a:avLst/>
          </a:prstGeom>
        </p:spPr>
      </p:pic>
      <p:pic>
        <p:nvPicPr>
          <p:cNvPr id="38" name="Picture 37" descr="sai.png"/>
          <p:cNvPicPr>
            <a:picLocks noChangeAspect="1"/>
          </p:cNvPicPr>
          <p:nvPr/>
        </p:nvPicPr>
        <p:blipFill>
          <a:blip r:embed="rId14" cstate="print"/>
          <a:stretch>
            <a:fillRect/>
          </a:stretch>
        </p:blipFill>
        <p:spPr>
          <a:xfrm>
            <a:off x="6629400" y="6019800"/>
            <a:ext cx="533400" cy="533400"/>
          </a:xfrm>
          <a:prstGeom prst="rect">
            <a:avLst/>
          </a:prstGeom>
        </p:spPr>
      </p:pic>
      <p:sp>
        <p:nvSpPr>
          <p:cNvPr id="39" name="5-Point Star 38">
            <a:hlinkClick r:id="rId15" action="ppaction://hlinksldjump"/>
          </p:cNvPr>
          <p:cNvSpPr/>
          <p:nvPr/>
        </p:nvSpPr>
        <p:spPr>
          <a:xfrm>
            <a:off x="9584266" y="5964620"/>
            <a:ext cx="762000" cy="685800"/>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panose="02040603050506020204" pitchFamily="18" charset="0"/>
              <a:ea typeface="+mn-ea"/>
              <a:cs typeface="+mn-cs"/>
              <a:sym typeface="Arial"/>
            </a:endParaRPr>
          </a:p>
        </p:txBody>
      </p:sp>
      <p:pic>
        <p:nvPicPr>
          <p:cNvPr id="40" name="Picture 39" descr="43b282e5574b9381f3f2c3655d492a4e.png"/>
          <p:cNvPicPr>
            <a:picLocks noChangeAspect="1"/>
          </p:cNvPicPr>
          <p:nvPr/>
        </p:nvPicPr>
        <p:blipFill>
          <a:blip r:embed="rId16" cstate="print"/>
          <a:stretch>
            <a:fillRect/>
          </a:stretch>
        </p:blipFill>
        <p:spPr>
          <a:xfrm>
            <a:off x="1524000" y="3124200"/>
            <a:ext cx="685800" cy="685800"/>
          </a:xfrm>
          <a:prstGeom prst="rect">
            <a:avLst/>
          </a:prstGeom>
        </p:spPr>
      </p:pic>
      <p:pic>
        <p:nvPicPr>
          <p:cNvPr id="41" name="Picture 40" descr="43b282e5574b9381f3f2c3655d492a4e.png"/>
          <p:cNvPicPr>
            <a:picLocks noChangeAspect="1"/>
          </p:cNvPicPr>
          <p:nvPr/>
        </p:nvPicPr>
        <p:blipFill>
          <a:blip r:embed="rId16" cstate="print"/>
          <a:stretch>
            <a:fillRect/>
          </a:stretch>
        </p:blipFill>
        <p:spPr>
          <a:xfrm>
            <a:off x="1524000" y="5943600"/>
            <a:ext cx="685800" cy="685800"/>
          </a:xfrm>
          <a:prstGeom prst="rect">
            <a:avLst/>
          </a:prstGeom>
        </p:spPr>
      </p:pic>
      <p:pic>
        <p:nvPicPr>
          <p:cNvPr id="42" name="Picture 41" descr="43b282e5574b9381f3f2c3655d492a4e.png"/>
          <p:cNvPicPr>
            <a:picLocks noChangeAspect="1"/>
          </p:cNvPicPr>
          <p:nvPr/>
        </p:nvPicPr>
        <p:blipFill>
          <a:blip r:embed="rId16" cstate="print"/>
          <a:stretch>
            <a:fillRect/>
          </a:stretch>
        </p:blipFill>
        <p:spPr>
          <a:xfrm>
            <a:off x="1524000" y="5029200"/>
            <a:ext cx="685800" cy="685800"/>
          </a:xfrm>
          <a:prstGeom prst="rect">
            <a:avLst/>
          </a:prstGeom>
        </p:spPr>
      </p:pic>
      <p:pic>
        <p:nvPicPr>
          <p:cNvPr id="31" name="Picture 30" descr="43b282e5574b9381f3f2c3655d492a4e.png"/>
          <p:cNvPicPr>
            <a:picLocks noChangeAspect="1"/>
          </p:cNvPicPr>
          <p:nvPr/>
        </p:nvPicPr>
        <p:blipFill>
          <a:blip r:embed="rId16" cstate="print"/>
          <a:stretch>
            <a:fillRect/>
          </a:stretch>
        </p:blipFill>
        <p:spPr>
          <a:xfrm>
            <a:off x="1524000" y="4038600"/>
            <a:ext cx="685800" cy="685800"/>
          </a:xfrm>
          <a:prstGeom prst="rect">
            <a:avLst/>
          </a:prstGeom>
        </p:spPr>
      </p:pic>
      <p:pic>
        <p:nvPicPr>
          <p:cNvPr id="2" name="Picture 1" descr="Logo, company name&#10;&#10;Description automatically generated">
            <a:extLst>
              <a:ext uri="{FF2B5EF4-FFF2-40B4-BE49-F238E27FC236}">
                <a16:creationId xmlns:a16="http://schemas.microsoft.com/office/drawing/2014/main" id="{F6E39ED4-B99F-65DF-4284-7ED996417D1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0" y="0"/>
            <a:ext cx="1066800" cy="1190500"/>
          </a:xfrm>
          <a:prstGeom prst="rect">
            <a:avLst/>
          </a:prstGeom>
        </p:spPr>
      </p:pic>
      <p:sp>
        <p:nvSpPr>
          <p:cNvPr id="44" name="TextBox 43">
            <a:extLst>
              <a:ext uri="{FF2B5EF4-FFF2-40B4-BE49-F238E27FC236}">
                <a16:creationId xmlns:a16="http://schemas.microsoft.com/office/drawing/2014/main" id="{04513803-C2D4-40D8-8BC0-CC5B75BA96DB}"/>
              </a:ext>
            </a:extLst>
          </p:cNvPr>
          <p:cNvSpPr txBox="1"/>
          <p:nvPr/>
        </p:nvSpPr>
        <p:spPr>
          <a:xfrm>
            <a:off x="3166311" y="3378910"/>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2060"/>
                </a:solidFill>
                <a:effectLst/>
                <a:uLnTx/>
                <a:uFillTx/>
                <a:latin typeface="UTM Avo" panose="02040603050506020204" pitchFamily="18" charset="0"/>
                <a:cs typeface="Times New Roman" pitchFamily="18" charset="0"/>
                <a:sym typeface="Arial"/>
              </a:rPr>
              <a:t>Cây thân leo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pic>
        <p:nvPicPr>
          <p:cNvPr id="46" name="Am-thanh-dung-sai-chen-vao-powerpoint-www_tiengdong_com">
            <a:hlinkClick r:id="" action="ppaction://media"/>
            <a:extLst>
              <a:ext uri="{FF2B5EF4-FFF2-40B4-BE49-F238E27FC236}">
                <a16:creationId xmlns:a16="http://schemas.microsoft.com/office/drawing/2014/main" id="{807DB5D0-9B58-4F41-863C-1BF1CB462058}"/>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3581400" y="7391400"/>
            <a:ext cx="828517" cy="828517"/>
          </a:xfrm>
          <a:prstGeom prst="rect">
            <a:avLst/>
          </a:prstGeom>
        </p:spPr>
      </p:pic>
      <p:sp>
        <p:nvSpPr>
          <p:cNvPr id="3" name="TextBox 2">
            <a:extLst>
              <a:ext uri="{FF2B5EF4-FFF2-40B4-BE49-F238E27FC236}">
                <a16:creationId xmlns:a16="http://schemas.microsoft.com/office/drawing/2014/main" id="{4808C472-A763-009C-1B73-E630BE19ED58}"/>
              </a:ext>
            </a:extLst>
          </p:cNvPr>
          <p:cNvSpPr txBox="1"/>
          <p:nvPr/>
        </p:nvSpPr>
        <p:spPr>
          <a:xfrm>
            <a:off x="3276600" y="419100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thảo</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4" name="TextBox 3">
            <a:extLst>
              <a:ext uri="{FF2B5EF4-FFF2-40B4-BE49-F238E27FC236}">
                <a16:creationId xmlns:a16="http://schemas.microsoft.com/office/drawing/2014/main" id="{6208A929-628B-5436-B3D8-5419B14838D0}"/>
              </a:ext>
            </a:extLst>
          </p:cNvPr>
          <p:cNvSpPr txBox="1"/>
          <p:nvPr/>
        </p:nvSpPr>
        <p:spPr>
          <a:xfrm>
            <a:off x="3237021" y="60299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bò</a:t>
            </a:r>
            <a:endPar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endParaRPr>
          </a:p>
        </p:txBody>
      </p:sp>
      <p:sp>
        <p:nvSpPr>
          <p:cNvPr id="5" name="TextBox 4">
            <a:extLst>
              <a:ext uri="{FF2B5EF4-FFF2-40B4-BE49-F238E27FC236}">
                <a16:creationId xmlns:a16="http://schemas.microsoft.com/office/drawing/2014/main" id="{94416ED0-2BE1-8902-D3E0-4B704A3A82B2}"/>
              </a:ext>
            </a:extLst>
          </p:cNvPr>
          <p:cNvSpPr txBox="1"/>
          <p:nvPr/>
        </p:nvSpPr>
        <p:spPr>
          <a:xfrm>
            <a:off x="3238500" y="5129380"/>
            <a:ext cx="281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Cây</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thân</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r>
              <a:rPr kumimoji="0" lang="en-US" sz="2800" b="0" i="0" u="none" strike="noStrike" kern="0" cap="none" spc="0" normalizeH="0" baseline="0" noProof="0" dirty="0" err="1">
                <a:ln>
                  <a:noFill/>
                </a:ln>
                <a:solidFill>
                  <a:srgbClr val="002060"/>
                </a:solidFill>
                <a:effectLst/>
                <a:uLnTx/>
                <a:uFillTx/>
                <a:latin typeface="UTM Avo" panose="02040603050506020204" pitchFamily="18" charset="0"/>
                <a:cs typeface="Times New Roman" pitchFamily="18" charset="0"/>
                <a:sym typeface="Arial"/>
              </a:rPr>
              <a:t>gỗ</a:t>
            </a:r>
            <a:r>
              <a:rPr kumimoji="0" lang="en-US" sz="2800" b="0" i="0" u="none" strike="noStrike" kern="0" cap="none" spc="0" normalizeH="0" baseline="0" noProof="0" dirty="0">
                <a:ln>
                  <a:noFill/>
                </a:ln>
                <a:solidFill>
                  <a:srgbClr val="002060"/>
                </a:solidFill>
                <a:effectLst/>
                <a:uLnTx/>
                <a:uFillTx/>
                <a:latin typeface="UTM Avo" panose="02040603050506020204" pitchFamily="18" charset="0"/>
                <a:cs typeface="Times New Roman" pitchFamily="18" charset="0"/>
                <a:sym typeface="Arial"/>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0" presetClass="entr" presetSubtype="0" fill="hold" grpId="1" nodeType="withEffect">
                                  <p:stCondLst>
                                    <p:cond delay="0"/>
                                  </p:stCondLst>
                                  <p:childTnLst>
                                    <p:set>
                                      <p:cBhvr>
                                        <p:cTn id="8" dur="1" fill="hold">
                                          <p:stCondLst>
                                            <p:cond delay="0"/>
                                          </p:stCondLst>
                                        </p:cTn>
                                        <p:tgtEl>
                                          <p:spTgt spid="29"/>
                                        </p:tgtEl>
                                        <p:attrNameLst>
                                          <p:attrName>style.visibility</p:attrName>
                                        </p:attrNameLst>
                                      </p:cBhvr>
                                      <p:to>
                                        <p:strVal val="visible"/>
                                      </p:to>
                                    </p:set>
                                    <p:animEffect transition="in" filter="fade">
                                      <p:cBhvr>
                                        <p:cTn id="9" dur="500"/>
                                        <p:tgtEl>
                                          <p:spTgt spid="29"/>
                                        </p:tgtEl>
                                      </p:cBhvr>
                                    </p:animEffect>
                                  </p:childTnLst>
                                </p:cTn>
                              </p:par>
                              <p:par>
                                <p:cTn id="10" presetID="16" presetClass="entr" presetSubtype="26"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Horizontal)">
                                      <p:cBhvr>
                                        <p:cTn id="12" dur="500"/>
                                        <p:tgtEl>
                                          <p:spTgt spid="2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barn(inVertical)">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mph" presetSubtype="0" fill="hold" nodeType="clickEffect">
                                  <p:stCondLst>
                                    <p:cond delay="0"/>
                                  </p:stCondLst>
                                  <p:childTnLst>
                                    <p:animRot by="-21600000">
                                      <p:cBhvr>
                                        <p:cTn id="28" dur="15000" fill="hold"/>
                                        <p:tgtEl>
                                          <p:spTgt spid="25"/>
                                        </p:tgtEl>
                                        <p:attrNameLst>
                                          <p:attrName>r</p:attrName>
                                        </p:attrNameLst>
                                      </p:cBhvr>
                                    </p:animRot>
                                  </p:childTnLst>
                                </p:cTn>
                              </p:par>
                            </p:childTnLst>
                          </p:cTn>
                        </p:par>
                        <p:par>
                          <p:cTn id="29" fill="hold">
                            <p:stCondLst>
                              <p:cond delay="15000"/>
                            </p:stCondLst>
                            <p:childTnLst>
                              <p:par>
                                <p:cTn id="30" presetID="1" presetClass="entr" presetSubtype="0"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5" name="bomb.wav"/>
                                        </p:tgtEl>
                                      </p:cMediaNode>
                                    </p:audio>
                                  </p:subTnLst>
                                </p:cTn>
                              </p:par>
                              <p:par>
                                <p:cTn id="32" presetID="1" presetClass="entr" presetSubtype="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14"/>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7"/>
                                        </p:tgtEl>
                                        <p:attrNameLst>
                                          <p:attrName>fillcolor</p:attrName>
                                        </p:attrNameLst>
                                      </p:cBhvr>
                                      <p:to>
                                        <a:srgbClr val="00B050"/>
                                      </p:to>
                                    </p:animClr>
                                    <p:set>
                                      <p:cBhvr>
                                        <p:cTn id="39" dur="2000" fill="hold"/>
                                        <p:tgtEl>
                                          <p:spTgt spid="7"/>
                                        </p:tgtEl>
                                        <p:attrNameLst>
                                          <p:attrName>fill.type</p:attrName>
                                        </p:attrNameLst>
                                      </p:cBhvr>
                                      <p:to>
                                        <p:strVal val="solid"/>
                                      </p:to>
                                    </p:set>
                                    <p:set>
                                      <p:cBhvr>
                                        <p:cTn id="40" dur="2000" fill="hold"/>
                                        <p:tgtEl>
                                          <p:spTgt spid="7"/>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6" name="applause.wav"/>
                                        </p:tgtEl>
                                      </p:cMediaNode>
                                    </p:audio>
                                  </p:subTnLst>
                                </p:cTn>
                              </p:par>
                            </p:childTnLst>
                          </p:cTn>
                        </p:par>
                        <p:par>
                          <p:cTn id="41" fill="hold">
                            <p:stCondLst>
                              <p:cond delay="2000"/>
                            </p:stCondLst>
                            <p:childTnLst>
                              <p:par>
                                <p:cTn id="42" presetID="1" presetClass="mediacall" presetSubtype="0" fill="hold" nodeType="afterEffect">
                                  <p:stCondLst>
                                    <p:cond delay="0"/>
                                  </p:stCondLst>
                                  <p:childTnLst>
                                    <p:cmd type="call" cmd="playFrom(0.0)">
                                      <p:cBhvr>
                                        <p:cTn id="43" dur="1" fill="hold"/>
                                        <p:tgtEl>
                                          <p:spTgt spid="46"/>
                                        </p:tgtEl>
                                      </p:cBhvr>
                                    </p:cmd>
                                  </p:childTnLst>
                                </p:cTn>
                              </p:par>
                              <p:par>
                                <p:cTn id="44" presetID="1" presetClass="entr" presetSubtype="0"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7"/>
                    </p:tgtEl>
                  </p:cond>
                </p:stCondLst>
                <p:endSync evt="end" delay="0">
                  <p:rtn val="all"/>
                </p:endSync>
                <p:childTnLst>
                  <p:par>
                    <p:cTn id="47" fill="hold">
                      <p:stCondLst>
                        <p:cond delay="indefinite"/>
                      </p:stCondLst>
                      <p:childTnLst>
                        <p:par>
                          <p:cTn id="48" fill="hold">
                            <p:stCondLst>
                              <p:cond delay="0"/>
                            </p:stCondLst>
                            <p:childTnLst>
                              <p:par>
                                <p:cTn id="49" presetID="1" presetClass="emph" presetSubtype="2" fill="hold" nodeType="clickEffect">
                                  <p:stCondLst>
                                    <p:cond delay="0"/>
                                  </p:stCondLst>
                                  <p:childTnLst>
                                    <p:animClr clrSpc="rgb" dir="cw">
                                      <p:cBhvr>
                                        <p:cTn id="50" dur="2000" fill="hold"/>
                                        <p:tgtEl>
                                          <p:spTgt spid="12"/>
                                        </p:tgtEl>
                                        <p:attrNameLst>
                                          <p:attrName>fillcolor</p:attrName>
                                        </p:attrNameLst>
                                      </p:cBhvr>
                                      <p:to>
                                        <a:schemeClr val="accent2"/>
                                      </p:to>
                                    </p:animClr>
                                    <p:set>
                                      <p:cBhvr>
                                        <p:cTn id="51" dur="2000" fill="hold"/>
                                        <p:tgtEl>
                                          <p:spTgt spid="12"/>
                                        </p:tgtEl>
                                        <p:attrNameLst>
                                          <p:attrName>fill.type</p:attrName>
                                        </p:attrNameLst>
                                      </p:cBhvr>
                                      <p:to>
                                        <p:strVal val="solid"/>
                                      </p:to>
                                    </p:set>
                                    <p:set>
                                      <p:cBhvr>
                                        <p:cTn id="52" dur="2000" fill="hold"/>
                                        <p:tgtEl>
                                          <p:spTgt spid="12"/>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7" name="sai-1.wav"/>
                                        </p:tgtEl>
                                      </p:cMediaNode>
                                    </p:audio>
                                  </p:subTnLst>
                                </p:cTn>
                              </p:par>
                              <p:par>
                                <p:cTn id="53" presetID="1" presetClass="entr" presetSubtype="0"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11"/>
                                        </p:tgtEl>
                                        <p:attrNameLst>
                                          <p:attrName>fillcolor</p:attrName>
                                        </p:attrNameLst>
                                      </p:cBhvr>
                                      <p:to>
                                        <a:schemeClr val="accent2"/>
                                      </p:to>
                                    </p:animClr>
                                    <p:set>
                                      <p:cBhvr>
                                        <p:cTn id="60" dur="2000" fill="hold"/>
                                        <p:tgtEl>
                                          <p:spTgt spid="11"/>
                                        </p:tgtEl>
                                        <p:attrNameLst>
                                          <p:attrName>fill.type</p:attrName>
                                        </p:attrNameLst>
                                      </p:cBhvr>
                                      <p:to>
                                        <p:strVal val="solid"/>
                                      </p:to>
                                    </p:set>
                                    <p:set>
                                      <p:cBhvr>
                                        <p:cTn id="61" dur="2000" fill="hold"/>
                                        <p:tgtEl>
                                          <p:spTgt spid="11"/>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7" name="sai-1.wav"/>
                                        </p:tgtEl>
                                      </p:cMediaNode>
                                    </p:audio>
                                  </p:subTnLst>
                                </p:cTn>
                              </p:par>
                              <p:par>
                                <p:cTn id="62" presetID="1" presetClass="entr" presetSubtype="0" fill="hold" nodeType="withEffect">
                                  <p:stCondLst>
                                    <p:cond delay="0"/>
                                  </p:stCondLst>
                                  <p:childTnLst>
                                    <p:set>
                                      <p:cBhvr>
                                        <p:cTn id="63"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000" fill="hold"/>
                                        <p:tgtEl>
                                          <p:spTgt spid="13"/>
                                        </p:tgtEl>
                                        <p:attrNameLst>
                                          <p:attrName>fillcolor</p:attrName>
                                        </p:attrNameLst>
                                      </p:cBhvr>
                                      <p:to>
                                        <a:schemeClr val="accent2"/>
                                      </p:to>
                                    </p:animClr>
                                    <p:set>
                                      <p:cBhvr>
                                        <p:cTn id="69" dur="2000" fill="hold"/>
                                        <p:tgtEl>
                                          <p:spTgt spid="13"/>
                                        </p:tgtEl>
                                        <p:attrNameLst>
                                          <p:attrName>fill.type</p:attrName>
                                        </p:attrNameLst>
                                      </p:cBhvr>
                                      <p:to>
                                        <p:strVal val="solid"/>
                                      </p:to>
                                    </p:set>
                                    <p:set>
                                      <p:cBhvr>
                                        <p:cTn id="70" dur="2000" fill="hold"/>
                                        <p:tgtEl>
                                          <p:spTgt spid="13"/>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7" name="sai-1.wav"/>
                                        </p:tgtEl>
                                      </p:cMediaNode>
                                    </p:audio>
                                  </p:subTnLst>
                                </p:cTn>
                              </p:par>
                              <p:par>
                                <p:cTn id="71" presetID="1" presetClass="entr" presetSubtype="0" fill="hold"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audio>
              <p:cMediaNode vol="80000" numSld="999" showWhenStopped="0">
                <p:cTn id="73" repeatCount="indefinite" fill="hold" display="0">
                  <p:stCondLst>
                    <p:cond delay="indefinite"/>
                  </p:stCondLst>
                  <p:endCondLst>
                    <p:cond evt="onStopAudio" delay="0">
                      <p:tgtEl>
                        <p:sldTgt/>
                      </p:tgtEl>
                    </p:cond>
                  </p:endCondLst>
                </p:cTn>
                <p:tgtEl>
                  <p:spTgt spid="46"/>
                </p:tgtEl>
              </p:cMediaNode>
            </p:audio>
          </p:childTnLst>
        </p:cTn>
      </p:par>
    </p:tnLst>
    <p:bldLst>
      <p:bldP spid="26" grpId="0" animBg="1"/>
      <p:bldP spid="29" grpId="0"/>
      <p:bldP spid="29" grpId="1"/>
      <p:bldP spid="44" grpId="0"/>
      <p:bldP spid="3"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4"/>
        <p:cNvGrpSpPr/>
        <p:nvPr/>
      </p:nvGrpSpPr>
      <p:grpSpPr>
        <a:xfrm>
          <a:off x="0" y="0"/>
          <a:ext cx="0" cy="0"/>
          <a:chOff x="0" y="0"/>
          <a:chExt cx="0" cy="0"/>
        </a:xfrm>
      </p:grpSpPr>
      <p:sp>
        <p:nvSpPr>
          <p:cNvPr id="415" name="Google Shape;415;p37"/>
          <p:cNvSpPr/>
          <p:nvPr/>
        </p:nvSpPr>
        <p:spPr>
          <a:xfrm>
            <a:off x="6614160" y="3429000"/>
            <a:ext cx="5562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416" name="Google Shape;416;p37"/>
          <p:cNvSpPr txBox="1"/>
          <p:nvPr/>
        </p:nvSpPr>
        <p:spPr>
          <a:xfrm>
            <a:off x="838200" y="1450192"/>
            <a:ext cx="16197579"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4000"/>
              <a:buFont typeface="Noto Sans Symbols"/>
              <a:buChar char="⮚"/>
              <a:tabLst/>
              <a:defRPr/>
            </a:pP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So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sánh</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cây</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thân</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gỗ</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và</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cây</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thân</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r>
              <a:rPr kumimoji="0" lang="en-US" sz="2600" b="1"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thảo</a:t>
            </a:r>
            <a:r>
              <a:rPr kumimoji="0" lang="en-US" sz="2600" b="1"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endParaRPr kumimoji="0" sz="26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aphicFrame>
        <p:nvGraphicFramePr>
          <p:cNvPr id="417" name="Google Shape;417;p37"/>
          <p:cNvGraphicFramePr/>
          <p:nvPr>
            <p:extLst/>
          </p:nvPr>
        </p:nvGraphicFramePr>
        <p:xfrm>
          <a:off x="304798" y="2057400"/>
          <a:ext cx="11582403" cy="4090322"/>
        </p:xfrm>
        <a:graphic>
          <a:graphicData uri="http://schemas.openxmlformats.org/drawingml/2006/table">
            <a:tbl>
              <a:tblPr>
                <a:noFill/>
              </a:tblPr>
              <a:tblGrid>
                <a:gridCol w="1949809">
                  <a:extLst>
                    <a:ext uri="{9D8B030D-6E8A-4147-A177-3AD203B41FA5}">
                      <a16:colId xmlns:a16="http://schemas.microsoft.com/office/drawing/2014/main" val="20000"/>
                    </a:ext>
                  </a:extLst>
                </a:gridCol>
                <a:gridCol w="3637690">
                  <a:extLst>
                    <a:ext uri="{9D8B030D-6E8A-4147-A177-3AD203B41FA5}">
                      <a16:colId xmlns:a16="http://schemas.microsoft.com/office/drawing/2014/main" val="20001"/>
                    </a:ext>
                  </a:extLst>
                </a:gridCol>
                <a:gridCol w="5994904">
                  <a:extLst>
                    <a:ext uri="{9D8B030D-6E8A-4147-A177-3AD203B41FA5}">
                      <a16:colId xmlns:a16="http://schemas.microsoft.com/office/drawing/2014/main" val="20002"/>
                    </a:ext>
                  </a:extLst>
                </a:gridCol>
              </a:tblGrid>
              <a:tr h="661417">
                <a:tc>
                  <a:txBody>
                    <a:bodyPr/>
                    <a:lstStyle/>
                    <a:p>
                      <a:pPr marL="0" marR="63500" lvl="0" indent="0" algn="l" rtl="0">
                        <a:lnSpc>
                          <a:spcPct val="150000"/>
                        </a:lnSpc>
                        <a:spcBef>
                          <a:spcPts val="0"/>
                        </a:spcBef>
                        <a:spcAft>
                          <a:spcPts val="0"/>
                        </a:spcAft>
                        <a:buNone/>
                      </a:pPr>
                      <a:r>
                        <a:rPr lang="en-US" sz="2600" u="none" strike="noStrike" cap="none">
                          <a:latin typeface="UTM Avo" panose="02040603050506020204" pitchFamily="18" charset="0"/>
                          <a:ea typeface="Arial"/>
                          <a:cs typeface="Arial"/>
                          <a:sym typeface="Arial"/>
                        </a:rPr>
                        <a:t> </a:t>
                      </a:r>
                      <a:endParaRPr sz="2600" u="none" strike="noStrike" cap="none">
                        <a:latin typeface="UTM Avo" panose="02040603050506020204" pitchFamily="18" charset="0"/>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None/>
                      </a:pPr>
                      <a:r>
                        <a:rPr lang="en-US" sz="2600" b="1" u="none" strike="noStrike" cap="none">
                          <a:latin typeface="UTM Avo" panose="02040603050506020204" pitchFamily="18" charset="0"/>
                          <a:ea typeface="Arial"/>
                          <a:cs typeface="Arial"/>
                          <a:sym typeface="Arial"/>
                        </a:rPr>
                        <a:t>Thân gỗ</a:t>
                      </a:r>
                      <a:endParaRPr sz="2600" u="none" strike="noStrike" cap="none">
                        <a:latin typeface="UTM Avo" panose="02040603050506020204" pitchFamily="18" charset="0"/>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C66"/>
                    </a:solidFill>
                  </a:tcPr>
                </a:tc>
                <a:tc>
                  <a:txBody>
                    <a:bodyPr/>
                    <a:lstStyle/>
                    <a:p>
                      <a:pPr marL="0" marR="63500" lvl="0" indent="0" algn="ctr" rtl="0">
                        <a:lnSpc>
                          <a:spcPct val="150000"/>
                        </a:lnSpc>
                        <a:spcBef>
                          <a:spcPts val="0"/>
                        </a:spcBef>
                        <a:spcAft>
                          <a:spcPts val="0"/>
                        </a:spcAft>
                        <a:buNone/>
                      </a:pPr>
                      <a:r>
                        <a:rPr lang="en-US" sz="2600" b="1" u="none" strike="noStrike" cap="none" dirty="0" err="1">
                          <a:latin typeface="UTM Avo" panose="02040603050506020204" pitchFamily="18" charset="0"/>
                          <a:ea typeface="Arial"/>
                          <a:cs typeface="Arial"/>
                          <a:sym typeface="Arial"/>
                        </a:rPr>
                        <a:t>Thân</a:t>
                      </a:r>
                      <a:r>
                        <a:rPr lang="en-US" sz="2600" b="1" u="none" strike="noStrike" cap="none" dirty="0">
                          <a:latin typeface="UTM Avo" panose="02040603050506020204" pitchFamily="18" charset="0"/>
                          <a:ea typeface="Arial"/>
                          <a:cs typeface="Arial"/>
                          <a:sym typeface="Arial"/>
                        </a:rPr>
                        <a:t> </a:t>
                      </a:r>
                      <a:r>
                        <a:rPr lang="en-US" sz="2600" b="1" u="none" strike="noStrike" cap="none" dirty="0" err="1">
                          <a:latin typeface="UTM Avo" panose="02040603050506020204" pitchFamily="18" charset="0"/>
                          <a:ea typeface="Arial"/>
                          <a:cs typeface="Arial"/>
                          <a:sym typeface="Arial"/>
                        </a:rPr>
                        <a:t>thảo</a:t>
                      </a:r>
                      <a:endParaRPr sz="2600" u="none" strike="noStrike" cap="none" dirty="0">
                        <a:latin typeface="UTM Avo" panose="02040603050506020204" pitchFamily="18" charset="0"/>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C66"/>
                    </a:solidFill>
                  </a:tcPr>
                </a:tc>
                <a:extLst>
                  <a:ext uri="{0D108BD9-81ED-4DB2-BD59-A6C34878D82A}">
                    <a16:rowId xmlns:a16="http://schemas.microsoft.com/office/drawing/2014/main" val="10000"/>
                  </a:ext>
                </a:extLst>
              </a:tr>
              <a:tr h="2100975">
                <a:tc>
                  <a:txBody>
                    <a:bodyPr/>
                    <a:lstStyle/>
                    <a:p>
                      <a:pPr marL="0" marR="63500" lvl="0" indent="0" algn="l" rtl="0">
                        <a:lnSpc>
                          <a:spcPct val="150000"/>
                        </a:lnSpc>
                        <a:spcBef>
                          <a:spcPts val="0"/>
                        </a:spcBef>
                        <a:spcAft>
                          <a:spcPts val="0"/>
                        </a:spcAft>
                        <a:buNone/>
                      </a:pPr>
                      <a:r>
                        <a:rPr lang="en-US" sz="2600" u="none" strike="noStrike" cap="none">
                          <a:latin typeface="UTM Avo" panose="02040603050506020204" pitchFamily="18" charset="0"/>
                          <a:ea typeface="Arial"/>
                          <a:cs typeface="Arial"/>
                          <a:sym typeface="Arial"/>
                        </a:rPr>
                        <a:t>Tên cây</a:t>
                      </a:r>
                      <a:endParaRPr sz="2600" u="none" strike="noStrike" cap="none">
                        <a:latin typeface="UTM Avo" panose="02040603050506020204" pitchFamily="18" charset="0"/>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AF9F9"/>
                    </a:solidFill>
                  </a:tcPr>
                </a:tc>
                <a:tc>
                  <a:txBody>
                    <a:bodyPr/>
                    <a:lstStyle/>
                    <a:p>
                      <a:pPr marL="571500" marR="63500" lvl="0" indent="-571500" algn="l" rtl="0">
                        <a:lnSpc>
                          <a:spcPct val="150000"/>
                        </a:lnSpc>
                        <a:spcBef>
                          <a:spcPts val="0"/>
                        </a:spcBef>
                        <a:spcAft>
                          <a:spcPts val="0"/>
                        </a:spcAft>
                        <a:buClr>
                          <a:srgbClr val="000000"/>
                        </a:buClr>
                        <a:buSzPts val="3200"/>
                        <a:buFont typeface="Noto Sans Symbols"/>
                        <a:buChar char="▪"/>
                      </a:pPr>
                      <a:r>
                        <a:rPr lang="en-US" sz="2600" u="none" strike="noStrike" cap="none">
                          <a:latin typeface="UTM Avo" panose="02040603050506020204" pitchFamily="18" charset="0"/>
                          <a:ea typeface="Arial"/>
                          <a:cs typeface="Arial"/>
                          <a:sym typeface="Arial"/>
                        </a:rPr>
                        <a:t>Cây phượng vĩ, cây bằng lăng</a:t>
                      </a:r>
                      <a:endParaRPr sz="2600" u="none" strike="noStrike" cap="none">
                        <a:latin typeface="UTM Avo" panose="02040603050506020204" pitchFamily="18" charset="0"/>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571500" marR="63500" lvl="0" indent="-571500" algn="l" rtl="0">
                        <a:lnSpc>
                          <a:spcPct val="150000"/>
                        </a:lnSpc>
                        <a:spcBef>
                          <a:spcPts val="0"/>
                        </a:spcBef>
                        <a:spcAft>
                          <a:spcPts val="0"/>
                        </a:spcAft>
                        <a:buClr>
                          <a:srgbClr val="000000"/>
                        </a:buClr>
                        <a:buSzPts val="3200"/>
                        <a:buFont typeface="Noto Sans Symbols"/>
                        <a:buChar char="▪"/>
                      </a:pPr>
                      <a:r>
                        <a:rPr lang="en-US" sz="2600" u="none" strike="noStrike" cap="none" dirty="0" err="1">
                          <a:latin typeface="UTM Avo" panose="02040603050506020204" pitchFamily="18" charset="0"/>
                          <a:ea typeface="Arial"/>
                          <a:cs typeface="Arial"/>
                          <a:sym typeface="Arial"/>
                        </a:rPr>
                        <a:t>Cây</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tía</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tô</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cây</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bí</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ngô</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cây</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mướp</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cây</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dứa</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hấu</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cây</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bí</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đao</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cây</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hướng</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dương</a:t>
                      </a:r>
                      <a:r>
                        <a:rPr lang="en-US" sz="2600" u="none" strike="noStrike" cap="none" dirty="0">
                          <a:latin typeface="UTM Avo" panose="02040603050506020204" pitchFamily="18" charset="0"/>
                          <a:ea typeface="Arial"/>
                          <a:cs typeface="Arial"/>
                          <a:sym typeface="Arial"/>
                        </a:rPr>
                        <a:t>.</a:t>
                      </a:r>
                      <a:endParaRPr sz="2600" u="none" strike="noStrike" cap="none" dirty="0">
                        <a:latin typeface="UTM Avo" panose="02040603050506020204" pitchFamily="18" charset="0"/>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327930">
                <a:tc>
                  <a:txBody>
                    <a:bodyPr/>
                    <a:lstStyle/>
                    <a:p>
                      <a:pPr marL="0" marR="63500" lvl="0" indent="0" algn="l" rtl="0">
                        <a:lnSpc>
                          <a:spcPct val="150000"/>
                        </a:lnSpc>
                        <a:spcBef>
                          <a:spcPts val="0"/>
                        </a:spcBef>
                        <a:spcAft>
                          <a:spcPts val="0"/>
                        </a:spcAft>
                        <a:buNone/>
                      </a:pPr>
                      <a:r>
                        <a:rPr lang="en-US" sz="2600" u="none" strike="noStrike" cap="none">
                          <a:latin typeface="UTM Avo" panose="02040603050506020204" pitchFamily="18" charset="0"/>
                          <a:ea typeface="Arial"/>
                          <a:cs typeface="Arial"/>
                          <a:sym typeface="Arial"/>
                        </a:rPr>
                        <a:t>Nhận xét, so sánh</a:t>
                      </a:r>
                      <a:endParaRPr sz="2600" u="none" strike="noStrike" cap="none">
                        <a:latin typeface="UTM Avo" panose="02040603050506020204" pitchFamily="18" charset="0"/>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AF9F9"/>
                    </a:solidFill>
                  </a:tcPr>
                </a:tc>
                <a:tc>
                  <a:txBody>
                    <a:bodyPr/>
                    <a:lstStyle/>
                    <a:p>
                      <a:pPr marL="571500" marR="63500" lvl="0" indent="-571500" algn="l" rtl="0">
                        <a:lnSpc>
                          <a:spcPct val="150000"/>
                        </a:lnSpc>
                        <a:spcBef>
                          <a:spcPts val="0"/>
                        </a:spcBef>
                        <a:spcAft>
                          <a:spcPts val="0"/>
                        </a:spcAft>
                        <a:buClr>
                          <a:srgbClr val="000000"/>
                        </a:buClr>
                        <a:buSzPts val="3200"/>
                        <a:buFont typeface="Noto Sans Symbols"/>
                        <a:buChar char="▪"/>
                      </a:pPr>
                      <a:r>
                        <a:rPr lang="en-US" sz="2600" u="none" strike="noStrike" cap="none" dirty="0" err="1">
                          <a:latin typeface="UTM Avo" panose="02040603050506020204" pitchFamily="18" charset="0"/>
                          <a:ea typeface="Arial"/>
                          <a:cs typeface="Arial"/>
                          <a:sym typeface="Arial"/>
                        </a:rPr>
                        <a:t>Thân</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cứng</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thường</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cao</a:t>
                      </a:r>
                      <a:r>
                        <a:rPr lang="en-US" sz="2600" u="none" strike="noStrike" cap="none" dirty="0">
                          <a:latin typeface="UTM Avo" panose="02040603050506020204" pitchFamily="18" charset="0"/>
                          <a:ea typeface="Arial"/>
                          <a:cs typeface="Arial"/>
                          <a:sym typeface="Arial"/>
                        </a:rPr>
                        <a:t>, to</a:t>
                      </a:r>
                      <a:endParaRPr sz="2600" u="none" strike="noStrike" cap="none" dirty="0">
                        <a:latin typeface="UTM Avo" panose="02040603050506020204" pitchFamily="18" charset="0"/>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571500" marR="63500" lvl="0" indent="-571500" algn="l" rtl="0">
                        <a:lnSpc>
                          <a:spcPct val="150000"/>
                        </a:lnSpc>
                        <a:spcBef>
                          <a:spcPts val="0"/>
                        </a:spcBef>
                        <a:spcAft>
                          <a:spcPts val="0"/>
                        </a:spcAft>
                        <a:buClr>
                          <a:srgbClr val="000000"/>
                        </a:buClr>
                        <a:buSzPts val="3200"/>
                        <a:buFont typeface="Noto Sans Symbols"/>
                        <a:buChar char="▪"/>
                      </a:pPr>
                      <a:r>
                        <a:rPr lang="en-US" sz="2600" u="none" strike="noStrike" cap="none" dirty="0" err="1">
                          <a:latin typeface="UTM Avo" panose="02040603050506020204" pitchFamily="18" charset="0"/>
                          <a:ea typeface="Arial"/>
                          <a:cs typeface="Arial"/>
                          <a:sym typeface="Arial"/>
                        </a:rPr>
                        <a:t>Thân</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mềm</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yếu</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thường</a:t>
                      </a:r>
                      <a:r>
                        <a:rPr lang="en-US" sz="2600" u="none" strike="noStrike" cap="none" dirty="0">
                          <a:latin typeface="UTM Avo" panose="02040603050506020204" pitchFamily="18" charset="0"/>
                          <a:ea typeface="Arial"/>
                          <a:cs typeface="Arial"/>
                          <a:sym typeface="Arial"/>
                        </a:rPr>
                        <a:t> </a:t>
                      </a:r>
                      <a:r>
                        <a:rPr lang="en-US" sz="2600" u="none" strike="noStrike" cap="none" dirty="0" err="1">
                          <a:latin typeface="UTM Avo" panose="02040603050506020204" pitchFamily="18" charset="0"/>
                          <a:ea typeface="Arial"/>
                          <a:cs typeface="Arial"/>
                          <a:sym typeface="Arial"/>
                        </a:rPr>
                        <a:t>nhỏ</a:t>
                      </a:r>
                      <a:endParaRPr sz="2600" u="none" strike="noStrike" cap="none" dirty="0">
                        <a:latin typeface="UTM Avo" panose="02040603050506020204" pitchFamily="18" charset="0"/>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1"/>
        <p:cNvGrpSpPr/>
        <p:nvPr/>
      </p:nvGrpSpPr>
      <p:grpSpPr>
        <a:xfrm>
          <a:off x="0" y="0"/>
          <a:ext cx="0" cy="0"/>
          <a:chOff x="0" y="0"/>
          <a:chExt cx="0" cy="0"/>
        </a:xfrm>
      </p:grpSpPr>
      <p:sp>
        <p:nvSpPr>
          <p:cNvPr id="422" name="Google Shape;422;p38"/>
          <p:cNvSpPr/>
          <p:nvPr/>
        </p:nvSpPr>
        <p:spPr>
          <a:xfrm>
            <a:off x="6614160" y="3429000"/>
            <a:ext cx="5562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423" name="Google Shape;423;p38"/>
          <p:cNvSpPr txBox="1"/>
          <p:nvPr/>
        </p:nvSpPr>
        <p:spPr>
          <a:xfrm>
            <a:off x="1000759" y="1447800"/>
            <a:ext cx="16197579"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4000"/>
              <a:buFont typeface="Noto Sans Symbols"/>
              <a:buChar char="⮚"/>
              <a:tabLst/>
              <a:defRPr/>
            </a:pPr>
            <a:r>
              <a:rPr kumimoji="0" lang="en-US" sz="2600" b="1" i="1" u="none" strike="noStrike" kern="0" cap="none" spc="0" normalizeH="0" baseline="0" noProof="0">
                <a:ln>
                  <a:noFill/>
                </a:ln>
                <a:solidFill>
                  <a:srgbClr val="002060"/>
                </a:solidFill>
                <a:effectLst/>
                <a:uLnTx/>
                <a:uFillTx/>
                <a:latin typeface="UTM Avo" panose="02040603050506020204" pitchFamily="18" charset="0"/>
                <a:cs typeface="Arial"/>
                <a:sym typeface="Arial"/>
              </a:rPr>
              <a:t>So sánh cây thân đứng, thân bò và thân leo: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aphicFrame>
        <p:nvGraphicFramePr>
          <p:cNvPr id="424" name="Google Shape;424;p38"/>
          <p:cNvGraphicFramePr/>
          <p:nvPr>
            <p:extLst/>
          </p:nvPr>
        </p:nvGraphicFramePr>
        <p:xfrm>
          <a:off x="228600" y="2057400"/>
          <a:ext cx="11734800" cy="4288109"/>
        </p:xfrm>
        <a:graphic>
          <a:graphicData uri="http://schemas.openxmlformats.org/drawingml/2006/table">
            <a:tbl>
              <a:tblPr>
                <a:noFill/>
              </a:tblPr>
              <a:tblGrid>
                <a:gridCol w="1317631">
                  <a:extLst>
                    <a:ext uri="{9D8B030D-6E8A-4147-A177-3AD203B41FA5}">
                      <a16:colId xmlns:a16="http://schemas.microsoft.com/office/drawing/2014/main" val="20000"/>
                    </a:ext>
                  </a:extLst>
                </a:gridCol>
                <a:gridCol w="3101969">
                  <a:extLst>
                    <a:ext uri="{9D8B030D-6E8A-4147-A177-3AD203B41FA5}">
                      <a16:colId xmlns:a16="http://schemas.microsoft.com/office/drawing/2014/main" val="20001"/>
                    </a:ext>
                  </a:extLst>
                </a:gridCol>
                <a:gridCol w="3412982">
                  <a:extLst>
                    <a:ext uri="{9D8B030D-6E8A-4147-A177-3AD203B41FA5}">
                      <a16:colId xmlns:a16="http://schemas.microsoft.com/office/drawing/2014/main" val="20002"/>
                    </a:ext>
                  </a:extLst>
                </a:gridCol>
                <a:gridCol w="3902218">
                  <a:extLst>
                    <a:ext uri="{9D8B030D-6E8A-4147-A177-3AD203B41FA5}">
                      <a16:colId xmlns:a16="http://schemas.microsoft.com/office/drawing/2014/main" val="20003"/>
                    </a:ext>
                  </a:extLst>
                </a:gridCol>
              </a:tblGrid>
              <a:tr h="407982">
                <a:tc>
                  <a:txBody>
                    <a:bodyPr/>
                    <a:lstStyle/>
                    <a:p>
                      <a:pPr marL="0" marR="63500" lvl="0" indent="0" algn="l" rtl="0">
                        <a:lnSpc>
                          <a:spcPct val="150000"/>
                        </a:lnSpc>
                        <a:spcBef>
                          <a:spcPts val="0"/>
                        </a:spcBef>
                        <a:spcAft>
                          <a:spcPts val="0"/>
                        </a:spcAft>
                        <a:buNone/>
                      </a:pPr>
                      <a:r>
                        <a:rPr lang="en-US" sz="2200" u="none" strike="noStrike" cap="none">
                          <a:latin typeface="UTM Avo" panose="02040603050506020204" pitchFamily="18" charset="0"/>
                          <a:ea typeface="Arial"/>
                          <a:cs typeface="Arial"/>
                          <a:sym typeface="Arial"/>
                        </a:rPr>
                        <a:t> </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None/>
                      </a:pPr>
                      <a:r>
                        <a:rPr lang="en-US" sz="2200" b="1" u="none" strike="noStrike" cap="none">
                          <a:latin typeface="UTM Avo" panose="02040603050506020204" pitchFamily="18" charset="0"/>
                          <a:ea typeface="Arial"/>
                          <a:cs typeface="Arial"/>
                          <a:sym typeface="Arial"/>
                        </a:rPr>
                        <a:t>Thân đứng</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C66"/>
                    </a:solidFill>
                  </a:tcPr>
                </a:tc>
                <a:tc>
                  <a:txBody>
                    <a:bodyPr/>
                    <a:lstStyle/>
                    <a:p>
                      <a:pPr marL="0" marR="63500" lvl="0" indent="0" algn="ctr" rtl="0">
                        <a:lnSpc>
                          <a:spcPct val="150000"/>
                        </a:lnSpc>
                        <a:spcBef>
                          <a:spcPts val="0"/>
                        </a:spcBef>
                        <a:spcAft>
                          <a:spcPts val="0"/>
                        </a:spcAft>
                        <a:buNone/>
                      </a:pPr>
                      <a:r>
                        <a:rPr lang="en-US" sz="2200" b="1" u="none" strike="noStrike" cap="none">
                          <a:latin typeface="UTM Avo" panose="02040603050506020204" pitchFamily="18" charset="0"/>
                          <a:ea typeface="Arial"/>
                          <a:cs typeface="Arial"/>
                          <a:sym typeface="Arial"/>
                        </a:rPr>
                        <a:t>Thân leo</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C66"/>
                    </a:solidFill>
                  </a:tcPr>
                </a:tc>
                <a:tc>
                  <a:txBody>
                    <a:bodyPr/>
                    <a:lstStyle/>
                    <a:p>
                      <a:pPr marL="0" marR="63500" lvl="0" indent="0" algn="ctr" rtl="0">
                        <a:lnSpc>
                          <a:spcPct val="150000"/>
                        </a:lnSpc>
                        <a:spcBef>
                          <a:spcPts val="0"/>
                        </a:spcBef>
                        <a:spcAft>
                          <a:spcPts val="0"/>
                        </a:spcAft>
                        <a:buNone/>
                      </a:pPr>
                      <a:r>
                        <a:rPr lang="en-US" sz="2200" b="1" u="none" strike="noStrike" cap="none">
                          <a:latin typeface="UTM Avo" panose="02040603050506020204" pitchFamily="18" charset="0"/>
                          <a:ea typeface="Arial"/>
                          <a:cs typeface="Arial"/>
                          <a:sym typeface="Arial"/>
                        </a:rPr>
                        <a:t>Thân bò</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CC66"/>
                    </a:solidFill>
                  </a:tcPr>
                </a:tc>
                <a:extLst>
                  <a:ext uri="{0D108BD9-81ED-4DB2-BD59-A6C34878D82A}">
                    <a16:rowId xmlns:a16="http://schemas.microsoft.com/office/drawing/2014/main" val="10000"/>
                  </a:ext>
                </a:extLst>
              </a:tr>
              <a:tr h="1724907">
                <a:tc>
                  <a:txBody>
                    <a:bodyPr/>
                    <a:lstStyle/>
                    <a:p>
                      <a:pPr marL="0" marR="63500" lvl="0" indent="0" algn="ctr" rtl="0">
                        <a:lnSpc>
                          <a:spcPct val="150000"/>
                        </a:lnSpc>
                        <a:spcBef>
                          <a:spcPts val="0"/>
                        </a:spcBef>
                        <a:spcAft>
                          <a:spcPts val="0"/>
                        </a:spcAft>
                        <a:buNone/>
                      </a:pPr>
                      <a:r>
                        <a:rPr lang="en-US" sz="2200" u="none" strike="noStrike" cap="none">
                          <a:latin typeface="UTM Avo" panose="02040603050506020204" pitchFamily="18" charset="0"/>
                          <a:ea typeface="Arial"/>
                          <a:cs typeface="Arial"/>
                          <a:sym typeface="Arial"/>
                        </a:rPr>
                        <a:t>Tên cây</a:t>
                      </a:r>
                      <a:endParaRPr sz="2200" u="none" strike="noStrike" cap="none">
                        <a:latin typeface="UTM Avo" panose="02040603050506020204" pitchFamily="18" charset="0"/>
                        <a:ea typeface="Arial"/>
                        <a:cs typeface="Arial"/>
                        <a:sym typeface="Arial"/>
                      </a:endParaRPr>
                    </a:p>
                  </a:txBody>
                  <a:tcPr marL="51050" marR="5105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AF9F9"/>
                    </a:solidFill>
                  </a:tcPr>
                </a:tc>
                <a:tc>
                  <a:txBody>
                    <a:bodyPr/>
                    <a:lstStyle/>
                    <a:p>
                      <a:pPr marL="457200" marR="63500" lvl="0" indent="-457200" algn="l" rtl="0">
                        <a:lnSpc>
                          <a:spcPct val="150000"/>
                        </a:lnSpc>
                        <a:spcBef>
                          <a:spcPts val="0"/>
                        </a:spcBef>
                        <a:spcAft>
                          <a:spcPts val="0"/>
                        </a:spcAft>
                        <a:buClr>
                          <a:srgbClr val="000000"/>
                        </a:buClr>
                        <a:buSzPts val="2400"/>
                        <a:buFont typeface="Noto Sans Symbols"/>
                        <a:buChar char="▪"/>
                      </a:pPr>
                      <a:r>
                        <a:rPr lang="en-US" sz="2200" u="none" strike="noStrike" cap="none">
                          <a:latin typeface="UTM Avo" panose="02040603050506020204" pitchFamily="18" charset="0"/>
                          <a:ea typeface="Arial"/>
                          <a:cs typeface="Arial"/>
                          <a:sym typeface="Arial"/>
                        </a:rPr>
                        <a:t>Cây phượng vĩ, cấy tía tô, cây bằng lăng, cây hướng dương</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marR="63500" lvl="0" indent="-457200" algn="l" rtl="0">
                        <a:lnSpc>
                          <a:spcPct val="150000"/>
                        </a:lnSpc>
                        <a:spcBef>
                          <a:spcPts val="0"/>
                        </a:spcBef>
                        <a:spcAft>
                          <a:spcPts val="0"/>
                        </a:spcAft>
                        <a:buClr>
                          <a:srgbClr val="000000"/>
                        </a:buClr>
                        <a:buSzPts val="2400"/>
                        <a:buFont typeface="Noto Sans Symbols"/>
                        <a:buChar char="▪"/>
                      </a:pPr>
                      <a:r>
                        <a:rPr lang="en-US" sz="2200" u="none" strike="noStrike" cap="none">
                          <a:latin typeface="UTM Avo" panose="02040603050506020204" pitchFamily="18" charset="0"/>
                          <a:ea typeface="Arial"/>
                          <a:cs typeface="Arial"/>
                          <a:sym typeface="Arial"/>
                        </a:rPr>
                        <a:t>Cây mướp, cây bí đao</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marR="63500" lvl="0" indent="-457200" algn="l" rtl="0">
                        <a:lnSpc>
                          <a:spcPct val="150000"/>
                        </a:lnSpc>
                        <a:spcBef>
                          <a:spcPts val="0"/>
                        </a:spcBef>
                        <a:spcAft>
                          <a:spcPts val="0"/>
                        </a:spcAft>
                        <a:buClr>
                          <a:srgbClr val="000000"/>
                        </a:buClr>
                        <a:buSzPts val="2400"/>
                        <a:buFont typeface="Noto Sans Symbols"/>
                        <a:buChar char="▪"/>
                      </a:pPr>
                      <a:r>
                        <a:rPr lang="en-US" sz="2200" u="none" strike="noStrike" cap="none">
                          <a:latin typeface="UTM Avo" panose="02040603050506020204" pitchFamily="18" charset="0"/>
                          <a:ea typeface="Arial"/>
                          <a:cs typeface="Arial"/>
                          <a:sym typeface="Arial"/>
                        </a:rPr>
                        <a:t>Cây bí ngô, cây dưa hấu, cây khoai lang</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112225">
                <a:tc>
                  <a:txBody>
                    <a:bodyPr/>
                    <a:lstStyle/>
                    <a:p>
                      <a:pPr marL="0" marR="63500" lvl="0" indent="0" algn="ctr" rtl="0">
                        <a:lnSpc>
                          <a:spcPct val="150000"/>
                        </a:lnSpc>
                        <a:spcBef>
                          <a:spcPts val="0"/>
                        </a:spcBef>
                        <a:spcAft>
                          <a:spcPts val="0"/>
                        </a:spcAft>
                        <a:buNone/>
                      </a:pPr>
                      <a:r>
                        <a:rPr lang="en-US" sz="2200" u="none" strike="noStrike" cap="none">
                          <a:latin typeface="UTM Avo" panose="02040603050506020204" pitchFamily="18" charset="0"/>
                          <a:ea typeface="Arial"/>
                          <a:cs typeface="Arial"/>
                          <a:sym typeface="Arial"/>
                        </a:rPr>
                        <a:t>Nhận xét, so sánh</a:t>
                      </a:r>
                      <a:endParaRPr sz="2200" u="none" strike="noStrike" cap="none">
                        <a:latin typeface="UTM Avo" panose="02040603050506020204" pitchFamily="18" charset="0"/>
                        <a:ea typeface="Arial"/>
                        <a:cs typeface="Arial"/>
                        <a:sym typeface="Arial"/>
                      </a:endParaRPr>
                    </a:p>
                  </a:txBody>
                  <a:tcPr marL="51050" marR="5105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AF9F9"/>
                    </a:solidFill>
                  </a:tcPr>
                </a:tc>
                <a:tc>
                  <a:txBody>
                    <a:bodyPr/>
                    <a:lstStyle/>
                    <a:p>
                      <a:pPr marL="457200" marR="63500" lvl="0" indent="-457200" algn="l" rtl="0">
                        <a:lnSpc>
                          <a:spcPct val="150000"/>
                        </a:lnSpc>
                        <a:spcBef>
                          <a:spcPts val="0"/>
                        </a:spcBef>
                        <a:spcAft>
                          <a:spcPts val="0"/>
                        </a:spcAft>
                        <a:buClr>
                          <a:srgbClr val="000000"/>
                        </a:buClr>
                        <a:buSzPts val="2400"/>
                        <a:buFont typeface="Noto Sans Symbols"/>
                        <a:buChar char="▪"/>
                      </a:pPr>
                      <a:r>
                        <a:rPr lang="en-US" sz="2200" u="none" strike="noStrike" cap="none">
                          <a:latin typeface="UTM Avo" panose="02040603050506020204" pitchFamily="18" charset="0"/>
                          <a:ea typeface="Arial"/>
                          <a:cs typeface="Arial"/>
                          <a:sym typeface="Arial"/>
                        </a:rPr>
                        <a:t>Thân thẳng, mọc vươn lên cao</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marR="63500" lvl="0" indent="-457200" algn="l" rtl="0">
                        <a:lnSpc>
                          <a:spcPct val="150000"/>
                        </a:lnSpc>
                        <a:spcBef>
                          <a:spcPts val="0"/>
                        </a:spcBef>
                        <a:spcAft>
                          <a:spcPts val="0"/>
                        </a:spcAft>
                        <a:buClr>
                          <a:srgbClr val="000000"/>
                        </a:buClr>
                        <a:buSzPts val="2400"/>
                        <a:buFont typeface="Noto Sans Symbols"/>
                        <a:buChar char="▪"/>
                      </a:pPr>
                      <a:r>
                        <a:rPr lang="en-US" sz="2200" u="none" strike="noStrike" cap="none">
                          <a:latin typeface="UTM Avo" panose="02040603050506020204" pitchFamily="18" charset="0"/>
                          <a:ea typeface="Arial"/>
                          <a:cs typeface="Arial"/>
                          <a:sym typeface="Arial"/>
                        </a:rPr>
                        <a:t>Thân mềm, yếu, phải bám vào vật khác hay cây khác để leo lên</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457200" marR="63500" lvl="0" indent="-457200" algn="l" rtl="0">
                        <a:lnSpc>
                          <a:spcPct val="150000"/>
                        </a:lnSpc>
                        <a:spcBef>
                          <a:spcPts val="0"/>
                        </a:spcBef>
                        <a:spcAft>
                          <a:spcPts val="0"/>
                        </a:spcAft>
                        <a:buClr>
                          <a:srgbClr val="000000"/>
                        </a:buClr>
                        <a:buSzPts val="2400"/>
                        <a:buFont typeface="Noto Sans Symbols"/>
                        <a:buChar char="▪"/>
                      </a:pPr>
                      <a:r>
                        <a:rPr lang="en-US" sz="2200" u="none" strike="noStrike" cap="none">
                          <a:latin typeface="UTM Avo" panose="02040603050506020204" pitchFamily="18" charset="0"/>
                          <a:ea typeface="Arial"/>
                          <a:cs typeface="Arial"/>
                          <a:sym typeface="Arial"/>
                        </a:rPr>
                        <a:t>Thân mềm, yếu, không vươn lên cao được mà mọc bò lan trên đất</a:t>
                      </a:r>
                      <a:endParaRPr sz="2200" u="none" strike="noStrike" cap="none">
                        <a:latin typeface="UTM Avo" panose="02040603050506020204" pitchFamily="18" charset="0"/>
                        <a:ea typeface="Arial"/>
                        <a:cs typeface="Arial"/>
                        <a:sym typeface="Arial"/>
                      </a:endParaRPr>
                    </a:p>
                  </a:txBody>
                  <a:tcPr marL="51050" marR="5105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8"/>
        <p:cNvGrpSpPr/>
        <p:nvPr/>
      </p:nvGrpSpPr>
      <p:grpSpPr>
        <a:xfrm>
          <a:off x="0" y="0"/>
          <a:ext cx="0" cy="0"/>
          <a:chOff x="0" y="0"/>
          <a:chExt cx="0" cy="0"/>
        </a:xfrm>
      </p:grpSpPr>
      <p:sp>
        <p:nvSpPr>
          <p:cNvPr id="429" name="Google Shape;429;p39"/>
          <p:cNvSpPr/>
          <p:nvPr/>
        </p:nvSpPr>
        <p:spPr>
          <a:xfrm>
            <a:off x="609600" y="1676400"/>
            <a:ext cx="7696200" cy="4103960"/>
          </a:xfrm>
          <a:prstGeom prst="roundRect">
            <a:avLst>
              <a:gd name="adj" fmla="val 16667"/>
            </a:avLst>
          </a:prstGeom>
          <a:solidFill>
            <a:schemeClr val="lt1"/>
          </a:solidFill>
          <a:ln w="57150"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571500" marR="0" lvl="0" indent="-571500" algn="just" defTabSz="914400" rtl="0" eaLnBrk="1" fontAlgn="auto" latinLnBrk="0" hangingPunct="1">
              <a:lnSpc>
                <a:spcPct val="150000"/>
              </a:lnSpc>
              <a:spcBef>
                <a:spcPts val="0"/>
              </a:spcBef>
              <a:spcAft>
                <a:spcPts val="0"/>
              </a:spcAft>
              <a:buClr>
                <a:srgbClr val="000000"/>
              </a:buClr>
              <a:buSzPts val="3200"/>
              <a:buFont typeface="Noto Sans Symbols"/>
              <a:buChar char="▪"/>
              <a:tabLst/>
              <a:defRPr/>
            </a:pPr>
            <a:r>
              <a:rPr kumimoji="0" lang="en-US" sz="32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Thân cây rất đa dạng.</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571500" marR="0" lvl="0" indent="-571500" algn="just" defTabSz="914400" rtl="0" eaLnBrk="1" fontAlgn="auto" latinLnBrk="0" hangingPunct="1">
              <a:lnSpc>
                <a:spcPct val="150000"/>
              </a:lnSpc>
              <a:spcBef>
                <a:spcPts val="0"/>
              </a:spcBef>
              <a:spcAft>
                <a:spcPts val="0"/>
              </a:spcAft>
              <a:buClr>
                <a:srgbClr val="000000"/>
              </a:buClr>
              <a:buSzPts val="3200"/>
              <a:buFont typeface="Noto Sans Symbols"/>
              <a:buChar char="▪"/>
              <a:tabLst/>
              <a:defRPr/>
            </a:pPr>
            <a:r>
              <a:rPr kumimoji="0" lang="en-US" sz="32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Thân cây dạng gỗ, thân cây dạng thân thảo.</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571500" marR="0" lvl="0" indent="-571500" algn="just" defTabSz="914400" rtl="0" eaLnBrk="1" fontAlgn="auto" latinLnBrk="0" hangingPunct="1">
              <a:lnSpc>
                <a:spcPct val="150000"/>
              </a:lnSpc>
              <a:spcBef>
                <a:spcPts val="0"/>
              </a:spcBef>
              <a:spcAft>
                <a:spcPts val="0"/>
              </a:spcAft>
              <a:buClr>
                <a:srgbClr val="000000"/>
              </a:buClr>
              <a:buSzPts val="3200"/>
              <a:buFont typeface="Noto Sans Symbols"/>
              <a:buChar char="▪"/>
              <a:tabLst/>
              <a:defRPr/>
            </a:pPr>
            <a:r>
              <a:rPr kumimoji="0" lang="en-US" sz="32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Ngoài ra còn có thân bò, thân leo và thân mọc thẳng đứng. </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7"/>
        <p:cNvGrpSpPr/>
        <p:nvPr/>
      </p:nvGrpSpPr>
      <p:grpSpPr>
        <a:xfrm>
          <a:off x="0" y="0"/>
          <a:ext cx="0" cy="0"/>
          <a:chOff x="0" y="0"/>
          <a:chExt cx="0" cy="0"/>
        </a:xfrm>
      </p:grpSpPr>
      <p:sp>
        <p:nvSpPr>
          <p:cNvPr id="438" name="Google Shape;438;p41"/>
          <p:cNvSpPr txBox="1"/>
          <p:nvPr/>
        </p:nvSpPr>
        <p:spPr>
          <a:xfrm>
            <a:off x="762000" y="1457190"/>
            <a:ext cx="15227643"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Chức năng của thân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439" name="Google Shape;439;p41"/>
          <p:cNvSpPr txBox="1"/>
          <p:nvPr/>
        </p:nvSpPr>
        <p:spPr>
          <a:xfrm>
            <a:off x="762000" y="1839178"/>
            <a:ext cx="11264034" cy="1200288"/>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Làm việc nhóm: </a:t>
            </a: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Các em chuẩn bị thực hiện thí nghiệm cắm cành hoa cúc trắng vào các dung dịch nước khác nhau.</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440" name="Google Shape;440;p41"/>
          <p:cNvPicPr preferRelativeResize="0"/>
          <p:nvPr/>
        </p:nvPicPr>
        <p:blipFill rotWithShape="1">
          <a:blip r:embed="rId3">
            <a:alphaModFix/>
          </a:blip>
          <a:srcRect l="19299" t="52487" r="14854" b="4024"/>
          <a:stretch/>
        </p:blipFill>
        <p:spPr>
          <a:xfrm>
            <a:off x="0" y="3039466"/>
            <a:ext cx="5486400" cy="3818534"/>
          </a:xfrm>
          <a:prstGeom prst="rect">
            <a:avLst/>
          </a:prstGeom>
          <a:noFill/>
          <a:ln>
            <a:solidFill>
              <a:srgbClr val="F7CAAC"/>
            </a:solidFill>
          </a:ln>
        </p:spPr>
      </p:pic>
      <p:sp>
        <p:nvSpPr>
          <p:cNvPr id="442" name="Google Shape;442;p41"/>
          <p:cNvSpPr/>
          <p:nvPr/>
        </p:nvSpPr>
        <p:spPr>
          <a:xfrm>
            <a:off x="5486400" y="3039466"/>
            <a:ext cx="6705599" cy="3818533"/>
          </a:xfrm>
          <a:prstGeom prst="rect">
            <a:avLst/>
          </a:prstGeom>
          <a:solidFill>
            <a:srgbClr val="FBE4D4"/>
          </a:solidFill>
          <a:ln w="57150" cap="flat" cmpd="sng">
            <a:solidFill>
              <a:srgbClr val="F7CAAC"/>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Chuẩn bị</a:t>
            </a: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 3 bông hoa và 3 cốc nước:</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285750" marR="0" lvl="0" indent="-285750" algn="l" defTabSz="914400" rtl="0" eaLnBrk="1" fontAlgn="auto" latinLnBrk="0" hangingPunct="1">
              <a:lnSpc>
                <a:spcPct val="150000"/>
              </a:lnSpc>
              <a:spcBef>
                <a:spcPts val="0"/>
              </a:spcBef>
              <a:spcAft>
                <a:spcPts val="0"/>
              </a:spcAft>
              <a:buClr>
                <a:srgbClr val="000000"/>
              </a:buClr>
              <a:buSzPts val="2400"/>
              <a:buFont typeface="Arial"/>
              <a:buChar char="-"/>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Một cốc đựng nước trắng</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285750" marR="0" lvl="0" indent="-285750" algn="l" defTabSz="914400" rtl="0" eaLnBrk="1" fontAlgn="auto" latinLnBrk="0" hangingPunct="1">
              <a:lnSpc>
                <a:spcPct val="150000"/>
              </a:lnSpc>
              <a:spcBef>
                <a:spcPts val="0"/>
              </a:spcBef>
              <a:spcAft>
                <a:spcPts val="0"/>
              </a:spcAft>
              <a:buClr>
                <a:srgbClr val="000000"/>
              </a:buClr>
              <a:buSzPts val="2400"/>
              <a:buFont typeface="Arial"/>
              <a:buChar char="-"/>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Một cốc đựng màu thực phẩm màu xanh</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285750" marR="0" lvl="0" indent="-285750" algn="l" defTabSz="914400" rtl="0" eaLnBrk="1" fontAlgn="auto" latinLnBrk="0" hangingPunct="1">
              <a:lnSpc>
                <a:spcPct val="150000"/>
              </a:lnSpc>
              <a:spcBef>
                <a:spcPts val="0"/>
              </a:spcBef>
              <a:spcAft>
                <a:spcPts val="0"/>
              </a:spcAft>
              <a:buClr>
                <a:srgbClr val="000000"/>
              </a:buClr>
              <a:buSzPts val="2400"/>
              <a:buFont typeface="Arial"/>
              <a:buChar char="-"/>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Một cốc đựng màu thực phẩm màu đỏ</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2" name="Rectangle 1">
            <a:extLst>
              <a:ext uri="{FF2B5EF4-FFF2-40B4-BE49-F238E27FC236}">
                <a16:creationId xmlns:a16="http://schemas.microsoft.com/office/drawing/2014/main" id="{D662A86A-4CCD-4336-A396-C2B3E4E24301}"/>
              </a:ext>
            </a:extLst>
          </p:cNvPr>
          <p:cNvSpPr/>
          <p:nvPr/>
        </p:nvSpPr>
        <p:spPr>
          <a:xfrm>
            <a:off x="0" y="3039466"/>
            <a:ext cx="5486400" cy="3818534"/>
          </a:xfrm>
          <a:prstGeom prst="rect">
            <a:avLst/>
          </a:prstGeom>
          <a:noFill/>
          <a:ln w="57150">
            <a:solidFill>
              <a:srgbClr val="F7CA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panose="02040603050506020204" pitchFamily="18" charset="0"/>
              <a:ea typeface="+mn-ea"/>
              <a:cs typeface="+mn-cs"/>
              <a:sym typeface="Arial"/>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7"/>
        <p:cNvGrpSpPr/>
        <p:nvPr/>
      </p:nvGrpSpPr>
      <p:grpSpPr>
        <a:xfrm>
          <a:off x="0" y="0"/>
          <a:ext cx="0" cy="0"/>
          <a:chOff x="0" y="0"/>
          <a:chExt cx="0" cy="0"/>
        </a:xfrm>
      </p:grpSpPr>
      <p:sp>
        <p:nvSpPr>
          <p:cNvPr id="448" name="Google Shape;448;p42"/>
          <p:cNvSpPr txBox="1"/>
          <p:nvPr/>
        </p:nvSpPr>
        <p:spPr>
          <a:xfrm>
            <a:off x="762000" y="1401482"/>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Chức năng của thân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449" name="Google Shape;449;p42"/>
          <p:cNvPicPr preferRelativeResize="0"/>
          <p:nvPr/>
        </p:nvPicPr>
        <p:blipFill rotWithShape="1">
          <a:blip r:embed="rId3">
            <a:alphaModFix/>
          </a:blip>
          <a:srcRect l="10174" t="20226"/>
          <a:stretch/>
        </p:blipFill>
        <p:spPr>
          <a:xfrm>
            <a:off x="7792720" y="629684"/>
            <a:ext cx="4442966" cy="2959367"/>
          </a:xfrm>
          <a:prstGeom prst="roundRect">
            <a:avLst>
              <a:gd name="adj" fmla="val 16667"/>
            </a:avLst>
          </a:prstGeom>
          <a:noFill/>
          <a:ln w="9525" cap="flat" cmpd="sng">
            <a:solidFill>
              <a:srgbClr val="002060"/>
            </a:solidFill>
            <a:prstDash val="solid"/>
            <a:round/>
            <a:headEnd type="none" w="sm" len="sm"/>
            <a:tailEnd type="none" w="sm" len="sm"/>
          </a:ln>
        </p:spPr>
      </p:pic>
      <p:pic>
        <p:nvPicPr>
          <p:cNvPr id="450" name="Google Shape;450;p42"/>
          <p:cNvPicPr preferRelativeResize="0"/>
          <p:nvPr/>
        </p:nvPicPr>
        <p:blipFill rotWithShape="1">
          <a:blip r:embed="rId4">
            <a:alphaModFix/>
          </a:blip>
          <a:srcRect t="27173" b="5643"/>
          <a:stretch/>
        </p:blipFill>
        <p:spPr>
          <a:xfrm>
            <a:off x="7792720" y="4017217"/>
            <a:ext cx="4442966" cy="2866826"/>
          </a:xfrm>
          <a:prstGeom prst="roundRect">
            <a:avLst>
              <a:gd name="adj" fmla="val 16667"/>
            </a:avLst>
          </a:prstGeom>
          <a:noFill/>
          <a:ln w="9525" cap="flat" cmpd="sng">
            <a:solidFill>
              <a:srgbClr val="002060"/>
            </a:solidFill>
            <a:prstDash val="solid"/>
            <a:round/>
            <a:headEnd type="none" w="sm" len="sm"/>
            <a:tailEnd type="none" w="sm" len="sm"/>
          </a:ln>
        </p:spPr>
      </p:pic>
      <p:sp>
        <p:nvSpPr>
          <p:cNvPr id="451" name="Google Shape;451;p42"/>
          <p:cNvSpPr/>
          <p:nvPr/>
        </p:nvSpPr>
        <p:spPr>
          <a:xfrm>
            <a:off x="9829800" y="3528078"/>
            <a:ext cx="609600" cy="728106"/>
          </a:xfrm>
          <a:prstGeom prst="downArrow">
            <a:avLst>
              <a:gd name="adj1" fmla="val 50000"/>
              <a:gd name="adj2" fmla="val 50000"/>
            </a:avLst>
          </a:prstGeom>
          <a:solidFill>
            <a:srgbClr val="C0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452" name="Google Shape;452;p42"/>
          <p:cNvSpPr/>
          <p:nvPr/>
        </p:nvSpPr>
        <p:spPr>
          <a:xfrm>
            <a:off x="381000" y="2080060"/>
            <a:ext cx="7086600" cy="4522593"/>
          </a:xfrm>
          <a:prstGeom prst="roundRect">
            <a:avLst>
              <a:gd name="adj" fmla="val 16667"/>
            </a:avLst>
          </a:prstGeom>
          <a:solidFill>
            <a:srgbClr val="FFFF99"/>
          </a:solidFill>
          <a:ln w="5715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Lưu ý: </a:t>
            </a:r>
            <a:endParaRPr kumimoji="0"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1" i="1" u="none" strike="noStrike" kern="0" cap="none" spc="0" normalizeH="0" baseline="0" noProof="0">
                <a:ln>
                  <a:noFill/>
                </a:ln>
                <a:solidFill>
                  <a:srgbClr val="C00000"/>
                </a:solidFill>
                <a:effectLst/>
                <a:uLnTx/>
                <a:uFillTx/>
                <a:latin typeface="UTM Avo" panose="02040603050506020204" pitchFamily="18" charset="0"/>
                <a:cs typeface="Arial"/>
                <a:sym typeface="Arial"/>
              </a:rPr>
              <a:t>Không dùng mầu nước hay bột màu </a:t>
            </a: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vì các chất màu này không tan trong nước, thân cây sẽ không vận chuyển được; nếu không có màu thực phẩm thì có thể dùng mực tím của HS, mực dấu màu xanh.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sp>
        <p:nvSpPr>
          <p:cNvPr id="457" name="Google Shape;457;p43"/>
          <p:cNvSpPr/>
          <p:nvPr/>
        </p:nvSpPr>
        <p:spPr>
          <a:xfrm>
            <a:off x="6614160" y="3429000"/>
            <a:ext cx="5562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458" name="Google Shape;458;p43"/>
          <p:cNvSpPr txBox="1"/>
          <p:nvPr/>
        </p:nvSpPr>
        <p:spPr>
          <a:xfrm>
            <a:off x="838200" y="1381842"/>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Chức năng của thân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459" name="Google Shape;459;p43"/>
          <p:cNvSpPr txBox="1"/>
          <p:nvPr/>
        </p:nvSpPr>
        <p:spPr>
          <a:xfrm>
            <a:off x="3581400" y="2284798"/>
            <a:ext cx="1051560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4000"/>
              <a:buFont typeface="Noto Sans Symbols"/>
              <a:buChar char="⮚"/>
              <a:tabLst/>
              <a:defRPr/>
            </a:pPr>
            <a:r>
              <a:rPr kumimoji="0" lang="en-US" sz="2600" b="1" i="1" u="none" strike="noStrike" kern="0" cap="none" spc="0" normalizeH="0" baseline="0" noProof="0">
                <a:ln>
                  <a:noFill/>
                </a:ln>
                <a:solidFill>
                  <a:srgbClr val="000000"/>
                </a:solidFill>
                <a:effectLst/>
                <a:uLnTx/>
                <a:uFillTx/>
                <a:latin typeface="UTM Avo" panose="02040603050506020204" pitchFamily="18" charset="0"/>
                <a:cs typeface="Arial"/>
                <a:sym typeface="Arial"/>
              </a:rPr>
              <a:t>Các bước tiến hành: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460" name="Google Shape;460;p43"/>
          <p:cNvSpPr/>
          <p:nvPr/>
        </p:nvSpPr>
        <p:spPr>
          <a:xfrm>
            <a:off x="466150" y="2838399"/>
            <a:ext cx="3916228" cy="3666034"/>
          </a:xfrm>
          <a:prstGeom prst="roundRect">
            <a:avLst>
              <a:gd name="adj" fmla="val 16667"/>
            </a:avLst>
          </a:prstGeom>
          <a:solidFill>
            <a:srgbClr val="FBE4D4"/>
          </a:solidFill>
          <a:ln w="38100" cap="flat" cmpd="sng">
            <a:solidFill>
              <a:srgbClr val="C55A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Cắm 3 bông hoa vào 3 cốc nước khác nhau</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461" name="Google Shape;461;p43"/>
          <p:cNvSpPr/>
          <p:nvPr/>
        </p:nvSpPr>
        <p:spPr>
          <a:xfrm>
            <a:off x="7979244" y="2854351"/>
            <a:ext cx="3916228" cy="3638601"/>
          </a:xfrm>
          <a:prstGeom prst="roundRect">
            <a:avLst>
              <a:gd name="adj" fmla="val 16667"/>
            </a:avLst>
          </a:prstGeom>
          <a:solidFill>
            <a:srgbClr val="FBE4D4"/>
          </a:solidFill>
          <a:ln w="38100" cap="flat" cmpd="sng">
            <a:solidFill>
              <a:srgbClr val="C55A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hiện tượng xảy ra</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462" name="Google Shape;462;p43"/>
          <p:cNvSpPr/>
          <p:nvPr/>
        </p:nvSpPr>
        <p:spPr>
          <a:xfrm>
            <a:off x="5006990" y="4319176"/>
            <a:ext cx="2721446" cy="598536"/>
          </a:xfrm>
          <a:prstGeom prst="rightArrow">
            <a:avLst>
              <a:gd name="adj1" fmla="val 50000"/>
              <a:gd name="adj2" fmla="val 50000"/>
            </a:avLst>
          </a:prstGeom>
          <a:solidFill>
            <a:srgbClr val="C55A11"/>
          </a:solidFill>
          <a:ln w="25400" cap="flat" cmpd="sng">
            <a:solidFill>
              <a:srgbClr val="C55A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463" name="Google Shape;463;p43"/>
          <p:cNvSpPr txBox="1"/>
          <p:nvPr/>
        </p:nvSpPr>
        <p:spPr>
          <a:xfrm>
            <a:off x="5082624" y="3716710"/>
            <a:ext cx="2389563"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1" u="none" strike="noStrike" kern="0" cap="none" spc="0" normalizeH="0" baseline="0" noProof="0">
                <a:ln>
                  <a:noFill/>
                </a:ln>
                <a:solidFill>
                  <a:srgbClr val="833C0B"/>
                </a:solidFill>
                <a:effectLst/>
                <a:uLnTx/>
                <a:uFillTx/>
                <a:latin typeface="UTM Avo" panose="02040603050506020204" pitchFamily="18" charset="0"/>
                <a:cs typeface="Arial"/>
                <a:sym typeface="Arial"/>
              </a:rPr>
              <a:t>3 giờ</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2" name="Group 1">
            <a:extLst>
              <a:ext uri="{FF2B5EF4-FFF2-40B4-BE49-F238E27FC236}">
                <a16:creationId xmlns:a16="http://schemas.microsoft.com/office/drawing/2014/main" id="{F373BC92-93E2-A96E-98C0-74971F28B135}"/>
              </a:ext>
            </a:extLst>
          </p:cNvPr>
          <p:cNvGrpSpPr/>
          <p:nvPr/>
        </p:nvGrpSpPr>
        <p:grpSpPr>
          <a:xfrm>
            <a:off x="8686800" y="998219"/>
            <a:ext cx="2052286" cy="2065733"/>
            <a:chOff x="6734456" y="1026165"/>
            <a:chExt cx="2052286" cy="1905000"/>
          </a:xfrm>
        </p:grpSpPr>
        <p:pic>
          <p:nvPicPr>
            <p:cNvPr id="3" name="Picture 2" descr="Youtube PNG Free Images with Transparent Background - (410 Free Downloads)">
              <a:hlinkClick r:id="rId3"/>
              <a:extLst>
                <a:ext uri="{FF2B5EF4-FFF2-40B4-BE49-F238E27FC236}">
                  <a16:creationId xmlns:a16="http://schemas.microsoft.com/office/drawing/2014/main" id="{04F724BF-1617-CF72-38CD-D613E3BD2D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456" y="1026165"/>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4A27888-9D18-C58C-2A9C-77A145A9B2B4}"/>
                </a:ext>
              </a:extLst>
            </p:cNvPr>
            <p:cNvSpPr txBox="1"/>
            <p:nvPr/>
          </p:nvSpPr>
          <p:spPr>
            <a:xfrm>
              <a:off x="6753755" y="1217416"/>
              <a:ext cx="203298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Ấn để xem video</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7"/>
        <p:cNvGrpSpPr/>
        <p:nvPr/>
      </p:nvGrpSpPr>
      <p:grpSpPr>
        <a:xfrm>
          <a:off x="0" y="0"/>
          <a:ext cx="0" cy="0"/>
          <a:chOff x="0" y="0"/>
          <a:chExt cx="0" cy="0"/>
        </a:xfrm>
      </p:grpSpPr>
      <p:sp>
        <p:nvSpPr>
          <p:cNvPr id="468" name="Google Shape;468;p44"/>
          <p:cNvSpPr/>
          <p:nvPr/>
        </p:nvSpPr>
        <p:spPr>
          <a:xfrm>
            <a:off x="6614160" y="3429000"/>
            <a:ext cx="5562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469" name="Google Shape;469;p44"/>
          <p:cNvPicPr preferRelativeResize="0"/>
          <p:nvPr/>
        </p:nvPicPr>
        <p:blipFill rotWithShape="1">
          <a:blip r:embed="rId3">
            <a:alphaModFix/>
          </a:blip>
          <a:srcRect l="19311" t="52317" r="58385" b="7252"/>
          <a:stretch/>
        </p:blipFill>
        <p:spPr>
          <a:xfrm>
            <a:off x="5725537" y="711169"/>
            <a:ext cx="2188724" cy="3003737"/>
          </a:xfrm>
          <a:prstGeom prst="rect">
            <a:avLst/>
          </a:prstGeom>
          <a:noFill/>
          <a:ln>
            <a:noFill/>
          </a:ln>
        </p:spPr>
      </p:pic>
      <p:pic>
        <p:nvPicPr>
          <p:cNvPr id="470" name="Google Shape;470;p44"/>
          <p:cNvPicPr preferRelativeResize="0"/>
          <p:nvPr/>
        </p:nvPicPr>
        <p:blipFill rotWithShape="1">
          <a:blip r:embed="rId3">
            <a:alphaModFix/>
          </a:blip>
          <a:srcRect l="40926" t="52292" r="38109" b="8300"/>
          <a:stretch/>
        </p:blipFill>
        <p:spPr>
          <a:xfrm>
            <a:off x="9319260" y="749188"/>
            <a:ext cx="2057400" cy="2927698"/>
          </a:xfrm>
          <a:prstGeom prst="rect">
            <a:avLst/>
          </a:prstGeom>
          <a:noFill/>
          <a:ln>
            <a:noFill/>
          </a:ln>
        </p:spPr>
      </p:pic>
      <p:pic>
        <p:nvPicPr>
          <p:cNvPr id="471" name="Google Shape;471;p44"/>
          <p:cNvPicPr preferRelativeResize="0"/>
          <p:nvPr/>
        </p:nvPicPr>
        <p:blipFill rotWithShape="1">
          <a:blip r:embed="rId3">
            <a:alphaModFix/>
          </a:blip>
          <a:srcRect l="60497" t="53270" r="18537" b="7850"/>
          <a:stretch/>
        </p:blipFill>
        <p:spPr>
          <a:xfrm>
            <a:off x="7395111" y="3969525"/>
            <a:ext cx="2057400" cy="2888475"/>
          </a:xfrm>
          <a:prstGeom prst="rect">
            <a:avLst/>
          </a:prstGeom>
          <a:noFill/>
          <a:ln>
            <a:noFill/>
          </a:ln>
        </p:spPr>
      </p:pic>
      <p:sp>
        <p:nvSpPr>
          <p:cNvPr id="472" name="Google Shape;472;p44"/>
          <p:cNvSpPr/>
          <p:nvPr/>
        </p:nvSpPr>
        <p:spPr>
          <a:xfrm>
            <a:off x="8107679" y="2005172"/>
            <a:ext cx="883921" cy="433227"/>
          </a:xfrm>
          <a:prstGeom prst="rightArrow">
            <a:avLst>
              <a:gd name="adj1" fmla="val 50000"/>
              <a:gd name="adj2" fmla="val 50000"/>
            </a:avLst>
          </a:prstGeom>
          <a:solidFill>
            <a:srgbClr val="C55A11"/>
          </a:solidFill>
          <a:ln w="25400" cap="flat" cmpd="sng">
            <a:solidFill>
              <a:srgbClr val="C55A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473" name="Google Shape;473;p44"/>
          <p:cNvSpPr/>
          <p:nvPr/>
        </p:nvSpPr>
        <p:spPr>
          <a:xfrm>
            <a:off x="152399" y="1645011"/>
            <a:ext cx="5410199" cy="5234624"/>
          </a:xfrm>
          <a:prstGeom prst="roundRect">
            <a:avLst>
              <a:gd name="adj" fmla="val 16667"/>
            </a:avLst>
          </a:prstGeom>
          <a:solidFill>
            <a:srgbClr val="FBE4D4"/>
          </a:solidFill>
          <a:ln w="9525" cap="flat" cmpd="sng">
            <a:solidFill>
              <a:srgbClr val="C55A1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Thân cây đã vận chuyển nước màu đến các cánh hoa nên cánh hoa chuyển màu </a:t>
            </a: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=&gt;Thân cây đã vận chuyển nước và các chất "</a:t>
            </a:r>
            <a:r>
              <a:rPr kumimoji="0" lang="en-US"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từ dưới lên trên."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474" name="Google Shape;474;p44"/>
          <p:cNvSpPr/>
          <p:nvPr/>
        </p:nvSpPr>
        <p:spPr>
          <a:xfrm rot="10800000">
            <a:off x="9582052" y="4035500"/>
            <a:ext cx="956212" cy="834153"/>
          </a:xfrm>
          <a:prstGeom prst="bentArrow">
            <a:avLst>
              <a:gd name="adj1" fmla="val 23995"/>
              <a:gd name="adj2" fmla="val 25000"/>
              <a:gd name="adj3" fmla="val 25000"/>
              <a:gd name="adj4" fmla="val 43750"/>
            </a:avLst>
          </a:prstGeom>
          <a:solidFill>
            <a:srgbClr val="C55A11"/>
          </a:solidFill>
          <a:ln w="25400" cap="flat" cmpd="sng">
            <a:solidFill>
              <a:srgbClr val="C55A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8"/>
        <p:cNvGrpSpPr/>
        <p:nvPr/>
      </p:nvGrpSpPr>
      <p:grpSpPr>
        <a:xfrm>
          <a:off x="0" y="0"/>
          <a:ext cx="0" cy="0"/>
          <a:chOff x="0" y="0"/>
          <a:chExt cx="0" cy="0"/>
        </a:xfrm>
      </p:grpSpPr>
      <p:sp>
        <p:nvSpPr>
          <p:cNvPr id="479" name="Google Shape;479;p45"/>
          <p:cNvSpPr txBox="1"/>
          <p:nvPr/>
        </p:nvSpPr>
        <p:spPr>
          <a:xfrm>
            <a:off x="779078" y="1715225"/>
            <a:ext cx="5514948" cy="89251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4000"/>
              <a:buFont typeface="Noto Sans Symbols"/>
              <a:buChar char="⮚"/>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Đọc mục “Em có biết?” và trả lời câu hỏi: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480" name="Google Shape;480;p45"/>
          <p:cNvGrpSpPr/>
          <p:nvPr/>
        </p:nvGrpSpPr>
        <p:grpSpPr>
          <a:xfrm>
            <a:off x="5811419" y="914483"/>
            <a:ext cx="6228181" cy="5791117"/>
            <a:chOff x="488395" y="3312542"/>
            <a:chExt cx="11676912" cy="5130233"/>
          </a:xfrm>
        </p:grpSpPr>
        <p:sp>
          <p:nvSpPr>
            <p:cNvPr id="481" name="Google Shape;481;p45"/>
            <p:cNvSpPr/>
            <p:nvPr/>
          </p:nvSpPr>
          <p:spPr>
            <a:xfrm>
              <a:off x="1371600" y="3875659"/>
              <a:ext cx="10793707" cy="4567116"/>
            </a:xfrm>
            <a:prstGeom prst="roundRect">
              <a:avLst>
                <a:gd name="adj" fmla="val 16667"/>
              </a:avLst>
            </a:prstGeom>
            <a:solidFill>
              <a:srgbClr val="FFFF99"/>
            </a:solidFill>
            <a:ln w="38100" cap="flat" cmpd="sng">
              <a:solidFill>
                <a:srgbClr val="42719B"/>
              </a:solidFill>
              <a:prstDash val="dash"/>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Ngoài chức năng vận chuyển nước, chất khoáng từ dưới lên trên (từ rễ lên các bộ phận khác của cây), thân cây còn chuyển các chất dinh dưỡng theo chiều nào nữa?</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482" name="Google Shape;482;p45" descr="Question mark"/>
            <p:cNvPicPr preferRelativeResize="0"/>
            <p:nvPr/>
          </p:nvPicPr>
          <p:blipFill rotWithShape="1">
            <a:blip r:embed="rId3">
              <a:alphaModFix/>
            </a:blip>
            <a:srcRect/>
            <a:stretch/>
          </p:blipFill>
          <p:spPr>
            <a:xfrm rot="19894500">
              <a:off x="488395" y="3321635"/>
              <a:ext cx="1644959" cy="1219201"/>
            </a:xfrm>
            <a:prstGeom prst="rect">
              <a:avLst/>
            </a:prstGeom>
            <a:noFill/>
            <a:ln>
              <a:noFill/>
            </a:ln>
          </p:spPr>
        </p:pic>
        <p:pic>
          <p:nvPicPr>
            <p:cNvPr id="483" name="Google Shape;483;p45" descr="Question mark"/>
            <p:cNvPicPr preferRelativeResize="0"/>
            <p:nvPr/>
          </p:nvPicPr>
          <p:blipFill rotWithShape="1">
            <a:blip r:embed="rId3">
              <a:alphaModFix/>
            </a:blip>
            <a:srcRect/>
            <a:stretch/>
          </p:blipFill>
          <p:spPr>
            <a:xfrm rot="978209">
              <a:off x="1948033" y="3312542"/>
              <a:ext cx="1921321" cy="1219201"/>
            </a:xfrm>
            <a:prstGeom prst="rect">
              <a:avLst/>
            </a:prstGeom>
            <a:noFill/>
            <a:ln>
              <a:noFill/>
            </a:ln>
          </p:spPr>
        </p:pic>
      </p:grpSp>
      <p:pic>
        <p:nvPicPr>
          <p:cNvPr id="484" name="Google Shape;484;p45"/>
          <p:cNvPicPr preferRelativeResize="0"/>
          <p:nvPr/>
        </p:nvPicPr>
        <p:blipFill rotWithShape="1">
          <a:blip r:embed="rId4">
            <a:alphaModFix/>
          </a:blip>
          <a:srcRect/>
          <a:stretch/>
        </p:blipFill>
        <p:spPr>
          <a:xfrm>
            <a:off x="1898252" y="3200400"/>
            <a:ext cx="3276600" cy="3840249"/>
          </a:xfrm>
          <a:prstGeom prst="rect">
            <a:avLst/>
          </a:prstGeom>
          <a:noFill/>
          <a:ln>
            <a:noFill/>
          </a:ln>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8"/>
        <p:cNvGrpSpPr/>
        <p:nvPr/>
      </p:nvGrpSpPr>
      <p:grpSpPr>
        <a:xfrm>
          <a:off x="0" y="0"/>
          <a:ext cx="0" cy="0"/>
          <a:chOff x="0" y="0"/>
          <a:chExt cx="0" cy="0"/>
        </a:xfrm>
      </p:grpSpPr>
      <p:sp>
        <p:nvSpPr>
          <p:cNvPr id="489" name="Google Shape;489;p46"/>
          <p:cNvSpPr/>
          <p:nvPr/>
        </p:nvSpPr>
        <p:spPr>
          <a:xfrm>
            <a:off x="6614160" y="3429000"/>
            <a:ext cx="5562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490" name="Google Shape;490;p46"/>
          <p:cNvPicPr preferRelativeResize="0"/>
          <p:nvPr/>
        </p:nvPicPr>
        <p:blipFill rotWithShape="1">
          <a:blip r:embed="rId3">
            <a:alphaModFix/>
          </a:blip>
          <a:srcRect l="3404" t="14710" r="62369" b="45466"/>
          <a:stretch/>
        </p:blipFill>
        <p:spPr>
          <a:xfrm>
            <a:off x="6187990" y="3584758"/>
            <a:ext cx="3209459" cy="3119212"/>
          </a:xfrm>
          <a:prstGeom prst="rect">
            <a:avLst/>
          </a:prstGeom>
          <a:noFill/>
          <a:ln>
            <a:noFill/>
          </a:ln>
        </p:spPr>
      </p:pic>
      <p:pic>
        <p:nvPicPr>
          <p:cNvPr id="491" name="Google Shape;491;p46"/>
          <p:cNvPicPr preferRelativeResize="0"/>
          <p:nvPr/>
        </p:nvPicPr>
        <p:blipFill rotWithShape="1">
          <a:blip r:embed="rId4">
            <a:alphaModFix/>
          </a:blip>
          <a:srcRect l="29926" t="29240" r="14486" b="15122"/>
          <a:stretch/>
        </p:blipFill>
        <p:spPr>
          <a:xfrm>
            <a:off x="7103279" y="818292"/>
            <a:ext cx="4554220" cy="2767121"/>
          </a:xfrm>
          <a:prstGeom prst="rect">
            <a:avLst/>
          </a:prstGeom>
          <a:noFill/>
          <a:ln>
            <a:noFill/>
          </a:ln>
        </p:spPr>
      </p:pic>
      <p:pic>
        <p:nvPicPr>
          <p:cNvPr id="492" name="Google Shape;492;p46"/>
          <p:cNvPicPr preferRelativeResize="0"/>
          <p:nvPr/>
        </p:nvPicPr>
        <p:blipFill rotWithShape="1">
          <a:blip r:embed="rId3">
            <a:alphaModFix/>
          </a:blip>
          <a:srcRect l="37313" t="14719" r="31999" b="45457"/>
          <a:stretch/>
        </p:blipFill>
        <p:spPr>
          <a:xfrm>
            <a:off x="9380389" y="3577858"/>
            <a:ext cx="2976176" cy="3119212"/>
          </a:xfrm>
          <a:prstGeom prst="rect">
            <a:avLst/>
          </a:prstGeom>
          <a:noFill/>
          <a:ln>
            <a:noFill/>
          </a:ln>
        </p:spPr>
      </p:pic>
      <p:sp>
        <p:nvSpPr>
          <p:cNvPr id="493" name="Google Shape;493;p46"/>
          <p:cNvSpPr txBox="1"/>
          <p:nvPr/>
        </p:nvSpPr>
        <p:spPr>
          <a:xfrm>
            <a:off x="762000" y="149168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Đặc điểm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494" name="Google Shape;494;p46"/>
          <p:cNvSpPr txBox="1"/>
          <p:nvPr/>
        </p:nvSpPr>
        <p:spPr>
          <a:xfrm>
            <a:off x="93980" y="2155591"/>
            <a:ext cx="6676925" cy="3693278"/>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600" b="1" i="1" u="none" strike="noStrike" kern="0" cap="none" spc="0" normalizeH="0" baseline="0" noProof="0">
                <a:ln>
                  <a:noFill/>
                </a:ln>
                <a:solidFill>
                  <a:srgbClr val="000000"/>
                </a:solidFill>
                <a:effectLst/>
                <a:uLnTx/>
                <a:uFillTx/>
                <a:latin typeface="UTM Avo" panose="02040603050506020204" pitchFamily="18" charset="0"/>
                <a:cs typeface="Arial"/>
                <a:sym typeface="Arial"/>
              </a:rPr>
              <a:t>Thảo luận nhóm: </a:t>
            </a:r>
          </a:p>
          <a:p>
            <a:pPr marL="0" marR="0" lvl="0" indent="0" algn="l" defTabSz="914400" rtl="0" eaLnBrk="1" fontAlgn="auto" latinLnBrk="0" hangingPunct="1">
              <a:lnSpc>
                <a:spcPct val="150000"/>
              </a:lnSpc>
              <a:spcBef>
                <a:spcPts val="0"/>
              </a:spcBef>
              <a:spcAft>
                <a:spcPts val="0"/>
              </a:spcAft>
              <a:buClr>
                <a:srgbClr val="000000"/>
              </a:buClr>
              <a:buSzPts val="2800"/>
              <a:buFont typeface="Arial"/>
              <a:buNone/>
              <a:tabLst/>
              <a:defRPr/>
            </a:pPr>
            <a:r>
              <a:rPr kumimoji="0" lang="en-US" sz="2600" b="1" i="1"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hình 1-6 trong SGK trang 67:</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Chỉ ra và nói các bộ phận của lá cây.</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Nhận xét và so sánh về hình dạng, kích thước, màu sắc của lá cây.</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p:cNvGrpSpPr/>
        <p:nvPr/>
      </p:nvGrpSpPr>
      <p:grpSpPr>
        <a:xfrm>
          <a:off x="0" y="0"/>
          <a:ext cx="0" cy="0"/>
          <a:chOff x="0" y="0"/>
          <a:chExt cx="0" cy="0"/>
        </a:xfrm>
      </p:grpSpPr>
      <p:sp>
        <p:nvSpPr>
          <p:cNvPr id="96" name="Google Shape;96;p15"/>
          <p:cNvSpPr txBox="1"/>
          <p:nvPr/>
        </p:nvSpPr>
        <p:spPr>
          <a:xfrm>
            <a:off x="224251" y="2327996"/>
            <a:ext cx="4114800" cy="17542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Quan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sát</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hình</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ảnh</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chỉ</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và</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nói</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tên</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những</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bộ</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phận</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của</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cây</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đậu</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400" b="0"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tương</a:t>
            </a:r>
            <a:r>
              <a:rPr kumimoji="0" lang="en-US" sz="2400" b="0"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a:t>
            </a:r>
            <a:endParaRPr kumimoji="0" sz="24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pic>
        <p:nvPicPr>
          <p:cNvPr id="97" name="Google Shape;97;p15"/>
          <p:cNvPicPr preferRelativeResize="0"/>
          <p:nvPr/>
        </p:nvPicPr>
        <p:blipFill rotWithShape="1">
          <a:blip r:embed="rId3">
            <a:alphaModFix/>
          </a:blip>
          <a:srcRect l="30891" t="13262" r="31772" b="3511"/>
          <a:stretch/>
        </p:blipFill>
        <p:spPr>
          <a:xfrm>
            <a:off x="5952387" y="609600"/>
            <a:ext cx="4935427" cy="6248400"/>
          </a:xfrm>
          <a:prstGeom prst="rect">
            <a:avLst/>
          </a:prstGeom>
          <a:noFill/>
          <a:ln>
            <a:noFill/>
          </a:ln>
        </p:spPr>
      </p:pic>
      <p:sp>
        <p:nvSpPr>
          <p:cNvPr id="98" name="Google Shape;98;p15"/>
          <p:cNvSpPr/>
          <p:nvPr/>
        </p:nvSpPr>
        <p:spPr>
          <a:xfrm>
            <a:off x="4800600" y="1639272"/>
            <a:ext cx="2006164" cy="898140"/>
          </a:xfrm>
          <a:prstGeom prst="roundRect">
            <a:avLst>
              <a:gd name="adj" fmla="val 16667"/>
            </a:avLst>
          </a:prstGeom>
          <a:solidFill>
            <a:srgbClr val="FFFF99"/>
          </a:solidFill>
          <a:ln w="25400" cap="flat" cmpd="sng">
            <a:solidFill>
              <a:srgbClr val="FFC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a:ln>
                  <a:noFill/>
                </a:ln>
                <a:solidFill>
                  <a:srgbClr val="002060"/>
                </a:solidFill>
                <a:effectLst/>
                <a:uLnTx/>
                <a:uFillTx/>
                <a:latin typeface="UTM Avo" panose="02040603050506020204" pitchFamily="18" charset="0"/>
                <a:cs typeface="Arial"/>
                <a:sym typeface="Arial"/>
              </a:rPr>
              <a:t>Hoa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99" name="Google Shape;99;p15"/>
          <p:cNvSpPr/>
          <p:nvPr/>
        </p:nvSpPr>
        <p:spPr>
          <a:xfrm>
            <a:off x="4808254" y="2835660"/>
            <a:ext cx="2006164" cy="898140"/>
          </a:xfrm>
          <a:prstGeom prst="roundRect">
            <a:avLst>
              <a:gd name="adj" fmla="val 16667"/>
            </a:avLst>
          </a:prstGeom>
          <a:solidFill>
            <a:srgbClr val="FFFF99"/>
          </a:solidFill>
          <a:ln w="25400" cap="flat" cmpd="sng">
            <a:solidFill>
              <a:srgbClr val="FFC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Thân</a:t>
            </a:r>
            <a:r>
              <a:rPr kumimoji="0" lang="en-US" sz="2400" b="0" i="1" u="none" strike="noStrike" kern="0" cap="none" spc="0" normalizeH="0" baseline="0" noProof="0" dirty="0">
                <a:ln>
                  <a:noFill/>
                </a:ln>
                <a:solidFill>
                  <a:srgbClr val="002060"/>
                </a:solidFill>
                <a:effectLst/>
                <a:uLnTx/>
                <a:uFillTx/>
                <a:latin typeface="UTM Avo" panose="02040603050506020204" pitchFamily="18" charset="0"/>
                <a:cs typeface="Arial"/>
                <a:sym typeface="Arial"/>
              </a:rPr>
              <a:t> </a:t>
            </a:r>
            <a:endParaRPr kumimoji="0" sz="24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sp>
        <p:nvSpPr>
          <p:cNvPr id="100" name="Google Shape;100;p15"/>
          <p:cNvSpPr/>
          <p:nvPr/>
        </p:nvSpPr>
        <p:spPr>
          <a:xfrm>
            <a:off x="4808253" y="3992570"/>
            <a:ext cx="2003511" cy="898140"/>
          </a:xfrm>
          <a:prstGeom prst="roundRect">
            <a:avLst>
              <a:gd name="adj" fmla="val 16667"/>
            </a:avLst>
          </a:prstGeom>
          <a:solidFill>
            <a:srgbClr val="FFFF99"/>
          </a:solidFill>
          <a:ln w="25400" cap="flat" cmpd="sng">
            <a:solidFill>
              <a:srgbClr val="FFC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a:ln>
                  <a:noFill/>
                </a:ln>
                <a:solidFill>
                  <a:srgbClr val="002060"/>
                </a:solidFill>
                <a:effectLst/>
                <a:uLnTx/>
                <a:uFillTx/>
                <a:latin typeface="UTM Avo" panose="02040603050506020204" pitchFamily="18" charset="0"/>
                <a:cs typeface="Arial"/>
                <a:sym typeface="Arial"/>
              </a:rPr>
              <a:t>Quả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01" name="Google Shape;101;p15"/>
          <p:cNvSpPr/>
          <p:nvPr/>
        </p:nvSpPr>
        <p:spPr>
          <a:xfrm>
            <a:off x="10033436" y="5173222"/>
            <a:ext cx="2006164" cy="898140"/>
          </a:xfrm>
          <a:prstGeom prst="roundRect">
            <a:avLst>
              <a:gd name="adj" fmla="val 16667"/>
            </a:avLst>
          </a:prstGeom>
          <a:solidFill>
            <a:srgbClr val="FFFF99"/>
          </a:solidFill>
          <a:ln w="25400" cap="flat" cmpd="sng">
            <a:solidFill>
              <a:srgbClr val="FFC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a:ln>
                  <a:noFill/>
                </a:ln>
                <a:solidFill>
                  <a:srgbClr val="002060"/>
                </a:solidFill>
                <a:effectLst/>
                <a:uLnTx/>
                <a:uFillTx/>
                <a:latin typeface="UTM Avo" panose="02040603050506020204" pitchFamily="18" charset="0"/>
                <a:cs typeface="Arial"/>
                <a:sym typeface="Arial"/>
              </a:rPr>
              <a:t>Rễ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02" name="Google Shape;102;p15"/>
          <p:cNvSpPr/>
          <p:nvPr/>
        </p:nvSpPr>
        <p:spPr>
          <a:xfrm>
            <a:off x="10033436" y="1881554"/>
            <a:ext cx="2006164" cy="898140"/>
          </a:xfrm>
          <a:prstGeom prst="roundRect">
            <a:avLst>
              <a:gd name="adj" fmla="val 16667"/>
            </a:avLst>
          </a:prstGeom>
          <a:solidFill>
            <a:srgbClr val="FFFF99"/>
          </a:solidFill>
          <a:ln w="25400" cap="flat" cmpd="sng">
            <a:solidFill>
              <a:srgbClr val="FFC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err="1">
                <a:ln>
                  <a:noFill/>
                </a:ln>
                <a:solidFill>
                  <a:srgbClr val="002060"/>
                </a:solidFill>
                <a:effectLst/>
                <a:uLnTx/>
                <a:uFillTx/>
                <a:latin typeface="UTM Avo" panose="02040603050506020204" pitchFamily="18" charset="0"/>
                <a:cs typeface="Arial"/>
                <a:sym typeface="Arial"/>
              </a:rPr>
              <a:t>Lá</a:t>
            </a:r>
            <a:endParaRPr kumimoji="0" sz="24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8"/>
        <p:cNvGrpSpPr/>
        <p:nvPr/>
      </p:nvGrpSpPr>
      <p:grpSpPr>
        <a:xfrm>
          <a:off x="0" y="0"/>
          <a:ext cx="0" cy="0"/>
          <a:chOff x="0" y="0"/>
          <a:chExt cx="0" cy="0"/>
        </a:xfrm>
      </p:grpSpPr>
      <p:sp>
        <p:nvSpPr>
          <p:cNvPr id="499" name="Google Shape;499;p47"/>
          <p:cNvSpPr txBox="1"/>
          <p:nvPr/>
        </p:nvSpPr>
        <p:spPr>
          <a:xfrm>
            <a:off x="733211" y="1528954"/>
            <a:ext cx="11493958"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Đặc điểm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00" name="Google Shape;500;p47"/>
          <p:cNvSpPr txBox="1"/>
          <p:nvPr/>
        </p:nvSpPr>
        <p:spPr>
          <a:xfrm>
            <a:off x="681416" y="2175957"/>
            <a:ext cx="902601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3200"/>
              <a:buFont typeface="Noto Sans Symbols"/>
              <a:buChar char="⮚"/>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Các bộ phận chính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501" name="Google Shape;501;p47" descr="Màu Xanh Lá Cây Mẫu Sắc - Miễn Phí vector hình ảnh trên Pixabay"/>
          <p:cNvPicPr preferRelativeResize="0"/>
          <p:nvPr/>
        </p:nvPicPr>
        <p:blipFill rotWithShape="1">
          <a:blip r:embed="rId3">
            <a:alphaModFix/>
          </a:blip>
          <a:srcRect/>
          <a:stretch/>
        </p:blipFill>
        <p:spPr>
          <a:xfrm>
            <a:off x="4047722" y="1950256"/>
            <a:ext cx="4864936" cy="4864937"/>
          </a:xfrm>
          <a:prstGeom prst="rect">
            <a:avLst/>
          </a:prstGeom>
          <a:noFill/>
          <a:ln>
            <a:noFill/>
          </a:ln>
        </p:spPr>
      </p:pic>
      <p:sp>
        <p:nvSpPr>
          <p:cNvPr id="502" name="Google Shape;502;p47"/>
          <p:cNvSpPr/>
          <p:nvPr/>
        </p:nvSpPr>
        <p:spPr>
          <a:xfrm>
            <a:off x="252160" y="3429001"/>
            <a:ext cx="2719640" cy="1163488"/>
          </a:xfrm>
          <a:prstGeom prst="roundRect">
            <a:avLst>
              <a:gd name="adj" fmla="val 16667"/>
            </a:avLst>
          </a:prstGeom>
          <a:solidFill>
            <a:srgbClr val="F7CAA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Cuống lá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03" name="Google Shape;503;p47"/>
          <p:cNvSpPr/>
          <p:nvPr/>
        </p:nvSpPr>
        <p:spPr>
          <a:xfrm>
            <a:off x="9558735" y="1865242"/>
            <a:ext cx="2584895" cy="818361"/>
          </a:xfrm>
          <a:prstGeom prst="roundRect">
            <a:avLst>
              <a:gd name="adj" fmla="val 16667"/>
            </a:avLst>
          </a:prstGeom>
          <a:solidFill>
            <a:srgbClr val="C4E0B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Phiến lá</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04" name="Google Shape;504;p47"/>
          <p:cNvSpPr/>
          <p:nvPr/>
        </p:nvSpPr>
        <p:spPr>
          <a:xfrm>
            <a:off x="8550174" y="3949397"/>
            <a:ext cx="2584895" cy="818361"/>
          </a:xfrm>
          <a:prstGeom prst="roundRect">
            <a:avLst>
              <a:gd name="adj" fmla="val 16667"/>
            </a:avLst>
          </a:prstGeom>
          <a:solidFill>
            <a:srgbClr val="B3C6E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Gân lá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cxnSp>
        <p:nvCxnSpPr>
          <p:cNvPr id="505" name="Google Shape;505;p47"/>
          <p:cNvCxnSpPr>
            <a:stCxn id="502" idx="3"/>
          </p:cNvCxnSpPr>
          <p:nvPr/>
        </p:nvCxnSpPr>
        <p:spPr>
          <a:xfrm>
            <a:off x="2971800" y="4010745"/>
            <a:ext cx="2425800" cy="2241600"/>
          </a:xfrm>
          <a:prstGeom prst="straightConnector1">
            <a:avLst/>
          </a:prstGeom>
          <a:noFill/>
          <a:ln w="38100" cap="flat" cmpd="sng">
            <a:solidFill>
              <a:srgbClr val="C00000"/>
            </a:solidFill>
            <a:prstDash val="solid"/>
            <a:round/>
            <a:headEnd type="none" w="sm" len="sm"/>
            <a:tailEnd type="triangle" w="med" len="med"/>
          </a:ln>
        </p:spPr>
      </p:cxnSp>
      <p:cxnSp>
        <p:nvCxnSpPr>
          <p:cNvPr id="506" name="Google Shape;506;p47"/>
          <p:cNvCxnSpPr>
            <a:stCxn id="503" idx="1"/>
          </p:cNvCxnSpPr>
          <p:nvPr/>
        </p:nvCxnSpPr>
        <p:spPr>
          <a:xfrm flipH="1">
            <a:off x="7924935" y="2274423"/>
            <a:ext cx="1633800" cy="409200"/>
          </a:xfrm>
          <a:prstGeom prst="straightConnector1">
            <a:avLst/>
          </a:prstGeom>
          <a:noFill/>
          <a:ln w="38100" cap="flat" cmpd="sng">
            <a:solidFill>
              <a:srgbClr val="C00000"/>
            </a:solidFill>
            <a:prstDash val="solid"/>
            <a:round/>
            <a:headEnd type="none" w="sm" len="sm"/>
            <a:tailEnd type="triangle" w="med" len="med"/>
          </a:ln>
        </p:spPr>
      </p:cxnSp>
      <p:cxnSp>
        <p:nvCxnSpPr>
          <p:cNvPr id="507" name="Google Shape;507;p47"/>
          <p:cNvCxnSpPr/>
          <p:nvPr/>
        </p:nvCxnSpPr>
        <p:spPr>
          <a:xfrm rot="10800000">
            <a:off x="7620000" y="4113008"/>
            <a:ext cx="930174" cy="166522"/>
          </a:xfrm>
          <a:prstGeom prst="straightConnector1">
            <a:avLst/>
          </a:prstGeom>
          <a:noFill/>
          <a:ln w="38100" cap="flat" cmpd="sng">
            <a:solidFill>
              <a:srgbClr val="C00000"/>
            </a:solidFill>
            <a:prstDash val="solid"/>
            <a:round/>
            <a:headEnd type="none" w="sm" len="sm"/>
            <a:tailEnd type="triangle" w="med" len="med"/>
          </a:ln>
        </p:spPr>
      </p:cxn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1"/>
        <p:cNvGrpSpPr/>
        <p:nvPr/>
      </p:nvGrpSpPr>
      <p:grpSpPr>
        <a:xfrm>
          <a:off x="0" y="0"/>
          <a:ext cx="0" cy="0"/>
          <a:chOff x="0" y="0"/>
          <a:chExt cx="0" cy="0"/>
        </a:xfrm>
      </p:grpSpPr>
      <p:sp>
        <p:nvSpPr>
          <p:cNvPr id="512" name="Google Shape;512;p48"/>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513" name="Google Shape;513;p48"/>
          <p:cNvSpPr txBox="1"/>
          <p:nvPr/>
        </p:nvSpPr>
        <p:spPr>
          <a:xfrm>
            <a:off x="762000" y="1514462"/>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Đặc điểm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14" name="Google Shape;514;p48"/>
          <p:cNvSpPr txBox="1"/>
          <p:nvPr/>
        </p:nvSpPr>
        <p:spPr>
          <a:xfrm>
            <a:off x="5513174" y="2070409"/>
            <a:ext cx="716280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3200"/>
              <a:buFont typeface="Noto Sans Symbols"/>
              <a:buChar char="⮚"/>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của một số loại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515" name="Google Shape;515;p48"/>
          <p:cNvPicPr preferRelativeResize="0"/>
          <p:nvPr/>
        </p:nvPicPr>
        <p:blipFill rotWithShape="1">
          <a:blip r:embed="rId3">
            <a:alphaModFix/>
          </a:blip>
          <a:srcRect/>
          <a:stretch/>
        </p:blipFill>
        <p:spPr>
          <a:xfrm>
            <a:off x="152400" y="2372558"/>
            <a:ext cx="5507312" cy="3671541"/>
          </a:xfrm>
          <a:prstGeom prst="roundRect">
            <a:avLst>
              <a:gd name="adj" fmla="val 16667"/>
            </a:avLst>
          </a:prstGeom>
          <a:noFill/>
          <a:ln>
            <a:noFill/>
          </a:ln>
        </p:spPr>
      </p:pic>
      <p:sp>
        <p:nvSpPr>
          <p:cNvPr id="516" name="Google Shape;516;p48"/>
          <p:cNvSpPr txBox="1"/>
          <p:nvPr/>
        </p:nvSpPr>
        <p:spPr>
          <a:xfrm>
            <a:off x="386862" y="6348833"/>
            <a:ext cx="4549739"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1" u="none" strike="noStrike" kern="0" cap="none" spc="0" normalizeH="0" baseline="0" noProof="0">
                <a:ln>
                  <a:noFill/>
                </a:ln>
                <a:solidFill>
                  <a:srgbClr val="002060"/>
                </a:solidFill>
                <a:effectLst/>
                <a:uLnTx/>
                <a:uFillTx/>
                <a:latin typeface="UTM Avo" panose="02040603050506020204" pitchFamily="18" charset="0"/>
                <a:cs typeface="Arial"/>
                <a:sym typeface="Arial"/>
              </a:rPr>
              <a:t>Hình ảnh lá sen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17" name="Google Shape;517;p48"/>
          <p:cNvSpPr/>
          <p:nvPr/>
        </p:nvSpPr>
        <p:spPr>
          <a:xfrm>
            <a:off x="5817415" y="2884800"/>
            <a:ext cx="5976000" cy="720000"/>
          </a:xfrm>
          <a:prstGeom prst="roundRect">
            <a:avLst>
              <a:gd name="adj" fmla="val 16667"/>
            </a:avLst>
          </a:prstGeom>
          <a:solidFill>
            <a:srgbClr val="FFFF99"/>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Hình dáng: hình tròn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18" name="Google Shape;518;p48"/>
          <p:cNvSpPr/>
          <p:nvPr/>
        </p:nvSpPr>
        <p:spPr>
          <a:xfrm>
            <a:off x="5817415" y="4064032"/>
            <a:ext cx="5976000" cy="720000"/>
          </a:xfrm>
          <a:prstGeom prst="roundRect">
            <a:avLst>
              <a:gd name="adj" fmla="val 16667"/>
            </a:avLst>
          </a:prstGeom>
          <a:solidFill>
            <a:srgbClr val="C4E0B2"/>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Kích thước: phiến lá to</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19" name="Google Shape;519;p48"/>
          <p:cNvSpPr/>
          <p:nvPr/>
        </p:nvSpPr>
        <p:spPr>
          <a:xfrm>
            <a:off x="5817415" y="5243264"/>
            <a:ext cx="5976000" cy="720000"/>
          </a:xfrm>
          <a:prstGeom prst="roundRect">
            <a:avLst>
              <a:gd name="adj" fmla="val 16667"/>
            </a:avLst>
          </a:prstGeom>
          <a:solidFill>
            <a:srgbClr val="DDEAF6"/>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Màu sắc: màu xanh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3"/>
        <p:cNvGrpSpPr/>
        <p:nvPr/>
      </p:nvGrpSpPr>
      <p:grpSpPr>
        <a:xfrm>
          <a:off x="0" y="0"/>
          <a:ext cx="0" cy="0"/>
          <a:chOff x="0" y="0"/>
          <a:chExt cx="0" cy="0"/>
        </a:xfrm>
      </p:grpSpPr>
      <p:sp>
        <p:nvSpPr>
          <p:cNvPr id="524" name="Google Shape;524;p49"/>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525" name="Google Shape;525;p49"/>
          <p:cNvSpPr txBox="1"/>
          <p:nvPr/>
        </p:nvSpPr>
        <p:spPr>
          <a:xfrm>
            <a:off x="685800" y="1519439"/>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Đặc điểm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26" name="Google Shape;526;p49"/>
          <p:cNvSpPr txBox="1"/>
          <p:nvPr/>
        </p:nvSpPr>
        <p:spPr>
          <a:xfrm>
            <a:off x="5980698" y="1990083"/>
            <a:ext cx="1104221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3200"/>
              <a:buFont typeface="Noto Sans Symbols"/>
              <a:buChar char="⮚"/>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của một số loại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27" name="Google Shape;527;p49"/>
          <p:cNvSpPr txBox="1"/>
          <p:nvPr/>
        </p:nvSpPr>
        <p:spPr>
          <a:xfrm>
            <a:off x="139778" y="6125596"/>
            <a:ext cx="4764322"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1" u="none" strike="noStrike" kern="0" cap="none" spc="0" normalizeH="0" baseline="0" noProof="0">
                <a:ln>
                  <a:noFill/>
                </a:ln>
                <a:solidFill>
                  <a:srgbClr val="002060"/>
                </a:solidFill>
                <a:effectLst/>
                <a:uLnTx/>
                <a:uFillTx/>
                <a:latin typeface="UTM Avo" panose="02040603050506020204" pitchFamily="18" charset="0"/>
                <a:cs typeface="Arial"/>
                <a:sym typeface="Arial"/>
              </a:rPr>
              <a:t>Hình ảnh lá trầu không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28" name="Google Shape;528;p49"/>
          <p:cNvSpPr/>
          <p:nvPr/>
        </p:nvSpPr>
        <p:spPr>
          <a:xfrm>
            <a:off x="5761892" y="2832029"/>
            <a:ext cx="6277708" cy="707886"/>
          </a:xfrm>
          <a:prstGeom prst="roundRect">
            <a:avLst>
              <a:gd name="adj" fmla="val 16667"/>
            </a:avLst>
          </a:prstGeom>
          <a:solidFill>
            <a:srgbClr val="FFFF99"/>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Hình dáng: hình tim</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29" name="Google Shape;529;p49"/>
          <p:cNvSpPr/>
          <p:nvPr/>
        </p:nvSpPr>
        <p:spPr>
          <a:xfrm>
            <a:off x="5761892" y="4047998"/>
            <a:ext cx="6277708" cy="707886"/>
          </a:xfrm>
          <a:prstGeom prst="roundRect">
            <a:avLst>
              <a:gd name="adj" fmla="val 16667"/>
            </a:avLst>
          </a:prstGeom>
          <a:solidFill>
            <a:srgbClr val="C4E0B2"/>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Kích thước: trung bình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30" name="Google Shape;530;p49"/>
          <p:cNvSpPr/>
          <p:nvPr/>
        </p:nvSpPr>
        <p:spPr>
          <a:xfrm>
            <a:off x="5761892" y="5263967"/>
            <a:ext cx="6277708" cy="707886"/>
          </a:xfrm>
          <a:prstGeom prst="roundRect">
            <a:avLst>
              <a:gd name="adj" fmla="val 16667"/>
            </a:avLst>
          </a:prstGeom>
          <a:solidFill>
            <a:srgbClr val="DDEAF6"/>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Màu sắc: màu xanh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531" name="Google Shape;531;p49"/>
          <p:cNvPicPr preferRelativeResize="0"/>
          <p:nvPr/>
        </p:nvPicPr>
        <p:blipFill rotWithShape="1">
          <a:blip r:embed="rId3">
            <a:alphaModFix/>
          </a:blip>
          <a:srcRect/>
          <a:stretch/>
        </p:blipFill>
        <p:spPr>
          <a:xfrm>
            <a:off x="152400" y="2306848"/>
            <a:ext cx="5294815" cy="3665005"/>
          </a:xfrm>
          <a:prstGeom prst="roundRect">
            <a:avLst>
              <a:gd name="adj" fmla="val 16667"/>
            </a:avLst>
          </a:prstGeom>
          <a:noFill/>
          <a:ln>
            <a:noFill/>
          </a:ln>
        </p:spPr>
      </p:pic>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5"/>
        <p:cNvGrpSpPr/>
        <p:nvPr/>
      </p:nvGrpSpPr>
      <p:grpSpPr>
        <a:xfrm>
          <a:off x="0" y="0"/>
          <a:ext cx="0" cy="0"/>
          <a:chOff x="0" y="0"/>
          <a:chExt cx="0" cy="0"/>
        </a:xfrm>
      </p:grpSpPr>
      <p:sp>
        <p:nvSpPr>
          <p:cNvPr id="536" name="Google Shape;536;p50"/>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537" name="Google Shape;537;p50"/>
          <p:cNvSpPr txBox="1"/>
          <p:nvPr/>
        </p:nvSpPr>
        <p:spPr>
          <a:xfrm>
            <a:off x="838200" y="1544686"/>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Đặc điểm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38" name="Google Shape;538;p50"/>
          <p:cNvSpPr txBox="1"/>
          <p:nvPr/>
        </p:nvSpPr>
        <p:spPr>
          <a:xfrm>
            <a:off x="5638800" y="1940860"/>
            <a:ext cx="1104221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3200"/>
              <a:buFont typeface="Noto Sans Symbols"/>
              <a:buChar char="⮚"/>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của một số loại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39" name="Google Shape;539;p50"/>
          <p:cNvSpPr txBox="1"/>
          <p:nvPr/>
        </p:nvSpPr>
        <p:spPr>
          <a:xfrm>
            <a:off x="-405209" y="6237169"/>
            <a:ext cx="5728530"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1" u="none" strike="noStrike" kern="0" cap="none" spc="0" normalizeH="0" baseline="0" noProof="0">
                <a:ln>
                  <a:noFill/>
                </a:ln>
                <a:solidFill>
                  <a:srgbClr val="002060"/>
                </a:solidFill>
                <a:effectLst/>
                <a:uLnTx/>
                <a:uFillTx/>
                <a:latin typeface="UTM Avo" panose="02040603050506020204" pitchFamily="18" charset="0"/>
                <a:cs typeface="Arial"/>
                <a:sym typeface="Arial"/>
              </a:rPr>
              <a:t>Hình ảnh lá sắn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40" name="Google Shape;540;p50"/>
          <p:cNvSpPr/>
          <p:nvPr/>
        </p:nvSpPr>
        <p:spPr>
          <a:xfrm>
            <a:off x="5638800" y="2733209"/>
            <a:ext cx="6248400" cy="834451"/>
          </a:xfrm>
          <a:prstGeom prst="roundRect">
            <a:avLst>
              <a:gd name="adj" fmla="val 16667"/>
            </a:avLst>
          </a:prstGeom>
          <a:solidFill>
            <a:srgbClr val="FFFF99"/>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Hình dáng: lá xẻ nhiều thuỳ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41" name="Google Shape;541;p50"/>
          <p:cNvSpPr/>
          <p:nvPr/>
        </p:nvSpPr>
        <p:spPr>
          <a:xfrm>
            <a:off x="5638800" y="4132221"/>
            <a:ext cx="6248400" cy="834451"/>
          </a:xfrm>
          <a:prstGeom prst="roundRect">
            <a:avLst>
              <a:gd name="adj" fmla="val 16667"/>
            </a:avLst>
          </a:prstGeom>
          <a:solidFill>
            <a:srgbClr val="C4E0B2"/>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Kích thước: trung bình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42" name="Google Shape;542;p50"/>
          <p:cNvSpPr/>
          <p:nvPr/>
        </p:nvSpPr>
        <p:spPr>
          <a:xfrm>
            <a:off x="5638800" y="5531232"/>
            <a:ext cx="6248400" cy="834451"/>
          </a:xfrm>
          <a:prstGeom prst="roundRect">
            <a:avLst>
              <a:gd name="adj" fmla="val 16667"/>
            </a:avLst>
          </a:prstGeom>
          <a:solidFill>
            <a:srgbClr val="DDEAF6"/>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Màu sắc: màu xanh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543" name="Google Shape;543;p50"/>
          <p:cNvPicPr preferRelativeResize="0"/>
          <p:nvPr/>
        </p:nvPicPr>
        <p:blipFill rotWithShape="1">
          <a:blip r:embed="rId3">
            <a:alphaModFix/>
          </a:blip>
          <a:srcRect/>
          <a:stretch/>
        </p:blipFill>
        <p:spPr>
          <a:xfrm>
            <a:off x="152400" y="2275158"/>
            <a:ext cx="5323321" cy="3992491"/>
          </a:xfrm>
          <a:prstGeom prst="roundRect">
            <a:avLst>
              <a:gd name="adj" fmla="val 16667"/>
            </a:avLst>
          </a:prstGeom>
          <a:noFill/>
          <a:ln>
            <a:noFill/>
          </a:ln>
        </p:spPr>
      </p:pic>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7"/>
        <p:cNvGrpSpPr/>
        <p:nvPr/>
      </p:nvGrpSpPr>
      <p:grpSpPr>
        <a:xfrm>
          <a:off x="0" y="0"/>
          <a:ext cx="0" cy="0"/>
          <a:chOff x="0" y="0"/>
          <a:chExt cx="0" cy="0"/>
        </a:xfrm>
      </p:grpSpPr>
      <p:sp>
        <p:nvSpPr>
          <p:cNvPr id="548" name="Google Shape;548;p51"/>
          <p:cNvSpPr/>
          <p:nvPr/>
        </p:nvSpPr>
        <p:spPr>
          <a:xfrm>
            <a:off x="6096000" y="685800"/>
            <a:ext cx="6096000" cy="3993824"/>
          </a:xfrm>
          <a:prstGeom prst="wedgeEllipseCallout">
            <a:avLst>
              <a:gd name="adj1" fmla="val -27989"/>
              <a:gd name="adj2" fmla="val 56996"/>
            </a:avLst>
          </a:prstGeom>
          <a:solidFill>
            <a:srgbClr val="E1EFD8"/>
          </a:solidFill>
          <a:ln w="57150" cap="flat" cmpd="sng">
            <a:solidFill>
              <a:srgbClr val="E1EFD8"/>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Em có nhận xét gì về hình dạng, kích thước, màu sắc của các lá cây trong hình?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49" name="Google Shape;549;p51"/>
          <p:cNvSpPr txBox="1"/>
          <p:nvPr/>
        </p:nvSpPr>
        <p:spPr>
          <a:xfrm>
            <a:off x="990600" y="16002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Đặc điểm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550" name="Google Shape;550;p51"/>
          <p:cNvPicPr preferRelativeResize="0"/>
          <p:nvPr/>
        </p:nvPicPr>
        <p:blipFill rotWithShape="1">
          <a:blip r:embed="rId3">
            <a:alphaModFix/>
          </a:blip>
          <a:srcRect/>
          <a:stretch/>
        </p:blipFill>
        <p:spPr>
          <a:xfrm rot="184200">
            <a:off x="-307340" y="3640688"/>
            <a:ext cx="8001000" cy="3570446"/>
          </a:xfrm>
          <a:prstGeom prst="rect">
            <a:avLst/>
          </a:prstGeom>
          <a:noFill/>
          <a:ln>
            <a:noFill/>
          </a:ln>
        </p:spPr>
      </p:pic>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4"/>
        <p:cNvGrpSpPr/>
        <p:nvPr/>
      </p:nvGrpSpPr>
      <p:grpSpPr>
        <a:xfrm>
          <a:off x="0" y="0"/>
          <a:ext cx="0" cy="0"/>
          <a:chOff x="0" y="0"/>
          <a:chExt cx="0" cy="0"/>
        </a:xfrm>
      </p:grpSpPr>
      <p:sp>
        <p:nvSpPr>
          <p:cNvPr id="555" name="Google Shape;555;p52"/>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556" name="Google Shape;556;p52"/>
          <p:cNvPicPr preferRelativeResize="0"/>
          <p:nvPr/>
        </p:nvPicPr>
        <p:blipFill rotWithShape="1">
          <a:blip r:embed="rId3">
            <a:alphaModFix amt="87000"/>
          </a:blip>
          <a:srcRect t="4096" r="14757"/>
          <a:stretch/>
        </p:blipFill>
        <p:spPr>
          <a:xfrm>
            <a:off x="6211014" y="609600"/>
            <a:ext cx="5973065" cy="6248400"/>
          </a:xfrm>
          <a:prstGeom prst="rect">
            <a:avLst/>
          </a:prstGeom>
          <a:noFill/>
          <a:ln>
            <a:noFill/>
          </a:ln>
        </p:spPr>
      </p:pic>
      <p:sp>
        <p:nvSpPr>
          <p:cNvPr id="557" name="Google Shape;557;p52"/>
          <p:cNvSpPr txBox="1"/>
          <p:nvPr/>
        </p:nvSpPr>
        <p:spPr>
          <a:xfrm>
            <a:off x="762000" y="150262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5. Đặc điểm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558" name="Google Shape;558;p52"/>
          <p:cNvGrpSpPr/>
          <p:nvPr/>
        </p:nvGrpSpPr>
        <p:grpSpPr>
          <a:xfrm>
            <a:off x="7921" y="2164786"/>
            <a:ext cx="6453839" cy="4677974"/>
            <a:chOff x="1371600" y="3112584"/>
            <a:chExt cx="7800340" cy="5583044"/>
          </a:xfrm>
        </p:grpSpPr>
        <p:grpSp>
          <p:nvGrpSpPr>
            <p:cNvPr id="559" name="Google Shape;559;p52"/>
            <p:cNvGrpSpPr/>
            <p:nvPr/>
          </p:nvGrpSpPr>
          <p:grpSpPr>
            <a:xfrm>
              <a:off x="1371600" y="3590228"/>
              <a:ext cx="7391400" cy="5105400"/>
              <a:chOff x="1371600" y="3590228"/>
              <a:chExt cx="7391400" cy="5105400"/>
            </a:xfrm>
          </p:grpSpPr>
          <p:grpSp>
            <p:nvGrpSpPr>
              <p:cNvPr id="560" name="Google Shape;560;p52"/>
              <p:cNvGrpSpPr/>
              <p:nvPr/>
            </p:nvGrpSpPr>
            <p:grpSpPr>
              <a:xfrm>
                <a:off x="1371600" y="3590228"/>
                <a:ext cx="7391400" cy="5105400"/>
                <a:chOff x="1447800" y="3695700"/>
                <a:chExt cx="7391400" cy="5105400"/>
              </a:xfrm>
            </p:grpSpPr>
            <p:sp>
              <p:nvSpPr>
                <p:cNvPr id="561" name="Google Shape;561;p52"/>
                <p:cNvSpPr/>
                <p:nvPr/>
              </p:nvSpPr>
              <p:spPr>
                <a:xfrm>
                  <a:off x="1447800" y="3695700"/>
                  <a:ext cx="7239000" cy="4953000"/>
                </a:xfrm>
                <a:prstGeom prst="rect">
                  <a:avLst/>
                </a:prstGeom>
                <a:solidFill>
                  <a:srgbClr val="548135"/>
                </a:solidFill>
                <a:ln w="25400" cap="flat" cmpd="sng">
                  <a:solidFill>
                    <a:srgbClr val="54813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562" name="Google Shape;562;p52"/>
                <p:cNvSpPr/>
                <p:nvPr/>
              </p:nvSpPr>
              <p:spPr>
                <a:xfrm>
                  <a:off x="1600200" y="3848100"/>
                  <a:ext cx="7239000" cy="4953000"/>
                </a:xfrm>
                <a:prstGeom prst="rect">
                  <a:avLst/>
                </a:prstGeom>
                <a:solidFill>
                  <a:srgbClr val="E1EFD8"/>
                </a:solidFill>
                <a:ln w="25400" cap="flat" cmpd="sng">
                  <a:solidFill>
                    <a:srgbClr val="E1EF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grpSp>
          <p:sp>
            <p:nvSpPr>
              <p:cNvPr id="563" name="Google Shape;563;p52"/>
              <p:cNvSpPr txBox="1"/>
              <p:nvPr/>
            </p:nvSpPr>
            <p:spPr>
              <a:xfrm>
                <a:off x="1772920" y="4130099"/>
                <a:ext cx="6477000" cy="369155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Lá cây thường có màu xanh lục. Mỗi chiếc lá thường có cuống lá, phiến lá; trên phiến lá có gân lá. Lá cây có hình dạng và kích thước khác nhau.</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pic>
          <p:nvPicPr>
            <p:cNvPr id="564" name="Google Shape;564;p52" descr="Pin "/>
            <p:cNvPicPr preferRelativeResize="0"/>
            <p:nvPr/>
          </p:nvPicPr>
          <p:blipFill rotWithShape="1">
            <a:blip r:embed="rId4">
              <a:alphaModFix/>
            </a:blip>
            <a:srcRect/>
            <a:stretch/>
          </p:blipFill>
          <p:spPr>
            <a:xfrm>
              <a:off x="8049260" y="3112584"/>
              <a:ext cx="1122680" cy="1122681"/>
            </a:xfrm>
            <a:prstGeom prst="rect">
              <a:avLst/>
            </a:prstGeom>
            <a:noFill/>
            <a:ln>
              <a:noFill/>
            </a:ln>
          </p:spPr>
        </p:pic>
      </p:gr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8"/>
        <p:cNvGrpSpPr/>
        <p:nvPr/>
      </p:nvGrpSpPr>
      <p:grpSpPr>
        <a:xfrm>
          <a:off x="0" y="0"/>
          <a:ext cx="0" cy="0"/>
          <a:chOff x="0" y="0"/>
          <a:chExt cx="0" cy="0"/>
        </a:xfrm>
      </p:grpSpPr>
      <p:sp>
        <p:nvSpPr>
          <p:cNvPr id="4" name="Rectangle 3">
            <a:extLst>
              <a:ext uri="{FF2B5EF4-FFF2-40B4-BE49-F238E27FC236}">
                <a16:creationId xmlns:a16="http://schemas.microsoft.com/office/drawing/2014/main" id="{F1219C0C-B361-4245-9F26-E00F5A117759}"/>
              </a:ext>
            </a:extLst>
          </p:cNvPr>
          <p:cNvSpPr/>
          <p:nvPr/>
        </p:nvSpPr>
        <p:spPr>
          <a:xfrm>
            <a:off x="7848600" y="3708864"/>
            <a:ext cx="4372708" cy="3149136"/>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panose="02040603050506020204" pitchFamily="18" charset="0"/>
              <a:ea typeface="+mn-ea"/>
              <a:cs typeface="+mn-cs"/>
              <a:sym typeface="Arial"/>
            </a:endParaRPr>
          </a:p>
        </p:txBody>
      </p:sp>
      <p:sp>
        <p:nvSpPr>
          <p:cNvPr id="569" name="Google Shape;569;p53"/>
          <p:cNvSpPr txBox="1"/>
          <p:nvPr/>
        </p:nvSpPr>
        <p:spPr>
          <a:xfrm>
            <a:off x="-609600" y="1295400"/>
            <a:ext cx="16197579"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ĐỌC MỤC “EM CÓ BIẾT?”</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570" name="Google Shape;570;p53"/>
          <p:cNvGrpSpPr/>
          <p:nvPr/>
        </p:nvGrpSpPr>
        <p:grpSpPr>
          <a:xfrm>
            <a:off x="228600" y="1813560"/>
            <a:ext cx="11734800" cy="3733800"/>
            <a:chOff x="1905000" y="3929567"/>
            <a:chExt cx="13613924" cy="4330266"/>
          </a:xfrm>
        </p:grpSpPr>
        <p:sp>
          <p:nvSpPr>
            <p:cNvPr id="571" name="Google Shape;571;p53"/>
            <p:cNvSpPr/>
            <p:nvPr/>
          </p:nvSpPr>
          <p:spPr>
            <a:xfrm>
              <a:off x="1905000" y="4355687"/>
              <a:ext cx="13613924" cy="3904146"/>
            </a:xfrm>
            <a:prstGeom prst="roundRect">
              <a:avLst>
                <a:gd name="adj" fmla="val 16667"/>
              </a:avLst>
            </a:prstGeom>
            <a:solidFill>
              <a:srgbClr val="FBE4D4"/>
            </a:solidFill>
            <a:ln w="38100" cap="flat" cmpd="sng">
              <a:solidFill>
                <a:srgbClr val="F68121"/>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Màu xanh lục của lá cây là do chất diệp lục trong lá tạo nên. </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Chất diệp lục giúp cây quang hợp.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72" name="Google Shape;572;p53"/>
            <p:cNvSpPr/>
            <p:nvPr/>
          </p:nvSpPr>
          <p:spPr>
            <a:xfrm>
              <a:off x="1905000" y="3929567"/>
              <a:ext cx="3657600" cy="852239"/>
            </a:xfrm>
            <a:prstGeom prst="homePlate">
              <a:avLst>
                <a:gd name="adj" fmla="val 70739"/>
              </a:avLst>
            </a:prstGeom>
            <a:solidFill>
              <a:srgbClr val="FBE4D4"/>
            </a:solidFill>
            <a:ln w="38100" cap="flat" cmpd="sng">
              <a:solidFill>
                <a:srgbClr val="F6812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Em có biết?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pic>
        <p:nvPicPr>
          <p:cNvPr id="573" name="Google Shape;573;p53"/>
          <p:cNvPicPr preferRelativeResize="0"/>
          <p:nvPr/>
        </p:nvPicPr>
        <p:blipFill rotWithShape="1">
          <a:blip r:embed="rId3">
            <a:alphaModFix/>
          </a:blip>
          <a:srcRect/>
          <a:stretch/>
        </p:blipFill>
        <p:spPr>
          <a:xfrm>
            <a:off x="4906108" y="4773168"/>
            <a:ext cx="7315200" cy="2084832"/>
          </a:xfrm>
          <a:prstGeom prst="rect">
            <a:avLst/>
          </a:prstGeom>
          <a:noFill/>
          <a:ln>
            <a:noFill/>
          </a:ln>
        </p:spPr>
      </p:pic>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7"/>
        <p:cNvGrpSpPr/>
        <p:nvPr/>
      </p:nvGrpSpPr>
      <p:grpSpPr>
        <a:xfrm>
          <a:off x="0" y="0"/>
          <a:ext cx="0" cy="0"/>
          <a:chOff x="0" y="0"/>
          <a:chExt cx="0" cy="0"/>
        </a:xfrm>
      </p:grpSpPr>
      <p:sp>
        <p:nvSpPr>
          <p:cNvPr id="578" name="Google Shape;578;p54"/>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579" name="Google Shape;579;p54"/>
          <p:cNvPicPr preferRelativeResize="0"/>
          <p:nvPr/>
        </p:nvPicPr>
        <p:blipFill rotWithShape="1">
          <a:blip r:embed="rId3">
            <a:alphaModFix/>
          </a:blip>
          <a:srcRect l="15151" t="10946" r="14394" b="2041"/>
          <a:stretch/>
        </p:blipFill>
        <p:spPr>
          <a:xfrm>
            <a:off x="5486400" y="609600"/>
            <a:ext cx="6705600" cy="6272982"/>
          </a:xfrm>
          <a:prstGeom prst="rect">
            <a:avLst/>
          </a:prstGeom>
          <a:noFill/>
          <a:ln>
            <a:noFill/>
          </a:ln>
        </p:spPr>
      </p:pic>
      <p:sp>
        <p:nvSpPr>
          <p:cNvPr id="580" name="Google Shape;580;p54"/>
          <p:cNvSpPr txBox="1"/>
          <p:nvPr/>
        </p:nvSpPr>
        <p:spPr>
          <a:xfrm>
            <a:off x="609600" y="1526898"/>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6. Chức năng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81" name="Google Shape;581;p54"/>
          <p:cNvSpPr txBox="1"/>
          <p:nvPr/>
        </p:nvSpPr>
        <p:spPr>
          <a:xfrm>
            <a:off x="457200" y="2172815"/>
            <a:ext cx="5334000" cy="286228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Thảo luận nhóm: </a:t>
            </a: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hình, đọc mục </a:t>
            </a:r>
            <a:r>
              <a:rPr kumimoji="0" lang="en-US" sz="2400" b="0" i="1" u="none" strike="noStrike" kern="0" cap="none" spc="0" normalizeH="0" baseline="0" noProof="0">
                <a:ln>
                  <a:noFill/>
                </a:ln>
                <a:solidFill>
                  <a:srgbClr val="C00000"/>
                </a:solidFill>
                <a:effectLst/>
                <a:uLnTx/>
                <a:uFillTx/>
                <a:latin typeface="UTM Avo" panose="02040603050506020204" pitchFamily="18" charset="0"/>
                <a:cs typeface="Arial"/>
                <a:sym typeface="Arial"/>
              </a:rPr>
              <a:t>“Em có biết?” </a:t>
            </a: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ở trang 68 SGK và </a:t>
            </a: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trả lời câu hỏi: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1" u="none" strike="noStrike" kern="0" cap="none" spc="0" normalizeH="0" baseline="0" noProof="0">
                <a:ln>
                  <a:noFill/>
                </a:ln>
                <a:solidFill>
                  <a:srgbClr val="000000"/>
                </a:solidFill>
                <a:effectLst/>
                <a:uLnTx/>
                <a:uFillTx/>
                <a:latin typeface="UTM Avo" panose="02040603050506020204" pitchFamily="18" charset="0"/>
                <a:cs typeface="Arial"/>
                <a:sym typeface="Arial"/>
              </a:rPr>
              <a:t>"Nêu chức năng của lá cây."</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5"/>
        <p:cNvGrpSpPr/>
        <p:nvPr/>
      </p:nvGrpSpPr>
      <p:grpSpPr>
        <a:xfrm>
          <a:off x="0" y="0"/>
          <a:ext cx="0" cy="0"/>
          <a:chOff x="0" y="0"/>
          <a:chExt cx="0" cy="0"/>
        </a:xfrm>
      </p:grpSpPr>
      <p:sp>
        <p:nvSpPr>
          <p:cNvPr id="586" name="Google Shape;586;p55"/>
          <p:cNvSpPr txBox="1"/>
          <p:nvPr/>
        </p:nvSpPr>
        <p:spPr>
          <a:xfrm>
            <a:off x="838200" y="1420926"/>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6. Chức năng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87" name="Google Shape;587;p55"/>
          <p:cNvSpPr/>
          <p:nvPr/>
        </p:nvSpPr>
        <p:spPr>
          <a:xfrm>
            <a:off x="7426512" y="3534389"/>
            <a:ext cx="4765488" cy="3326097"/>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588" name="Google Shape;588;p55"/>
          <p:cNvPicPr preferRelativeResize="0"/>
          <p:nvPr/>
        </p:nvPicPr>
        <p:blipFill rotWithShape="1">
          <a:blip r:embed="rId3">
            <a:alphaModFix/>
          </a:blip>
          <a:srcRect/>
          <a:stretch/>
        </p:blipFill>
        <p:spPr>
          <a:xfrm>
            <a:off x="4900441" y="2377834"/>
            <a:ext cx="2456428" cy="3851469"/>
          </a:xfrm>
          <a:prstGeom prst="rect">
            <a:avLst/>
          </a:prstGeom>
          <a:noFill/>
          <a:ln>
            <a:noFill/>
          </a:ln>
        </p:spPr>
      </p:pic>
      <p:pic>
        <p:nvPicPr>
          <p:cNvPr id="589" name="Google Shape;589;p55"/>
          <p:cNvPicPr preferRelativeResize="0"/>
          <p:nvPr/>
        </p:nvPicPr>
        <p:blipFill rotWithShape="1">
          <a:blip r:embed="rId4">
            <a:alphaModFix/>
          </a:blip>
          <a:srcRect/>
          <a:stretch/>
        </p:blipFill>
        <p:spPr>
          <a:xfrm>
            <a:off x="3505200" y="2034075"/>
            <a:ext cx="1038002" cy="1116870"/>
          </a:xfrm>
          <a:prstGeom prst="rect">
            <a:avLst/>
          </a:prstGeom>
          <a:noFill/>
          <a:ln>
            <a:noFill/>
          </a:ln>
        </p:spPr>
      </p:pic>
      <p:sp>
        <p:nvSpPr>
          <p:cNvPr id="590" name="Google Shape;590;p55"/>
          <p:cNvSpPr txBox="1"/>
          <p:nvPr/>
        </p:nvSpPr>
        <p:spPr>
          <a:xfrm>
            <a:off x="3724717" y="6358414"/>
            <a:ext cx="4840181"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1" u="none" strike="noStrike" kern="0" cap="none" spc="0" normalizeH="0" baseline="0" noProof="0">
                <a:ln>
                  <a:noFill/>
                </a:ln>
                <a:solidFill>
                  <a:srgbClr val="002060"/>
                </a:solidFill>
                <a:effectLst/>
                <a:uLnTx/>
                <a:uFillTx/>
                <a:latin typeface="UTM Avo" panose="02040603050506020204" pitchFamily="18" charset="0"/>
                <a:cs typeface="Arial"/>
                <a:sym typeface="Arial"/>
              </a:rPr>
              <a:t>Quá trình quang hợp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91" name="Google Shape;591;p55"/>
          <p:cNvSpPr/>
          <p:nvPr/>
        </p:nvSpPr>
        <p:spPr>
          <a:xfrm>
            <a:off x="381000" y="3285731"/>
            <a:ext cx="3343717" cy="819955"/>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2060"/>
                </a:solidFill>
                <a:effectLst/>
                <a:uLnTx/>
                <a:uFillTx/>
                <a:latin typeface="UTM Avo" panose="02040603050506020204" pitchFamily="18" charset="0"/>
                <a:cs typeface="Arial"/>
                <a:sym typeface="Arial"/>
              </a:rPr>
              <a:t>Ánh sáng mặt trời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92" name="Google Shape;592;p55"/>
          <p:cNvSpPr/>
          <p:nvPr/>
        </p:nvSpPr>
        <p:spPr>
          <a:xfrm>
            <a:off x="8019747" y="3370828"/>
            <a:ext cx="3038917" cy="819955"/>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2060"/>
                </a:solidFill>
                <a:effectLst/>
                <a:uLnTx/>
                <a:uFillTx/>
                <a:latin typeface="UTM Avo" panose="02040603050506020204" pitchFamily="18" charset="0"/>
                <a:cs typeface="Arial"/>
                <a:sym typeface="Arial"/>
              </a:rPr>
              <a:t>Khí các-bo-nic</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593" name="Google Shape;593;p55"/>
          <p:cNvSpPr/>
          <p:nvPr/>
        </p:nvSpPr>
        <p:spPr>
          <a:xfrm>
            <a:off x="381000" y="4716279"/>
            <a:ext cx="3343717" cy="819955"/>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2060"/>
                </a:solidFill>
                <a:effectLst/>
                <a:uLnTx/>
                <a:uFillTx/>
                <a:latin typeface="UTM Avo" panose="02040603050506020204" pitchFamily="18" charset="0"/>
                <a:cs typeface="Arial"/>
                <a:sym typeface="Arial"/>
              </a:rPr>
              <a:t>Nước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cxnSp>
        <p:nvCxnSpPr>
          <p:cNvPr id="594" name="Google Shape;594;p55"/>
          <p:cNvCxnSpPr/>
          <p:nvPr/>
        </p:nvCxnSpPr>
        <p:spPr>
          <a:xfrm>
            <a:off x="3724717" y="3661681"/>
            <a:ext cx="1996574" cy="303963"/>
          </a:xfrm>
          <a:prstGeom prst="straightConnector1">
            <a:avLst/>
          </a:prstGeom>
          <a:noFill/>
          <a:ln w="38100" cap="flat" cmpd="sng">
            <a:solidFill>
              <a:srgbClr val="C00000"/>
            </a:solidFill>
            <a:prstDash val="solid"/>
            <a:round/>
            <a:headEnd type="none" w="sm" len="sm"/>
            <a:tailEnd type="triangle" w="med" len="med"/>
          </a:ln>
        </p:spPr>
      </p:cxnSp>
      <p:cxnSp>
        <p:nvCxnSpPr>
          <p:cNvPr id="595" name="Google Shape;595;p55"/>
          <p:cNvCxnSpPr/>
          <p:nvPr/>
        </p:nvCxnSpPr>
        <p:spPr>
          <a:xfrm rot="10800000" flipH="1">
            <a:off x="3706567" y="4804628"/>
            <a:ext cx="2014725" cy="351419"/>
          </a:xfrm>
          <a:prstGeom prst="straightConnector1">
            <a:avLst/>
          </a:prstGeom>
          <a:noFill/>
          <a:ln w="38100" cap="flat" cmpd="sng">
            <a:solidFill>
              <a:srgbClr val="C00000"/>
            </a:solidFill>
            <a:prstDash val="solid"/>
            <a:round/>
            <a:headEnd type="none" w="sm" len="sm"/>
            <a:tailEnd type="triangle" w="med" len="med"/>
          </a:ln>
        </p:spPr>
      </p:cxnSp>
      <p:cxnSp>
        <p:nvCxnSpPr>
          <p:cNvPr id="596" name="Google Shape;596;p55"/>
          <p:cNvCxnSpPr>
            <a:stCxn id="592" idx="1"/>
          </p:cNvCxnSpPr>
          <p:nvPr/>
        </p:nvCxnSpPr>
        <p:spPr>
          <a:xfrm flipH="1">
            <a:off x="6688347" y="3780806"/>
            <a:ext cx="1331400" cy="825900"/>
          </a:xfrm>
          <a:prstGeom prst="straightConnector1">
            <a:avLst/>
          </a:prstGeom>
          <a:noFill/>
          <a:ln w="38100" cap="flat" cmpd="sng">
            <a:solidFill>
              <a:srgbClr val="C00000"/>
            </a:solidFill>
            <a:prstDash val="solid"/>
            <a:round/>
            <a:headEnd type="none" w="sm" len="sm"/>
            <a:tailEnd type="triangle" w="med" len="med"/>
          </a:ln>
        </p:spPr>
      </p:cxnSp>
      <p:cxnSp>
        <p:nvCxnSpPr>
          <p:cNvPr id="597" name="Google Shape;597;p55"/>
          <p:cNvCxnSpPr/>
          <p:nvPr/>
        </p:nvCxnSpPr>
        <p:spPr>
          <a:xfrm>
            <a:off x="6999961" y="5010048"/>
            <a:ext cx="1774614" cy="617989"/>
          </a:xfrm>
          <a:prstGeom prst="straightConnector1">
            <a:avLst/>
          </a:prstGeom>
          <a:noFill/>
          <a:ln w="57150" cap="flat" cmpd="sng">
            <a:solidFill>
              <a:srgbClr val="C00000"/>
            </a:solidFill>
            <a:prstDash val="solid"/>
            <a:round/>
            <a:headEnd type="none" w="sm" len="sm"/>
            <a:tailEnd type="triangle" w="med" len="med"/>
          </a:ln>
        </p:spPr>
      </p:cxnSp>
      <p:sp>
        <p:nvSpPr>
          <p:cNvPr id="598" name="Google Shape;598;p55"/>
          <p:cNvSpPr/>
          <p:nvPr/>
        </p:nvSpPr>
        <p:spPr>
          <a:xfrm>
            <a:off x="5055767" y="3392137"/>
            <a:ext cx="2117579" cy="2144096"/>
          </a:xfrm>
          <a:prstGeom prst="ellipse">
            <a:avLst/>
          </a:prstGeom>
          <a:noFill/>
          <a:ln w="5715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599" name="Google Shape;599;p55"/>
          <p:cNvSpPr/>
          <p:nvPr/>
        </p:nvSpPr>
        <p:spPr>
          <a:xfrm>
            <a:off x="8772083" y="4921160"/>
            <a:ext cx="3038917" cy="1308142"/>
          </a:xfrm>
          <a:prstGeom prst="roundRect">
            <a:avLst>
              <a:gd name="adj" fmla="val 16667"/>
            </a:avLst>
          </a:prstGeom>
          <a:solidFill>
            <a:srgbClr val="B3C6E7"/>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2060"/>
                </a:solidFill>
                <a:effectLst/>
                <a:uLnTx/>
                <a:uFillTx/>
                <a:latin typeface="UTM Avo" panose="02040603050506020204" pitchFamily="18" charset="0"/>
                <a:cs typeface="Arial"/>
                <a:sym typeface="Arial"/>
              </a:rPr>
              <a:t>Dinh dưỡng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2060"/>
                </a:solidFill>
                <a:effectLst/>
                <a:uLnTx/>
                <a:uFillTx/>
                <a:latin typeface="UTM Avo" panose="02040603050506020204" pitchFamily="18" charset="0"/>
                <a:cs typeface="Arial"/>
                <a:sym typeface="Arial"/>
              </a:rPr>
              <a:t>để nuôi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3"/>
        <p:cNvGrpSpPr/>
        <p:nvPr/>
      </p:nvGrpSpPr>
      <p:grpSpPr>
        <a:xfrm>
          <a:off x="0" y="0"/>
          <a:ext cx="0" cy="0"/>
          <a:chOff x="0" y="0"/>
          <a:chExt cx="0" cy="0"/>
        </a:xfrm>
      </p:grpSpPr>
      <p:sp>
        <p:nvSpPr>
          <p:cNvPr id="604" name="Google Shape;604;p56"/>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605" name="Google Shape;605;p56"/>
          <p:cNvSpPr txBox="1"/>
          <p:nvPr/>
        </p:nvSpPr>
        <p:spPr>
          <a:xfrm>
            <a:off x="838200" y="1447800"/>
            <a:ext cx="10231079"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6. Chức năng của lá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606" name="Google Shape;606;p56"/>
          <p:cNvPicPr preferRelativeResize="0"/>
          <p:nvPr/>
        </p:nvPicPr>
        <p:blipFill rotWithShape="1">
          <a:blip r:embed="rId3">
            <a:alphaModFix/>
          </a:blip>
          <a:srcRect/>
          <a:stretch/>
        </p:blipFill>
        <p:spPr>
          <a:xfrm>
            <a:off x="838200" y="2295818"/>
            <a:ext cx="5073034" cy="3977371"/>
          </a:xfrm>
          <a:prstGeom prst="roundRect">
            <a:avLst>
              <a:gd name="adj" fmla="val 16667"/>
            </a:avLst>
          </a:prstGeom>
          <a:noFill/>
          <a:ln>
            <a:noFill/>
          </a:ln>
        </p:spPr>
      </p:pic>
      <p:sp>
        <p:nvSpPr>
          <p:cNvPr id="607" name="Google Shape;607;p56"/>
          <p:cNvSpPr/>
          <p:nvPr/>
        </p:nvSpPr>
        <p:spPr>
          <a:xfrm>
            <a:off x="6696043" y="1862927"/>
            <a:ext cx="5181601" cy="2023273"/>
          </a:xfrm>
          <a:prstGeom prst="wedgeRoundRectCallout">
            <a:avLst>
              <a:gd name="adj1" fmla="val -57578"/>
              <a:gd name="adj2" fmla="val 44521"/>
              <a:gd name="adj3" fmla="val 16667"/>
            </a:avLst>
          </a:prstGeom>
          <a:solidFill>
            <a:srgbClr val="FFFF99"/>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Có chức năng quang hợp dưới ánh sáng mặt trời để tổng hợp chất dinh dưỡng.</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08" name="Google Shape;608;p56"/>
          <p:cNvSpPr/>
          <p:nvPr/>
        </p:nvSpPr>
        <p:spPr>
          <a:xfrm>
            <a:off x="6678459" y="4702315"/>
            <a:ext cx="5199186" cy="1570874"/>
          </a:xfrm>
          <a:prstGeom prst="wedgeRoundRectCallout">
            <a:avLst>
              <a:gd name="adj1" fmla="val -57326"/>
              <a:gd name="adj2" fmla="val -46966"/>
              <a:gd name="adj3" fmla="val 16667"/>
            </a:avLst>
          </a:prstGeom>
          <a:solidFill>
            <a:srgbClr val="FFFF99"/>
          </a:solidFill>
          <a:ln w="381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Trao đổi khí với môi trường và thoát hơi nước.</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0"/>
        <p:cNvGrpSpPr/>
        <p:nvPr/>
      </p:nvGrpSpPr>
      <p:grpSpPr>
        <a:xfrm>
          <a:off x="0" y="0"/>
          <a:ext cx="0" cy="0"/>
          <a:chOff x="0" y="0"/>
          <a:chExt cx="0" cy="0"/>
        </a:xfrm>
      </p:grpSpPr>
      <p:sp>
        <p:nvSpPr>
          <p:cNvPr id="111" name="Google Shape;111;p17"/>
          <p:cNvSpPr txBox="1"/>
          <p:nvPr/>
        </p:nvSpPr>
        <p:spPr>
          <a:xfrm>
            <a:off x="914401" y="1524000"/>
            <a:ext cx="10054911"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1. Đặc điểm của rễ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12" name="Google Shape;112;p17"/>
          <p:cNvSpPr txBox="1"/>
          <p:nvPr/>
        </p:nvSpPr>
        <p:spPr>
          <a:xfrm>
            <a:off x="886326" y="2046268"/>
            <a:ext cx="11277600" cy="1200288"/>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50000"/>
              </a:lnSpc>
              <a:spcBef>
                <a:spcPts val="0"/>
              </a:spcBef>
              <a:spcAft>
                <a:spcPts val="0"/>
              </a:spcAft>
              <a:buClr>
                <a:srgbClr val="000000"/>
              </a:buClr>
              <a:buSzPts val="3200"/>
              <a:buFont typeface="Noto Sans Symbols"/>
              <a:buChar char="⮚"/>
              <a:tabLst/>
              <a:defRPr/>
            </a:pPr>
            <a:r>
              <a:rPr kumimoji="0" lang="en-US" sz="24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hình 1, 2 trong SGK trang 61 và chỉ ra điểm khác nhau giữa </a:t>
            </a:r>
          </a:p>
          <a:p>
            <a:pPr marL="0" marR="0" lvl="0" indent="0" algn="l" defTabSz="914400" rtl="0" eaLnBrk="1" fontAlgn="auto" latinLnBrk="0" hangingPunct="1">
              <a:lnSpc>
                <a:spcPct val="150000"/>
              </a:lnSpc>
              <a:spcBef>
                <a:spcPts val="0"/>
              </a:spcBef>
              <a:spcAft>
                <a:spcPts val="0"/>
              </a:spcAft>
              <a:buClr>
                <a:srgbClr val="000000"/>
              </a:buClr>
              <a:buSzPts val="3200"/>
              <a:buFont typeface="Arial"/>
              <a:buNone/>
              <a:tabLst/>
              <a:defRPr/>
            </a:pPr>
            <a:r>
              <a:rPr kumimoji="0" lang="en-US" sz="24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rễ cây hành và rễ cây cải: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113" name="Google Shape;113;p17"/>
          <p:cNvPicPr preferRelativeResize="0"/>
          <p:nvPr/>
        </p:nvPicPr>
        <p:blipFill rotWithShape="1">
          <a:blip r:embed="rId3">
            <a:alphaModFix/>
          </a:blip>
          <a:srcRect l="11576" t="31886" r="50337" b="8311"/>
          <a:stretch/>
        </p:blipFill>
        <p:spPr>
          <a:xfrm>
            <a:off x="939801" y="3221156"/>
            <a:ext cx="4777177" cy="3205397"/>
          </a:xfrm>
          <a:prstGeom prst="rect">
            <a:avLst/>
          </a:prstGeom>
          <a:noFill/>
          <a:ln>
            <a:noFill/>
          </a:ln>
        </p:spPr>
      </p:pic>
      <p:pic>
        <p:nvPicPr>
          <p:cNvPr id="114" name="Google Shape;114;p17"/>
          <p:cNvPicPr preferRelativeResize="0"/>
          <p:nvPr/>
        </p:nvPicPr>
        <p:blipFill rotWithShape="1">
          <a:blip r:embed="rId3">
            <a:alphaModFix/>
          </a:blip>
          <a:srcRect l="49571" t="31055" r="10299" b="7776"/>
          <a:stretch/>
        </p:blipFill>
        <p:spPr>
          <a:xfrm>
            <a:off x="6293665" y="3202581"/>
            <a:ext cx="4650247" cy="3242545"/>
          </a:xfrm>
          <a:prstGeom prst="rect">
            <a:avLst/>
          </a:prstGeom>
          <a:noFill/>
          <a:ln>
            <a:noFill/>
          </a:ln>
        </p:spPr>
      </p:pic>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2"/>
        <p:cNvGrpSpPr/>
        <p:nvPr/>
      </p:nvGrpSpPr>
      <p:grpSpPr>
        <a:xfrm>
          <a:off x="0" y="0"/>
          <a:ext cx="0" cy="0"/>
          <a:chOff x="0" y="0"/>
          <a:chExt cx="0" cy="0"/>
        </a:xfrm>
      </p:grpSpPr>
      <p:sp>
        <p:nvSpPr>
          <p:cNvPr id="613" name="Google Shape;613;p57"/>
          <p:cNvSpPr txBox="1"/>
          <p:nvPr/>
        </p:nvSpPr>
        <p:spPr>
          <a:xfrm>
            <a:off x="914400" y="16002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7. Đặc điểm của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614" name="Google Shape;614;p57"/>
          <p:cNvPicPr preferRelativeResize="0"/>
          <p:nvPr/>
        </p:nvPicPr>
        <p:blipFill rotWithShape="1">
          <a:blip r:embed="rId3">
            <a:alphaModFix/>
          </a:blip>
          <a:srcRect l="23648" t="25147" r="15053"/>
          <a:stretch/>
        </p:blipFill>
        <p:spPr>
          <a:xfrm>
            <a:off x="6324598" y="1600200"/>
            <a:ext cx="5867401" cy="5257800"/>
          </a:xfrm>
          <a:prstGeom prst="rect">
            <a:avLst/>
          </a:prstGeom>
          <a:noFill/>
          <a:ln>
            <a:noFill/>
          </a:ln>
        </p:spPr>
      </p:pic>
      <p:sp>
        <p:nvSpPr>
          <p:cNvPr id="615" name="Google Shape;615;p57"/>
          <p:cNvSpPr txBox="1"/>
          <p:nvPr/>
        </p:nvSpPr>
        <p:spPr>
          <a:xfrm>
            <a:off x="152400" y="2092602"/>
            <a:ext cx="6400799" cy="341627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Thảo luận nhóm: </a:t>
            </a: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các hình 1 – 5 trang 69 SGK và trả lời câu hỏi:</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Chỉ và nói các bộ phận của hoa.</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So sánh về kích thước, màu sắc, mùi hương của các hoa trong mỗi hình.</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9"/>
        <p:cNvGrpSpPr/>
        <p:nvPr/>
      </p:nvGrpSpPr>
      <p:grpSpPr>
        <a:xfrm>
          <a:off x="0" y="0"/>
          <a:ext cx="0" cy="0"/>
          <a:chOff x="0" y="0"/>
          <a:chExt cx="0" cy="0"/>
        </a:xfrm>
      </p:grpSpPr>
      <p:sp>
        <p:nvSpPr>
          <p:cNvPr id="620" name="Google Shape;620;p58"/>
          <p:cNvSpPr txBox="1"/>
          <p:nvPr/>
        </p:nvSpPr>
        <p:spPr>
          <a:xfrm>
            <a:off x="789959" y="1515972"/>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7. Đặc điểm của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21" name="Google Shape;621;p58"/>
          <p:cNvSpPr/>
          <p:nvPr/>
        </p:nvSpPr>
        <p:spPr>
          <a:xfrm>
            <a:off x="7162800" y="3124200"/>
            <a:ext cx="5029200" cy="3733800"/>
          </a:xfrm>
          <a:prstGeom prst="rect">
            <a:avLst/>
          </a:prstGeom>
          <a:solidFill>
            <a:srgbClr val="FFFAF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grpSp>
        <p:nvGrpSpPr>
          <p:cNvPr id="622" name="Google Shape;622;p58"/>
          <p:cNvGrpSpPr/>
          <p:nvPr/>
        </p:nvGrpSpPr>
        <p:grpSpPr>
          <a:xfrm>
            <a:off x="581640" y="1752600"/>
            <a:ext cx="10896601" cy="5000426"/>
            <a:chOff x="1524402" y="3015308"/>
            <a:chExt cx="14251170" cy="6213190"/>
          </a:xfrm>
        </p:grpSpPr>
        <p:sp>
          <p:nvSpPr>
            <p:cNvPr id="623" name="Google Shape;623;p58"/>
            <p:cNvSpPr/>
            <p:nvPr/>
          </p:nvSpPr>
          <p:spPr>
            <a:xfrm>
              <a:off x="13262477" y="5405628"/>
              <a:ext cx="2513094" cy="910409"/>
            </a:xfrm>
            <a:prstGeom prst="roundRect">
              <a:avLst>
                <a:gd name="adj" fmla="val 16667"/>
              </a:avLst>
            </a:prstGeom>
            <a:solidFill>
              <a:srgbClr val="FECAC6"/>
            </a:solidFill>
            <a:ln w="38100" cap="flat" cmpd="sng">
              <a:solidFill>
                <a:srgbClr val="F7CA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Đài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624" name="Google Shape;624;p58"/>
            <p:cNvGrpSpPr/>
            <p:nvPr/>
          </p:nvGrpSpPr>
          <p:grpSpPr>
            <a:xfrm>
              <a:off x="1524402" y="3015308"/>
              <a:ext cx="14251170" cy="6213190"/>
              <a:chOff x="1524402" y="3015308"/>
              <a:chExt cx="14251170" cy="6213190"/>
            </a:xfrm>
          </p:grpSpPr>
          <p:pic>
            <p:nvPicPr>
              <p:cNvPr id="625" name="Google Shape;625;p58"/>
              <p:cNvPicPr preferRelativeResize="0"/>
              <p:nvPr/>
            </p:nvPicPr>
            <p:blipFill rotWithShape="1">
              <a:blip r:embed="rId3">
                <a:alphaModFix/>
              </a:blip>
              <a:srcRect/>
              <a:stretch/>
            </p:blipFill>
            <p:spPr>
              <a:xfrm>
                <a:off x="4648201" y="3015308"/>
                <a:ext cx="6781801" cy="6213190"/>
              </a:xfrm>
              <a:prstGeom prst="rect">
                <a:avLst/>
              </a:prstGeom>
              <a:noFill/>
              <a:ln>
                <a:noFill/>
              </a:ln>
            </p:spPr>
          </p:pic>
          <p:sp>
            <p:nvSpPr>
              <p:cNvPr id="626" name="Google Shape;626;p58"/>
              <p:cNvSpPr/>
              <p:nvPr/>
            </p:nvSpPr>
            <p:spPr>
              <a:xfrm>
                <a:off x="4584790" y="8128379"/>
                <a:ext cx="3887234" cy="1023126"/>
              </a:xfrm>
              <a:prstGeom prst="roundRect">
                <a:avLst>
                  <a:gd name="adj" fmla="val 16667"/>
                </a:avLst>
              </a:prstGeom>
              <a:solidFill>
                <a:srgbClr val="F7CAAC"/>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2060"/>
                    </a:solidFill>
                    <a:effectLst/>
                    <a:uLnTx/>
                    <a:uFillTx/>
                    <a:latin typeface="UTM Avo" panose="02040603050506020204" pitchFamily="18" charset="0"/>
                    <a:cs typeface="Arial"/>
                    <a:sym typeface="Arial"/>
                  </a:rPr>
                  <a:t>Hoa râm bụt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27" name="Google Shape;627;p58"/>
              <p:cNvSpPr/>
              <p:nvPr/>
            </p:nvSpPr>
            <p:spPr>
              <a:xfrm>
                <a:off x="1570048" y="4102158"/>
                <a:ext cx="3223458" cy="910410"/>
              </a:xfrm>
              <a:prstGeom prst="roundRect">
                <a:avLst>
                  <a:gd name="adj" fmla="val 16667"/>
                </a:avLst>
              </a:prstGeom>
              <a:solidFill>
                <a:srgbClr val="FECAC6"/>
              </a:solidFill>
              <a:ln w="38100" cap="flat" cmpd="sng">
                <a:solidFill>
                  <a:srgbClr val="F7CA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Nhuỵ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28" name="Google Shape;628;p58"/>
              <p:cNvSpPr/>
              <p:nvPr/>
            </p:nvSpPr>
            <p:spPr>
              <a:xfrm>
                <a:off x="1524402" y="6104203"/>
                <a:ext cx="2727870" cy="910410"/>
              </a:xfrm>
              <a:prstGeom prst="roundRect">
                <a:avLst>
                  <a:gd name="adj" fmla="val 16667"/>
                </a:avLst>
              </a:prstGeom>
              <a:solidFill>
                <a:srgbClr val="FECAC6"/>
              </a:solidFill>
              <a:ln w="38100" cap="flat" cmpd="sng">
                <a:solidFill>
                  <a:srgbClr val="F7CA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Nhị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29" name="Google Shape;629;p58"/>
              <p:cNvSpPr/>
              <p:nvPr/>
            </p:nvSpPr>
            <p:spPr>
              <a:xfrm>
                <a:off x="12061618" y="3271837"/>
                <a:ext cx="3090134" cy="910410"/>
              </a:xfrm>
              <a:prstGeom prst="roundRect">
                <a:avLst>
                  <a:gd name="adj" fmla="val 16667"/>
                </a:avLst>
              </a:prstGeom>
              <a:solidFill>
                <a:srgbClr val="FECAC6"/>
              </a:solidFill>
              <a:ln w="38100" cap="flat" cmpd="sng">
                <a:solidFill>
                  <a:srgbClr val="F7CA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Cánh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30" name="Google Shape;630;p58"/>
              <p:cNvSpPr/>
              <p:nvPr/>
            </p:nvSpPr>
            <p:spPr>
              <a:xfrm>
                <a:off x="12192000" y="7823113"/>
                <a:ext cx="3583572" cy="910410"/>
              </a:xfrm>
              <a:prstGeom prst="roundRect">
                <a:avLst>
                  <a:gd name="adj" fmla="val 16667"/>
                </a:avLst>
              </a:prstGeom>
              <a:solidFill>
                <a:srgbClr val="FECAC6"/>
              </a:solidFill>
              <a:ln w="38100" cap="flat" cmpd="sng">
                <a:solidFill>
                  <a:srgbClr val="F7CA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Cuống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cxnSp>
            <p:nvCxnSpPr>
              <p:cNvPr id="631" name="Google Shape;631;p58"/>
              <p:cNvCxnSpPr>
                <a:stCxn id="627" idx="3"/>
              </p:cNvCxnSpPr>
              <p:nvPr/>
            </p:nvCxnSpPr>
            <p:spPr>
              <a:xfrm rot="10800000" flipH="1">
                <a:off x="4793506" y="3817863"/>
                <a:ext cx="1734901" cy="739500"/>
              </a:xfrm>
              <a:prstGeom prst="straightConnector1">
                <a:avLst/>
              </a:prstGeom>
              <a:noFill/>
              <a:ln w="38100" cap="flat" cmpd="sng">
                <a:solidFill>
                  <a:srgbClr val="C00000"/>
                </a:solidFill>
                <a:prstDash val="solid"/>
                <a:round/>
                <a:headEnd type="none" w="sm" len="sm"/>
                <a:tailEnd type="triangle" w="med" len="med"/>
              </a:ln>
            </p:spPr>
          </p:cxnSp>
          <p:cxnSp>
            <p:nvCxnSpPr>
              <p:cNvPr id="632" name="Google Shape;632;p58"/>
              <p:cNvCxnSpPr/>
              <p:nvPr/>
            </p:nvCxnSpPr>
            <p:spPr>
              <a:xfrm rot="10800000" flipH="1">
                <a:off x="4299667" y="4155983"/>
                <a:ext cx="2329733" cy="2299946"/>
              </a:xfrm>
              <a:prstGeom prst="straightConnector1">
                <a:avLst/>
              </a:prstGeom>
              <a:noFill/>
              <a:ln w="38100" cap="flat" cmpd="sng">
                <a:solidFill>
                  <a:srgbClr val="C00000"/>
                </a:solidFill>
                <a:prstDash val="solid"/>
                <a:round/>
                <a:headEnd type="none" w="sm" len="sm"/>
                <a:tailEnd type="triangle" w="med" len="med"/>
              </a:ln>
            </p:spPr>
          </p:cxnSp>
          <p:cxnSp>
            <p:nvCxnSpPr>
              <p:cNvPr id="633" name="Google Shape;633;p58"/>
              <p:cNvCxnSpPr/>
              <p:nvPr/>
            </p:nvCxnSpPr>
            <p:spPr>
              <a:xfrm rot="10800000">
                <a:off x="8705394" y="5833033"/>
                <a:ext cx="4557083" cy="63249"/>
              </a:xfrm>
              <a:prstGeom prst="straightConnector1">
                <a:avLst/>
              </a:prstGeom>
              <a:noFill/>
              <a:ln w="38100" cap="flat" cmpd="sng">
                <a:solidFill>
                  <a:srgbClr val="C00000"/>
                </a:solidFill>
                <a:prstDash val="solid"/>
                <a:round/>
                <a:headEnd type="none" w="sm" len="sm"/>
                <a:tailEnd type="triangle" w="med" len="med"/>
              </a:ln>
            </p:spPr>
          </p:cxnSp>
          <p:cxnSp>
            <p:nvCxnSpPr>
              <p:cNvPr id="634" name="Google Shape;634;p58"/>
              <p:cNvCxnSpPr>
                <a:stCxn id="630" idx="1"/>
              </p:cNvCxnSpPr>
              <p:nvPr/>
            </p:nvCxnSpPr>
            <p:spPr>
              <a:xfrm rot="10800000">
                <a:off x="9296400" y="6820018"/>
                <a:ext cx="2895600" cy="1458300"/>
              </a:xfrm>
              <a:prstGeom prst="straightConnector1">
                <a:avLst/>
              </a:prstGeom>
              <a:noFill/>
              <a:ln w="38100" cap="flat" cmpd="sng">
                <a:solidFill>
                  <a:srgbClr val="C00000"/>
                </a:solidFill>
                <a:prstDash val="solid"/>
                <a:round/>
                <a:headEnd type="none" w="sm" len="sm"/>
                <a:tailEnd type="triangle" w="med" len="med"/>
              </a:ln>
            </p:spPr>
          </p:cxnSp>
          <p:cxnSp>
            <p:nvCxnSpPr>
              <p:cNvPr id="635" name="Google Shape;635;p58"/>
              <p:cNvCxnSpPr>
                <a:cxnSpLocks/>
                <a:stCxn id="629" idx="1"/>
              </p:cNvCxnSpPr>
              <p:nvPr/>
            </p:nvCxnSpPr>
            <p:spPr>
              <a:xfrm flipH="1">
                <a:off x="9932285" y="3727043"/>
                <a:ext cx="2129332" cy="375115"/>
              </a:xfrm>
              <a:prstGeom prst="straightConnector1">
                <a:avLst/>
              </a:prstGeom>
              <a:noFill/>
              <a:ln w="38100" cap="flat" cmpd="sng">
                <a:solidFill>
                  <a:srgbClr val="C00000"/>
                </a:solidFill>
                <a:prstDash val="solid"/>
                <a:round/>
                <a:headEnd type="none" w="sm" len="sm"/>
                <a:tailEnd type="triangle" w="med" len="med"/>
              </a:ln>
            </p:spPr>
          </p:cxnSp>
        </p:grpSp>
      </p:gr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9"/>
        <p:cNvGrpSpPr/>
        <p:nvPr/>
      </p:nvGrpSpPr>
      <p:grpSpPr>
        <a:xfrm>
          <a:off x="0" y="0"/>
          <a:ext cx="0" cy="0"/>
          <a:chOff x="0" y="0"/>
          <a:chExt cx="0" cy="0"/>
        </a:xfrm>
      </p:grpSpPr>
      <p:sp>
        <p:nvSpPr>
          <p:cNvPr id="640" name="Google Shape;640;p59"/>
          <p:cNvSpPr/>
          <p:nvPr/>
        </p:nvSpPr>
        <p:spPr>
          <a:xfrm>
            <a:off x="7162800" y="3124200"/>
            <a:ext cx="5029200" cy="3733800"/>
          </a:xfrm>
          <a:prstGeom prst="rect">
            <a:avLst/>
          </a:prstGeom>
          <a:solidFill>
            <a:srgbClr val="FFFAF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641" name="Google Shape;641;p59"/>
          <p:cNvSpPr txBox="1"/>
          <p:nvPr/>
        </p:nvSpPr>
        <p:spPr>
          <a:xfrm>
            <a:off x="838200" y="1487197"/>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7. Đặc điểm của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42" name="Google Shape;642;p59"/>
          <p:cNvSpPr txBox="1"/>
          <p:nvPr/>
        </p:nvSpPr>
        <p:spPr>
          <a:xfrm>
            <a:off x="4114800" y="2117408"/>
            <a:ext cx="1112520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3200"/>
              <a:buFont typeface="Noto Sans Symbols"/>
              <a:buChar char="⮚"/>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một số loài hoa trong tự nhiên: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643" name="Google Shape;643;p59"/>
          <p:cNvGrpSpPr/>
          <p:nvPr/>
        </p:nvGrpSpPr>
        <p:grpSpPr>
          <a:xfrm>
            <a:off x="30480" y="2438400"/>
            <a:ext cx="3445548" cy="4399280"/>
            <a:chOff x="2358339" y="3848099"/>
            <a:chExt cx="4096215" cy="5081542"/>
          </a:xfrm>
        </p:grpSpPr>
        <p:pic>
          <p:nvPicPr>
            <p:cNvPr id="644" name="Google Shape;644;p59"/>
            <p:cNvPicPr preferRelativeResize="0"/>
            <p:nvPr/>
          </p:nvPicPr>
          <p:blipFill rotWithShape="1">
            <a:blip r:embed="rId3">
              <a:alphaModFix/>
            </a:blip>
            <a:srcRect t="5660"/>
            <a:stretch/>
          </p:blipFill>
          <p:spPr>
            <a:xfrm>
              <a:off x="2853639" y="3848099"/>
              <a:ext cx="3600915" cy="4456993"/>
            </a:xfrm>
            <a:prstGeom prst="rect">
              <a:avLst/>
            </a:prstGeom>
            <a:noFill/>
            <a:ln>
              <a:noFill/>
            </a:ln>
          </p:spPr>
        </p:pic>
        <p:grpSp>
          <p:nvGrpSpPr>
            <p:cNvPr id="645" name="Google Shape;645;p59"/>
            <p:cNvGrpSpPr/>
            <p:nvPr/>
          </p:nvGrpSpPr>
          <p:grpSpPr>
            <a:xfrm>
              <a:off x="2358339" y="7992554"/>
              <a:ext cx="3895958" cy="937087"/>
              <a:chOff x="1819042" y="8321213"/>
              <a:chExt cx="3895958" cy="937087"/>
            </a:xfrm>
          </p:grpSpPr>
          <p:sp>
            <p:nvSpPr>
              <p:cNvPr id="646" name="Google Shape;646;p59"/>
              <p:cNvSpPr/>
              <p:nvPr/>
            </p:nvSpPr>
            <p:spPr>
              <a:xfrm>
                <a:off x="2506150" y="8393453"/>
                <a:ext cx="3208850" cy="864847"/>
              </a:xfrm>
              <a:prstGeom prst="roundRect">
                <a:avLst>
                  <a:gd name="adj" fmla="val 16667"/>
                </a:avLst>
              </a:prstGeom>
              <a:solidFill>
                <a:srgbClr val="BBD6EE"/>
              </a:solidFill>
              <a:ln w="25400" cap="flat" cmpd="sng">
                <a:solidFill>
                  <a:srgbClr val="BBD6E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Hoa hồng</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47" name="Google Shape;647;p59"/>
              <p:cNvSpPr/>
              <p:nvPr/>
            </p:nvSpPr>
            <p:spPr>
              <a:xfrm>
                <a:off x="1819042" y="8321213"/>
                <a:ext cx="990600" cy="914400"/>
              </a:xfrm>
              <a:prstGeom prst="ellipse">
                <a:avLst/>
              </a:prstGeom>
              <a:solidFill>
                <a:srgbClr val="EDEDED"/>
              </a:solidFill>
              <a:ln w="38100" cap="flat" cmpd="sng">
                <a:solidFill>
                  <a:srgbClr val="5252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1</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grpSp>
      <p:sp>
        <p:nvSpPr>
          <p:cNvPr id="648" name="Google Shape;648;p59"/>
          <p:cNvSpPr/>
          <p:nvPr/>
        </p:nvSpPr>
        <p:spPr>
          <a:xfrm>
            <a:off x="4891881" y="2844462"/>
            <a:ext cx="6004719" cy="889338"/>
          </a:xfrm>
          <a:prstGeom prst="roundRect">
            <a:avLst>
              <a:gd name="adj" fmla="val 16667"/>
            </a:avLst>
          </a:prstGeom>
          <a:solidFill>
            <a:srgbClr val="FECAC6"/>
          </a:solidFill>
          <a:ln w="38100" cap="flat" cmpd="sng">
            <a:solidFill>
              <a:srgbClr val="F5434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Kích thước: trung bình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49" name="Google Shape;649;p59"/>
          <p:cNvSpPr/>
          <p:nvPr/>
        </p:nvSpPr>
        <p:spPr>
          <a:xfrm>
            <a:off x="4891881" y="4248190"/>
            <a:ext cx="6004719" cy="889338"/>
          </a:xfrm>
          <a:prstGeom prst="roundRect">
            <a:avLst>
              <a:gd name="adj" fmla="val 16667"/>
            </a:avLst>
          </a:prstGeom>
          <a:solidFill>
            <a:srgbClr val="FECAC6"/>
          </a:solidFill>
          <a:ln w="38100" cap="flat" cmpd="sng">
            <a:solidFill>
              <a:srgbClr val="F5434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Màu sắc: đỏ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50" name="Google Shape;650;p59"/>
          <p:cNvSpPr/>
          <p:nvPr/>
        </p:nvSpPr>
        <p:spPr>
          <a:xfrm>
            <a:off x="4891881" y="5651918"/>
            <a:ext cx="6004719" cy="889338"/>
          </a:xfrm>
          <a:prstGeom prst="roundRect">
            <a:avLst>
              <a:gd name="adj" fmla="val 16667"/>
            </a:avLst>
          </a:prstGeom>
          <a:solidFill>
            <a:srgbClr val="FECAC6"/>
          </a:solidFill>
          <a:ln w="38100" cap="flat" cmpd="sng">
            <a:solidFill>
              <a:srgbClr val="F5434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Mùi hương: mùi thơm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4"/>
        <p:cNvGrpSpPr/>
        <p:nvPr/>
      </p:nvGrpSpPr>
      <p:grpSpPr>
        <a:xfrm>
          <a:off x="0" y="0"/>
          <a:ext cx="0" cy="0"/>
          <a:chOff x="0" y="0"/>
          <a:chExt cx="0" cy="0"/>
        </a:xfrm>
      </p:grpSpPr>
      <p:sp>
        <p:nvSpPr>
          <p:cNvPr id="655" name="Google Shape;655;p60"/>
          <p:cNvSpPr/>
          <p:nvPr/>
        </p:nvSpPr>
        <p:spPr>
          <a:xfrm>
            <a:off x="7162800" y="3124200"/>
            <a:ext cx="5029200" cy="3733800"/>
          </a:xfrm>
          <a:prstGeom prst="rect">
            <a:avLst/>
          </a:prstGeom>
          <a:solidFill>
            <a:srgbClr val="FFFAF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656" name="Google Shape;656;p60"/>
          <p:cNvSpPr txBox="1"/>
          <p:nvPr/>
        </p:nvSpPr>
        <p:spPr>
          <a:xfrm>
            <a:off x="914400" y="150001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7. Đặc điểm của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57" name="Google Shape;657;p60"/>
          <p:cNvSpPr txBox="1"/>
          <p:nvPr/>
        </p:nvSpPr>
        <p:spPr>
          <a:xfrm>
            <a:off x="4419600" y="2204261"/>
            <a:ext cx="1112520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4000"/>
              <a:buFont typeface="Noto Sans Symbols"/>
              <a:buChar char="⮚"/>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một số loài hoa trong tự nhiên: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58" name="Google Shape;658;p60"/>
          <p:cNvSpPr/>
          <p:nvPr/>
        </p:nvSpPr>
        <p:spPr>
          <a:xfrm>
            <a:off x="4727084" y="2908513"/>
            <a:ext cx="6878762" cy="911414"/>
          </a:xfrm>
          <a:prstGeom prst="roundRect">
            <a:avLst>
              <a:gd name="adj" fmla="val 16667"/>
            </a:avLst>
          </a:prstGeom>
          <a:solidFill>
            <a:srgbClr val="FBE4D4"/>
          </a:solidFill>
          <a:ln w="38100" cap="flat" cmpd="sng">
            <a:solidFill>
              <a:srgbClr val="F7CAAC"/>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Kích thước: lớn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59" name="Google Shape;659;p60"/>
          <p:cNvSpPr/>
          <p:nvPr/>
        </p:nvSpPr>
        <p:spPr>
          <a:xfrm>
            <a:off x="4727084" y="4330303"/>
            <a:ext cx="6878762" cy="911414"/>
          </a:xfrm>
          <a:prstGeom prst="roundRect">
            <a:avLst>
              <a:gd name="adj" fmla="val 16667"/>
            </a:avLst>
          </a:prstGeom>
          <a:solidFill>
            <a:srgbClr val="FBE4D4"/>
          </a:solidFill>
          <a:ln w="38100" cap="flat" cmpd="sng">
            <a:solidFill>
              <a:srgbClr val="F7CAAC"/>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Màu sắc: màu vàng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60" name="Google Shape;660;p60"/>
          <p:cNvSpPr/>
          <p:nvPr/>
        </p:nvSpPr>
        <p:spPr>
          <a:xfrm>
            <a:off x="4727084" y="5752092"/>
            <a:ext cx="6878762" cy="911414"/>
          </a:xfrm>
          <a:prstGeom prst="roundRect">
            <a:avLst>
              <a:gd name="adj" fmla="val 16667"/>
            </a:avLst>
          </a:prstGeom>
          <a:solidFill>
            <a:srgbClr val="FBE4D4"/>
          </a:solidFill>
          <a:ln w="38100" cap="flat" cmpd="sng">
            <a:solidFill>
              <a:srgbClr val="F7CAAC"/>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Mùi hương: mùi thơm hắc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661" name="Google Shape;661;p60"/>
          <p:cNvGrpSpPr/>
          <p:nvPr/>
        </p:nvGrpSpPr>
        <p:grpSpPr>
          <a:xfrm>
            <a:off x="918891" y="2728045"/>
            <a:ext cx="2819400" cy="4094786"/>
            <a:chOff x="2118360" y="3840713"/>
            <a:chExt cx="3944419" cy="5411934"/>
          </a:xfrm>
        </p:grpSpPr>
        <p:grpSp>
          <p:nvGrpSpPr>
            <p:cNvPr id="662" name="Google Shape;662;p60"/>
            <p:cNvGrpSpPr/>
            <p:nvPr/>
          </p:nvGrpSpPr>
          <p:grpSpPr>
            <a:xfrm>
              <a:off x="2166821" y="8315560"/>
              <a:ext cx="3895958" cy="937087"/>
              <a:chOff x="1819042" y="8321213"/>
              <a:chExt cx="3895958" cy="937087"/>
            </a:xfrm>
          </p:grpSpPr>
          <p:sp>
            <p:nvSpPr>
              <p:cNvPr id="663" name="Google Shape;663;p60"/>
              <p:cNvSpPr/>
              <p:nvPr/>
            </p:nvSpPr>
            <p:spPr>
              <a:xfrm>
                <a:off x="2506150" y="8393453"/>
                <a:ext cx="3208850" cy="864847"/>
              </a:xfrm>
              <a:prstGeom prst="roundRect">
                <a:avLst>
                  <a:gd name="adj" fmla="val 16667"/>
                </a:avLst>
              </a:prstGeom>
              <a:solidFill>
                <a:srgbClr val="BBD6EE"/>
              </a:solidFill>
              <a:ln w="25400" cap="flat" cmpd="sng">
                <a:solidFill>
                  <a:srgbClr val="BBD6E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Hoa li</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64" name="Google Shape;664;p60"/>
              <p:cNvSpPr/>
              <p:nvPr/>
            </p:nvSpPr>
            <p:spPr>
              <a:xfrm>
                <a:off x="1819042" y="8321213"/>
                <a:ext cx="990600" cy="914400"/>
              </a:xfrm>
              <a:prstGeom prst="ellipse">
                <a:avLst/>
              </a:prstGeom>
              <a:solidFill>
                <a:srgbClr val="EDEDED"/>
              </a:solidFill>
              <a:ln w="38100" cap="flat" cmpd="sng">
                <a:solidFill>
                  <a:srgbClr val="5252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2</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pic>
          <p:nvPicPr>
            <p:cNvPr id="665" name="Google Shape;665;p60"/>
            <p:cNvPicPr preferRelativeResize="0"/>
            <p:nvPr/>
          </p:nvPicPr>
          <p:blipFill rotWithShape="1">
            <a:blip r:embed="rId3">
              <a:alphaModFix/>
            </a:blip>
            <a:srcRect/>
            <a:stretch/>
          </p:blipFill>
          <p:spPr>
            <a:xfrm>
              <a:off x="2118360" y="3840713"/>
              <a:ext cx="3929179" cy="4510967"/>
            </a:xfrm>
            <a:prstGeom prst="rect">
              <a:avLst/>
            </a:prstGeom>
            <a:noFill/>
            <a:ln>
              <a:noFill/>
            </a:ln>
          </p:spPr>
        </p:pic>
      </p:gr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9"/>
        <p:cNvGrpSpPr/>
        <p:nvPr/>
      </p:nvGrpSpPr>
      <p:grpSpPr>
        <a:xfrm>
          <a:off x="0" y="0"/>
          <a:ext cx="0" cy="0"/>
          <a:chOff x="0" y="0"/>
          <a:chExt cx="0" cy="0"/>
        </a:xfrm>
      </p:grpSpPr>
      <p:sp>
        <p:nvSpPr>
          <p:cNvPr id="670" name="Google Shape;670;p61"/>
          <p:cNvSpPr/>
          <p:nvPr/>
        </p:nvSpPr>
        <p:spPr>
          <a:xfrm>
            <a:off x="6781800" y="3048000"/>
            <a:ext cx="5410200" cy="3810000"/>
          </a:xfrm>
          <a:prstGeom prst="rect">
            <a:avLst/>
          </a:prstGeom>
          <a:solidFill>
            <a:srgbClr val="FFFAF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671" name="Google Shape;671;p61"/>
          <p:cNvSpPr txBox="1"/>
          <p:nvPr/>
        </p:nvSpPr>
        <p:spPr>
          <a:xfrm>
            <a:off x="941759" y="153525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7. Đặc điểm của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72" name="Google Shape;672;p61"/>
          <p:cNvSpPr txBox="1"/>
          <p:nvPr/>
        </p:nvSpPr>
        <p:spPr>
          <a:xfrm>
            <a:off x="4499272" y="2297674"/>
            <a:ext cx="11125200" cy="492402"/>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3200"/>
              <a:buFont typeface="Noto Sans Symbols"/>
              <a:buChar char="⮚"/>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một số loài hoa trong tự nhiên: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73" name="Google Shape;673;p61"/>
          <p:cNvSpPr/>
          <p:nvPr/>
        </p:nvSpPr>
        <p:spPr>
          <a:xfrm>
            <a:off x="5429810" y="3024554"/>
            <a:ext cx="5410200" cy="792834"/>
          </a:xfrm>
          <a:prstGeom prst="roundRect">
            <a:avLst>
              <a:gd name="adj" fmla="val 16667"/>
            </a:avLst>
          </a:prstGeom>
          <a:solidFill>
            <a:srgbClr val="DDEAF6"/>
          </a:solidFill>
          <a:ln w="38100" cap="flat" cmpd="sng">
            <a:solidFill>
              <a:srgbClr val="BBD6EE"/>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Kích thước: lớn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74" name="Google Shape;674;p61"/>
          <p:cNvSpPr/>
          <p:nvPr/>
        </p:nvSpPr>
        <p:spPr>
          <a:xfrm>
            <a:off x="5432741" y="4344330"/>
            <a:ext cx="5410200" cy="792834"/>
          </a:xfrm>
          <a:prstGeom prst="roundRect">
            <a:avLst>
              <a:gd name="adj" fmla="val 16667"/>
            </a:avLst>
          </a:prstGeom>
          <a:solidFill>
            <a:srgbClr val="DDEAF6"/>
          </a:solidFill>
          <a:ln w="38100" cap="flat" cmpd="sng">
            <a:solidFill>
              <a:srgbClr val="BBD6EE"/>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Màu sắc: màu trắng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75" name="Google Shape;675;p61"/>
          <p:cNvSpPr/>
          <p:nvPr/>
        </p:nvSpPr>
        <p:spPr>
          <a:xfrm>
            <a:off x="5435672" y="5664105"/>
            <a:ext cx="5410200" cy="792834"/>
          </a:xfrm>
          <a:prstGeom prst="roundRect">
            <a:avLst>
              <a:gd name="adj" fmla="val 16667"/>
            </a:avLst>
          </a:prstGeom>
          <a:solidFill>
            <a:srgbClr val="DDEAF6"/>
          </a:solidFill>
          <a:ln w="38100" cap="flat" cmpd="sng">
            <a:solidFill>
              <a:srgbClr val="BBD6EE"/>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Mùi hương: mùi thơm</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676" name="Google Shape;676;p61"/>
          <p:cNvGrpSpPr/>
          <p:nvPr/>
        </p:nvGrpSpPr>
        <p:grpSpPr>
          <a:xfrm>
            <a:off x="720021" y="2757334"/>
            <a:ext cx="3583314" cy="4100665"/>
            <a:chOff x="2166821" y="3910337"/>
            <a:chExt cx="3895958" cy="5342310"/>
          </a:xfrm>
        </p:grpSpPr>
        <p:pic>
          <p:nvPicPr>
            <p:cNvPr id="677" name="Google Shape;677;p61"/>
            <p:cNvPicPr preferRelativeResize="0"/>
            <p:nvPr/>
          </p:nvPicPr>
          <p:blipFill rotWithShape="1">
            <a:blip r:embed="rId3">
              <a:alphaModFix/>
            </a:blip>
            <a:srcRect/>
            <a:stretch/>
          </p:blipFill>
          <p:spPr>
            <a:xfrm>
              <a:off x="2521390" y="3910337"/>
              <a:ext cx="3399853" cy="4537446"/>
            </a:xfrm>
            <a:prstGeom prst="roundRect">
              <a:avLst>
                <a:gd name="adj" fmla="val 16667"/>
              </a:avLst>
            </a:prstGeom>
            <a:noFill/>
            <a:ln>
              <a:noFill/>
            </a:ln>
          </p:spPr>
        </p:pic>
        <p:grpSp>
          <p:nvGrpSpPr>
            <p:cNvPr id="678" name="Google Shape;678;p61"/>
            <p:cNvGrpSpPr/>
            <p:nvPr/>
          </p:nvGrpSpPr>
          <p:grpSpPr>
            <a:xfrm>
              <a:off x="2166821" y="8315560"/>
              <a:ext cx="3895958" cy="937087"/>
              <a:chOff x="1819042" y="8321213"/>
              <a:chExt cx="3895958" cy="937087"/>
            </a:xfrm>
          </p:grpSpPr>
          <p:sp>
            <p:nvSpPr>
              <p:cNvPr id="679" name="Google Shape;679;p61"/>
              <p:cNvSpPr/>
              <p:nvPr/>
            </p:nvSpPr>
            <p:spPr>
              <a:xfrm>
                <a:off x="2506150" y="8393453"/>
                <a:ext cx="3208850" cy="864847"/>
              </a:xfrm>
              <a:prstGeom prst="roundRect">
                <a:avLst>
                  <a:gd name="adj" fmla="val 16667"/>
                </a:avLst>
              </a:prstGeom>
              <a:solidFill>
                <a:srgbClr val="BBD6EE"/>
              </a:solidFill>
              <a:ln w="25400" cap="flat" cmpd="sng">
                <a:solidFill>
                  <a:srgbClr val="BBD6E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Hoa sen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80" name="Google Shape;680;p61"/>
              <p:cNvSpPr/>
              <p:nvPr/>
            </p:nvSpPr>
            <p:spPr>
              <a:xfrm>
                <a:off x="1819042" y="8321213"/>
                <a:ext cx="990600" cy="914400"/>
              </a:xfrm>
              <a:prstGeom prst="ellipse">
                <a:avLst/>
              </a:prstGeom>
              <a:solidFill>
                <a:srgbClr val="EDEDED"/>
              </a:solidFill>
              <a:ln w="38100" cap="flat" cmpd="sng">
                <a:solidFill>
                  <a:srgbClr val="5252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3</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gr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4"/>
        <p:cNvGrpSpPr/>
        <p:nvPr/>
      </p:nvGrpSpPr>
      <p:grpSpPr>
        <a:xfrm>
          <a:off x="0" y="0"/>
          <a:ext cx="0" cy="0"/>
          <a:chOff x="0" y="0"/>
          <a:chExt cx="0" cy="0"/>
        </a:xfrm>
      </p:grpSpPr>
      <p:sp>
        <p:nvSpPr>
          <p:cNvPr id="685" name="Google Shape;685;p62"/>
          <p:cNvSpPr txBox="1"/>
          <p:nvPr/>
        </p:nvSpPr>
        <p:spPr>
          <a:xfrm>
            <a:off x="914400" y="14478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7. Đặc điểm của hoa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686" name="Google Shape;686;p62"/>
          <p:cNvSpPr/>
          <p:nvPr/>
        </p:nvSpPr>
        <p:spPr>
          <a:xfrm>
            <a:off x="4114800" y="1801743"/>
            <a:ext cx="7848599" cy="4099560"/>
          </a:xfrm>
          <a:prstGeom prst="cloudCallout">
            <a:avLst>
              <a:gd name="adj1" fmla="val -70520"/>
              <a:gd name="adj2" fmla="val -27116"/>
            </a:avLst>
          </a:prstGeom>
          <a:solidFill>
            <a:srgbClr val="F7CAAC"/>
          </a:solidFill>
          <a:ln w="38100" cap="flat" cmpd="sng">
            <a:solidFill>
              <a:srgbClr val="FBE4D4"/>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Em có nhận xét gì về kích thước, màu sắc, mùi hương của các hoa trong mỗi hình?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687" name="Google Shape;687;p62"/>
          <p:cNvPicPr preferRelativeResize="0"/>
          <p:nvPr/>
        </p:nvPicPr>
        <p:blipFill rotWithShape="1">
          <a:blip r:embed="rId3">
            <a:alphaModFix/>
          </a:blip>
          <a:srcRect/>
          <a:stretch/>
        </p:blipFill>
        <p:spPr>
          <a:xfrm>
            <a:off x="762000" y="2363108"/>
            <a:ext cx="2477809" cy="4494892"/>
          </a:xfrm>
          <a:prstGeom prst="rect">
            <a:avLst/>
          </a:prstGeom>
          <a:noFill/>
          <a:ln>
            <a:noFill/>
          </a:ln>
        </p:spPr>
      </p:pic>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1"/>
        <p:cNvGrpSpPr/>
        <p:nvPr/>
      </p:nvGrpSpPr>
      <p:grpSpPr>
        <a:xfrm>
          <a:off x="0" y="0"/>
          <a:ext cx="0" cy="0"/>
          <a:chOff x="0" y="0"/>
          <a:chExt cx="0" cy="0"/>
        </a:xfrm>
      </p:grpSpPr>
      <p:pic>
        <p:nvPicPr>
          <p:cNvPr id="693" name="Google Shape;693;p63" descr="Thinking O Fox"/>
          <p:cNvPicPr preferRelativeResize="0"/>
          <p:nvPr/>
        </p:nvPicPr>
        <p:blipFill rotWithShape="1">
          <a:blip r:embed="rId3">
            <a:alphaModFix/>
          </a:blip>
          <a:srcRect/>
          <a:stretch/>
        </p:blipFill>
        <p:spPr>
          <a:xfrm>
            <a:off x="-1066800" y="2895600"/>
            <a:ext cx="3810000" cy="3810000"/>
          </a:xfrm>
          <a:prstGeom prst="ellipse">
            <a:avLst/>
          </a:prstGeom>
          <a:noFill/>
          <a:ln>
            <a:noFill/>
          </a:ln>
        </p:spPr>
      </p:pic>
      <p:sp>
        <p:nvSpPr>
          <p:cNvPr id="694" name="Google Shape;694;p63"/>
          <p:cNvSpPr/>
          <p:nvPr/>
        </p:nvSpPr>
        <p:spPr>
          <a:xfrm rot="-167886">
            <a:off x="609600" y="6477000"/>
            <a:ext cx="1828800" cy="228600"/>
          </a:xfrm>
          <a:prstGeom prst="ellipse">
            <a:avLst/>
          </a:prstGeom>
          <a:solidFill>
            <a:srgbClr val="EDEDE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grpSp>
        <p:nvGrpSpPr>
          <p:cNvPr id="3" name="Group 2">
            <a:extLst>
              <a:ext uri="{FF2B5EF4-FFF2-40B4-BE49-F238E27FC236}">
                <a16:creationId xmlns:a16="http://schemas.microsoft.com/office/drawing/2014/main" id="{7897044C-A262-41D5-A137-FFAE2235A11F}"/>
              </a:ext>
            </a:extLst>
          </p:cNvPr>
          <p:cNvGrpSpPr/>
          <p:nvPr/>
        </p:nvGrpSpPr>
        <p:grpSpPr>
          <a:xfrm>
            <a:off x="3048000" y="1752600"/>
            <a:ext cx="7924800" cy="2677656"/>
            <a:chOff x="3505200" y="1981200"/>
            <a:chExt cx="8682942" cy="2677656"/>
          </a:xfrm>
        </p:grpSpPr>
        <p:sp>
          <p:nvSpPr>
            <p:cNvPr id="692" name="Google Shape;692;p63"/>
            <p:cNvSpPr/>
            <p:nvPr/>
          </p:nvSpPr>
          <p:spPr>
            <a:xfrm>
              <a:off x="3505200" y="1981200"/>
              <a:ext cx="8682942" cy="2677656"/>
            </a:xfrm>
            <a:prstGeom prst="wedgeRoundRectCallout">
              <a:avLst>
                <a:gd name="adj1" fmla="val -56535"/>
                <a:gd name="adj2" fmla="val 36940"/>
                <a:gd name="adj3" fmla="val 16667"/>
              </a:avLst>
            </a:prstGeom>
            <a:solidFill>
              <a:srgbClr val="FECAC6"/>
            </a:solidFill>
            <a:ln w="57150" cap="flat" cmpd="sng">
              <a:solidFill>
                <a:srgbClr val="F543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2" name="TextBox 1">
              <a:extLst>
                <a:ext uri="{FF2B5EF4-FFF2-40B4-BE49-F238E27FC236}">
                  <a16:creationId xmlns:a16="http://schemas.microsoft.com/office/drawing/2014/main" id="{FF143824-6249-41D2-B227-1922CC489ED3}"/>
                </a:ext>
              </a:extLst>
            </p:cNvPr>
            <p:cNvSpPr txBox="1"/>
            <p:nvPr/>
          </p:nvSpPr>
          <p:spPr>
            <a:xfrm>
              <a:off x="4036671" y="1981200"/>
              <a:ext cx="7620000" cy="267765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KẾT LUẬN</a:t>
              </a:r>
              <a:endParaRPr kumimoji="0" lang="vi-VN"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Hoa thường có cuống hoa, đài hoa, cánh hoá, nhị hoa và nhuỵ hoa. Các loại hoa có màu sắc, mùi hương,... khác nhau.</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8"/>
        <p:cNvGrpSpPr/>
        <p:nvPr/>
      </p:nvGrpSpPr>
      <p:grpSpPr>
        <a:xfrm>
          <a:off x="0" y="0"/>
          <a:ext cx="0" cy="0"/>
          <a:chOff x="0" y="0"/>
          <a:chExt cx="0" cy="0"/>
        </a:xfrm>
      </p:grpSpPr>
      <p:sp>
        <p:nvSpPr>
          <p:cNvPr id="699" name="Google Shape;699;p64"/>
          <p:cNvSpPr txBox="1"/>
          <p:nvPr/>
        </p:nvSpPr>
        <p:spPr>
          <a:xfrm>
            <a:off x="838200" y="157979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8. Đặc điểm của quả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700" name="Google Shape;700;p64"/>
          <p:cNvPicPr preferRelativeResize="0"/>
          <p:nvPr/>
        </p:nvPicPr>
        <p:blipFill rotWithShape="1">
          <a:blip r:embed="rId3">
            <a:alphaModFix/>
          </a:blip>
          <a:srcRect l="59091" t="5612" r="10984" b="55748"/>
          <a:stretch/>
        </p:blipFill>
        <p:spPr>
          <a:xfrm>
            <a:off x="5186680" y="2287676"/>
            <a:ext cx="7005320" cy="4570324"/>
          </a:xfrm>
          <a:prstGeom prst="rect">
            <a:avLst/>
          </a:prstGeom>
          <a:noFill/>
          <a:ln>
            <a:noFill/>
          </a:ln>
        </p:spPr>
      </p:pic>
      <p:sp>
        <p:nvSpPr>
          <p:cNvPr id="701" name="Google Shape;701;p64"/>
          <p:cNvSpPr txBox="1"/>
          <p:nvPr/>
        </p:nvSpPr>
        <p:spPr>
          <a:xfrm>
            <a:off x="152400" y="2073868"/>
            <a:ext cx="5034280" cy="1754286"/>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4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Em hãy quan sát tranh và chỉ ra các bộ phận của quả trong hình bên: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702" name="Google Shape;702;p64" descr="Question Cat"/>
          <p:cNvPicPr preferRelativeResize="0"/>
          <p:nvPr/>
        </p:nvPicPr>
        <p:blipFill rotWithShape="1">
          <a:blip r:embed="rId4">
            <a:alphaModFix/>
          </a:blip>
          <a:srcRect/>
          <a:stretch/>
        </p:blipFill>
        <p:spPr>
          <a:xfrm>
            <a:off x="-46673" y="4238625"/>
            <a:ext cx="2619375" cy="2619375"/>
          </a:xfrm>
          <a:prstGeom prst="rect">
            <a:avLst/>
          </a:prstGeom>
          <a:noFill/>
          <a:ln>
            <a:noFill/>
          </a:ln>
        </p:spPr>
      </p:pic>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6"/>
        <p:cNvGrpSpPr/>
        <p:nvPr/>
      </p:nvGrpSpPr>
      <p:grpSpPr>
        <a:xfrm>
          <a:off x="0" y="0"/>
          <a:ext cx="0" cy="0"/>
          <a:chOff x="0" y="0"/>
          <a:chExt cx="0" cy="0"/>
        </a:xfrm>
      </p:grpSpPr>
      <p:pic>
        <p:nvPicPr>
          <p:cNvPr id="707" name="Google Shape;707;p65"/>
          <p:cNvPicPr preferRelativeResize="0"/>
          <p:nvPr/>
        </p:nvPicPr>
        <p:blipFill rotWithShape="1">
          <a:blip r:embed="rId3">
            <a:alphaModFix/>
          </a:blip>
          <a:srcRect r="4956"/>
          <a:stretch/>
        </p:blipFill>
        <p:spPr>
          <a:xfrm>
            <a:off x="6265310" y="609601"/>
            <a:ext cx="5896296" cy="6248400"/>
          </a:xfrm>
          <a:prstGeom prst="rect">
            <a:avLst/>
          </a:prstGeom>
          <a:noFill/>
          <a:ln>
            <a:noFill/>
          </a:ln>
        </p:spPr>
      </p:pic>
      <p:sp>
        <p:nvSpPr>
          <p:cNvPr id="708" name="Google Shape;708;p65"/>
          <p:cNvSpPr txBox="1"/>
          <p:nvPr/>
        </p:nvSpPr>
        <p:spPr>
          <a:xfrm>
            <a:off x="853517" y="1533605"/>
            <a:ext cx="533400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8. Đặc điểm của quả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709" name="Google Shape;709;p65"/>
          <p:cNvSpPr txBox="1"/>
          <p:nvPr/>
        </p:nvSpPr>
        <p:spPr>
          <a:xfrm>
            <a:off x="1056409" y="2560560"/>
            <a:ext cx="1413168" cy="329316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Bộ phận chính của quả bao gồm:</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2" name="Group 1">
            <a:extLst>
              <a:ext uri="{FF2B5EF4-FFF2-40B4-BE49-F238E27FC236}">
                <a16:creationId xmlns:a16="http://schemas.microsoft.com/office/drawing/2014/main" id="{C3C992D1-7F85-4649-A7AB-B3CB78D007AE}"/>
              </a:ext>
            </a:extLst>
          </p:cNvPr>
          <p:cNvGrpSpPr/>
          <p:nvPr/>
        </p:nvGrpSpPr>
        <p:grpSpPr>
          <a:xfrm>
            <a:off x="3531931" y="2314530"/>
            <a:ext cx="2584074" cy="3626408"/>
            <a:chOff x="3866304" y="2523663"/>
            <a:chExt cx="2584074" cy="3626408"/>
          </a:xfrm>
        </p:grpSpPr>
        <p:sp>
          <p:nvSpPr>
            <p:cNvPr id="711" name="Google Shape;711;p65"/>
            <p:cNvSpPr/>
            <p:nvPr/>
          </p:nvSpPr>
          <p:spPr>
            <a:xfrm>
              <a:off x="4023098" y="2716855"/>
              <a:ext cx="2362200" cy="830873"/>
            </a:xfrm>
            <a:prstGeom prst="roundRect">
              <a:avLst>
                <a:gd name="adj" fmla="val 50000"/>
              </a:avLst>
            </a:prstGeom>
            <a:solidFill>
              <a:srgbClr val="FFCC6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Vỏ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712" name="Google Shape;712;p65" descr="Rose "/>
            <p:cNvPicPr preferRelativeResize="0"/>
            <p:nvPr/>
          </p:nvPicPr>
          <p:blipFill rotWithShape="1">
            <a:blip r:embed="rId4">
              <a:alphaModFix/>
            </a:blip>
            <a:srcRect/>
            <a:stretch/>
          </p:blipFill>
          <p:spPr>
            <a:xfrm>
              <a:off x="3866304" y="2523663"/>
              <a:ext cx="496698" cy="498417"/>
            </a:xfrm>
            <a:prstGeom prst="rect">
              <a:avLst/>
            </a:prstGeom>
            <a:noFill/>
            <a:ln>
              <a:noFill/>
            </a:ln>
          </p:spPr>
        </p:pic>
        <p:sp>
          <p:nvSpPr>
            <p:cNvPr id="714" name="Google Shape;714;p65"/>
            <p:cNvSpPr/>
            <p:nvPr/>
          </p:nvSpPr>
          <p:spPr>
            <a:xfrm>
              <a:off x="4022408" y="4021149"/>
              <a:ext cx="2362200" cy="830873"/>
            </a:xfrm>
            <a:prstGeom prst="roundRect">
              <a:avLst>
                <a:gd name="adj" fmla="val 50000"/>
              </a:avLst>
            </a:prstGeom>
            <a:solidFill>
              <a:srgbClr val="E1EF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Thịt quả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715" name="Google Shape;715;p65" descr="Rose "/>
            <p:cNvPicPr preferRelativeResize="0"/>
            <p:nvPr/>
          </p:nvPicPr>
          <p:blipFill rotWithShape="1">
            <a:blip r:embed="rId4">
              <a:alphaModFix/>
            </a:blip>
            <a:srcRect/>
            <a:stretch/>
          </p:blipFill>
          <p:spPr>
            <a:xfrm>
              <a:off x="3903628" y="3787355"/>
              <a:ext cx="496698" cy="498417"/>
            </a:xfrm>
            <a:prstGeom prst="rect">
              <a:avLst/>
            </a:prstGeom>
            <a:noFill/>
            <a:ln>
              <a:noFill/>
            </a:ln>
          </p:spPr>
        </p:pic>
        <p:sp>
          <p:nvSpPr>
            <p:cNvPr id="717" name="Google Shape;717;p65"/>
            <p:cNvSpPr/>
            <p:nvPr/>
          </p:nvSpPr>
          <p:spPr>
            <a:xfrm>
              <a:off x="4088178" y="5319198"/>
              <a:ext cx="2362200" cy="830873"/>
            </a:xfrm>
            <a:prstGeom prst="roundRect">
              <a:avLst>
                <a:gd name="adj" fmla="val 50000"/>
              </a:avLst>
            </a:prstGeom>
            <a:solidFill>
              <a:srgbClr val="FFF2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Hạt</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718" name="Google Shape;718;p65" descr="Rose "/>
            <p:cNvPicPr preferRelativeResize="0"/>
            <p:nvPr/>
          </p:nvPicPr>
          <p:blipFill rotWithShape="1">
            <a:blip r:embed="rId4">
              <a:alphaModFix/>
            </a:blip>
            <a:srcRect/>
            <a:stretch/>
          </p:blipFill>
          <p:spPr>
            <a:xfrm>
              <a:off x="3903628" y="5091649"/>
              <a:ext cx="496698" cy="498417"/>
            </a:xfrm>
            <a:prstGeom prst="rect">
              <a:avLst/>
            </a:prstGeom>
            <a:noFill/>
            <a:ln>
              <a:noFill/>
            </a:ln>
          </p:spPr>
        </p:pic>
      </p:grpSp>
      <p:sp>
        <p:nvSpPr>
          <p:cNvPr id="719" name="Google Shape;719;p65"/>
          <p:cNvSpPr/>
          <p:nvPr/>
        </p:nvSpPr>
        <p:spPr>
          <a:xfrm>
            <a:off x="2331896" y="3774940"/>
            <a:ext cx="1122242" cy="705588"/>
          </a:xfrm>
          <a:prstGeom prst="rightArrow">
            <a:avLst>
              <a:gd name="adj1" fmla="val 50000"/>
              <a:gd name="adj2" fmla="val 50000"/>
            </a:avLst>
          </a:prstGeom>
          <a:solidFill>
            <a:srgbClr val="F4B08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3"/>
        <p:cNvGrpSpPr/>
        <p:nvPr/>
      </p:nvGrpSpPr>
      <p:grpSpPr>
        <a:xfrm>
          <a:off x="0" y="0"/>
          <a:ext cx="0" cy="0"/>
          <a:chOff x="0" y="0"/>
          <a:chExt cx="0" cy="0"/>
        </a:xfrm>
      </p:grpSpPr>
      <p:sp>
        <p:nvSpPr>
          <p:cNvPr id="724" name="Google Shape;724;p66"/>
          <p:cNvSpPr txBox="1"/>
          <p:nvPr/>
        </p:nvSpPr>
        <p:spPr>
          <a:xfrm>
            <a:off x="762000" y="14886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8. Đặc điểm của quả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725" name="Google Shape;725;p66"/>
          <p:cNvPicPr preferRelativeResize="0"/>
          <p:nvPr/>
        </p:nvPicPr>
        <p:blipFill rotWithShape="1">
          <a:blip r:embed="rId3">
            <a:alphaModFix/>
          </a:blip>
          <a:srcRect l="21902" t="58888" r="15977" b="3693"/>
          <a:stretch/>
        </p:blipFill>
        <p:spPr>
          <a:xfrm>
            <a:off x="1371600" y="2873261"/>
            <a:ext cx="10820400" cy="3984740"/>
          </a:xfrm>
          <a:prstGeom prst="rect">
            <a:avLst/>
          </a:prstGeom>
          <a:noFill/>
          <a:ln>
            <a:noFill/>
          </a:ln>
        </p:spPr>
      </p:pic>
      <p:sp>
        <p:nvSpPr>
          <p:cNvPr id="726" name="Google Shape;726;p66"/>
          <p:cNvSpPr txBox="1"/>
          <p:nvPr/>
        </p:nvSpPr>
        <p:spPr>
          <a:xfrm>
            <a:off x="20256" y="2072860"/>
            <a:ext cx="12192000" cy="646290"/>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4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So sánh hình dạng, kích thước, màu sắc của quả trong các hình dưới đây.</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727" name="Google Shape;727;p66"/>
          <p:cNvPicPr preferRelativeResize="0"/>
          <p:nvPr/>
        </p:nvPicPr>
        <p:blipFill rotWithShape="1">
          <a:blip r:embed="rId4">
            <a:alphaModFix/>
          </a:blip>
          <a:srcRect/>
          <a:stretch/>
        </p:blipFill>
        <p:spPr>
          <a:xfrm>
            <a:off x="-1181100" y="3518800"/>
            <a:ext cx="3886200" cy="3701199"/>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p:nvSpPr>
          <p:cNvPr id="119" name="Google Shape;119;p18"/>
          <p:cNvSpPr/>
          <p:nvPr/>
        </p:nvSpPr>
        <p:spPr>
          <a:xfrm>
            <a:off x="929989" y="1676400"/>
            <a:ext cx="5485611" cy="622098"/>
          </a:xfrm>
          <a:prstGeom prst="homePlate">
            <a:avLst>
              <a:gd name="adj" fmla="val 50000"/>
            </a:avLst>
          </a:prstGeom>
          <a:solidFill>
            <a:srgbClr val="BBD6EE"/>
          </a:solidFill>
          <a:ln w="25400" cap="flat" cmpd="sng">
            <a:solidFill>
              <a:srgbClr val="BBD6E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rễ của cây hành lá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120" name="Google Shape;120;p18"/>
          <p:cNvPicPr preferRelativeResize="0"/>
          <p:nvPr/>
        </p:nvPicPr>
        <p:blipFill rotWithShape="1">
          <a:blip r:embed="rId3">
            <a:alphaModFix/>
          </a:blip>
          <a:srcRect/>
          <a:stretch/>
        </p:blipFill>
        <p:spPr>
          <a:xfrm>
            <a:off x="281880" y="2268018"/>
            <a:ext cx="2856303" cy="4882687"/>
          </a:xfrm>
          <a:prstGeom prst="rect">
            <a:avLst/>
          </a:prstGeom>
          <a:noFill/>
          <a:ln>
            <a:noFill/>
          </a:ln>
        </p:spPr>
      </p:pic>
      <p:grpSp>
        <p:nvGrpSpPr>
          <p:cNvPr id="121" name="Google Shape;121;p18"/>
          <p:cNvGrpSpPr/>
          <p:nvPr/>
        </p:nvGrpSpPr>
        <p:grpSpPr>
          <a:xfrm>
            <a:off x="3962400" y="1828800"/>
            <a:ext cx="7465934" cy="3923405"/>
            <a:chOff x="4238386" y="1905000"/>
            <a:chExt cx="7465934" cy="3923405"/>
          </a:xfrm>
        </p:grpSpPr>
        <p:sp>
          <p:nvSpPr>
            <p:cNvPr id="122" name="Google Shape;122;p18"/>
            <p:cNvSpPr/>
            <p:nvPr/>
          </p:nvSpPr>
          <p:spPr>
            <a:xfrm>
              <a:off x="6598921" y="1905000"/>
              <a:ext cx="2536046" cy="1343423"/>
            </a:xfrm>
            <a:prstGeom prst="cloud">
              <a:avLst/>
            </a:prstGeom>
            <a:solidFill>
              <a:srgbClr val="C4E0B2"/>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Rễ chùm</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23" name="Google Shape;123;p18"/>
            <p:cNvSpPr/>
            <p:nvPr/>
          </p:nvSpPr>
          <p:spPr>
            <a:xfrm>
              <a:off x="4238386" y="4227475"/>
              <a:ext cx="2856303" cy="1600930"/>
            </a:xfrm>
            <a:prstGeom prst="roundRect">
              <a:avLst>
                <a:gd name="adj" fmla="val 16667"/>
              </a:avLst>
            </a:prstGeom>
            <a:solidFill>
              <a:srgbClr val="E1EFD8"/>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Không có rễ cái</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24" name="Google Shape;124;p18"/>
            <p:cNvSpPr/>
            <p:nvPr/>
          </p:nvSpPr>
          <p:spPr>
            <a:xfrm>
              <a:off x="8268674" y="4171230"/>
              <a:ext cx="3435646" cy="1657175"/>
            </a:xfrm>
            <a:prstGeom prst="roundRect">
              <a:avLst>
                <a:gd name="adj" fmla="val 16667"/>
              </a:avLst>
            </a:prstGeom>
            <a:solidFill>
              <a:srgbClr val="E1EFD8"/>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Từ gốc mọc ra nhiều rễ con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cxnSp>
          <p:nvCxnSpPr>
            <p:cNvPr id="125" name="Google Shape;125;p18"/>
            <p:cNvCxnSpPr>
              <a:stCxn id="122" idx="1"/>
              <a:endCxn id="123" idx="0"/>
            </p:cNvCxnSpPr>
            <p:nvPr/>
          </p:nvCxnSpPr>
          <p:spPr>
            <a:xfrm flipH="1">
              <a:off x="5666444" y="3246993"/>
              <a:ext cx="2200500" cy="980400"/>
            </a:xfrm>
            <a:prstGeom prst="straightConnector1">
              <a:avLst/>
            </a:prstGeom>
            <a:noFill/>
            <a:ln w="38100" cap="flat" cmpd="sng">
              <a:solidFill>
                <a:srgbClr val="5597D3"/>
              </a:solidFill>
              <a:prstDash val="solid"/>
              <a:round/>
              <a:headEnd type="none" w="sm" len="sm"/>
              <a:tailEnd type="triangle" w="med" len="med"/>
            </a:ln>
          </p:spPr>
        </p:cxnSp>
        <p:cxnSp>
          <p:nvCxnSpPr>
            <p:cNvPr id="126" name="Google Shape;126;p18"/>
            <p:cNvCxnSpPr>
              <a:stCxn id="122" idx="1"/>
              <a:endCxn id="124" idx="0"/>
            </p:cNvCxnSpPr>
            <p:nvPr/>
          </p:nvCxnSpPr>
          <p:spPr>
            <a:xfrm>
              <a:off x="7866944" y="3246993"/>
              <a:ext cx="2119500" cy="924300"/>
            </a:xfrm>
            <a:prstGeom prst="straightConnector1">
              <a:avLst/>
            </a:prstGeom>
            <a:noFill/>
            <a:ln w="38100" cap="flat" cmpd="sng">
              <a:solidFill>
                <a:srgbClr val="5597D3"/>
              </a:solidFill>
              <a:prstDash val="solid"/>
              <a:round/>
              <a:headEnd type="none" w="sm" len="sm"/>
              <a:tailEnd type="triangle" w="med" len="med"/>
            </a:ln>
          </p:spPr>
        </p:cxnSp>
      </p:gr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1"/>
        <p:cNvGrpSpPr/>
        <p:nvPr/>
      </p:nvGrpSpPr>
      <p:grpSpPr>
        <a:xfrm>
          <a:off x="0" y="0"/>
          <a:ext cx="0" cy="0"/>
          <a:chOff x="0" y="0"/>
          <a:chExt cx="0" cy="0"/>
        </a:xfrm>
      </p:grpSpPr>
      <p:sp>
        <p:nvSpPr>
          <p:cNvPr id="732" name="Google Shape;732;p67"/>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graphicFrame>
        <p:nvGraphicFramePr>
          <p:cNvPr id="733" name="Google Shape;733;p67"/>
          <p:cNvGraphicFramePr/>
          <p:nvPr>
            <p:extLst/>
          </p:nvPr>
        </p:nvGraphicFramePr>
        <p:xfrm>
          <a:off x="0" y="1524001"/>
          <a:ext cx="12192000" cy="5334000"/>
        </p:xfrm>
        <a:graphic>
          <a:graphicData uri="http://schemas.openxmlformats.org/drawingml/2006/table">
            <a:tbl>
              <a:tblPr firstRow="1" firstCol="1" bandRow="1">
                <a:noFill/>
              </a:tblPr>
              <a:tblGrid>
                <a:gridCol w="893050">
                  <a:extLst>
                    <a:ext uri="{9D8B030D-6E8A-4147-A177-3AD203B41FA5}">
                      <a16:colId xmlns:a16="http://schemas.microsoft.com/office/drawing/2014/main" val="20000"/>
                    </a:ext>
                  </a:extLst>
                </a:gridCol>
                <a:gridCol w="1773950">
                  <a:extLst>
                    <a:ext uri="{9D8B030D-6E8A-4147-A177-3AD203B41FA5}">
                      <a16:colId xmlns:a16="http://schemas.microsoft.com/office/drawing/2014/main" val="20001"/>
                    </a:ext>
                  </a:extLst>
                </a:gridCol>
                <a:gridCol w="2186500">
                  <a:extLst>
                    <a:ext uri="{9D8B030D-6E8A-4147-A177-3AD203B41FA5}">
                      <a16:colId xmlns:a16="http://schemas.microsoft.com/office/drawing/2014/main" val="20002"/>
                    </a:ext>
                  </a:extLst>
                </a:gridCol>
                <a:gridCol w="2096725">
                  <a:extLst>
                    <a:ext uri="{9D8B030D-6E8A-4147-A177-3AD203B41FA5}">
                      <a16:colId xmlns:a16="http://schemas.microsoft.com/office/drawing/2014/main" val="20003"/>
                    </a:ext>
                  </a:extLst>
                </a:gridCol>
                <a:gridCol w="5241775">
                  <a:extLst>
                    <a:ext uri="{9D8B030D-6E8A-4147-A177-3AD203B41FA5}">
                      <a16:colId xmlns:a16="http://schemas.microsoft.com/office/drawing/2014/main" val="20004"/>
                    </a:ext>
                  </a:extLst>
                </a:gridCol>
              </a:tblGrid>
              <a:tr h="719821">
                <a:tc>
                  <a:txBody>
                    <a:bodyPr/>
                    <a:lstStyle/>
                    <a:p>
                      <a:pPr marL="0" marR="63500" lvl="0" indent="0" algn="ctr" rtl="0">
                        <a:lnSpc>
                          <a:spcPct val="150000"/>
                        </a:lnSpc>
                        <a:spcBef>
                          <a:spcPts val="0"/>
                        </a:spcBef>
                        <a:spcAft>
                          <a:spcPts val="0"/>
                        </a:spcAft>
                        <a:buNone/>
                      </a:pPr>
                      <a:r>
                        <a:rPr lang="en-US" sz="2300" b="1" u="none" strike="noStrike" cap="none">
                          <a:latin typeface="UTM Avo" panose="02040603050506020204" pitchFamily="18" charset="0"/>
                          <a:ea typeface="Arial"/>
                          <a:cs typeface="Arial"/>
                          <a:sym typeface="Arial"/>
                        </a:rPr>
                        <a:t>Hình</a:t>
                      </a:r>
                      <a:endParaRPr sz="2300" u="none" strike="noStrike" cap="none">
                        <a:latin typeface="UTM Avo" panose="02040603050506020204" pitchFamily="18" charset="0"/>
                        <a:ea typeface="Arial"/>
                        <a:cs typeface="Arial"/>
                        <a:sym typeface="Arial"/>
                      </a:endParaRPr>
                    </a:p>
                  </a:txBody>
                  <a:tcPr marL="46175" marR="461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4B081"/>
                    </a:solidFill>
                  </a:tcPr>
                </a:tc>
                <a:tc>
                  <a:txBody>
                    <a:bodyPr/>
                    <a:lstStyle/>
                    <a:p>
                      <a:pPr marL="0" marR="63500" lvl="0" indent="0" algn="ctr" rtl="0">
                        <a:lnSpc>
                          <a:spcPct val="150000"/>
                        </a:lnSpc>
                        <a:spcBef>
                          <a:spcPts val="0"/>
                        </a:spcBef>
                        <a:spcAft>
                          <a:spcPts val="0"/>
                        </a:spcAft>
                        <a:buNone/>
                      </a:pPr>
                      <a:r>
                        <a:rPr lang="en-US" sz="2300" b="1" u="none" strike="noStrike" cap="none">
                          <a:latin typeface="UTM Avo" panose="02040603050506020204" pitchFamily="18" charset="0"/>
                          <a:ea typeface="Arial"/>
                          <a:cs typeface="Arial"/>
                          <a:sym typeface="Arial"/>
                        </a:rPr>
                        <a:t>Tên quả</a:t>
                      </a:r>
                      <a:endParaRPr sz="2300" u="none" strike="noStrike" cap="none">
                        <a:latin typeface="UTM Avo" panose="02040603050506020204" pitchFamily="18" charset="0"/>
                        <a:ea typeface="Arial"/>
                        <a:cs typeface="Arial"/>
                        <a:sym typeface="Arial"/>
                      </a:endParaRPr>
                    </a:p>
                  </a:txBody>
                  <a:tcPr marL="46175" marR="461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4B081"/>
                    </a:solidFill>
                  </a:tcPr>
                </a:tc>
                <a:tc>
                  <a:txBody>
                    <a:bodyPr/>
                    <a:lstStyle/>
                    <a:p>
                      <a:pPr marL="0" marR="63500" lvl="0" indent="0" algn="ctr" rtl="0">
                        <a:lnSpc>
                          <a:spcPct val="150000"/>
                        </a:lnSpc>
                        <a:spcBef>
                          <a:spcPts val="0"/>
                        </a:spcBef>
                        <a:spcAft>
                          <a:spcPts val="0"/>
                        </a:spcAft>
                        <a:buNone/>
                      </a:pPr>
                      <a:r>
                        <a:rPr lang="en-US" sz="2300" b="1" u="none" strike="noStrike" cap="none">
                          <a:latin typeface="UTM Avo" panose="02040603050506020204" pitchFamily="18" charset="0"/>
                          <a:ea typeface="Arial"/>
                          <a:cs typeface="Arial"/>
                          <a:sym typeface="Arial"/>
                        </a:rPr>
                        <a:t>Hình dạng</a:t>
                      </a:r>
                      <a:endParaRPr sz="2300" u="none" strike="noStrike" cap="none">
                        <a:latin typeface="UTM Avo" panose="02040603050506020204" pitchFamily="18" charset="0"/>
                        <a:ea typeface="Arial"/>
                        <a:cs typeface="Arial"/>
                        <a:sym typeface="Arial"/>
                      </a:endParaRPr>
                    </a:p>
                  </a:txBody>
                  <a:tcPr marL="46175" marR="461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4B081"/>
                    </a:solidFill>
                  </a:tcPr>
                </a:tc>
                <a:tc>
                  <a:txBody>
                    <a:bodyPr/>
                    <a:lstStyle/>
                    <a:p>
                      <a:pPr marL="0" marR="63500" lvl="0" indent="0" algn="ctr" rtl="0">
                        <a:lnSpc>
                          <a:spcPct val="150000"/>
                        </a:lnSpc>
                        <a:spcBef>
                          <a:spcPts val="0"/>
                        </a:spcBef>
                        <a:spcAft>
                          <a:spcPts val="0"/>
                        </a:spcAft>
                        <a:buNone/>
                      </a:pPr>
                      <a:r>
                        <a:rPr lang="en-US" sz="2300" b="1" u="none" strike="noStrike" cap="none">
                          <a:latin typeface="UTM Avo" panose="02040603050506020204" pitchFamily="18" charset="0"/>
                          <a:ea typeface="Arial"/>
                          <a:cs typeface="Arial"/>
                          <a:sym typeface="Arial"/>
                        </a:rPr>
                        <a:t>Kích thước</a:t>
                      </a:r>
                      <a:endParaRPr sz="2300" u="none" strike="noStrike" cap="none">
                        <a:latin typeface="UTM Avo" panose="02040603050506020204" pitchFamily="18" charset="0"/>
                        <a:ea typeface="Arial"/>
                        <a:cs typeface="Arial"/>
                        <a:sym typeface="Arial"/>
                      </a:endParaRPr>
                    </a:p>
                  </a:txBody>
                  <a:tcPr marL="46175" marR="461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4B081"/>
                    </a:solidFill>
                  </a:tcPr>
                </a:tc>
                <a:tc>
                  <a:txBody>
                    <a:bodyPr/>
                    <a:lstStyle/>
                    <a:p>
                      <a:pPr marL="0" marR="63500" lvl="0" indent="0" algn="ctr" rtl="0">
                        <a:lnSpc>
                          <a:spcPct val="150000"/>
                        </a:lnSpc>
                        <a:spcBef>
                          <a:spcPts val="0"/>
                        </a:spcBef>
                        <a:spcAft>
                          <a:spcPts val="0"/>
                        </a:spcAft>
                        <a:buNone/>
                      </a:pPr>
                      <a:r>
                        <a:rPr lang="en-US" sz="2300" b="1" u="none" strike="noStrike" cap="none">
                          <a:latin typeface="UTM Avo" panose="02040603050506020204" pitchFamily="18" charset="0"/>
                          <a:ea typeface="Arial"/>
                          <a:cs typeface="Arial"/>
                          <a:sym typeface="Arial"/>
                        </a:rPr>
                        <a:t>Màu sắc, đặc điểm khác</a:t>
                      </a:r>
                      <a:endParaRPr sz="2300" u="none" strike="noStrike" cap="none">
                        <a:latin typeface="UTM Avo" panose="02040603050506020204" pitchFamily="18" charset="0"/>
                        <a:ea typeface="Arial"/>
                        <a:cs typeface="Arial"/>
                        <a:sym typeface="Arial"/>
                      </a:endParaRPr>
                    </a:p>
                  </a:txBody>
                  <a:tcPr marL="46175" marR="461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4B081"/>
                    </a:solidFill>
                  </a:tcPr>
                </a:tc>
                <a:extLst>
                  <a:ext uri="{0D108BD9-81ED-4DB2-BD59-A6C34878D82A}">
                    <a16:rowId xmlns:a16="http://schemas.microsoft.com/office/drawing/2014/main" val="10000"/>
                  </a:ext>
                </a:extLst>
              </a:tr>
              <a:tr h="1155445">
                <a:tc>
                  <a:txBody>
                    <a:bodyPr/>
                    <a:lstStyle/>
                    <a:p>
                      <a:pPr marL="0" marR="63500" lvl="0" indent="0" algn="ctr"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1</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Quả đu đủ</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Bầu dục</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To</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Vỏ vàng xạnh, thịt quả màu vàng, nhiều hạt</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155445">
                <a:tc>
                  <a:txBody>
                    <a:bodyPr/>
                    <a:lstStyle/>
                    <a:p>
                      <a:pPr marL="0" marR="63500" lvl="0" indent="0" algn="ctr"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2</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Quả dưa hấu</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Tròn/ Bầu dục</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To</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Vỏ xanh, thịt quả màu đỏ, nhiều hạt</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147844">
                <a:tc>
                  <a:txBody>
                    <a:bodyPr/>
                    <a:lstStyle/>
                    <a:p>
                      <a:pPr marL="0" marR="63500" lvl="0" indent="0" algn="ctr"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3</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Quả cam</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Tròn</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Trung bình</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Vỏ xanh, thịt quả màu cam, nhiều hạt</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1155445">
                <a:tc>
                  <a:txBody>
                    <a:bodyPr/>
                    <a:lstStyle/>
                    <a:p>
                      <a:pPr marL="0" marR="63500" lvl="0" indent="0" algn="ctr"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4</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Quả bơ</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Thuôn hơi dài</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Trung bình</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l" rtl="0">
                        <a:lnSpc>
                          <a:spcPct val="150000"/>
                        </a:lnSpc>
                        <a:spcBef>
                          <a:spcPts val="0"/>
                        </a:spcBef>
                        <a:spcAft>
                          <a:spcPts val="0"/>
                        </a:spcAft>
                        <a:buNone/>
                      </a:pPr>
                      <a:r>
                        <a:rPr lang="en-US" sz="2300" u="none" strike="noStrike" cap="none">
                          <a:latin typeface="UTM Avo" panose="02040603050506020204" pitchFamily="18" charset="0"/>
                          <a:ea typeface="Arial"/>
                          <a:cs typeface="Arial"/>
                          <a:sym typeface="Arial"/>
                        </a:rPr>
                        <a:t>Vỏ xanh, thịt quả màu vàng nhạt, có một hạt lớn</a:t>
                      </a:r>
                      <a:endParaRPr sz="2300" u="none" strike="noStrike" cap="none">
                        <a:latin typeface="UTM Avo" panose="02040603050506020204" pitchFamily="18" charset="0"/>
                        <a:ea typeface="Arial"/>
                        <a:cs typeface="Arial"/>
                        <a:sym typeface="Arial"/>
                      </a:endParaRPr>
                    </a:p>
                  </a:txBody>
                  <a:tcPr marL="46175" marR="461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7"/>
        <p:cNvGrpSpPr/>
        <p:nvPr/>
      </p:nvGrpSpPr>
      <p:grpSpPr>
        <a:xfrm>
          <a:off x="0" y="0"/>
          <a:ext cx="0" cy="0"/>
          <a:chOff x="0" y="0"/>
          <a:chExt cx="0" cy="0"/>
        </a:xfrm>
      </p:grpSpPr>
      <p:pic>
        <p:nvPicPr>
          <p:cNvPr id="738" name="Google Shape;738;p68"/>
          <p:cNvPicPr preferRelativeResize="0"/>
          <p:nvPr/>
        </p:nvPicPr>
        <p:blipFill rotWithShape="1">
          <a:blip r:embed="rId3">
            <a:alphaModFix/>
          </a:blip>
          <a:srcRect l="9091" t="25426" r="6060" b="5849"/>
          <a:stretch/>
        </p:blipFill>
        <p:spPr>
          <a:xfrm>
            <a:off x="0" y="2971800"/>
            <a:ext cx="12192000" cy="3901440"/>
          </a:xfrm>
          <a:prstGeom prst="rect">
            <a:avLst/>
          </a:prstGeom>
          <a:noFill/>
          <a:ln>
            <a:noFill/>
          </a:ln>
        </p:spPr>
      </p:pic>
      <p:sp>
        <p:nvSpPr>
          <p:cNvPr id="739" name="Google Shape;739;p68"/>
          <p:cNvSpPr txBox="1"/>
          <p:nvPr/>
        </p:nvSpPr>
        <p:spPr>
          <a:xfrm>
            <a:off x="1028700" y="14478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9. Chức năng của hoa quả</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740" name="Google Shape;740;p68"/>
          <p:cNvSpPr txBox="1"/>
          <p:nvPr/>
        </p:nvSpPr>
        <p:spPr>
          <a:xfrm>
            <a:off x="0" y="1948465"/>
            <a:ext cx="12039600" cy="1200288"/>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4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các hình 1 – 6 ở trang 70 SGK và mô tả quá trình từ hạt cà chua trở thành cây cà chua có quả chín.</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4"/>
        <p:cNvGrpSpPr/>
        <p:nvPr/>
      </p:nvGrpSpPr>
      <p:grpSpPr>
        <a:xfrm>
          <a:off x="0" y="0"/>
          <a:ext cx="0" cy="0"/>
          <a:chOff x="0" y="0"/>
          <a:chExt cx="0" cy="0"/>
        </a:xfrm>
      </p:grpSpPr>
      <p:sp>
        <p:nvSpPr>
          <p:cNvPr id="2" name="Rectangle 1">
            <a:extLst>
              <a:ext uri="{FF2B5EF4-FFF2-40B4-BE49-F238E27FC236}">
                <a16:creationId xmlns:a16="http://schemas.microsoft.com/office/drawing/2014/main" id="{4C30102D-A36A-4E2C-8C34-5A17A2A980A9}"/>
              </a:ext>
            </a:extLst>
          </p:cNvPr>
          <p:cNvSpPr/>
          <p:nvPr/>
        </p:nvSpPr>
        <p:spPr>
          <a:xfrm>
            <a:off x="7772400" y="3657600"/>
            <a:ext cx="4419600" cy="32004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UTM Avo" panose="02040603050506020204" pitchFamily="18" charset="0"/>
              <a:ea typeface="+mn-ea"/>
              <a:cs typeface="+mn-cs"/>
              <a:sym typeface="Arial"/>
            </a:endParaRPr>
          </a:p>
        </p:txBody>
      </p:sp>
      <p:graphicFrame>
        <p:nvGraphicFramePr>
          <p:cNvPr id="745" name="Google Shape;745;p69"/>
          <p:cNvGraphicFramePr/>
          <p:nvPr>
            <p:extLst/>
          </p:nvPr>
        </p:nvGraphicFramePr>
        <p:xfrm>
          <a:off x="304812" y="1905000"/>
          <a:ext cx="11582375" cy="4498975"/>
        </p:xfrm>
        <a:graphic>
          <a:graphicData uri="http://schemas.openxmlformats.org/drawingml/2006/table">
            <a:tbl>
              <a:tblPr>
                <a:tableStyleId>{08FB837D-C827-4EFA-A057-4D05807E0F7C}</a:tableStyleId>
              </a:tblPr>
              <a:tblGrid>
                <a:gridCol w="1928571">
                  <a:extLst>
                    <a:ext uri="{9D8B030D-6E8A-4147-A177-3AD203B41FA5}">
                      <a16:colId xmlns:a16="http://schemas.microsoft.com/office/drawing/2014/main" val="20000"/>
                    </a:ext>
                  </a:extLst>
                </a:gridCol>
                <a:gridCol w="2062782">
                  <a:extLst>
                    <a:ext uri="{9D8B030D-6E8A-4147-A177-3AD203B41FA5}">
                      <a16:colId xmlns:a16="http://schemas.microsoft.com/office/drawing/2014/main" val="20001"/>
                    </a:ext>
                  </a:extLst>
                </a:gridCol>
                <a:gridCol w="1798754">
                  <a:extLst>
                    <a:ext uri="{9D8B030D-6E8A-4147-A177-3AD203B41FA5}">
                      <a16:colId xmlns:a16="http://schemas.microsoft.com/office/drawing/2014/main" val="20002"/>
                    </a:ext>
                  </a:extLst>
                </a:gridCol>
                <a:gridCol w="1930756">
                  <a:extLst>
                    <a:ext uri="{9D8B030D-6E8A-4147-A177-3AD203B41FA5}">
                      <a16:colId xmlns:a16="http://schemas.microsoft.com/office/drawing/2014/main" val="20003"/>
                    </a:ext>
                  </a:extLst>
                </a:gridCol>
                <a:gridCol w="1930756">
                  <a:extLst>
                    <a:ext uri="{9D8B030D-6E8A-4147-A177-3AD203B41FA5}">
                      <a16:colId xmlns:a16="http://schemas.microsoft.com/office/drawing/2014/main" val="20004"/>
                    </a:ext>
                  </a:extLst>
                </a:gridCol>
                <a:gridCol w="1930756">
                  <a:extLst>
                    <a:ext uri="{9D8B030D-6E8A-4147-A177-3AD203B41FA5}">
                      <a16:colId xmlns:a16="http://schemas.microsoft.com/office/drawing/2014/main" val="20005"/>
                    </a:ext>
                  </a:extLst>
                </a:gridCol>
              </a:tblGrid>
              <a:tr h="552070">
                <a:tc>
                  <a:txBody>
                    <a:bodyPr/>
                    <a:lstStyle/>
                    <a:p>
                      <a:pPr marL="0" marR="63500" lvl="0" indent="0" algn="ctr" rtl="0">
                        <a:lnSpc>
                          <a:spcPct val="150000"/>
                        </a:lnSpc>
                        <a:spcBef>
                          <a:spcPts val="0"/>
                        </a:spcBef>
                        <a:spcAft>
                          <a:spcPts val="0"/>
                        </a:spcAft>
                        <a:buNone/>
                      </a:pPr>
                      <a:r>
                        <a:rPr lang="en-US" sz="2600" b="1" u="none" strike="noStrike" cap="none">
                          <a:latin typeface="UTM Avo" panose="02040603050506020204" pitchFamily="18" charset="0"/>
                          <a:sym typeface="Arial"/>
                        </a:rPr>
                        <a:t>Hình 1</a:t>
                      </a:r>
                      <a:endParaRPr sz="2600" u="none" strike="noStrike" cap="none">
                        <a:latin typeface="UTM Avo" panose="02040603050506020204" pitchFamily="18" charset="0"/>
                        <a:ea typeface="Arial"/>
                        <a:cs typeface="Arial"/>
                        <a:sym typeface="Arial"/>
                      </a:endParaRPr>
                    </a:p>
                  </a:txBody>
                  <a:tcPr marL="60625" marR="60625" marT="0" marB="0">
                    <a:solidFill>
                      <a:schemeClr val="accent6">
                        <a:lumMod val="60000"/>
                        <a:lumOff val="40000"/>
                      </a:schemeClr>
                    </a:solidFill>
                  </a:tcPr>
                </a:tc>
                <a:tc>
                  <a:txBody>
                    <a:bodyPr/>
                    <a:lstStyle/>
                    <a:p>
                      <a:pPr marL="0" marR="63500" lvl="0" indent="0" algn="ctr" rtl="0">
                        <a:lnSpc>
                          <a:spcPct val="150000"/>
                        </a:lnSpc>
                        <a:spcBef>
                          <a:spcPts val="0"/>
                        </a:spcBef>
                        <a:spcAft>
                          <a:spcPts val="0"/>
                        </a:spcAft>
                        <a:buNone/>
                      </a:pPr>
                      <a:r>
                        <a:rPr lang="en-US" sz="2600" b="1" u="none" strike="noStrike" cap="none">
                          <a:latin typeface="UTM Avo" panose="02040603050506020204" pitchFamily="18" charset="0"/>
                          <a:sym typeface="Arial"/>
                        </a:rPr>
                        <a:t>Hình 2</a:t>
                      </a:r>
                      <a:endParaRPr sz="2600" u="none" strike="noStrike" cap="none">
                        <a:latin typeface="UTM Avo" panose="02040603050506020204" pitchFamily="18" charset="0"/>
                        <a:ea typeface="Arial"/>
                        <a:cs typeface="Arial"/>
                        <a:sym typeface="Arial"/>
                      </a:endParaRPr>
                    </a:p>
                  </a:txBody>
                  <a:tcPr marL="60625" marR="60625" marT="0" marB="0">
                    <a:solidFill>
                      <a:schemeClr val="accent6">
                        <a:lumMod val="60000"/>
                        <a:lumOff val="40000"/>
                      </a:schemeClr>
                    </a:solidFill>
                  </a:tcPr>
                </a:tc>
                <a:tc>
                  <a:txBody>
                    <a:bodyPr/>
                    <a:lstStyle/>
                    <a:p>
                      <a:pPr marL="0" marR="63500" lvl="0" indent="0" algn="ctr" rtl="0">
                        <a:lnSpc>
                          <a:spcPct val="150000"/>
                        </a:lnSpc>
                        <a:spcBef>
                          <a:spcPts val="0"/>
                        </a:spcBef>
                        <a:spcAft>
                          <a:spcPts val="0"/>
                        </a:spcAft>
                        <a:buNone/>
                      </a:pPr>
                      <a:r>
                        <a:rPr lang="en-US" sz="2600" b="1" u="none" strike="noStrike" cap="none">
                          <a:latin typeface="UTM Avo" panose="02040603050506020204" pitchFamily="18" charset="0"/>
                          <a:sym typeface="Arial"/>
                        </a:rPr>
                        <a:t>Hình 3</a:t>
                      </a:r>
                      <a:endParaRPr sz="2600" u="none" strike="noStrike" cap="none">
                        <a:latin typeface="UTM Avo" panose="02040603050506020204" pitchFamily="18" charset="0"/>
                        <a:ea typeface="Arial"/>
                        <a:cs typeface="Arial"/>
                        <a:sym typeface="Arial"/>
                      </a:endParaRPr>
                    </a:p>
                  </a:txBody>
                  <a:tcPr marL="60625" marR="60625" marT="0" marB="0">
                    <a:solidFill>
                      <a:schemeClr val="accent6">
                        <a:lumMod val="60000"/>
                        <a:lumOff val="40000"/>
                      </a:schemeClr>
                    </a:solidFill>
                  </a:tcPr>
                </a:tc>
                <a:tc>
                  <a:txBody>
                    <a:bodyPr/>
                    <a:lstStyle/>
                    <a:p>
                      <a:pPr marL="0" marR="63500" lvl="0" indent="0" algn="ctr" rtl="0">
                        <a:lnSpc>
                          <a:spcPct val="150000"/>
                        </a:lnSpc>
                        <a:spcBef>
                          <a:spcPts val="0"/>
                        </a:spcBef>
                        <a:spcAft>
                          <a:spcPts val="0"/>
                        </a:spcAft>
                        <a:buNone/>
                      </a:pPr>
                      <a:r>
                        <a:rPr lang="en-US" sz="2600" b="1" u="none" strike="noStrike" cap="none">
                          <a:latin typeface="UTM Avo" panose="02040603050506020204" pitchFamily="18" charset="0"/>
                          <a:sym typeface="Arial"/>
                        </a:rPr>
                        <a:t>Hình 4</a:t>
                      </a:r>
                      <a:endParaRPr sz="2600" u="none" strike="noStrike" cap="none">
                        <a:latin typeface="UTM Avo" panose="02040603050506020204" pitchFamily="18" charset="0"/>
                        <a:ea typeface="Arial"/>
                        <a:cs typeface="Arial"/>
                        <a:sym typeface="Arial"/>
                      </a:endParaRPr>
                    </a:p>
                  </a:txBody>
                  <a:tcPr marL="60625" marR="60625" marT="0" marB="0">
                    <a:solidFill>
                      <a:schemeClr val="accent6">
                        <a:lumMod val="60000"/>
                        <a:lumOff val="40000"/>
                      </a:schemeClr>
                    </a:solidFill>
                  </a:tcPr>
                </a:tc>
                <a:tc>
                  <a:txBody>
                    <a:bodyPr/>
                    <a:lstStyle/>
                    <a:p>
                      <a:pPr marL="0" marR="63500" lvl="0" indent="0" algn="ctr" rtl="0">
                        <a:lnSpc>
                          <a:spcPct val="150000"/>
                        </a:lnSpc>
                        <a:spcBef>
                          <a:spcPts val="0"/>
                        </a:spcBef>
                        <a:spcAft>
                          <a:spcPts val="0"/>
                        </a:spcAft>
                        <a:buNone/>
                      </a:pPr>
                      <a:r>
                        <a:rPr lang="en-US" sz="2600" b="1" u="none" strike="noStrike" cap="none">
                          <a:latin typeface="UTM Avo" panose="02040603050506020204" pitchFamily="18" charset="0"/>
                          <a:sym typeface="Arial"/>
                        </a:rPr>
                        <a:t>Hình 5</a:t>
                      </a:r>
                      <a:endParaRPr sz="2600" u="none" strike="noStrike" cap="none">
                        <a:latin typeface="UTM Avo" panose="02040603050506020204" pitchFamily="18" charset="0"/>
                        <a:ea typeface="Arial"/>
                        <a:cs typeface="Arial"/>
                        <a:sym typeface="Arial"/>
                      </a:endParaRPr>
                    </a:p>
                  </a:txBody>
                  <a:tcPr marL="60625" marR="60625" marT="0" marB="0">
                    <a:solidFill>
                      <a:schemeClr val="accent6">
                        <a:lumMod val="60000"/>
                        <a:lumOff val="40000"/>
                      </a:schemeClr>
                    </a:solidFill>
                  </a:tcPr>
                </a:tc>
                <a:tc>
                  <a:txBody>
                    <a:bodyPr/>
                    <a:lstStyle/>
                    <a:p>
                      <a:pPr marL="0" marR="63500" lvl="0" indent="0" algn="ctr" rtl="0">
                        <a:lnSpc>
                          <a:spcPct val="150000"/>
                        </a:lnSpc>
                        <a:spcBef>
                          <a:spcPts val="0"/>
                        </a:spcBef>
                        <a:spcAft>
                          <a:spcPts val="0"/>
                        </a:spcAft>
                        <a:buNone/>
                      </a:pPr>
                      <a:r>
                        <a:rPr lang="en-US" sz="2600" b="1" u="none" strike="noStrike" cap="none">
                          <a:latin typeface="UTM Avo" panose="02040603050506020204" pitchFamily="18" charset="0"/>
                          <a:sym typeface="Arial"/>
                        </a:rPr>
                        <a:t>Hình 6</a:t>
                      </a:r>
                      <a:endParaRPr sz="2600" u="none" strike="noStrike" cap="none">
                        <a:latin typeface="UTM Avo" panose="02040603050506020204" pitchFamily="18" charset="0"/>
                        <a:ea typeface="Arial"/>
                        <a:cs typeface="Arial"/>
                        <a:sym typeface="Arial"/>
                      </a:endParaRPr>
                    </a:p>
                  </a:txBody>
                  <a:tcPr marL="60625" marR="60625" marT="0" marB="0">
                    <a:solidFill>
                      <a:schemeClr val="accent6">
                        <a:lumMod val="60000"/>
                        <a:lumOff val="40000"/>
                      </a:schemeClr>
                    </a:solidFill>
                  </a:tcPr>
                </a:tc>
                <a:extLst>
                  <a:ext uri="{0D108BD9-81ED-4DB2-BD59-A6C34878D82A}">
                    <a16:rowId xmlns:a16="http://schemas.microsoft.com/office/drawing/2014/main" val="10000"/>
                  </a:ext>
                </a:extLst>
              </a:tr>
              <a:tr h="3946905">
                <a:tc>
                  <a:txBody>
                    <a:bodyPr/>
                    <a:lstStyle/>
                    <a:p>
                      <a:pPr marL="0" marR="63500" lvl="0" indent="0" algn="ctr" rtl="0">
                        <a:lnSpc>
                          <a:spcPct val="150000"/>
                        </a:lnSpc>
                        <a:spcBef>
                          <a:spcPts val="0"/>
                        </a:spcBef>
                        <a:spcAft>
                          <a:spcPts val="0"/>
                        </a:spcAft>
                        <a:buNone/>
                      </a:pPr>
                      <a:r>
                        <a:rPr lang="en-US" sz="2600" u="none" strike="noStrike" cap="none">
                          <a:latin typeface="UTM Avo" panose="02040603050506020204" pitchFamily="18" charset="0"/>
                          <a:sym typeface="Arial"/>
                        </a:rPr>
                        <a:t>Hạt cà chua được gieo xuống đất</a:t>
                      </a:r>
                      <a:endParaRPr sz="2600" u="none" strike="noStrike" cap="none">
                        <a:latin typeface="UTM Avo" panose="02040603050506020204" pitchFamily="18" charset="0"/>
                        <a:ea typeface="Arial"/>
                        <a:cs typeface="Arial"/>
                        <a:sym typeface="Arial"/>
                      </a:endParaRPr>
                    </a:p>
                  </a:txBody>
                  <a:tcPr marL="60625" marR="60625" marT="0" marB="0"/>
                </a:tc>
                <a:tc>
                  <a:txBody>
                    <a:bodyPr/>
                    <a:lstStyle/>
                    <a:p>
                      <a:pPr marL="0" marR="63500" lvl="0" indent="0" algn="ctr" rtl="0">
                        <a:lnSpc>
                          <a:spcPct val="150000"/>
                        </a:lnSpc>
                        <a:spcBef>
                          <a:spcPts val="0"/>
                        </a:spcBef>
                        <a:spcAft>
                          <a:spcPts val="0"/>
                        </a:spcAft>
                        <a:buNone/>
                      </a:pPr>
                      <a:r>
                        <a:rPr lang="en-US" sz="2600" u="none" strike="noStrike" cap="none">
                          <a:latin typeface="UTM Avo" panose="02040603050506020204" pitchFamily="18" charset="0"/>
                          <a:sym typeface="Arial"/>
                        </a:rPr>
                        <a:t>Gặp đất ẩm, hạt cà chua nảy mầm thành cây cà chua non</a:t>
                      </a:r>
                      <a:endParaRPr sz="2600" u="none" strike="noStrike" cap="none">
                        <a:latin typeface="UTM Avo" panose="02040603050506020204" pitchFamily="18" charset="0"/>
                        <a:ea typeface="Arial"/>
                        <a:cs typeface="Arial"/>
                        <a:sym typeface="Arial"/>
                      </a:endParaRPr>
                    </a:p>
                  </a:txBody>
                  <a:tcPr marL="60625" marR="60625" marT="0" marB="0"/>
                </a:tc>
                <a:tc>
                  <a:txBody>
                    <a:bodyPr/>
                    <a:lstStyle/>
                    <a:p>
                      <a:pPr marL="0" marR="63500" lvl="0" indent="0" algn="ctr" rtl="0">
                        <a:lnSpc>
                          <a:spcPct val="150000"/>
                        </a:lnSpc>
                        <a:spcBef>
                          <a:spcPts val="0"/>
                        </a:spcBef>
                        <a:spcAft>
                          <a:spcPts val="0"/>
                        </a:spcAft>
                        <a:buNone/>
                      </a:pPr>
                      <a:r>
                        <a:rPr lang="en-US" sz="2600" u="none" strike="noStrike" cap="none">
                          <a:latin typeface="UTM Avo" panose="02040603050506020204" pitchFamily="18" charset="0"/>
                          <a:sym typeface="Arial"/>
                        </a:rPr>
                        <a:t>Cây cà chua non đã lớn hơn, có ít lá</a:t>
                      </a:r>
                      <a:endParaRPr sz="2600" u="none" strike="noStrike" cap="none">
                        <a:latin typeface="UTM Avo" panose="02040603050506020204" pitchFamily="18" charset="0"/>
                        <a:ea typeface="Arial"/>
                        <a:cs typeface="Arial"/>
                        <a:sym typeface="Arial"/>
                      </a:endParaRPr>
                    </a:p>
                  </a:txBody>
                  <a:tcPr marL="60625" marR="60625" marT="0" marB="0"/>
                </a:tc>
                <a:tc>
                  <a:txBody>
                    <a:bodyPr/>
                    <a:lstStyle/>
                    <a:p>
                      <a:pPr marL="0" marR="63500" lvl="0" indent="0" algn="ctr" rtl="0">
                        <a:lnSpc>
                          <a:spcPct val="150000"/>
                        </a:lnSpc>
                        <a:spcBef>
                          <a:spcPts val="0"/>
                        </a:spcBef>
                        <a:spcAft>
                          <a:spcPts val="0"/>
                        </a:spcAft>
                        <a:buNone/>
                      </a:pPr>
                      <a:r>
                        <a:rPr lang="en-US" sz="2600" u="none" strike="noStrike" cap="none">
                          <a:latin typeface="UTM Avo" panose="02040603050506020204" pitchFamily="18" charset="0"/>
                          <a:sym typeface="Arial"/>
                        </a:rPr>
                        <a:t>Cây cà chua lớn thành cây to và ra hoa</a:t>
                      </a:r>
                      <a:endParaRPr sz="2600" u="none" strike="noStrike" cap="none">
                        <a:latin typeface="UTM Avo" panose="02040603050506020204" pitchFamily="18" charset="0"/>
                        <a:ea typeface="Arial"/>
                        <a:cs typeface="Arial"/>
                        <a:sym typeface="Arial"/>
                      </a:endParaRPr>
                    </a:p>
                  </a:txBody>
                  <a:tcPr marL="60625" marR="60625" marT="0" marB="0"/>
                </a:tc>
                <a:tc>
                  <a:txBody>
                    <a:bodyPr/>
                    <a:lstStyle/>
                    <a:p>
                      <a:pPr marL="0" marR="63500" lvl="0" indent="0" algn="ctr" rtl="0">
                        <a:lnSpc>
                          <a:spcPct val="150000"/>
                        </a:lnSpc>
                        <a:spcBef>
                          <a:spcPts val="0"/>
                        </a:spcBef>
                        <a:spcAft>
                          <a:spcPts val="0"/>
                        </a:spcAft>
                        <a:buNone/>
                      </a:pPr>
                      <a:r>
                        <a:rPr lang="en-US" sz="2600" u="none" strike="noStrike" cap="none">
                          <a:latin typeface="UTM Avo" panose="02040603050506020204" pitchFamily="18" charset="0"/>
                          <a:sym typeface="Arial"/>
                        </a:rPr>
                        <a:t>Cây cà chua có hoa, quả xanh</a:t>
                      </a:r>
                      <a:endParaRPr sz="2600" u="none" strike="noStrike" cap="none">
                        <a:latin typeface="UTM Avo" panose="02040603050506020204" pitchFamily="18" charset="0"/>
                        <a:ea typeface="Arial"/>
                        <a:cs typeface="Arial"/>
                        <a:sym typeface="Arial"/>
                      </a:endParaRPr>
                    </a:p>
                  </a:txBody>
                  <a:tcPr marL="60625" marR="60625" marT="0" marB="0"/>
                </a:tc>
                <a:tc>
                  <a:txBody>
                    <a:bodyPr/>
                    <a:lstStyle/>
                    <a:p>
                      <a:pPr marL="0" marR="63500" lvl="0" indent="0" algn="ctr" rtl="0">
                        <a:lnSpc>
                          <a:spcPct val="150000"/>
                        </a:lnSpc>
                        <a:spcBef>
                          <a:spcPts val="0"/>
                        </a:spcBef>
                        <a:spcAft>
                          <a:spcPts val="0"/>
                        </a:spcAft>
                        <a:buNone/>
                      </a:pPr>
                      <a:r>
                        <a:rPr lang="en-US" sz="2600" u="none" strike="noStrike" cap="none">
                          <a:latin typeface="UTM Avo" panose="02040603050506020204" pitchFamily="18" charset="0"/>
                          <a:sym typeface="Arial"/>
                        </a:rPr>
                        <a:t>Cây cà chua có quả chín</a:t>
                      </a:r>
                      <a:endParaRPr sz="2600" u="none" strike="noStrike" cap="none">
                        <a:latin typeface="UTM Avo" panose="02040603050506020204" pitchFamily="18" charset="0"/>
                        <a:ea typeface="Arial"/>
                        <a:cs typeface="Arial"/>
                        <a:sym typeface="Arial"/>
                      </a:endParaRPr>
                    </a:p>
                  </a:txBody>
                  <a:tcPr marL="60625" marR="60625" marT="0" marB="0"/>
                </a:tc>
                <a:extLst>
                  <a:ext uri="{0D108BD9-81ED-4DB2-BD59-A6C34878D82A}">
                    <a16:rowId xmlns:a16="http://schemas.microsoft.com/office/drawing/2014/main" val="10001"/>
                  </a:ext>
                </a:extLst>
              </a:tr>
            </a:tbl>
          </a:graphicData>
        </a:graphic>
      </p:graphicFrame>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9"/>
        <p:cNvGrpSpPr/>
        <p:nvPr/>
      </p:nvGrpSpPr>
      <p:grpSpPr>
        <a:xfrm>
          <a:off x="0" y="0"/>
          <a:ext cx="0" cy="0"/>
          <a:chOff x="0" y="0"/>
          <a:chExt cx="0" cy="0"/>
        </a:xfrm>
      </p:grpSpPr>
      <p:sp>
        <p:nvSpPr>
          <p:cNvPr id="750" name="Google Shape;750;p70"/>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751" name="Google Shape;751;p70"/>
          <p:cNvPicPr preferRelativeResize="0"/>
          <p:nvPr/>
        </p:nvPicPr>
        <p:blipFill rotWithShape="1">
          <a:blip r:embed="rId3">
            <a:alphaModFix/>
          </a:blip>
          <a:srcRect/>
          <a:stretch/>
        </p:blipFill>
        <p:spPr>
          <a:xfrm>
            <a:off x="-324169" y="2133600"/>
            <a:ext cx="3378031" cy="4724400"/>
          </a:xfrm>
          <a:prstGeom prst="rect">
            <a:avLst/>
          </a:prstGeom>
          <a:noFill/>
          <a:ln>
            <a:noFill/>
          </a:ln>
        </p:spPr>
      </p:pic>
      <p:sp>
        <p:nvSpPr>
          <p:cNvPr id="752" name="Google Shape;752;p70"/>
          <p:cNvSpPr/>
          <p:nvPr/>
        </p:nvSpPr>
        <p:spPr>
          <a:xfrm>
            <a:off x="3089031" y="2310015"/>
            <a:ext cx="9067800" cy="839630"/>
          </a:xfrm>
          <a:prstGeom prst="wedgeRoundRectCallout">
            <a:avLst>
              <a:gd name="adj1" fmla="val -54233"/>
              <a:gd name="adj2" fmla="val 46098"/>
              <a:gd name="adj3" fmla="val 16667"/>
            </a:avLst>
          </a:prstGeom>
          <a:solidFill>
            <a:srgbClr val="DDEAF6"/>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Hoa và quả có chức năng gì?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753" name="Google Shape;753;p70"/>
          <p:cNvSpPr/>
          <p:nvPr/>
        </p:nvSpPr>
        <p:spPr>
          <a:xfrm>
            <a:off x="3089031" y="3258020"/>
            <a:ext cx="9067800" cy="839630"/>
          </a:xfrm>
          <a:prstGeom prst="wedgeRoundRectCallout">
            <a:avLst>
              <a:gd name="adj1" fmla="val -55129"/>
              <a:gd name="adj2" fmla="val 9061"/>
              <a:gd name="adj3" fmla="val 16667"/>
            </a:avLst>
          </a:prstGeom>
          <a:solidFill>
            <a:srgbClr val="FBE4D4"/>
          </a:solidFill>
          <a:ln w="38100" cap="flat" cmpd="sng">
            <a:solidFill>
              <a:srgbClr val="F6812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Tại sao lại phải giữ lại hạt của cây?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754" name="Google Shape;754;p70"/>
          <p:cNvSpPr txBox="1"/>
          <p:nvPr/>
        </p:nvSpPr>
        <p:spPr>
          <a:xfrm>
            <a:off x="762000" y="1432749"/>
            <a:ext cx="15278100" cy="461624"/>
          </a:xfrm>
          <a:prstGeom prst="rect">
            <a:avLst/>
          </a:prstGeom>
          <a:noFill/>
          <a:ln>
            <a:noFill/>
          </a:ln>
        </p:spPr>
        <p:txBody>
          <a:bodyPr spcFirstLastPara="1" wrap="square" lIns="91425" tIns="45700" rIns="91425" bIns="45700" anchor="t" anchorCtr="0">
            <a:spAutoFit/>
          </a:bodyPr>
          <a:lstStyle/>
          <a:p>
            <a:pPr marL="571500" marR="0" lvl="0" indent="-571500" algn="l" defTabSz="914400" rtl="0" eaLnBrk="1" fontAlgn="auto" latinLnBrk="0" hangingPunct="1">
              <a:lnSpc>
                <a:spcPct val="100000"/>
              </a:lnSpc>
              <a:spcBef>
                <a:spcPts val="0"/>
              </a:spcBef>
              <a:spcAft>
                <a:spcPts val="0"/>
              </a:spcAft>
              <a:buClr>
                <a:srgbClr val="000000"/>
              </a:buClr>
              <a:buSzPts val="3200"/>
              <a:buFont typeface="Noto Sans Symbols"/>
              <a:buChar char="⮚"/>
              <a:tabLst/>
              <a:defRPr/>
            </a:pPr>
            <a:r>
              <a:rPr kumimoji="0" lang="en-US" sz="24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Dựa vào kiến thức đã được học, em hãy trả lời các câu hỏi sau: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755" name="Google Shape;755;p70"/>
          <p:cNvSpPr/>
          <p:nvPr/>
        </p:nvSpPr>
        <p:spPr>
          <a:xfrm>
            <a:off x="3435002" y="6231945"/>
            <a:ext cx="704850" cy="610272"/>
          </a:xfrm>
          <a:prstGeom prst="rightArrow">
            <a:avLst>
              <a:gd name="adj1" fmla="val 50000"/>
              <a:gd name="adj2" fmla="val 50000"/>
            </a:avLst>
          </a:prstGeom>
          <a:solidFill>
            <a:srgbClr val="C0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756" name="Google Shape;756;p70"/>
          <p:cNvSpPr/>
          <p:nvPr/>
        </p:nvSpPr>
        <p:spPr>
          <a:xfrm>
            <a:off x="4340730" y="4713799"/>
            <a:ext cx="7688509" cy="2071016"/>
          </a:xfrm>
          <a:prstGeom prst="roundRect">
            <a:avLst>
              <a:gd name="adj" fmla="val 16667"/>
            </a:avLst>
          </a:prstGeom>
          <a:solidFill>
            <a:schemeClr val="lt1"/>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Hoa là cơ quan sinh sản của cây. Hoa tạo thành quả và hạt. Khi gặp điều kiện thích hợp, hạt sẽ mọc thành cây mới.</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ột năm thiên hà dài bao lâu? | Báo Dân trí">
            <a:extLst>
              <a:ext uri="{FF2B5EF4-FFF2-40B4-BE49-F238E27FC236}">
                <a16:creationId xmlns:a16="http://schemas.microsoft.com/office/drawing/2014/main" id="{4A305394-8667-4642-BB2F-2177BD9138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25" b="3125"/>
          <a:stretch/>
        </p:blipFill>
        <p:spPr bwMode="auto">
          <a:xfrm>
            <a:off x="-1" y="-2"/>
            <a:ext cx="1219200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redondeado 4">
            <a:hlinkClick r:id="rId3" action="ppaction://hlinksldjump"/>
          </p:cNvPr>
          <p:cNvSpPr/>
          <p:nvPr/>
        </p:nvSpPr>
        <p:spPr>
          <a:xfrm>
            <a:off x="8171635" y="4179381"/>
            <a:ext cx="2410640" cy="1021976"/>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BẮT ĐẦU</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endParaRPr>
          </a:p>
        </p:txBody>
      </p:sp>
      <p:pic>
        <p:nvPicPr>
          <p:cNvPr id="7" name="PLANETA 3" descr="Resultado de imagen para PLANETA PNG"/>
          <p:cNvPicPr>
            <a:picLocks noChangeAspect="1" noChangeArrowheads="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7895783" y="489566"/>
            <a:ext cx="2267120" cy="17003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670552"/>
            <a:ext cx="4367579" cy="4039634"/>
          </a:xfrm>
          <a:prstGeom prst="rect">
            <a:avLst/>
          </a:prstGeom>
        </p:spPr>
      </p:pic>
      <p:sp>
        <p:nvSpPr>
          <p:cNvPr id="8" name="TextBox 7"/>
          <p:cNvSpPr txBox="1"/>
          <p:nvPr/>
        </p:nvSpPr>
        <p:spPr>
          <a:xfrm>
            <a:off x="773723" y="703385"/>
            <a:ext cx="4114800" cy="664012"/>
          </a:xfrm>
          <a:prstGeom prst="roundRect">
            <a:avLst>
              <a:gd name="adj" fmla="val 21182"/>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3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rPr>
              <a:t>DU HÀNH VŨ TRỤ</a:t>
            </a:r>
            <a:endParaRPr kumimoji="0" lang="en-US" sz="33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endParaRPr>
          </a:p>
        </p:txBody>
      </p:sp>
      <p:pic>
        <p:nvPicPr>
          <p:cNvPr id="4" name="Picture 3">
            <a:extLst>
              <a:ext uri="{FF2B5EF4-FFF2-40B4-BE49-F238E27FC236}">
                <a16:creationId xmlns:a16="http://schemas.microsoft.com/office/drawing/2014/main" id="{E2D2DC6D-429C-C3D6-2ACC-ABDB42EABD5C}"/>
              </a:ext>
            </a:extLst>
          </p:cNvPr>
          <p:cNvPicPr>
            <a:picLocks noChangeAspect="1"/>
          </p:cNvPicPr>
          <p:nvPr/>
        </p:nvPicPr>
        <p:blipFill>
          <a:blip r:embed="rId6"/>
          <a:stretch>
            <a:fillRect/>
          </a:stretch>
        </p:blipFill>
        <p:spPr>
          <a:xfrm>
            <a:off x="-1" y="-36171"/>
            <a:ext cx="739556" cy="739556"/>
          </a:xfrm>
          <a:prstGeom prst="rect">
            <a:avLst/>
          </a:prstGeom>
        </p:spPr>
      </p:pic>
    </p:spTree>
    <p:extLst>
      <p:ext uri="{BB962C8B-B14F-4D97-AF65-F5344CB8AC3E}">
        <p14:creationId xmlns:p14="http://schemas.microsoft.com/office/powerpoint/2010/main" val="39896368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dissolve">
                                      <p:cBhvr>
                                        <p:cTn id="7" dur="1500"/>
                                        <p:tgtEl>
                                          <p:spTgt spid="5">
                                            <p:bg/>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dissolve">
                                      <p:cBhvr>
                                        <p:cTn id="10"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át hiện chấn động làm đảo lộn hiểu biết về Dải Ngân hà">
            <a:extLst>
              <a:ext uri="{FF2B5EF4-FFF2-40B4-BE49-F238E27FC236}">
                <a16:creationId xmlns:a16="http://schemas.microsoft.com/office/drawing/2014/main" id="{524E773C-0736-4E7B-858A-6F3B4049EB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64" r="5564"/>
          <a:stretch/>
        </p:blipFill>
        <p:spPr bwMode="auto">
          <a:xfrm>
            <a:off x="-24180" y="-14879"/>
            <a:ext cx="12216179" cy="687287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NAVE"/>
          <p:cNvGrpSpPr/>
          <p:nvPr/>
        </p:nvGrpSpPr>
        <p:grpSpPr>
          <a:xfrm>
            <a:off x="-24180" y="4301908"/>
            <a:ext cx="2565771" cy="2327491"/>
            <a:chOff x="473051" y="4548249"/>
            <a:chExt cx="1634866" cy="1630483"/>
          </a:xfrm>
        </p:grpSpPr>
        <p:pic>
          <p:nvPicPr>
            <p:cNvPr id="5" name="Picture 4" descr="Resultado de imagen para ovni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051" y="4548249"/>
              <a:ext cx="1634866" cy="16304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Resultado de imagen para marciano  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35936"/>
            <a:stretch/>
          </p:blipFill>
          <p:spPr bwMode="auto">
            <a:xfrm>
              <a:off x="977431" y="4823225"/>
              <a:ext cx="626106" cy="540265"/>
            </a:xfrm>
            <a:prstGeom prst="rect">
              <a:avLst/>
            </a:prstGeom>
            <a:noFill/>
            <a:extLst>
              <a:ext uri="{909E8E84-426E-40DD-AFC4-6F175D3DCCD1}">
                <a14:hiddenFill xmlns:a14="http://schemas.microsoft.com/office/drawing/2010/main">
                  <a:solidFill>
                    <a:srgbClr val="FFFFFF"/>
                  </a:solidFill>
                </a14:hiddenFill>
              </a:ext>
            </a:extLst>
          </p:spPr>
        </p:pic>
      </p:grpSp>
      <p:pic>
        <p:nvPicPr>
          <p:cNvPr id="3074" name="PLANETA 1" descr="Resultado de imagen para PLANETA PNG"/>
          <p:cNvPicPr>
            <a:picLocks noChangeAspect="1" noChangeArrowheads="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18978" y="940239"/>
            <a:ext cx="1717478" cy="1279963"/>
          </a:xfrm>
          <a:prstGeom prst="rect">
            <a:avLst/>
          </a:prstGeom>
          <a:noFill/>
          <a:effectLst>
            <a:glow rad="228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3076" name="PLANETA 2" descr="Resultado de imagen para PLANETA PNG"/>
          <p:cNvPicPr>
            <a:picLocks noChangeAspect="1" noChangeArrowheads="1"/>
          </p:cNvPicPr>
          <p:nvPr/>
        </p:nvPicPr>
        <p:blipFill>
          <a:blip r:embed="rId6">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878537" y="665682"/>
            <a:ext cx="2072692" cy="1554519"/>
          </a:xfrm>
          <a:prstGeom prst="rect">
            <a:avLst/>
          </a:prstGeom>
          <a:noFill/>
          <a:effectLst>
            <a:glow rad="2286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9" name="PLANETA 3" descr="Resultado de imagen para PLANETA PNG"/>
          <p:cNvPicPr>
            <a:picLocks noChangeAspect="1" noChangeArrowheads="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6658982" y="4301909"/>
            <a:ext cx="2267120" cy="1700340"/>
          </a:xfrm>
          <a:prstGeom prst="rect">
            <a:avLst/>
          </a:prstGeom>
          <a:noFill/>
          <a:effectLst>
            <a:glow rad="2286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PLANETA 4" descr="Resultado de imagen para PLANETA PNG"/>
          <p:cNvPicPr>
            <a:picLocks noChangeAspect="1" noChangeArrowheads="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470571" y="687344"/>
            <a:ext cx="1821036" cy="1365777"/>
          </a:xfrm>
          <a:prstGeom prst="rect">
            <a:avLst/>
          </a:prstGeom>
          <a:noFill/>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sp>
        <p:nvSpPr>
          <p:cNvPr id="7" name="Elipse 6">
            <a:hlinkClick r:id="rId7" action="ppaction://hlinksldjump"/>
          </p:cNvPr>
          <p:cNvSpPr/>
          <p:nvPr/>
        </p:nvSpPr>
        <p:spPr>
          <a:xfrm>
            <a:off x="990679" y="1153121"/>
            <a:ext cx="907264" cy="900000"/>
          </a:xfrm>
          <a:prstGeom prst="ellipse">
            <a:avLst/>
          </a:prstGeom>
          <a:solidFill>
            <a:srgbClr val="5C819C"/>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rPr>
              <a:t>Sao Kim</a:t>
            </a:r>
            <a:endParaRPr kumimoji="0" lang="es-CL"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endParaRPr>
          </a:p>
        </p:txBody>
      </p:sp>
      <p:sp>
        <p:nvSpPr>
          <p:cNvPr id="13" name="Elipse 12">
            <a:hlinkClick r:id="rId8" action="ppaction://hlinksldjump"/>
          </p:cNvPr>
          <p:cNvSpPr/>
          <p:nvPr/>
        </p:nvSpPr>
        <p:spPr>
          <a:xfrm>
            <a:off x="5375850" y="984460"/>
            <a:ext cx="967800" cy="958639"/>
          </a:xfrm>
          <a:prstGeom prst="ellipse">
            <a:avLst/>
          </a:prstGeom>
          <a:solidFill>
            <a:srgbClr val="8EBC7A"/>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rPr>
              <a:t>Sao </a:t>
            </a:r>
            <a:r>
              <a:rPr kumimoji="0" lang="es-MX" sz="1600" b="1" i="0" u="none" strike="noStrike" kern="0" cap="none" spc="0" normalizeH="0" baseline="0" noProof="0" dirty="0" err="1">
                <a:ln>
                  <a:noFill/>
                </a:ln>
                <a:solidFill>
                  <a:srgbClr val="FFFFFF"/>
                </a:solidFill>
                <a:effectLst/>
                <a:uLnTx/>
                <a:uFillTx/>
                <a:latin typeface="UTM Avo" panose="02040603050506020204" pitchFamily="18" charset="0"/>
                <a:ea typeface="+mn-ea"/>
                <a:cs typeface="+mn-cs"/>
                <a:sym typeface="Arial"/>
              </a:rPr>
              <a:t>Mộc</a:t>
            </a:r>
            <a:endParaRPr kumimoji="0" lang="es-CL"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endParaRPr>
          </a:p>
        </p:txBody>
      </p:sp>
      <p:sp>
        <p:nvSpPr>
          <p:cNvPr id="11" name="Elipse 10">
            <a:hlinkClick r:id="rId9" action="ppaction://hlinksldjump"/>
          </p:cNvPr>
          <p:cNvSpPr/>
          <p:nvPr/>
        </p:nvSpPr>
        <p:spPr>
          <a:xfrm>
            <a:off x="7264817" y="4702078"/>
            <a:ext cx="1012408" cy="955771"/>
          </a:xfrm>
          <a:prstGeom prst="ellipse">
            <a:avLst/>
          </a:prstGeom>
          <a:solidFill>
            <a:srgbClr val="969CA8"/>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rPr>
              <a:t>Sao </a:t>
            </a:r>
            <a:r>
              <a:rPr kumimoji="0" lang="es-MX" sz="1600" b="1" i="0" u="none" strike="noStrike" kern="0" cap="none" spc="0" normalizeH="0" baseline="0" noProof="0" dirty="0" err="1">
                <a:ln>
                  <a:noFill/>
                </a:ln>
                <a:solidFill>
                  <a:srgbClr val="FFFFFF"/>
                </a:solidFill>
                <a:effectLst/>
                <a:uLnTx/>
                <a:uFillTx/>
                <a:latin typeface="UTM Avo" panose="02040603050506020204" pitchFamily="18" charset="0"/>
                <a:ea typeface="+mn-ea"/>
                <a:cs typeface="+mn-cs"/>
                <a:sym typeface="Arial"/>
              </a:rPr>
              <a:t>Thủy</a:t>
            </a:r>
            <a:endParaRPr kumimoji="0" lang="es-MX"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endParaRPr>
          </a:p>
        </p:txBody>
      </p:sp>
      <p:sp>
        <p:nvSpPr>
          <p:cNvPr id="12" name="Elipse 11">
            <a:hlinkClick r:id="rId9" action="ppaction://hlinksldjump"/>
          </p:cNvPr>
          <p:cNvSpPr/>
          <p:nvPr/>
        </p:nvSpPr>
        <p:spPr>
          <a:xfrm>
            <a:off x="9886950" y="920232"/>
            <a:ext cx="1021864" cy="946668"/>
          </a:xfrm>
          <a:prstGeom prst="ellipse">
            <a:avLst/>
          </a:prstGeom>
          <a:solidFill>
            <a:srgbClr val="DBAA34"/>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rPr>
              <a:t>Sao </a:t>
            </a:r>
            <a:r>
              <a:rPr kumimoji="0" lang="es-MX" sz="1600" b="1" i="0" u="none" strike="noStrike" kern="0" cap="none" spc="0" normalizeH="0" baseline="0" noProof="0" dirty="0" err="1">
                <a:ln>
                  <a:noFill/>
                </a:ln>
                <a:solidFill>
                  <a:srgbClr val="FFFFFF"/>
                </a:solidFill>
                <a:effectLst/>
                <a:uLnTx/>
                <a:uFillTx/>
                <a:latin typeface="UTM Avo" panose="02040603050506020204" pitchFamily="18" charset="0"/>
                <a:ea typeface="+mn-ea"/>
                <a:cs typeface="+mn-cs"/>
                <a:sym typeface="Arial"/>
              </a:rPr>
              <a:t>Hỏa</a:t>
            </a:r>
            <a:endParaRPr kumimoji="0" lang="es-CL" sz="1600" b="1" i="0" u="none" strike="noStrike" kern="0" cap="none" spc="0" normalizeH="0" baseline="0" noProof="0" dirty="0">
              <a:ln>
                <a:noFill/>
              </a:ln>
              <a:solidFill>
                <a:srgbClr val="FFFFFF"/>
              </a:solidFill>
              <a:effectLst/>
              <a:uLnTx/>
              <a:uFillTx/>
              <a:latin typeface="UTM Avo" panose="02040603050506020204" pitchFamily="18" charset="0"/>
              <a:ea typeface="+mn-ea"/>
              <a:cs typeface="+mn-cs"/>
              <a:sym typeface="Arial"/>
            </a:endParaRPr>
          </a:p>
        </p:txBody>
      </p:sp>
      <p:pic>
        <p:nvPicPr>
          <p:cNvPr id="2" name="Picture 1">
            <a:extLst>
              <a:ext uri="{FF2B5EF4-FFF2-40B4-BE49-F238E27FC236}">
                <a16:creationId xmlns:a16="http://schemas.microsoft.com/office/drawing/2014/main" id="{A284EB9A-0E66-E8DD-2938-2DBA00880873}"/>
              </a:ext>
            </a:extLst>
          </p:cNvPr>
          <p:cNvPicPr>
            <a:picLocks noChangeAspect="1"/>
          </p:cNvPicPr>
          <p:nvPr/>
        </p:nvPicPr>
        <p:blipFill>
          <a:blip r:embed="rId10"/>
          <a:stretch>
            <a:fillRect/>
          </a:stretch>
        </p:blipFill>
        <p:spPr>
          <a:xfrm>
            <a:off x="-1" y="-36171"/>
            <a:ext cx="739556" cy="739556"/>
          </a:xfrm>
          <a:prstGeom prst="rect">
            <a:avLst/>
          </a:prstGeom>
        </p:spPr>
      </p:pic>
    </p:spTree>
    <p:extLst>
      <p:ext uri="{BB962C8B-B14F-4D97-AF65-F5344CB8AC3E}">
        <p14:creationId xmlns:p14="http://schemas.microsoft.com/office/powerpoint/2010/main" val="169597027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withEffect">
                                  <p:stCondLst>
                                    <p:cond delay="0"/>
                                  </p:stCondLst>
                                  <p:childTnLst>
                                    <p:animMotion origin="layout" path="M 4.79167E-6 -7.40741E-7 L 0.00195 -0.35069 " pathEditMode="relative" rAng="0" ptsTypes="AA">
                                      <p:cBhvr>
                                        <p:cTn id="6" dur="2000" fill="hold"/>
                                        <p:tgtEl>
                                          <p:spTgt spid="4"/>
                                        </p:tgtEl>
                                        <p:attrNameLst>
                                          <p:attrName>ppt_x</p:attrName>
                                          <p:attrName>ppt_y</p:attrName>
                                        </p:attrNameLst>
                                      </p:cBhvr>
                                      <p:rCtr x="91" y="-17546"/>
                                    </p:animMotion>
                                  </p:childTnLst>
                                </p:cTn>
                              </p:par>
                              <p:par>
                                <p:cTn id="7" presetID="53" presetClass="entr" presetSubtype="16"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500" fill="hold"/>
                                        <p:tgtEl>
                                          <p:spTgt spid="7"/>
                                        </p:tgtEl>
                                        <p:attrNameLst>
                                          <p:attrName>ppt_w</p:attrName>
                                        </p:attrNameLst>
                                      </p:cBhvr>
                                      <p:tavLst>
                                        <p:tav tm="0">
                                          <p:val>
                                            <p:fltVal val="0"/>
                                          </p:val>
                                        </p:tav>
                                        <p:tav tm="100000">
                                          <p:val>
                                            <p:strVal val="#ppt_w"/>
                                          </p:val>
                                        </p:tav>
                                      </p:tavLst>
                                    </p:anim>
                                    <p:anim calcmode="lin" valueType="num">
                                      <p:cBhvr>
                                        <p:cTn id="10" dur="500" fill="hold"/>
                                        <p:tgtEl>
                                          <p:spTgt spid="7"/>
                                        </p:tgtEl>
                                        <p:attrNameLst>
                                          <p:attrName>ppt_h</p:attrName>
                                        </p:attrNameLst>
                                      </p:cBhvr>
                                      <p:tavLst>
                                        <p:tav tm="0">
                                          <p:val>
                                            <p:fltVal val="0"/>
                                          </p:val>
                                        </p:tav>
                                        <p:tav tm="100000">
                                          <p:val>
                                            <p:strVal val="#ppt_h"/>
                                          </p:val>
                                        </p:tav>
                                      </p:tavLst>
                                    </p:anim>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0.00195 -0.35069 L 0.24713 -0.48171 " pathEditMode="relative" rAng="0" ptsTypes="AA">
                                      <p:cBhvr>
                                        <p:cTn id="15" dur="2000" fill="hold"/>
                                        <p:tgtEl>
                                          <p:spTgt spid="4"/>
                                        </p:tgtEl>
                                        <p:attrNameLst>
                                          <p:attrName>ppt_x</p:attrName>
                                          <p:attrName>ppt_y</p:attrName>
                                        </p:attrNameLst>
                                      </p:cBhvr>
                                      <p:rCtr x="12253" y="-6551"/>
                                    </p:animMotion>
                                  </p:childTnLst>
                                </p:cTn>
                              </p:par>
                              <p:par>
                                <p:cTn id="16" presetID="53" presetClass="entr" presetSubtype="16"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0.24713 -0.48171 L 0.24713 -0.48148 C 0.25117 -0.47593 0.25559 -0.46968 0.26002 -0.46389 C 0.26197 -0.46134 0.26484 -0.45949 0.26679 -0.45694 C 0.26848 -0.45486 0.26848 -0.45231 0.27005 -0.45 C 0.27408 -0.44537 0.2789 -0.44097 0.28346 -0.43657 L 0.28984 -0.42963 C 0.2983 -0.4125 0.28697 -0.4338 0.3 -0.4162 C 0.30156 -0.41389 0.30156 -0.41157 0.30312 -0.40926 C 0.30716 -0.40463 0.3121 -0.4 0.31653 -0.39583 L 0.32291 -0.38889 L 0.32981 -0.38171 C 0.3375 -0.3662 0.32747 -0.38588 0.33997 -0.3662 C 0.34114 -0.36389 0.34153 -0.36157 0.34309 -0.35926 C 0.35169 -0.3456 0.34674 -0.35486 0.35651 -0.34375 C 0.35885 -0.34051 0.36054 -0.33727 0.36289 -0.33449 C 0.36289 -0.33426 0.37942 -0.31736 0.38268 -0.31412 L 0.38958 -0.30718 C 0.39075 -0.30509 0.39114 -0.30255 0.39283 -0.30023 C 0.39687 -0.2956 0.40612 -0.2868 0.40612 -0.28657 C 0.41184 -0.27477 0.40729 -0.28194 0.42265 -0.26643 L 0.42916 -0.25949 L 0.43606 -0.25255 C 0.44362 -0.23657 0.43281 -0.25625 0.44934 -0.23912 C 0.45898 -0.22917 0.44166 -0.22963 0.46588 -0.21875 L 0.47604 -0.21389 " pathEditMode="relative" rAng="0" ptsTypes="AAAAAAAAAAAAAAAAAAAAAAAAAA">
                                      <p:cBhvr>
                                        <p:cTn id="24" dur="2000" fill="hold"/>
                                        <p:tgtEl>
                                          <p:spTgt spid="4"/>
                                        </p:tgtEl>
                                        <p:attrNameLst>
                                          <p:attrName>ppt_x</p:attrName>
                                          <p:attrName>ppt_y</p:attrName>
                                        </p:attrNameLst>
                                      </p:cBhvr>
                                      <p:rCtr x="11445" y="13380"/>
                                    </p:animMotion>
                                  </p:childTnLst>
                                </p:cTn>
                              </p:par>
                              <p:par>
                                <p:cTn id="25" presetID="53" presetClass="entr" presetSubtype="16"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0" presetClass="path" presetSubtype="0" accel="50000" decel="50000" fill="hold" nodeType="clickEffect">
                                  <p:stCondLst>
                                    <p:cond delay="0"/>
                                  </p:stCondLst>
                                  <p:childTnLst>
                                    <p:animMotion origin="layout" path="M 0.47604 -0.21412 L 0.47604 -0.21366 C 0.49674 -0.23241 0.4776 -0.21736 0.49622 -0.22893 C 0.49856 -0.23055 0.50026 -0.23264 0.50273 -0.23403 C 0.50468 -0.23495 0.50768 -0.23542 0.5095 -0.23657 C 0.5177 -0.2412 0.51445 -0.2412 0.5207 -0.24514 C 0.52265 -0.24653 0.52539 -0.24768 0.5276 -0.24907 C 0.52994 -0.25046 0.5319 -0.25231 0.53411 -0.25393 C 0.53567 -0.25532 0.53684 -0.25648 0.53867 -0.25787 C 0.54283 -0.26042 0.54778 -0.26273 0.55208 -0.26528 L 0.55885 -0.26921 C 0.56106 -0.27268 0.5608 -0.27338 0.56575 -0.27662 C 0.5677 -0.27778 0.57031 -0.27917 0.57226 -0.28032 C 0.57421 -0.28125 0.575 -0.28287 0.57695 -0.28403 C 0.58216 -0.2875 0.58593 -0.28889 0.59244 -0.29143 C 0.59791 -0.29606 0.60117 -0.2993 0.61041 -0.30278 L 0.62382 -0.30764 C 0.6345 -0.31551 0.62799 -0.31134 0.64401 -0.32037 C 0.64648 -0.3213 0.64947 -0.32245 0.65091 -0.32407 C 0.65937 -0.33356 0.65091 -0.325 0.66197 -0.33264 C 0.67161 -0.33935 0.66093 -0.33449 0.67317 -0.33935 C 0.6789 -0.34838 0.67083 -0.33727 0.68229 -0.34514 C 0.68385 -0.3463 0.68333 -0.34792 0.68437 -0.34884 C 0.68632 -0.35046 0.68932 -0.35139 0.69127 -0.35301 C 0.69283 -0.35393 0.69401 -0.35532 0.69583 -0.35648 C 0.69778 -0.35787 0.70052 -0.3588 0.70247 -0.36018 C 0.70429 -0.36134 0.7052 -0.36273 0.70703 -0.36389 C 0.70898 -0.36528 0.71171 -0.36643 0.71354 -0.36759 C 0.71549 -0.36898 0.71627 -0.37037 0.71822 -0.37153 C 0.72018 -0.37245 0.72265 -0.37315 0.725 -0.37384 C 0.72565 -0.37523 0.72565 -0.37662 0.72721 -0.37778 C 0.73463 -0.38287 0.73385 -0.37801 0.73385 -0.38125 " pathEditMode="relative" rAng="0" ptsTypes="AAAAAAAAAAAAAAAAAAAAAAAAAAAAAAAA">
                                      <p:cBhvr>
                                        <p:cTn id="33" dur="2000" fill="hold"/>
                                        <p:tgtEl>
                                          <p:spTgt spid="4"/>
                                        </p:tgtEl>
                                        <p:attrNameLst>
                                          <p:attrName>ppt_x</p:attrName>
                                          <p:attrName>ppt_y</p:attrName>
                                        </p:attrNameLst>
                                      </p:cBhvr>
                                      <p:rCtr x="12891" y="-8333"/>
                                    </p:animMotion>
                                  </p:childTnLst>
                                </p:cTn>
                              </p:par>
                              <p:par>
                                <p:cTn id="34" presetID="53" presetClass="entr" presetSubtype="16"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animEffect transition="in" filter="fade">
                                      <p:cBhvr>
                                        <p:cTn id="38" dur="500"/>
                                        <p:tgtEl>
                                          <p:spTgt spid="12"/>
                                        </p:tgtEl>
                                      </p:cBhvr>
                                    </p:animEffect>
                                  </p:childTnLst>
                                </p:cTn>
                              </p:par>
                            </p:childTnLst>
                          </p:cTn>
                        </p:par>
                      </p:childTnLst>
                    </p:cTn>
                  </p:par>
                </p:childTnLst>
              </p:cTn>
              <p:nextCondLst>
                <p:cond evt="onClick" delay="0">
                  <p:tgtEl>
                    <p:spTgt spid="4"/>
                  </p:tgtEl>
                </p:cond>
              </p:nextCondLst>
            </p:seq>
          </p:childTnLst>
        </p:cTn>
      </p:par>
    </p:tnLst>
    <p:bldLst>
      <p:bldP spid="7" grpId="0" animBg="1"/>
      <p:bldP spid="13" grpId="0" animBg="1"/>
      <p:bldP spid="11" grpId="0" animBg="1"/>
      <p:bldP spid="1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re are More Than 85,000 Volcanoes on Venus | Discover Magazine">
            <a:extLst>
              <a:ext uri="{FF2B5EF4-FFF2-40B4-BE49-F238E27FC236}">
                <a16:creationId xmlns:a16="http://schemas.microsoft.com/office/drawing/2014/main" id="{CAADC958-3227-46F8-B887-56DB6AA5DD6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130" b="713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sultado de imagen para marciano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10" y="3429000"/>
            <a:ext cx="2251696" cy="303289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905713" y="826946"/>
            <a:ext cx="7730491" cy="523220"/>
          </a:xfrm>
          <a:prstGeom prst="rect">
            <a:avLst/>
          </a:prstGeom>
          <a:solidFill>
            <a:srgbClr val="0070C0"/>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800" b="1" i="0" u="none" strike="noStrike" kern="0" cap="none" spc="0" normalizeH="0" baseline="0" noProof="0">
                <a:ln>
                  <a:noFill/>
                </a:ln>
                <a:solidFill>
                  <a:srgbClr val="FFC000"/>
                </a:solidFill>
                <a:effectLst/>
                <a:uLnTx/>
                <a:uFillTx/>
                <a:latin typeface="UTM Avo" panose="02040603050506020204" pitchFamily="18" charset="0"/>
                <a:cs typeface="Times New Roman" pitchFamily="18" charset="0"/>
                <a:sym typeface="Arial"/>
              </a:rPr>
              <a:t>Rễ của cây trong hình thuộc loại rễ gì ?</a:t>
            </a:r>
            <a:endParaRPr kumimoji="0" lang="es-CL" sz="2800" b="1" i="0" u="none" strike="noStrike" kern="0" cap="none" spc="0" normalizeH="0" baseline="0" noProof="0" dirty="0">
              <a:ln>
                <a:noFill/>
              </a:ln>
              <a:solidFill>
                <a:srgbClr val="FFC000"/>
              </a:solidFill>
              <a:effectLst/>
              <a:uLnTx/>
              <a:uFillTx/>
              <a:latin typeface="UTM Avo" panose="02040603050506020204" pitchFamily="18" charset="0"/>
              <a:cs typeface="Times New Roman" pitchFamily="18" charset="0"/>
              <a:sym typeface="Arial"/>
            </a:endParaRPr>
          </a:p>
        </p:txBody>
      </p:sp>
      <p:sp>
        <p:nvSpPr>
          <p:cNvPr id="9" name="BUENO"/>
          <p:cNvSpPr/>
          <p:nvPr/>
        </p:nvSpPr>
        <p:spPr>
          <a:xfrm>
            <a:off x="2586844" y="3802448"/>
            <a:ext cx="3889718" cy="1143000"/>
          </a:xfrm>
          <a:prstGeom prst="roundRect">
            <a:avLst/>
          </a:prstGeom>
          <a:solidFill>
            <a:schemeClr val="accent4">
              <a:lumMod val="40000"/>
              <a:lumOff val="60000"/>
            </a:schemeClr>
          </a:solidFill>
          <a:ln w="76200">
            <a:solidFill>
              <a:schemeClr val="accent4">
                <a:lumMod val="40000"/>
                <a:lumOff val="6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B.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Rễ</a:t>
            </a: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cọc</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endParaRPr>
          </a:p>
        </p:txBody>
      </p:sp>
      <p:sp>
        <p:nvSpPr>
          <p:cNvPr id="14" name="MALO2"/>
          <p:cNvSpPr/>
          <p:nvPr/>
        </p:nvSpPr>
        <p:spPr>
          <a:xfrm>
            <a:off x="2604134" y="2177112"/>
            <a:ext cx="3889717" cy="1143000"/>
          </a:xfrm>
          <a:prstGeom prst="roundRect">
            <a:avLst/>
          </a:prstGeom>
          <a:solidFill>
            <a:schemeClr val="accent4">
              <a:lumMod val="40000"/>
              <a:lumOff val="60000"/>
            </a:schemeClr>
          </a:solidFill>
          <a:ln w="76200">
            <a:solidFill>
              <a:schemeClr val="accent4">
                <a:lumMod val="40000"/>
                <a:lumOff val="6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A. </a:t>
            </a:r>
            <a:r>
              <a:rPr kumimoji="0" lang="es-CL"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Rễ</a:t>
            </a:r>
            <a:r>
              <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 </a:t>
            </a:r>
            <a:r>
              <a:rPr kumimoji="0" lang="es-CL"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chùm</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endParaRPr>
          </a:p>
        </p:txBody>
      </p:sp>
      <p:pic>
        <p:nvPicPr>
          <p:cNvPr id="11" name="MARCIANO2" descr="Resultado de imagen para marciano 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01086" y="2016638"/>
            <a:ext cx="692765" cy="1256717"/>
          </a:xfrm>
          <a:prstGeom prst="rect">
            <a:avLst/>
          </a:prstGeom>
          <a:noFill/>
          <a:extLst>
            <a:ext uri="{909E8E84-426E-40DD-AFC4-6F175D3DCCD1}">
              <a14:hiddenFill xmlns:a14="http://schemas.microsoft.com/office/drawing/2010/main">
                <a:solidFill>
                  <a:srgbClr val="FFFFFF"/>
                </a:solidFill>
              </a14:hiddenFill>
            </a:ext>
          </a:extLst>
        </p:spPr>
      </p:pic>
      <p:pic>
        <p:nvPicPr>
          <p:cNvPr id="10" name="Google Shape;768;p72">
            <a:extLst>
              <a:ext uri="{FF2B5EF4-FFF2-40B4-BE49-F238E27FC236}">
                <a16:creationId xmlns:a16="http://schemas.microsoft.com/office/drawing/2014/main" id="{6232A319-82F2-45D4-8C3F-507C46ECEFB4}"/>
              </a:ext>
            </a:extLst>
          </p:cNvPr>
          <p:cNvPicPr preferRelativeResize="0"/>
          <p:nvPr/>
        </p:nvPicPr>
        <p:blipFill rotWithShape="1">
          <a:blip r:embed="rId8">
            <a:alphaModFix/>
          </a:blip>
          <a:srcRect l="16399" t="8002" r="48362" b="53572"/>
          <a:stretch/>
        </p:blipFill>
        <p:spPr>
          <a:xfrm>
            <a:off x="8989060" y="206396"/>
            <a:ext cx="3043984" cy="3596051"/>
          </a:xfrm>
          <a:prstGeom prst="rect">
            <a:avLst/>
          </a:prstGeom>
          <a:noFill/>
          <a:ln>
            <a:noFill/>
          </a:ln>
        </p:spPr>
      </p:pic>
      <p:pic>
        <p:nvPicPr>
          <p:cNvPr id="12" name="Picture 11">
            <a:hlinkClick r:id="rId9" action="ppaction://hlinksldjump"/>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36204" y="3442138"/>
            <a:ext cx="3396840" cy="3141784"/>
          </a:xfrm>
          <a:prstGeom prst="rect">
            <a:avLst/>
          </a:prstGeom>
        </p:spPr>
      </p:pic>
      <p:pic>
        <p:nvPicPr>
          <p:cNvPr id="2" name="Picture 1">
            <a:extLst>
              <a:ext uri="{FF2B5EF4-FFF2-40B4-BE49-F238E27FC236}">
                <a16:creationId xmlns:a16="http://schemas.microsoft.com/office/drawing/2014/main" id="{1B82D7CC-6EBE-3815-89FD-E722F8A90408}"/>
              </a:ext>
            </a:extLst>
          </p:cNvPr>
          <p:cNvPicPr>
            <a:picLocks noChangeAspect="1"/>
          </p:cNvPicPr>
          <p:nvPr/>
        </p:nvPicPr>
        <p:blipFill>
          <a:blip r:embed="rId11"/>
          <a:stretch>
            <a:fillRect/>
          </a:stretch>
        </p:blipFill>
        <p:spPr>
          <a:xfrm>
            <a:off x="-1" y="-36171"/>
            <a:ext cx="739556" cy="739556"/>
          </a:xfrm>
          <a:prstGeom prst="rect">
            <a:avLst/>
          </a:prstGeom>
        </p:spPr>
      </p:pic>
    </p:spTree>
    <p:extLst>
      <p:ext uri="{BB962C8B-B14F-4D97-AF65-F5344CB8AC3E}">
        <p14:creationId xmlns:p14="http://schemas.microsoft.com/office/powerpoint/2010/main" val="4145099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2000" fill="hold"/>
                                        <p:tgtEl>
                                          <p:spTgt spid="14"/>
                                        </p:tgtEl>
                                        <p:attrNameLst>
                                          <p:attrName>ppt_x</p:attrName>
                                        </p:attrNameLst>
                                      </p:cBhvr>
                                      <p:tavLst>
                                        <p:tav tm="0">
                                          <p:val>
                                            <p:strVal val="#ppt_x"/>
                                          </p:val>
                                        </p:tav>
                                        <p:tav tm="100000">
                                          <p:val>
                                            <p:strVal val="#ppt_x"/>
                                          </p:val>
                                        </p:tav>
                                      </p:tavLst>
                                    </p:anim>
                                    <p:anim calcmode="lin" valueType="num">
                                      <p:cBhvr additive="base">
                                        <p:cTn id="21" dur="2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4"/>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Sai1.wav"/>
                                        </p:tgtEl>
                                      </p:cMediaNode>
                                    </p:audio>
                                  </p:subTnLst>
                                </p:cTn>
                              </p:par>
                              <p:par>
                                <p:cTn id="27" presetID="1" presetClass="emph" presetSubtype="2" fill="hold" nodeType="withEffect">
                                  <p:stCondLst>
                                    <p:cond delay="0"/>
                                  </p:stCondLst>
                                  <p:childTnLst>
                                    <p:animClr clrSpc="rgb" dir="cw">
                                      <p:cBhvr>
                                        <p:cTn id="28" dur="2000" fill="hold"/>
                                        <p:tgtEl>
                                          <p:spTgt spid="14"/>
                                        </p:tgtEl>
                                        <p:attrNameLst>
                                          <p:attrName>fillcolor</p:attrName>
                                        </p:attrNameLst>
                                      </p:cBhvr>
                                      <p:to>
                                        <a:srgbClr val="FF0000"/>
                                      </p:to>
                                    </p:animClr>
                                    <p:set>
                                      <p:cBhvr>
                                        <p:cTn id="29" dur="2000" fill="hold"/>
                                        <p:tgtEl>
                                          <p:spTgt spid="14"/>
                                        </p:tgtEl>
                                        <p:attrNameLst>
                                          <p:attrName>fill.type</p:attrName>
                                        </p:attrNameLst>
                                      </p:cBhvr>
                                      <p:to>
                                        <p:strVal val="solid"/>
                                      </p:to>
                                    </p:set>
                                    <p:set>
                                      <p:cBhvr>
                                        <p:cTn id="30"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randombar(horizontal)">
                                      <p:cBhvr>
                                        <p:cTn id="36" dur="500"/>
                                        <p:tgtEl>
                                          <p:spTgt spid="12"/>
                                        </p:tgtEl>
                                      </p:cBhvr>
                                    </p:animEffect>
                                  </p:childTnLst>
                                  <p:subTnLst>
                                    <p:audio>
                                      <p:cMediaNode>
                                        <p:cTn display="0" masterRel="sameClick">
                                          <p:stCondLst>
                                            <p:cond evt="begin" delay="0">
                                              <p:tn val="34"/>
                                            </p:cond>
                                          </p:stCondLst>
                                          <p:endCondLst>
                                            <p:cond evt="onStopAudio" delay="0">
                                              <p:tgtEl>
                                                <p:sldTgt/>
                                              </p:tgtEl>
                                            </p:cond>
                                          </p:endCondLst>
                                        </p:cTn>
                                        <p:tgtEl>
                                          <p:sndTgt r:embed="rId4" name="applause.wav"/>
                                        </p:tgtEl>
                                      </p:cMediaNode>
                                    </p:audio>
                                  </p:subTnLst>
                                </p:cTn>
                              </p:par>
                              <p:par>
                                <p:cTn id="37" presetID="1" presetClass="emph" presetSubtype="2" fill="hold" nodeType="withEffect">
                                  <p:stCondLst>
                                    <p:cond delay="0"/>
                                  </p:stCondLst>
                                  <p:childTnLst>
                                    <p:animClr clrSpc="rgb" dir="cw">
                                      <p:cBhvr>
                                        <p:cTn id="38" dur="2000" fill="hold"/>
                                        <p:tgtEl>
                                          <p:spTgt spid="9"/>
                                        </p:tgtEl>
                                        <p:attrNameLst>
                                          <p:attrName>fillcolor</p:attrName>
                                        </p:attrNameLst>
                                      </p:cBhvr>
                                      <p:to>
                                        <a:srgbClr val="00B050"/>
                                      </p:to>
                                    </p:animClr>
                                    <p:set>
                                      <p:cBhvr>
                                        <p:cTn id="39" dur="2000" fill="hold"/>
                                        <p:tgtEl>
                                          <p:spTgt spid="9"/>
                                        </p:tgtEl>
                                        <p:attrNameLst>
                                          <p:attrName>fill.type</p:attrName>
                                        </p:attrNameLst>
                                      </p:cBhvr>
                                      <p:to>
                                        <p:strVal val="solid"/>
                                      </p:to>
                                    </p:set>
                                    <p:set>
                                      <p:cBhvr>
                                        <p:cTn id="40"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8" grpId="0" animBg="1"/>
      <p:bldP spid="9" grpId="0" animBg="1"/>
      <p:bldP spid="1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ao Mộc sắp đến gần Trái Đất nhất trong 70 năm">
            <a:extLst>
              <a:ext uri="{FF2B5EF4-FFF2-40B4-BE49-F238E27FC236}">
                <a16:creationId xmlns:a16="http://schemas.microsoft.com/office/drawing/2014/main" id="{7EAF8088-F452-47F7-A937-177ED2A9C6D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812" b="2812"/>
          <a:stretch/>
        </p:blipFill>
        <p:spPr bwMode="auto">
          <a:xfrm>
            <a:off x="0" y="-41246"/>
            <a:ext cx="12192000" cy="69037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sultado de imagen para marciano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28999"/>
            <a:ext cx="2251696" cy="303289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1125848" y="1180192"/>
            <a:ext cx="7523121" cy="523220"/>
          </a:xfrm>
          <a:prstGeom prst="rect">
            <a:avLst/>
          </a:prstGeom>
          <a:solidFill>
            <a:srgbClr val="0070C0"/>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800" b="1" i="0" u="none" strike="noStrike" kern="0" cap="none" spc="0" normalizeH="0" baseline="0" noProof="0">
                <a:ln>
                  <a:noFill/>
                </a:ln>
                <a:solidFill>
                  <a:srgbClr val="FFC000"/>
                </a:solidFill>
                <a:effectLst/>
                <a:uLnTx/>
                <a:uFillTx/>
                <a:latin typeface="UTM Avo" panose="02040603050506020204" pitchFamily="18" charset="0"/>
                <a:cs typeface="Times New Roman" pitchFamily="18" charset="0"/>
                <a:sym typeface="Arial"/>
              </a:rPr>
              <a:t>Rễ của cây trong hình thuộc loại rễ gì ?</a:t>
            </a:r>
            <a:endParaRPr kumimoji="0" lang="es-CL" sz="2800" b="1" i="0" u="none" strike="noStrike" kern="0" cap="none" spc="0" normalizeH="0" baseline="0" noProof="0" dirty="0">
              <a:ln>
                <a:noFill/>
              </a:ln>
              <a:solidFill>
                <a:srgbClr val="FFC000"/>
              </a:solidFill>
              <a:effectLst/>
              <a:uLnTx/>
              <a:uFillTx/>
              <a:latin typeface="UTM Avo" panose="02040603050506020204" pitchFamily="18" charset="0"/>
              <a:cs typeface="Times New Roman" pitchFamily="18" charset="0"/>
              <a:sym typeface="Arial"/>
            </a:endParaRPr>
          </a:p>
        </p:txBody>
      </p:sp>
      <p:sp>
        <p:nvSpPr>
          <p:cNvPr id="9" name="BUENO"/>
          <p:cNvSpPr/>
          <p:nvPr/>
        </p:nvSpPr>
        <p:spPr>
          <a:xfrm>
            <a:off x="3118485" y="2286000"/>
            <a:ext cx="3303563" cy="1143000"/>
          </a:xfrm>
          <a:prstGeom prst="roundRect">
            <a:avLst/>
          </a:prstGeom>
          <a:solidFill>
            <a:schemeClr val="accent4">
              <a:lumMod val="40000"/>
              <a:lumOff val="60000"/>
            </a:schemeClr>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rPr>
              <a:t>A.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Times New Roman" pitchFamily="18" charset="0"/>
                <a:sym typeface="Arial"/>
              </a:rPr>
              <a:t>Rễ</a:t>
            </a: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rPr>
              <a:t>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Times New Roman" pitchFamily="18" charset="0"/>
                <a:sym typeface="Arial"/>
              </a:rPr>
              <a:t>chùm</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endParaRPr>
          </a:p>
        </p:txBody>
      </p:sp>
      <p:sp>
        <p:nvSpPr>
          <p:cNvPr id="13" name="MALO1"/>
          <p:cNvSpPr/>
          <p:nvPr/>
        </p:nvSpPr>
        <p:spPr>
          <a:xfrm>
            <a:off x="3118485" y="3673504"/>
            <a:ext cx="3303563" cy="1143000"/>
          </a:xfrm>
          <a:prstGeom prst="roundRect">
            <a:avLst/>
          </a:prstGeom>
          <a:solidFill>
            <a:schemeClr val="accent4">
              <a:lumMod val="40000"/>
              <a:lumOff val="60000"/>
            </a:schemeClr>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rPr>
              <a:t>B.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Times New Roman" pitchFamily="18" charset="0"/>
                <a:sym typeface="Arial"/>
              </a:rPr>
              <a:t>Rễ</a:t>
            </a: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rPr>
              <a:t>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Times New Roman" pitchFamily="18" charset="0"/>
                <a:sym typeface="Arial"/>
              </a:rPr>
              <a:t>cọc</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Times New Roman" pitchFamily="18" charset="0"/>
              <a:sym typeface="Arial"/>
            </a:endParaRPr>
          </a:p>
        </p:txBody>
      </p:sp>
      <p:pic>
        <p:nvPicPr>
          <p:cNvPr id="1026" name="MARCIANO1" descr="Resultado de imagen para marciano 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41342" y="3069667"/>
            <a:ext cx="1091867" cy="1980711"/>
          </a:xfrm>
          <a:prstGeom prst="rect">
            <a:avLst/>
          </a:prstGeom>
          <a:noFill/>
          <a:extLst>
            <a:ext uri="{909E8E84-426E-40DD-AFC4-6F175D3DCCD1}">
              <a14:hiddenFill xmlns:a14="http://schemas.microsoft.com/office/drawing/2010/main">
                <a:solidFill>
                  <a:srgbClr val="FFFFFF"/>
                </a:solidFill>
              </a14:hiddenFill>
            </a:ext>
          </a:extLst>
        </p:spPr>
      </p:pic>
      <p:pic>
        <p:nvPicPr>
          <p:cNvPr id="14" name="Google Shape;768;p72">
            <a:extLst>
              <a:ext uri="{FF2B5EF4-FFF2-40B4-BE49-F238E27FC236}">
                <a16:creationId xmlns:a16="http://schemas.microsoft.com/office/drawing/2014/main" id="{A50B2819-8F6D-42F4-ABE6-E1A579744F15}"/>
              </a:ext>
            </a:extLst>
          </p:cNvPr>
          <p:cNvPicPr preferRelativeResize="0"/>
          <p:nvPr/>
        </p:nvPicPr>
        <p:blipFill rotWithShape="1">
          <a:blip r:embed="rId8">
            <a:alphaModFix/>
          </a:blip>
          <a:srcRect l="51740" t="8407" r="15973" b="53888"/>
          <a:stretch/>
        </p:blipFill>
        <p:spPr>
          <a:xfrm>
            <a:off x="8991599" y="594019"/>
            <a:ext cx="2667001" cy="2815911"/>
          </a:xfrm>
          <a:prstGeom prst="rect">
            <a:avLst/>
          </a:prstGeom>
          <a:noFill/>
          <a:ln>
            <a:noFill/>
          </a:ln>
        </p:spPr>
      </p:pic>
      <p:pic>
        <p:nvPicPr>
          <p:cNvPr id="11" name="Picture 10">
            <a:hlinkClick r:id="rId9" action="ppaction://hlinksldjump"/>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88837" y="3448070"/>
            <a:ext cx="3493477" cy="3231165"/>
          </a:xfrm>
          <a:prstGeom prst="rect">
            <a:avLst/>
          </a:prstGeom>
        </p:spPr>
      </p:pic>
      <p:pic>
        <p:nvPicPr>
          <p:cNvPr id="2" name="Picture 1">
            <a:extLst>
              <a:ext uri="{FF2B5EF4-FFF2-40B4-BE49-F238E27FC236}">
                <a16:creationId xmlns:a16="http://schemas.microsoft.com/office/drawing/2014/main" id="{D6DEAC6A-ACD7-B9A6-77BA-7DF6F775133D}"/>
              </a:ext>
            </a:extLst>
          </p:cNvPr>
          <p:cNvPicPr>
            <a:picLocks noChangeAspect="1"/>
          </p:cNvPicPr>
          <p:nvPr/>
        </p:nvPicPr>
        <p:blipFill>
          <a:blip r:embed="rId11"/>
          <a:stretch>
            <a:fillRect/>
          </a:stretch>
        </p:blipFill>
        <p:spPr>
          <a:xfrm>
            <a:off x="-1" y="-36171"/>
            <a:ext cx="739556" cy="739556"/>
          </a:xfrm>
          <a:prstGeom prst="rect">
            <a:avLst/>
          </a:prstGeom>
        </p:spPr>
      </p:pic>
    </p:spTree>
    <p:extLst>
      <p:ext uri="{BB962C8B-B14F-4D97-AF65-F5344CB8AC3E}">
        <p14:creationId xmlns:p14="http://schemas.microsoft.com/office/powerpoint/2010/main" val="26915396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Sai1.wav"/>
                                        </p:tgtEl>
                                      </p:cMediaNode>
                                    </p:audio>
                                  </p:subTnLst>
                                </p:cTn>
                              </p:par>
                              <p:par>
                                <p:cTn id="27" presetID="1" presetClass="emph" presetSubtype="2" fill="hold" nodeType="withEffect">
                                  <p:stCondLst>
                                    <p:cond delay="0"/>
                                  </p:stCondLst>
                                  <p:childTnLst>
                                    <p:animClr clrSpc="rgb" dir="cw">
                                      <p:cBhvr>
                                        <p:cTn id="28" dur="2000" fill="hold"/>
                                        <p:tgtEl>
                                          <p:spTgt spid="13"/>
                                        </p:tgtEl>
                                        <p:attrNameLst>
                                          <p:attrName>fillcolor</p:attrName>
                                        </p:attrNameLst>
                                      </p:cBhvr>
                                      <p:to>
                                        <a:srgbClr val="FF0000"/>
                                      </p:to>
                                    </p:animClr>
                                    <p:set>
                                      <p:cBhvr>
                                        <p:cTn id="29" dur="2000" fill="hold"/>
                                        <p:tgtEl>
                                          <p:spTgt spid="13"/>
                                        </p:tgtEl>
                                        <p:attrNameLst>
                                          <p:attrName>fill.type</p:attrName>
                                        </p:attrNameLst>
                                      </p:cBhvr>
                                      <p:to>
                                        <p:strVal val="solid"/>
                                      </p:to>
                                    </p:set>
                                    <p:set>
                                      <p:cBhvr>
                                        <p:cTn id="30"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randombar(horizontal)">
                                      <p:cBhvr>
                                        <p:cTn id="36" dur="500"/>
                                        <p:tgtEl>
                                          <p:spTgt spid="11"/>
                                        </p:tgtEl>
                                      </p:cBhvr>
                                    </p:animEffect>
                                  </p:childTnLst>
                                  <p:subTnLst>
                                    <p:audio>
                                      <p:cMediaNode>
                                        <p:cTn display="0" masterRel="sameClick">
                                          <p:stCondLst>
                                            <p:cond evt="begin" delay="0">
                                              <p:tn val="34"/>
                                            </p:cond>
                                          </p:stCondLst>
                                          <p:endCondLst>
                                            <p:cond evt="onStopAudio" delay="0">
                                              <p:tgtEl>
                                                <p:sldTgt/>
                                              </p:tgtEl>
                                            </p:cond>
                                          </p:endCondLst>
                                        </p:cTn>
                                        <p:tgtEl>
                                          <p:sndTgt r:embed="rId4" name="applause.wav"/>
                                        </p:tgtEl>
                                      </p:cMediaNode>
                                    </p:audio>
                                  </p:subTnLst>
                                </p:cTn>
                              </p:par>
                              <p:par>
                                <p:cTn id="37" presetID="1" presetClass="emph" presetSubtype="2" fill="hold" nodeType="withEffect">
                                  <p:stCondLst>
                                    <p:cond delay="0"/>
                                  </p:stCondLst>
                                  <p:childTnLst>
                                    <p:animClr clrSpc="rgb" dir="cw">
                                      <p:cBhvr>
                                        <p:cTn id="38" dur="2000" fill="hold"/>
                                        <p:tgtEl>
                                          <p:spTgt spid="9"/>
                                        </p:tgtEl>
                                        <p:attrNameLst>
                                          <p:attrName>fillcolor</p:attrName>
                                        </p:attrNameLst>
                                      </p:cBhvr>
                                      <p:to>
                                        <a:srgbClr val="00B050"/>
                                      </p:to>
                                    </p:animClr>
                                    <p:set>
                                      <p:cBhvr>
                                        <p:cTn id="39" dur="2000" fill="hold"/>
                                        <p:tgtEl>
                                          <p:spTgt spid="9"/>
                                        </p:tgtEl>
                                        <p:attrNameLst>
                                          <p:attrName>fill.type</p:attrName>
                                        </p:attrNameLst>
                                      </p:cBhvr>
                                      <p:to>
                                        <p:strVal val="solid"/>
                                      </p:to>
                                    </p:set>
                                    <p:set>
                                      <p:cBhvr>
                                        <p:cTn id="40"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8" grpId="0" animBg="1"/>
      <p:bldP spid="9" grpId="0" animBg="1"/>
      <p:bldP spid="1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Hệ mặt trời là gì có bao nhiêu hành tinh - Quan sát hệ mặt trời">
            <a:extLst>
              <a:ext uri="{FF2B5EF4-FFF2-40B4-BE49-F238E27FC236}">
                <a16:creationId xmlns:a16="http://schemas.microsoft.com/office/drawing/2014/main" id="{BF9CA451-21AE-46A7-BCDF-03D14821FE6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0" y="-1"/>
            <a:ext cx="12192000" cy="686409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sultado de imagen para marciano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584" y="3012244"/>
            <a:ext cx="2251696" cy="303289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1297871" y="1005937"/>
            <a:ext cx="7543800" cy="523220"/>
          </a:xfrm>
          <a:prstGeom prst="rect">
            <a:avLst/>
          </a:prstGeom>
          <a:solidFill>
            <a:srgbClr val="0070C0"/>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800" b="1" i="0" u="none" strike="noStrike" kern="0" cap="none" spc="0" normalizeH="0" baseline="0" noProof="0">
                <a:ln>
                  <a:noFill/>
                </a:ln>
                <a:solidFill>
                  <a:srgbClr val="FFC000"/>
                </a:solidFill>
                <a:effectLst/>
                <a:uLnTx/>
                <a:uFillTx/>
                <a:latin typeface="UTM Avo" panose="02040603050506020204" pitchFamily="18" charset="0"/>
                <a:cs typeface="Times New Roman" pitchFamily="18" charset="0"/>
                <a:sym typeface="Arial"/>
              </a:rPr>
              <a:t>Rễ của cây trong hình thuộc loại rễ gì ?</a:t>
            </a:r>
            <a:endParaRPr kumimoji="0" lang="es-CL" sz="2800" b="1" i="0" u="none" strike="noStrike" kern="0" cap="none" spc="0" normalizeH="0" baseline="0" noProof="0" dirty="0">
              <a:ln>
                <a:noFill/>
              </a:ln>
              <a:solidFill>
                <a:srgbClr val="FFC000"/>
              </a:solidFill>
              <a:effectLst/>
              <a:uLnTx/>
              <a:uFillTx/>
              <a:latin typeface="UTM Avo" panose="02040603050506020204" pitchFamily="18" charset="0"/>
              <a:cs typeface="Times New Roman" pitchFamily="18" charset="0"/>
              <a:sym typeface="Arial"/>
            </a:endParaRPr>
          </a:p>
        </p:txBody>
      </p:sp>
      <p:sp>
        <p:nvSpPr>
          <p:cNvPr id="9" name="BUENO"/>
          <p:cNvSpPr/>
          <p:nvPr/>
        </p:nvSpPr>
        <p:spPr>
          <a:xfrm>
            <a:off x="3108960" y="2383594"/>
            <a:ext cx="3156929" cy="1143000"/>
          </a:xfrm>
          <a:prstGeom prst="roundRect">
            <a:avLst/>
          </a:prstGeom>
          <a:solidFill>
            <a:schemeClr val="accent4">
              <a:lumMod val="40000"/>
              <a:lumOff val="60000"/>
            </a:schemeClr>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A.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Rễ</a:t>
            </a: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chùm</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endParaRPr>
          </a:p>
        </p:txBody>
      </p:sp>
      <p:sp>
        <p:nvSpPr>
          <p:cNvPr id="13" name="MALO1"/>
          <p:cNvSpPr/>
          <p:nvPr/>
        </p:nvSpPr>
        <p:spPr>
          <a:xfrm>
            <a:off x="3108959" y="3900043"/>
            <a:ext cx="3156930" cy="1143000"/>
          </a:xfrm>
          <a:prstGeom prst="roundRect">
            <a:avLst/>
          </a:prstGeom>
          <a:solidFill>
            <a:schemeClr val="accent4">
              <a:lumMod val="40000"/>
              <a:lumOff val="60000"/>
            </a:schemeClr>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B.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Rễ</a:t>
            </a: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cọc</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endParaRPr>
          </a:p>
        </p:txBody>
      </p:sp>
      <p:pic>
        <p:nvPicPr>
          <p:cNvPr id="10" name="MARCIANO2" descr="Resultado de imagen para marciano 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19955" y="2987718"/>
            <a:ext cx="1091867" cy="1980711"/>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769;p72">
            <a:extLst>
              <a:ext uri="{FF2B5EF4-FFF2-40B4-BE49-F238E27FC236}">
                <a16:creationId xmlns:a16="http://schemas.microsoft.com/office/drawing/2014/main" id="{5D5C34C2-16E5-4668-A68C-E886D2EAC02F}"/>
              </a:ext>
            </a:extLst>
          </p:cNvPr>
          <p:cNvPicPr preferRelativeResize="0"/>
          <p:nvPr/>
        </p:nvPicPr>
        <p:blipFill rotWithShape="1">
          <a:blip r:embed="rId8">
            <a:alphaModFix/>
          </a:blip>
          <a:srcRect l="15921" t="48888" r="55386" b="2454"/>
          <a:stretch/>
        </p:blipFill>
        <p:spPr>
          <a:xfrm>
            <a:off x="9525000" y="462058"/>
            <a:ext cx="2356391" cy="3064536"/>
          </a:xfrm>
          <a:prstGeom prst="rect">
            <a:avLst/>
          </a:prstGeom>
          <a:noFill/>
          <a:ln>
            <a:noFill/>
          </a:ln>
        </p:spPr>
      </p:pic>
      <p:pic>
        <p:nvPicPr>
          <p:cNvPr id="12" name="Picture 11">
            <a:hlinkClick r:id="rId9" action="ppaction://hlinksldjump"/>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45155" y="3121333"/>
            <a:ext cx="4003845" cy="3703211"/>
          </a:xfrm>
          <a:prstGeom prst="rect">
            <a:avLst/>
          </a:prstGeom>
        </p:spPr>
      </p:pic>
      <p:pic>
        <p:nvPicPr>
          <p:cNvPr id="2" name="Picture 1">
            <a:extLst>
              <a:ext uri="{FF2B5EF4-FFF2-40B4-BE49-F238E27FC236}">
                <a16:creationId xmlns:a16="http://schemas.microsoft.com/office/drawing/2014/main" id="{EA381547-EB7B-D903-A175-32686C98F789}"/>
              </a:ext>
            </a:extLst>
          </p:cNvPr>
          <p:cNvPicPr>
            <a:picLocks noChangeAspect="1"/>
          </p:cNvPicPr>
          <p:nvPr/>
        </p:nvPicPr>
        <p:blipFill>
          <a:blip r:embed="rId11"/>
          <a:stretch>
            <a:fillRect/>
          </a:stretch>
        </p:blipFill>
        <p:spPr>
          <a:xfrm>
            <a:off x="-1" y="-36171"/>
            <a:ext cx="739556" cy="739556"/>
          </a:xfrm>
          <a:prstGeom prst="rect">
            <a:avLst/>
          </a:prstGeom>
        </p:spPr>
      </p:pic>
    </p:spTree>
    <p:extLst>
      <p:ext uri="{BB962C8B-B14F-4D97-AF65-F5344CB8AC3E}">
        <p14:creationId xmlns:p14="http://schemas.microsoft.com/office/powerpoint/2010/main" val="28036363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Sai1.wav"/>
                                        </p:tgtEl>
                                      </p:cMediaNode>
                                    </p:audio>
                                  </p:subTnLst>
                                </p:cTn>
                              </p:par>
                              <p:par>
                                <p:cTn id="27" presetID="1" presetClass="emph" presetSubtype="2" fill="hold" nodeType="withEffect">
                                  <p:stCondLst>
                                    <p:cond delay="0"/>
                                  </p:stCondLst>
                                  <p:childTnLst>
                                    <p:animClr clrSpc="rgb" dir="cw">
                                      <p:cBhvr>
                                        <p:cTn id="28" dur="2000" fill="hold"/>
                                        <p:tgtEl>
                                          <p:spTgt spid="13"/>
                                        </p:tgtEl>
                                        <p:attrNameLst>
                                          <p:attrName>fillcolor</p:attrName>
                                        </p:attrNameLst>
                                      </p:cBhvr>
                                      <p:to>
                                        <a:srgbClr val="FF0000"/>
                                      </p:to>
                                    </p:animClr>
                                    <p:set>
                                      <p:cBhvr>
                                        <p:cTn id="29" dur="2000" fill="hold"/>
                                        <p:tgtEl>
                                          <p:spTgt spid="13"/>
                                        </p:tgtEl>
                                        <p:attrNameLst>
                                          <p:attrName>fill.type</p:attrName>
                                        </p:attrNameLst>
                                      </p:cBhvr>
                                      <p:to>
                                        <p:strVal val="solid"/>
                                      </p:to>
                                    </p:set>
                                    <p:set>
                                      <p:cBhvr>
                                        <p:cTn id="30"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randombar(horizontal)">
                                      <p:cBhvr>
                                        <p:cTn id="36" dur="500"/>
                                        <p:tgtEl>
                                          <p:spTgt spid="12"/>
                                        </p:tgtEl>
                                      </p:cBhvr>
                                    </p:animEffect>
                                  </p:childTnLst>
                                  <p:subTnLst>
                                    <p:audio>
                                      <p:cMediaNode>
                                        <p:cTn display="0" masterRel="sameClick">
                                          <p:stCondLst>
                                            <p:cond evt="begin" delay="0">
                                              <p:tn val="34"/>
                                            </p:cond>
                                          </p:stCondLst>
                                          <p:endCondLst>
                                            <p:cond evt="onStopAudio" delay="0">
                                              <p:tgtEl>
                                                <p:sldTgt/>
                                              </p:tgtEl>
                                            </p:cond>
                                          </p:endCondLst>
                                        </p:cTn>
                                        <p:tgtEl>
                                          <p:sndTgt r:embed="rId4" name="applause.wav"/>
                                        </p:tgtEl>
                                      </p:cMediaNode>
                                    </p:audio>
                                  </p:subTnLst>
                                </p:cTn>
                              </p:par>
                              <p:par>
                                <p:cTn id="37" presetID="1" presetClass="emph" presetSubtype="2" fill="hold" nodeType="withEffect">
                                  <p:stCondLst>
                                    <p:cond delay="0"/>
                                  </p:stCondLst>
                                  <p:childTnLst>
                                    <p:animClr clrSpc="rgb" dir="cw">
                                      <p:cBhvr>
                                        <p:cTn id="38" dur="2000" fill="hold"/>
                                        <p:tgtEl>
                                          <p:spTgt spid="9"/>
                                        </p:tgtEl>
                                        <p:attrNameLst>
                                          <p:attrName>fillcolor</p:attrName>
                                        </p:attrNameLst>
                                      </p:cBhvr>
                                      <p:to>
                                        <a:srgbClr val="00B050"/>
                                      </p:to>
                                    </p:animClr>
                                    <p:set>
                                      <p:cBhvr>
                                        <p:cTn id="39" dur="2000" fill="hold"/>
                                        <p:tgtEl>
                                          <p:spTgt spid="9"/>
                                        </p:tgtEl>
                                        <p:attrNameLst>
                                          <p:attrName>fill.type</p:attrName>
                                        </p:attrNameLst>
                                      </p:cBhvr>
                                      <p:to>
                                        <p:strVal val="solid"/>
                                      </p:to>
                                    </p:set>
                                    <p:set>
                                      <p:cBhvr>
                                        <p:cTn id="40"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8" grpId="0" animBg="1"/>
      <p:bldP spid="9" grpId="0" animBg="1"/>
      <p:bldP spid="1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32 hình ảnh sao hỏa chân thực nhất được vệ tinh chụp lại">
            <a:extLst>
              <a:ext uri="{FF2B5EF4-FFF2-40B4-BE49-F238E27FC236}">
                <a16:creationId xmlns:a16="http://schemas.microsoft.com/office/drawing/2014/main" id="{C83D6371-9EF0-46A2-9326-18B156FFC8C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500" b="12500"/>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sultado de imagen para marciano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921" y="3583744"/>
            <a:ext cx="2251696" cy="3032897"/>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1227076" y="977113"/>
            <a:ext cx="7562037" cy="523220"/>
          </a:xfrm>
          <a:prstGeom prst="rect">
            <a:avLst/>
          </a:prstGeom>
          <a:solidFill>
            <a:srgbClr val="0070C0"/>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800" b="1" i="0" u="none" strike="noStrike" kern="0" cap="none" spc="0" normalizeH="0" baseline="0" noProof="0">
                <a:ln>
                  <a:noFill/>
                </a:ln>
                <a:solidFill>
                  <a:srgbClr val="FFC000"/>
                </a:solidFill>
                <a:effectLst/>
                <a:uLnTx/>
                <a:uFillTx/>
                <a:latin typeface="UTM Avo" panose="02040603050506020204" pitchFamily="18" charset="0"/>
                <a:cs typeface="Times New Roman" pitchFamily="18" charset="0"/>
                <a:sym typeface="Arial"/>
              </a:rPr>
              <a:t>Rễ của cây trong hình thuộc loại rễ gì ?</a:t>
            </a:r>
            <a:endParaRPr kumimoji="0" lang="es-CL" sz="2800" b="1" i="0" u="none" strike="noStrike" kern="0" cap="none" spc="0" normalizeH="0" baseline="0" noProof="0" dirty="0">
              <a:ln>
                <a:noFill/>
              </a:ln>
              <a:solidFill>
                <a:srgbClr val="FFC000"/>
              </a:solidFill>
              <a:effectLst/>
              <a:uLnTx/>
              <a:uFillTx/>
              <a:latin typeface="UTM Avo" panose="02040603050506020204" pitchFamily="18" charset="0"/>
              <a:cs typeface="Times New Roman" pitchFamily="18" charset="0"/>
              <a:sym typeface="Arial"/>
            </a:endParaRPr>
          </a:p>
        </p:txBody>
      </p:sp>
      <p:sp>
        <p:nvSpPr>
          <p:cNvPr id="9" name="BUENO"/>
          <p:cNvSpPr/>
          <p:nvPr/>
        </p:nvSpPr>
        <p:spPr>
          <a:xfrm>
            <a:off x="2314982" y="3816472"/>
            <a:ext cx="3162450" cy="1143000"/>
          </a:xfrm>
          <a:prstGeom prst="roundRect">
            <a:avLst/>
          </a:prstGeom>
          <a:solidFill>
            <a:schemeClr val="accent4">
              <a:lumMod val="40000"/>
              <a:lumOff val="60000"/>
            </a:schemeClr>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B.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Rễ</a:t>
            </a: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cọc</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endParaRPr>
          </a:p>
        </p:txBody>
      </p:sp>
      <p:sp>
        <p:nvSpPr>
          <p:cNvPr id="13" name="MALO1"/>
          <p:cNvSpPr/>
          <p:nvPr/>
        </p:nvSpPr>
        <p:spPr>
          <a:xfrm>
            <a:off x="2361372" y="2257894"/>
            <a:ext cx="3125028" cy="1143000"/>
          </a:xfrm>
          <a:prstGeom prst="roundRect">
            <a:avLst/>
          </a:prstGeom>
          <a:solidFill>
            <a:schemeClr val="accent4">
              <a:lumMod val="40000"/>
              <a:lumOff val="60000"/>
            </a:schemeClr>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A.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Rễ</a:t>
            </a:r>
            <a:r>
              <a:rPr kumimoji="0" lang="es-MX"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rPr>
              <a:t> </a:t>
            </a:r>
            <a:r>
              <a:rPr kumimoji="0" lang="es-MX" sz="3200" b="1" i="0" u="none" strike="noStrike" kern="0" cap="none" spc="0" normalizeH="0" baseline="0" noProof="0" dirty="0" err="1">
                <a:ln>
                  <a:noFill/>
                </a:ln>
                <a:solidFill>
                  <a:srgbClr val="000000"/>
                </a:solidFill>
                <a:effectLst/>
                <a:uLnTx/>
                <a:uFillTx/>
                <a:latin typeface="UTM Avo" panose="02040603050506020204" pitchFamily="18" charset="0"/>
                <a:ea typeface="+mn-ea"/>
                <a:cs typeface="+mn-cs"/>
                <a:sym typeface="Arial"/>
              </a:rPr>
              <a:t>chùm</a:t>
            </a:r>
            <a:endParaRPr kumimoji="0" lang="es-CL" sz="3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a:endParaRPr>
          </a:p>
        </p:txBody>
      </p:sp>
      <p:pic>
        <p:nvPicPr>
          <p:cNvPr id="14" name="Google Shape;769;p72">
            <a:extLst>
              <a:ext uri="{FF2B5EF4-FFF2-40B4-BE49-F238E27FC236}">
                <a16:creationId xmlns:a16="http://schemas.microsoft.com/office/drawing/2014/main" id="{C879D31B-4F8A-4F2F-B269-1F1E1994CED9}"/>
              </a:ext>
            </a:extLst>
          </p:cNvPr>
          <p:cNvPicPr preferRelativeResize="0"/>
          <p:nvPr/>
        </p:nvPicPr>
        <p:blipFill rotWithShape="1">
          <a:blip r:embed="rId7">
            <a:alphaModFix/>
          </a:blip>
          <a:srcRect l="44623" t="48597" r="16544" b="2940"/>
          <a:stretch/>
        </p:blipFill>
        <p:spPr>
          <a:xfrm>
            <a:off x="9144000" y="293310"/>
            <a:ext cx="2693113" cy="3290434"/>
          </a:xfrm>
          <a:prstGeom prst="rect">
            <a:avLst/>
          </a:prstGeom>
          <a:noFill/>
          <a:ln>
            <a:noFill/>
          </a:ln>
        </p:spPr>
      </p:pic>
      <p:pic>
        <p:nvPicPr>
          <p:cNvPr id="11" name="MARCIANO1" descr="Resultado de imagen para marciano 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06636" y="2055603"/>
            <a:ext cx="741592" cy="13452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hlinkClick r:id="rId9" action="ppaction://hlinksldjump"/>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53200" y="3210914"/>
            <a:ext cx="3781018" cy="3497116"/>
          </a:xfrm>
          <a:prstGeom prst="rect">
            <a:avLst/>
          </a:prstGeom>
        </p:spPr>
      </p:pic>
      <p:pic>
        <p:nvPicPr>
          <p:cNvPr id="15" name="Picture 14">
            <a:extLst>
              <a:ext uri="{FF2B5EF4-FFF2-40B4-BE49-F238E27FC236}">
                <a16:creationId xmlns:a16="http://schemas.microsoft.com/office/drawing/2014/main" id="{D62AC3F3-C442-4DBD-A6FB-F48650B238B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52" y="0"/>
            <a:ext cx="532297" cy="594019"/>
          </a:xfrm>
          <a:prstGeom prst="rect">
            <a:avLst/>
          </a:prstGeom>
        </p:spPr>
      </p:pic>
      <p:pic>
        <p:nvPicPr>
          <p:cNvPr id="2" name="Picture 1">
            <a:extLst>
              <a:ext uri="{FF2B5EF4-FFF2-40B4-BE49-F238E27FC236}">
                <a16:creationId xmlns:a16="http://schemas.microsoft.com/office/drawing/2014/main" id="{008AFBD5-F29E-33CA-A6EF-C35B3BC3ED21}"/>
              </a:ext>
            </a:extLst>
          </p:cNvPr>
          <p:cNvPicPr>
            <a:picLocks noChangeAspect="1"/>
          </p:cNvPicPr>
          <p:nvPr/>
        </p:nvPicPr>
        <p:blipFill>
          <a:blip r:embed="rId12"/>
          <a:stretch>
            <a:fillRect/>
          </a:stretch>
        </p:blipFill>
        <p:spPr>
          <a:xfrm>
            <a:off x="-1" y="-36171"/>
            <a:ext cx="739556" cy="739556"/>
          </a:xfrm>
          <a:prstGeom prst="rect">
            <a:avLst/>
          </a:prstGeom>
        </p:spPr>
      </p:pic>
    </p:spTree>
    <p:extLst>
      <p:ext uri="{BB962C8B-B14F-4D97-AF65-F5344CB8AC3E}">
        <p14:creationId xmlns:p14="http://schemas.microsoft.com/office/powerpoint/2010/main" val="296568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3000" fill="hold"/>
                                        <p:tgtEl>
                                          <p:spTgt spid="2050"/>
                                        </p:tgtEl>
                                        <p:attrNameLst>
                                          <p:attrName>ppt_x</p:attrName>
                                        </p:attrNameLst>
                                      </p:cBhvr>
                                      <p:tavLst>
                                        <p:tav tm="0">
                                          <p:val>
                                            <p:strVal val="0-#ppt_w/2"/>
                                          </p:val>
                                        </p:tav>
                                        <p:tav tm="100000">
                                          <p:val>
                                            <p:strVal val="#ppt_x"/>
                                          </p:val>
                                        </p:tav>
                                      </p:tavLst>
                                    </p:anim>
                                    <p:anim calcmode="lin" valueType="num">
                                      <p:cBhvr additive="base">
                                        <p:cTn id="8" dur="3000" fill="hold"/>
                                        <p:tgtEl>
                                          <p:spTgt spid="205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anim calcmode="lin" valueType="num">
                                      <p:cBhvr>
                                        <p:cTn id="12" dur="2000" fill="hold"/>
                                        <p:tgtEl>
                                          <p:spTgt spid="8"/>
                                        </p:tgtEl>
                                        <p:attrNameLst>
                                          <p:attrName>ppt_x</p:attrName>
                                        </p:attrNameLst>
                                      </p:cBhvr>
                                      <p:tavLst>
                                        <p:tav tm="0">
                                          <p:val>
                                            <p:strVal val="#ppt_x"/>
                                          </p:val>
                                        </p:tav>
                                        <p:tav tm="100000">
                                          <p:val>
                                            <p:strVal val="#ppt_x"/>
                                          </p:val>
                                        </p:tav>
                                      </p:tavLst>
                                    </p:anim>
                                    <p:anim calcmode="lin" valueType="num">
                                      <p:cBhvr>
                                        <p:cTn id="13" dur="2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2000" fill="hold"/>
                                        <p:tgtEl>
                                          <p:spTgt spid="9"/>
                                        </p:tgtEl>
                                        <p:attrNameLst>
                                          <p:attrName>ppt_x</p:attrName>
                                        </p:attrNameLst>
                                      </p:cBhvr>
                                      <p:tavLst>
                                        <p:tav tm="0">
                                          <p:val>
                                            <p:strVal val="#ppt_x"/>
                                          </p:val>
                                        </p:tav>
                                        <p:tav tm="100000">
                                          <p:val>
                                            <p:strVal val="#ppt_x"/>
                                          </p:val>
                                        </p:tav>
                                      </p:tavLst>
                                    </p:anim>
                                    <p:anim calcmode="lin" valueType="num">
                                      <p:cBhvr additive="base">
                                        <p:cTn id="17" dur="20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2000" fill="hold"/>
                                        <p:tgtEl>
                                          <p:spTgt spid="13"/>
                                        </p:tgtEl>
                                        <p:attrNameLst>
                                          <p:attrName>ppt_x</p:attrName>
                                        </p:attrNameLst>
                                      </p:cBhvr>
                                      <p:tavLst>
                                        <p:tav tm="0">
                                          <p:val>
                                            <p:strVal val="#ppt_x"/>
                                          </p:val>
                                        </p:tav>
                                        <p:tav tm="100000">
                                          <p:val>
                                            <p:strVal val="#ppt_x"/>
                                          </p:val>
                                        </p:tav>
                                      </p:tavLst>
                                    </p:anim>
                                    <p:anim calcmode="lin" valueType="num">
                                      <p:cBhvr additive="base">
                                        <p:cTn id="21"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Sai1.wav"/>
                                        </p:tgtEl>
                                      </p:cMediaNode>
                                    </p:audio>
                                  </p:subTnLst>
                                </p:cTn>
                              </p:par>
                              <p:par>
                                <p:cTn id="27" presetID="1" presetClass="emph" presetSubtype="2" fill="hold" nodeType="withEffect">
                                  <p:stCondLst>
                                    <p:cond delay="0"/>
                                  </p:stCondLst>
                                  <p:childTnLst>
                                    <p:animClr clrSpc="rgb" dir="cw">
                                      <p:cBhvr>
                                        <p:cTn id="28" dur="2000" fill="hold"/>
                                        <p:tgtEl>
                                          <p:spTgt spid="13"/>
                                        </p:tgtEl>
                                        <p:attrNameLst>
                                          <p:attrName>fillcolor</p:attrName>
                                        </p:attrNameLst>
                                      </p:cBhvr>
                                      <p:to>
                                        <a:srgbClr val="FF0000"/>
                                      </p:to>
                                    </p:animClr>
                                    <p:set>
                                      <p:cBhvr>
                                        <p:cTn id="29" dur="2000" fill="hold"/>
                                        <p:tgtEl>
                                          <p:spTgt spid="13"/>
                                        </p:tgtEl>
                                        <p:attrNameLst>
                                          <p:attrName>fill.type</p:attrName>
                                        </p:attrNameLst>
                                      </p:cBhvr>
                                      <p:to>
                                        <p:strVal val="solid"/>
                                      </p:to>
                                    </p:set>
                                    <p:set>
                                      <p:cBhvr>
                                        <p:cTn id="30"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randombar(horizontal)">
                                      <p:cBhvr>
                                        <p:cTn id="36" dur="500"/>
                                        <p:tgtEl>
                                          <p:spTgt spid="12"/>
                                        </p:tgtEl>
                                      </p:cBhvr>
                                    </p:animEffect>
                                  </p:childTnLst>
                                  <p:subTnLst>
                                    <p:audio>
                                      <p:cMediaNode>
                                        <p:cTn display="0" masterRel="sameClick">
                                          <p:stCondLst>
                                            <p:cond evt="begin" delay="0">
                                              <p:tn val="34"/>
                                            </p:cond>
                                          </p:stCondLst>
                                          <p:endCondLst>
                                            <p:cond evt="onStopAudio" delay="0">
                                              <p:tgtEl>
                                                <p:sldTgt/>
                                              </p:tgtEl>
                                            </p:cond>
                                          </p:endCondLst>
                                        </p:cTn>
                                        <p:tgtEl>
                                          <p:sndTgt r:embed="rId4" name="applause.wav"/>
                                        </p:tgtEl>
                                      </p:cMediaNode>
                                    </p:audio>
                                  </p:subTnLst>
                                </p:cTn>
                              </p:par>
                              <p:par>
                                <p:cTn id="37" presetID="1" presetClass="emph" presetSubtype="2" fill="hold" nodeType="withEffect">
                                  <p:stCondLst>
                                    <p:cond delay="0"/>
                                  </p:stCondLst>
                                  <p:childTnLst>
                                    <p:animClr clrSpc="rgb" dir="cw">
                                      <p:cBhvr>
                                        <p:cTn id="38" dur="2000" fill="hold"/>
                                        <p:tgtEl>
                                          <p:spTgt spid="9"/>
                                        </p:tgtEl>
                                        <p:attrNameLst>
                                          <p:attrName>fillcolor</p:attrName>
                                        </p:attrNameLst>
                                      </p:cBhvr>
                                      <p:to>
                                        <a:srgbClr val="00B050"/>
                                      </p:to>
                                    </p:animClr>
                                    <p:set>
                                      <p:cBhvr>
                                        <p:cTn id="39" dur="2000" fill="hold"/>
                                        <p:tgtEl>
                                          <p:spTgt spid="9"/>
                                        </p:tgtEl>
                                        <p:attrNameLst>
                                          <p:attrName>fill.type</p:attrName>
                                        </p:attrNameLst>
                                      </p:cBhvr>
                                      <p:to>
                                        <p:strVal val="solid"/>
                                      </p:to>
                                    </p:set>
                                    <p:set>
                                      <p:cBhvr>
                                        <p:cTn id="40"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8" grpId="0" animBg="1"/>
      <p:bldP spid="9"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0"/>
        <p:cNvGrpSpPr/>
        <p:nvPr/>
      </p:nvGrpSpPr>
      <p:grpSpPr>
        <a:xfrm>
          <a:off x="0" y="0"/>
          <a:ext cx="0" cy="0"/>
          <a:chOff x="0" y="0"/>
          <a:chExt cx="0" cy="0"/>
        </a:xfrm>
      </p:grpSpPr>
      <p:sp>
        <p:nvSpPr>
          <p:cNvPr id="131" name="Google Shape;131;p19"/>
          <p:cNvSpPr/>
          <p:nvPr/>
        </p:nvSpPr>
        <p:spPr>
          <a:xfrm>
            <a:off x="533400" y="1491403"/>
            <a:ext cx="5999650" cy="744509"/>
          </a:xfrm>
          <a:prstGeom prst="homePlate">
            <a:avLst>
              <a:gd name="adj" fmla="val 45906"/>
            </a:avLst>
          </a:prstGeom>
          <a:solidFill>
            <a:srgbClr val="C4E0B2"/>
          </a:solidFill>
          <a:ln w="25400" cap="flat" cmpd="sng">
            <a:solidFill>
              <a:srgbClr val="C9C9C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Đặc điểm rễ của cây đậu tương</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grpSp>
        <p:nvGrpSpPr>
          <p:cNvPr id="132" name="Google Shape;132;p19"/>
          <p:cNvGrpSpPr/>
          <p:nvPr/>
        </p:nvGrpSpPr>
        <p:grpSpPr>
          <a:xfrm>
            <a:off x="5030787" y="1490511"/>
            <a:ext cx="7143851" cy="4229849"/>
            <a:chOff x="4514748" y="2506253"/>
            <a:chExt cx="7143851" cy="4229849"/>
          </a:xfrm>
        </p:grpSpPr>
        <p:grpSp>
          <p:nvGrpSpPr>
            <p:cNvPr id="133" name="Google Shape;133;p19"/>
            <p:cNvGrpSpPr/>
            <p:nvPr/>
          </p:nvGrpSpPr>
          <p:grpSpPr>
            <a:xfrm>
              <a:off x="4514748" y="2506253"/>
              <a:ext cx="7143851" cy="4229849"/>
              <a:chOff x="4514748" y="2506253"/>
              <a:chExt cx="7143851" cy="4229849"/>
            </a:xfrm>
          </p:grpSpPr>
          <p:sp>
            <p:nvSpPr>
              <p:cNvPr id="134" name="Google Shape;134;p19"/>
              <p:cNvSpPr/>
              <p:nvPr/>
            </p:nvSpPr>
            <p:spPr>
              <a:xfrm>
                <a:off x="6533050" y="2506253"/>
                <a:ext cx="2759095" cy="1607769"/>
              </a:xfrm>
              <a:prstGeom prst="cloud">
                <a:avLst/>
              </a:prstGeom>
              <a:solidFill>
                <a:srgbClr val="C4E0B2"/>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Rễ cọc</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35" name="Google Shape;135;p19"/>
              <p:cNvSpPr/>
              <p:nvPr/>
            </p:nvSpPr>
            <p:spPr>
              <a:xfrm>
                <a:off x="4514748" y="5064695"/>
                <a:ext cx="2759095" cy="1671407"/>
              </a:xfrm>
              <a:prstGeom prst="roundRect">
                <a:avLst>
                  <a:gd name="adj" fmla="val 16667"/>
                </a:avLst>
              </a:prstGeom>
              <a:solidFill>
                <a:srgbClr val="E1EFD8"/>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Có rễ cái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(rễ chính)</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36" name="Google Shape;136;p19"/>
              <p:cNvSpPr/>
              <p:nvPr/>
            </p:nvSpPr>
            <p:spPr>
              <a:xfrm>
                <a:off x="8899504" y="4997383"/>
                <a:ext cx="2759095" cy="1607769"/>
              </a:xfrm>
              <a:prstGeom prst="roundRect">
                <a:avLst>
                  <a:gd name="adj" fmla="val 16667"/>
                </a:avLst>
              </a:prstGeom>
              <a:solidFill>
                <a:srgbClr val="E1EFD8"/>
              </a:solidFill>
              <a:ln w="381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Từ rễ cái mọc ra rễ con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cxnSp>
            <p:nvCxnSpPr>
              <p:cNvPr id="137" name="Google Shape;137;p19"/>
              <p:cNvCxnSpPr>
                <a:stCxn id="134" idx="1"/>
                <a:endCxn id="135" idx="0"/>
              </p:cNvCxnSpPr>
              <p:nvPr/>
            </p:nvCxnSpPr>
            <p:spPr>
              <a:xfrm flipH="1">
                <a:off x="5894198" y="4112310"/>
                <a:ext cx="2018400" cy="952500"/>
              </a:xfrm>
              <a:prstGeom prst="straightConnector1">
                <a:avLst/>
              </a:prstGeom>
              <a:noFill/>
              <a:ln w="38100" cap="flat" cmpd="sng">
                <a:solidFill>
                  <a:srgbClr val="5597D3"/>
                </a:solidFill>
                <a:prstDash val="solid"/>
                <a:round/>
                <a:headEnd type="none" w="sm" len="sm"/>
                <a:tailEnd type="triangle" w="med" len="med"/>
              </a:ln>
            </p:spPr>
          </p:cxnSp>
        </p:grpSp>
        <p:cxnSp>
          <p:nvCxnSpPr>
            <p:cNvPr id="138" name="Google Shape;138;p19"/>
            <p:cNvCxnSpPr>
              <a:stCxn id="134" idx="1"/>
              <a:endCxn id="136" idx="0"/>
            </p:cNvCxnSpPr>
            <p:nvPr/>
          </p:nvCxnSpPr>
          <p:spPr>
            <a:xfrm>
              <a:off x="7912598" y="4112310"/>
              <a:ext cx="2366400" cy="885000"/>
            </a:xfrm>
            <a:prstGeom prst="straightConnector1">
              <a:avLst/>
            </a:prstGeom>
            <a:noFill/>
            <a:ln w="38100" cap="flat" cmpd="sng">
              <a:solidFill>
                <a:srgbClr val="5597D3"/>
              </a:solidFill>
              <a:prstDash val="solid"/>
              <a:round/>
              <a:headEnd type="none" w="sm" len="sm"/>
              <a:tailEnd type="triangle" w="med" len="med"/>
            </a:ln>
          </p:spPr>
        </p:cxnSp>
      </p:grpSp>
      <p:pic>
        <p:nvPicPr>
          <p:cNvPr id="139" name="Google Shape;139;p19"/>
          <p:cNvPicPr preferRelativeResize="0"/>
          <p:nvPr/>
        </p:nvPicPr>
        <p:blipFill rotWithShape="1">
          <a:blip r:embed="rId3">
            <a:alphaModFix/>
          </a:blip>
          <a:srcRect/>
          <a:stretch/>
        </p:blipFill>
        <p:spPr>
          <a:xfrm>
            <a:off x="216654" y="2011022"/>
            <a:ext cx="4298093" cy="5154960"/>
          </a:xfrm>
          <a:prstGeom prst="rect">
            <a:avLst/>
          </a:prstGeom>
          <a:noFill/>
          <a:ln>
            <a:noFill/>
          </a:ln>
        </p:spPr>
      </p:pic>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hững hình ảnh thiên hà vũ trụ tuyệt đẹp">
            <a:extLst>
              <a:ext uri="{FF2B5EF4-FFF2-40B4-BE49-F238E27FC236}">
                <a16:creationId xmlns:a16="http://schemas.microsoft.com/office/drawing/2014/main" id="{D0B57CA5-D4B5-488A-8ACD-563D835C5A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00" b="500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sultado de imagen para ARBOL PNG"/>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532" y="3768303"/>
            <a:ext cx="2717725" cy="27384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Resultado de imagen para marciano  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1420" y="3621068"/>
            <a:ext cx="2251696" cy="303289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o 8"/>
          <p:cNvGrpSpPr/>
          <p:nvPr/>
        </p:nvGrpSpPr>
        <p:grpSpPr>
          <a:xfrm>
            <a:off x="7186518" y="1045689"/>
            <a:ext cx="3021288" cy="2912425"/>
            <a:chOff x="7198843" y="1036948"/>
            <a:chExt cx="3021288" cy="2912425"/>
          </a:xfrm>
        </p:grpSpPr>
        <p:pic>
          <p:nvPicPr>
            <p:cNvPr id="6" name="Picture 4" descr="Resultado de imagen para ovni 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98843" y="1036948"/>
              <a:ext cx="3021288" cy="2912425"/>
            </a:xfrm>
            <a:prstGeom prst="rect">
              <a:avLst/>
            </a:prstGeom>
            <a:noFill/>
            <a:extLst>
              <a:ext uri="{909E8E84-426E-40DD-AFC4-6F175D3DCCD1}">
                <a14:hiddenFill xmlns:a14="http://schemas.microsoft.com/office/drawing/2010/main">
                  <a:solidFill>
                    <a:srgbClr val="FFFFFF"/>
                  </a:solidFill>
                </a14:hiddenFill>
              </a:ext>
            </a:extLst>
          </p:spPr>
        </p:pic>
        <p:pic>
          <p:nvPicPr>
            <p:cNvPr id="8" name="MARCIANO2" descr="Resultado de imagen para marciano 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9857"/>
            <a:stretch/>
          </p:blipFill>
          <p:spPr bwMode="auto">
            <a:xfrm>
              <a:off x="8229600" y="1428520"/>
              <a:ext cx="876530" cy="1115326"/>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MARCIANO2" descr="Resultado de imagen para marciano 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52909" y="4673254"/>
            <a:ext cx="1091867" cy="19807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Resultado de imagen para ARBOL PNG"/>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59540" y="3465513"/>
            <a:ext cx="2717725" cy="2738426"/>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p:cNvSpPr txBox="1"/>
          <p:nvPr/>
        </p:nvSpPr>
        <p:spPr>
          <a:xfrm>
            <a:off x="1145962" y="0"/>
            <a:ext cx="7313294" cy="1200329"/>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0" i="0" u="none" strike="noStrike" kern="0" cap="none" spc="0" normalizeH="0" baseline="0" noProof="0" dirty="0">
                <a:ln w="0"/>
                <a:solidFill>
                  <a:srgbClr val="000000"/>
                </a:solidFill>
                <a:effectLst>
                  <a:outerShdw blurRad="38100" dist="19050" dir="2700000" algn="tl" rotWithShape="0">
                    <a:srgbClr val="000000">
                      <a:alpha val="40000"/>
                    </a:srgbClr>
                  </a:outerShdw>
                </a:effectLst>
                <a:uLnTx/>
                <a:uFillTx/>
                <a:latin typeface="UTM Avo" panose="02040603050506020204" pitchFamily="18" charset="0"/>
                <a:ea typeface="+mn-ea"/>
                <a:cs typeface="Times New Roman" pitchFamily="18" charset="0"/>
                <a:sym typeface="Arial"/>
              </a:rPr>
              <a:t>Chào mừng bạn đã đến với hành tinh của chúng mình.</a:t>
            </a:r>
            <a:endParaRPr kumimoji="0" lang="es-CL" sz="3600" b="0" i="0" u="none" strike="noStrike" kern="0" cap="none" spc="0" normalizeH="0" baseline="0" noProof="0" dirty="0">
              <a:ln w="0"/>
              <a:solidFill>
                <a:srgbClr val="000000"/>
              </a:solidFill>
              <a:effectLst>
                <a:outerShdw blurRad="38100" dist="19050" dir="2700000" algn="tl" rotWithShape="0">
                  <a:srgbClr val="000000">
                    <a:alpha val="40000"/>
                  </a:srgbClr>
                </a:outerShdw>
              </a:effectLst>
              <a:uLnTx/>
              <a:uFillTx/>
              <a:latin typeface="UTM Avo" panose="02040603050506020204" pitchFamily="18" charset="0"/>
              <a:ea typeface="+mn-ea"/>
              <a:cs typeface="Times New Roman" pitchFamily="18" charset="0"/>
              <a:sym typeface="Arial"/>
            </a:endParaRPr>
          </a:p>
        </p:txBody>
      </p:sp>
      <p:pic>
        <p:nvPicPr>
          <p:cNvPr id="2" name="Picture 1">
            <a:extLst>
              <a:ext uri="{FF2B5EF4-FFF2-40B4-BE49-F238E27FC236}">
                <a16:creationId xmlns:a16="http://schemas.microsoft.com/office/drawing/2014/main" id="{85E42000-9216-EA01-C519-D8432F0ABD27}"/>
              </a:ext>
            </a:extLst>
          </p:cNvPr>
          <p:cNvPicPr>
            <a:picLocks noChangeAspect="1"/>
          </p:cNvPicPr>
          <p:nvPr/>
        </p:nvPicPr>
        <p:blipFill>
          <a:blip r:embed="rId8"/>
          <a:stretch>
            <a:fillRect/>
          </a:stretch>
        </p:blipFill>
        <p:spPr>
          <a:xfrm>
            <a:off x="-1" y="-36171"/>
            <a:ext cx="739556" cy="739556"/>
          </a:xfrm>
          <a:prstGeom prst="rect">
            <a:avLst/>
          </a:prstGeom>
        </p:spPr>
      </p:pic>
    </p:spTree>
    <p:extLst>
      <p:ext uri="{BB962C8B-B14F-4D97-AF65-F5344CB8AC3E}">
        <p14:creationId xmlns:p14="http://schemas.microsoft.com/office/powerpoint/2010/main" val="1768610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1"/>
                                        </p:tgtEl>
                                        <p:attrNameLst>
                                          <p:attrName>ppt_y</p:attrName>
                                        </p:attrNameLst>
                                      </p:cBhvr>
                                      <p:tavLst>
                                        <p:tav tm="0">
                                          <p:val>
                                            <p:strVal val="#ppt_y"/>
                                          </p:val>
                                        </p:tav>
                                        <p:tav tm="100000">
                                          <p:val>
                                            <p:strVal val="#ppt_y"/>
                                          </p:val>
                                        </p:tav>
                                      </p:tavLst>
                                    </p:anim>
                                    <p:anim calcmode="lin" valueType="num">
                                      <p:cBhvr>
                                        <p:cTn id="9"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1"/>
                                        </p:tgtEl>
                                      </p:cBhvr>
                                    </p:animEffect>
                                  </p:childTnLst>
                                </p:cTn>
                              </p:par>
                              <p:par>
                                <p:cTn id="12" presetID="2" presetClass="entr" presetSubtype="8"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000" fill="hold"/>
                                        <p:tgtEl>
                                          <p:spTgt spid="10"/>
                                        </p:tgtEl>
                                        <p:attrNameLst>
                                          <p:attrName>ppt_x</p:attrName>
                                        </p:attrNameLst>
                                      </p:cBhvr>
                                      <p:tavLst>
                                        <p:tav tm="0">
                                          <p:val>
                                            <p:strVal val="0-#ppt_w/2"/>
                                          </p:val>
                                        </p:tav>
                                        <p:tav tm="100000">
                                          <p:val>
                                            <p:strVal val="#ppt_x"/>
                                          </p:val>
                                        </p:tav>
                                      </p:tavLst>
                                    </p:anim>
                                    <p:anim calcmode="lin" valueType="num">
                                      <p:cBhvr additive="base">
                                        <p:cTn id="19" dur="1000" fill="hold"/>
                                        <p:tgtEl>
                                          <p:spTgt spid="10"/>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fill="hold"/>
                                        <p:tgtEl>
                                          <p:spTgt spid="9"/>
                                        </p:tgtEl>
                                        <p:attrNameLst>
                                          <p:attrName>ppt_x</p:attrName>
                                        </p:attrNameLst>
                                      </p:cBhvr>
                                      <p:tavLst>
                                        <p:tav tm="0">
                                          <p:val>
                                            <p:strVal val="0-#ppt_w/2"/>
                                          </p:val>
                                        </p:tav>
                                        <p:tav tm="100000">
                                          <p:val>
                                            <p:strVal val="#ppt_x"/>
                                          </p:val>
                                        </p:tav>
                                      </p:tavLst>
                                    </p:anim>
                                    <p:anim calcmode="lin" valueType="num">
                                      <p:cBhvr additive="base">
                                        <p:cTn id="23" dur="1000" fill="hold"/>
                                        <p:tgtEl>
                                          <p:spTgt spid="9"/>
                                        </p:tgtEl>
                                        <p:attrNameLst>
                                          <p:attrName>ppt_y</p:attrName>
                                        </p:attrNameLst>
                                      </p:cBhvr>
                                      <p:tavLst>
                                        <p:tav tm="0">
                                          <p:val>
                                            <p:strVal val="#ppt_y"/>
                                          </p:val>
                                        </p:tav>
                                        <p:tav tm="100000">
                                          <p:val>
                                            <p:strVal val="#ppt_y"/>
                                          </p:val>
                                        </p:tav>
                                      </p:tavLst>
                                    </p:anim>
                                  </p:childTnLst>
                                </p:cTn>
                              </p:par>
                              <p:par>
                                <p:cTn id="24" presetID="53" presetClass="exit" presetSubtype="32" fill="hold" nodeType="withEffect">
                                  <p:stCondLst>
                                    <p:cond delay="4000"/>
                                  </p:stCondLst>
                                  <p:childTnLst>
                                    <p:anim calcmode="lin" valueType="num">
                                      <p:cBhvr>
                                        <p:cTn id="25" dur="5000"/>
                                        <p:tgtEl>
                                          <p:spTgt spid="9"/>
                                        </p:tgtEl>
                                        <p:attrNameLst>
                                          <p:attrName>ppt_w</p:attrName>
                                        </p:attrNameLst>
                                      </p:cBhvr>
                                      <p:tavLst>
                                        <p:tav tm="0">
                                          <p:val>
                                            <p:strVal val="ppt_w"/>
                                          </p:val>
                                        </p:tav>
                                        <p:tav tm="100000">
                                          <p:val>
                                            <p:fltVal val="0"/>
                                          </p:val>
                                        </p:tav>
                                      </p:tavLst>
                                    </p:anim>
                                    <p:anim calcmode="lin" valueType="num">
                                      <p:cBhvr>
                                        <p:cTn id="26" dur="5000"/>
                                        <p:tgtEl>
                                          <p:spTgt spid="9"/>
                                        </p:tgtEl>
                                        <p:attrNameLst>
                                          <p:attrName>ppt_h</p:attrName>
                                        </p:attrNameLst>
                                      </p:cBhvr>
                                      <p:tavLst>
                                        <p:tav tm="0">
                                          <p:val>
                                            <p:strVal val="ppt_h"/>
                                          </p:val>
                                        </p:tav>
                                        <p:tav tm="100000">
                                          <p:val>
                                            <p:fltVal val="0"/>
                                          </p:val>
                                        </p:tav>
                                      </p:tavLst>
                                    </p:anim>
                                    <p:animEffect transition="out" filter="fade">
                                      <p:cBhvr>
                                        <p:cTn id="27" dur="5000"/>
                                        <p:tgtEl>
                                          <p:spTgt spid="9"/>
                                        </p:tgtEl>
                                      </p:cBhvr>
                                    </p:animEffect>
                                    <p:set>
                                      <p:cBhvr>
                                        <p:cTn id="28" dur="1" fill="hold">
                                          <p:stCondLst>
                                            <p:cond delay="4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7"/>
        <p:cNvGrpSpPr/>
        <p:nvPr/>
      </p:nvGrpSpPr>
      <p:grpSpPr>
        <a:xfrm>
          <a:off x="0" y="0"/>
          <a:ext cx="0" cy="0"/>
          <a:chOff x="0" y="0"/>
          <a:chExt cx="0" cy="0"/>
        </a:xfrm>
      </p:grpSpPr>
      <p:sp>
        <p:nvSpPr>
          <p:cNvPr id="858" name="Google Shape;858;p78"/>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pic>
        <p:nvPicPr>
          <p:cNvPr id="859" name="Google Shape;859;p78"/>
          <p:cNvPicPr preferRelativeResize="0"/>
          <p:nvPr/>
        </p:nvPicPr>
        <p:blipFill rotWithShape="1">
          <a:blip r:embed="rId3">
            <a:alphaModFix/>
          </a:blip>
          <a:srcRect l="11528" t="28442" r="9684" b="10544"/>
          <a:stretch/>
        </p:blipFill>
        <p:spPr>
          <a:xfrm>
            <a:off x="304800" y="2819401"/>
            <a:ext cx="11582400" cy="3886200"/>
          </a:xfrm>
          <a:prstGeom prst="roundRect">
            <a:avLst>
              <a:gd name="adj" fmla="val 16667"/>
            </a:avLst>
          </a:prstGeom>
          <a:noFill/>
          <a:ln>
            <a:noFill/>
          </a:ln>
        </p:spPr>
      </p:pic>
      <p:sp>
        <p:nvSpPr>
          <p:cNvPr id="860" name="Google Shape;860;p78"/>
          <p:cNvSpPr txBox="1"/>
          <p:nvPr/>
        </p:nvSpPr>
        <p:spPr>
          <a:xfrm>
            <a:off x="381000" y="1354296"/>
            <a:ext cx="11582400" cy="1292621"/>
          </a:xfrm>
          <a:prstGeom prst="rect">
            <a:avLst/>
          </a:prstGeom>
          <a:noFill/>
          <a:ln>
            <a:noFill/>
          </a:ln>
        </p:spPr>
        <p:txBody>
          <a:bodyPr spcFirstLastPara="1" wrap="square" lIns="91425" tIns="45700" rIns="91425" bIns="45700" anchor="t" anchorCtr="0">
            <a:spAutoFit/>
          </a:bodyPr>
          <a:lstStyle/>
          <a:p>
            <a:pPr marL="571500" marR="0" lvl="0" indent="-571500" algn="just" defTabSz="914400" rtl="0" eaLnBrk="1" fontAlgn="auto" latinLnBrk="0" hangingPunct="1">
              <a:lnSpc>
                <a:spcPct val="150000"/>
              </a:lnSpc>
              <a:spcBef>
                <a:spcPts val="0"/>
              </a:spcBef>
              <a:spcAft>
                <a:spcPts val="0"/>
              </a:spcAft>
              <a:buClr>
                <a:srgbClr val="000000"/>
              </a:buClr>
              <a:buSzPts val="2800"/>
              <a:buFont typeface="Noto Sans Symbols"/>
              <a:buChar char="⮚"/>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các hình 1 -3 mục </a:t>
            </a: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“Em có biết”</a:t>
            </a: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 ở trang 63 SGK và trả lời câu hỏi: </a:t>
            </a:r>
            <a:r>
              <a:rPr kumimoji="0" lang="en-US" sz="2600" b="0" i="1" u="none" strike="noStrike" kern="0" cap="none" spc="0" normalizeH="0" baseline="0" noProof="0">
                <a:ln>
                  <a:noFill/>
                </a:ln>
                <a:solidFill>
                  <a:srgbClr val="000000"/>
                </a:solidFill>
                <a:effectLst/>
                <a:uLnTx/>
                <a:uFillTx/>
                <a:latin typeface="UTM Avo" panose="02040603050506020204" pitchFamily="18" charset="0"/>
                <a:cs typeface="Arial"/>
                <a:sym typeface="Arial"/>
              </a:rPr>
              <a:t>Rễ của những cây này có đặc điểm gì?</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4"/>
        <p:cNvGrpSpPr/>
        <p:nvPr/>
      </p:nvGrpSpPr>
      <p:grpSpPr>
        <a:xfrm>
          <a:off x="0" y="0"/>
          <a:ext cx="0" cy="0"/>
          <a:chOff x="0" y="0"/>
          <a:chExt cx="0" cy="0"/>
        </a:xfrm>
      </p:grpSpPr>
      <p:sp>
        <p:nvSpPr>
          <p:cNvPr id="865" name="Google Shape;865;p79"/>
          <p:cNvSpPr/>
          <p:nvPr/>
        </p:nvSpPr>
        <p:spPr>
          <a:xfrm>
            <a:off x="7010400" y="3429000"/>
            <a:ext cx="5181600" cy="3429000"/>
          </a:xfrm>
          <a:prstGeom prst="rect">
            <a:avLst/>
          </a:prstGeom>
          <a:solidFill>
            <a:srgbClr val="FFFAF7"/>
          </a:solidFill>
          <a:ln w="25400" cap="flat" cmpd="sng">
            <a:solidFill>
              <a:srgbClr val="FFFAF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graphicFrame>
        <p:nvGraphicFramePr>
          <p:cNvPr id="866" name="Google Shape;866;p79"/>
          <p:cNvGraphicFramePr/>
          <p:nvPr>
            <p:extLst/>
          </p:nvPr>
        </p:nvGraphicFramePr>
        <p:xfrm>
          <a:off x="426724" y="1752600"/>
          <a:ext cx="11338551" cy="4572000"/>
        </p:xfrm>
        <a:graphic>
          <a:graphicData uri="http://schemas.openxmlformats.org/drawingml/2006/table">
            <a:tbl>
              <a:tblPr firstRow="1" firstCol="1" bandRow="1">
                <a:noFill/>
              </a:tblPr>
              <a:tblGrid>
                <a:gridCol w="780502">
                  <a:extLst>
                    <a:ext uri="{9D8B030D-6E8A-4147-A177-3AD203B41FA5}">
                      <a16:colId xmlns:a16="http://schemas.microsoft.com/office/drawing/2014/main" val="20000"/>
                    </a:ext>
                  </a:extLst>
                </a:gridCol>
                <a:gridCol w="2498825">
                  <a:extLst>
                    <a:ext uri="{9D8B030D-6E8A-4147-A177-3AD203B41FA5}">
                      <a16:colId xmlns:a16="http://schemas.microsoft.com/office/drawing/2014/main" val="20001"/>
                    </a:ext>
                  </a:extLst>
                </a:gridCol>
                <a:gridCol w="3035641">
                  <a:extLst>
                    <a:ext uri="{9D8B030D-6E8A-4147-A177-3AD203B41FA5}">
                      <a16:colId xmlns:a16="http://schemas.microsoft.com/office/drawing/2014/main" val="20002"/>
                    </a:ext>
                  </a:extLst>
                </a:gridCol>
                <a:gridCol w="5023583">
                  <a:extLst>
                    <a:ext uri="{9D8B030D-6E8A-4147-A177-3AD203B41FA5}">
                      <a16:colId xmlns:a16="http://schemas.microsoft.com/office/drawing/2014/main" val="20003"/>
                    </a:ext>
                  </a:extLst>
                </a:gridCol>
              </a:tblGrid>
              <a:tr h="540375">
                <a:tc>
                  <a:txBody>
                    <a:bodyPr/>
                    <a:lstStyle/>
                    <a:p>
                      <a:pPr marL="0" marR="63500" lvl="0" indent="0" algn="ctr" rtl="0">
                        <a:lnSpc>
                          <a:spcPct val="150000"/>
                        </a:lnSpc>
                        <a:spcBef>
                          <a:spcPts val="0"/>
                        </a:spcBef>
                        <a:spcAft>
                          <a:spcPts val="0"/>
                        </a:spcAft>
                        <a:buNone/>
                      </a:pPr>
                      <a:r>
                        <a:rPr lang="en-US" sz="2400" b="1" u="none" strike="noStrike" cap="none">
                          <a:latin typeface="UTM Avo" panose="02040603050506020204" pitchFamily="18" charset="0"/>
                          <a:ea typeface="Arial"/>
                          <a:cs typeface="Arial"/>
                          <a:sym typeface="Arial"/>
                        </a:rPr>
                        <a:t>STT</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None/>
                      </a:pPr>
                      <a:r>
                        <a:rPr lang="en-US" sz="2400" b="1" u="none" strike="noStrike" cap="none">
                          <a:latin typeface="UTM Avo" panose="02040603050506020204" pitchFamily="18" charset="0"/>
                          <a:ea typeface="Arial"/>
                          <a:cs typeface="Arial"/>
                          <a:sym typeface="Arial"/>
                        </a:rPr>
                        <a:t>Tên cây</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None/>
                      </a:pPr>
                      <a:r>
                        <a:rPr lang="en-US" sz="2400" b="1" u="none" strike="noStrike" cap="none">
                          <a:latin typeface="UTM Avo" panose="02040603050506020204" pitchFamily="18" charset="0"/>
                          <a:ea typeface="Arial"/>
                          <a:cs typeface="Arial"/>
                          <a:sym typeface="Arial"/>
                        </a:rPr>
                        <a:t>Loại rễ đặc biệt</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None/>
                      </a:pPr>
                      <a:r>
                        <a:rPr lang="en-US" sz="2400" b="1" u="none" strike="noStrike" cap="none">
                          <a:latin typeface="UTM Avo" panose="02040603050506020204" pitchFamily="18" charset="0"/>
                          <a:ea typeface="Arial"/>
                          <a:cs typeface="Arial"/>
                          <a:sym typeface="Arial"/>
                        </a:rPr>
                        <a:t>Đặc điểm</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43000">
                <a:tc>
                  <a:txBody>
                    <a:bodyPr/>
                    <a:lstStyle/>
                    <a:p>
                      <a:pPr marL="0" marR="63500" lvl="0" indent="0" algn="ctr" rtl="0">
                        <a:lnSpc>
                          <a:spcPct val="150000"/>
                        </a:lnSpc>
                        <a:spcBef>
                          <a:spcPts val="0"/>
                        </a:spcBef>
                        <a:spcAft>
                          <a:spcPts val="0"/>
                        </a:spcAft>
                        <a:buNone/>
                      </a:pPr>
                      <a:r>
                        <a:rPr lang="en-US" sz="2400" u="none" strike="noStrike" cap="none">
                          <a:latin typeface="UTM Avo" panose="02040603050506020204" pitchFamily="18" charset="0"/>
                          <a:ea typeface="Arial"/>
                          <a:cs typeface="Arial"/>
                          <a:sym typeface="Arial"/>
                        </a:rPr>
                        <a:t>1</a:t>
                      </a:r>
                      <a:endParaRPr sz="2400" u="none" strike="noStrike" cap="none">
                        <a:latin typeface="UTM Avo" panose="02040603050506020204" pitchFamily="18" charset="0"/>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Cây cà rốt</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Rễ củ</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Rễ cái phình to thành củ dự trữ chất dinh dưỡng.</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745625">
                <a:tc>
                  <a:txBody>
                    <a:bodyPr/>
                    <a:lstStyle/>
                    <a:p>
                      <a:pPr marL="0" marR="63500" lvl="0" indent="0" algn="ctr" rtl="0">
                        <a:lnSpc>
                          <a:spcPct val="150000"/>
                        </a:lnSpc>
                        <a:spcBef>
                          <a:spcPts val="0"/>
                        </a:spcBef>
                        <a:spcAft>
                          <a:spcPts val="0"/>
                        </a:spcAft>
                        <a:buNone/>
                      </a:pPr>
                      <a:r>
                        <a:rPr lang="en-US" sz="2400" u="none" strike="noStrike" cap="none">
                          <a:latin typeface="UTM Avo" panose="02040603050506020204" pitchFamily="18" charset="0"/>
                          <a:ea typeface="Arial"/>
                          <a:cs typeface="Arial"/>
                          <a:sym typeface="Arial"/>
                        </a:rPr>
                        <a:t>2</a:t>
                      </a:r>
                      <a:endParaRPr sz="2400" u="none" strike="noStrike" cap="none">
                        <a:latin typeface="UTM Avo" panose="02040603050506020204" pitchFamily="18" charset="0"/>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Cây đước</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Rễ chống</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Rễ mọc ra từ thân cắm xuống nước, giúp cây đứng vững trong nước.</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143000">
                <a:tc>
                  <a:txBody>
                    <a:bodyPr/>
                    <a:lstStyle/>
                    <a:p>
                      <a:pPr marL="0" marR="63500" lvl="0" indent="0" algn="ctr" rtl="0">
                        <a:lnSpc>
                          <a:spcPct val="150000"/>
                        </a:lnSpc>
                        <a:spcBef>
                          <a:spcPts val="0"/>
                        </a:spcBef>
                        <a:spcAft>
                          <a:spcPts val="0"/>
                        </a:spcAft>
                        <a:buNone/>
                      </a:pPr>
                      <a:r>
                        <a:rPr lang="en-US" sz="2400" u="none" strike="noStrike" cap="none">
                          <a:latin typeface="UTM Avo" panose="02040603050506020204" pitchFamily="18" charset="0"/>
                          <a:ea typeface="Arial"/>
                          <a:cs typeface="Arial"/>
                          <a:sym typeface="Arial"/>
                        </a:rPr>
                        <a:t>3</a:t>
                      </a:r>
                      <a:endParaRPr sz="2400" u="none" strike="noStrike" cap="none">
                        <a:latin typeface="UTM Avo" panose="02040603050506020204" pitchFamily="18" charset="0"/>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Cây trầu không</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Rễ bám</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63500" lvl="0" indent="0" algn="ctr" rtl="0">
                        <a:lnSpc>
                          <a:spcPct val="150000"/>
                        </a:lnSpc>
                        <a:spcBef>
                          <a:spcPts val="0"/>
                        </a:spcBef>
                        <a:spcAft>
                          <a:spcPts val="0"/>
                        </a:spcAft>
                        <a:buClr>
                          <a:srgbClr val="000000"/>
                        </a:buClr>
                        <a:buSzPts val="2800"/>
                        <a:buFont typeface="Arial"/>
                        <a:buNone/>
                      </a:pPr>
                      <a:r>
                        <a:rPr lang="en-US" sz="2400" u="none" strike="noStrike" cap="none">
                          <a:latin typeface="UTM Avo" panose="02040603050506020204" pitchFamily="18" charset="0"/>
                          <a:ea typeface="Arial"/>
                          <a:cs typeface="Arial"/>
                          <a:sym typeface="Arial"/>
                        </a:rPr>
                        <a:t>Giúp cây bám vào tường để leo lên cao.</a:t>
                      </a:r>
                      <a:endParaRPr sz="2400" u="none" strike="noStrike" cap="none">
                        <a:latin typeface="UTM Avo" panose="02040603050506020204" pitchFamily="18" charset="0"/>
                        <a:ea typeface="Arial"/>
                        <a:cs typeface="Arial"/>
                        <a:sym typeface="Arial"/>
                      </a:endParaRPr>
                    </a:p>
                  </a:txBody>
                  <a:tcPr marL="68575" marR="6857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0"/>
        <p:cNvGrpSpPr/>
        <p:nvPr/>
      </p:nvGrpSpPr>
      <p:grpSpPr>
        <a:xfrm>
          <a:off x="0" y="0"/>
          <a:ext cx="0" cy="0"/>
          <a:chOff x="0" y="0"/>
          <a:chExt cx="0" cy="0"/>
        </a:xfrm>
      </p:grpSpPr>
      <p:sp>
        <p:nvSpPr>
          <p:cNvPr id="871" name="Google Shape;871;p80"/>
          <p:cNvSpPr txBox="1"/>
          <p:nvPr/>
        </p:nvSpPr>
        <p:spPr>
          <a:xfrm>
            <a:off x="-2019300" y="990600"/>
            <a:ext cx="16230600" cy="58473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HƯỚNG DẪN VỀ NHÀ </a:t>
            </a:r>
            <a:endParaRPr kumimoji="0" sz="32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872" name="Google Shape;872;p80"/>
          <p:cNvSpPr/>
          <p:nvPr/>
        </p:nvSpPr>
        <p:spPr>
          <a:xfrm>
            <a:off x="0" y="1784580"/>
            <a:ext cx="12306300" cy="4082820"/>
          </a:xfrm>
          <a:prstGeom prst="roundRect">
            <a:avLst>
              <a:gd name="adj" fmla="val 16667"/>
            </a:avLst>
          </a:prstGeom>
          <a:solidFill>
            <a:schemeClr val="lt1"/>
          </a:solidFill>
          <a:ln w="38100" cap="flat" cmpd="sng">
            <a:solidFill>
              <a:schemeClr val="accent6"/>
            </a:solidFill>
            <a:prstDash val="dash"/>
            <a:round/>
            <a:headEnd type="none" w="sm" len="sm"/>
            <a:tailEnd type="none" w="sm" len="sm"/>
          </a:ln>
        </p:spPr>
        <p:txBody>
          <a:bodyPr spcFirstLastPara="1" wrap="square" lIns="91425" tIns="45700" rIns="91425" bIns="45700" anchor="t" anchorCtr="0">
            <a:noAutofit/>
          </a:bodyPr>
          <a:lstStyle/>
          <a:p>
            <a:pPr marL="685800" marR="0" lvl="0" indent="-685800" algn="l" defTabSz="914400" rtl="0" eaLnBrk="1" fontAlgn="auto" latinLnBrk="0" hangingPunct="1">
              <a:lnSpc>
                <a:spcPct val="150000"/>
              </a:lnSpc>
              <a:spcBef>
                <a:spcPts val="0"/>
              </a:spcBef>
              <a:spcAft>
                <a:spcPts val="0"/>
              </a:spcAft>
              <a:buClr>
                <a:srgbClr val="000000"/>
              </a:buClr>
              <a:buSzPts val="4000"/>
              <a:buFont typeface="Noto Sans Symbols"/>
              <a:buChar char="✔"/>
              <a:tabLst/>
              <a:defRPr/>
            </a:pP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Ôn</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tập</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lại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nội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dung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chính</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trong</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bài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học</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ngày</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hôm</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nay.</a:t>
            </a:r>
            <a:endParaRPr kumimoji="0"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a:p>
            <a:pPr marL="685800" marR="0" lvl="0" indent="-685800" algn="l" defTabSz="914400" rtl="0" eaLnBrk="1" fontAlgn="auto" latinLnBrk="0" hangingPunct="1">
              <a:lnSpc>
                <a:spcPct val="150000"/>
              </a:lnSpc>
              <a:spcBef>
                <a:spcPts val="0"/>
              </a:spcBef>
              <a:spcAft>
                <a:spcPts val="0"/>
              </a:spcAft>
              <a:buClr>
                <a:srgbClr val="000000"/>
              </a:buClr>
              <a:buSzPts val="4000"/>
              <a:buFont typeface="Noto Sans Symbols"/>
              <a:buChar char="✔"/>
              <a:tabLst/>
              <a:defRPr/>
            </a:pP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Làm</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đầy</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đủ</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các</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bài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tập</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về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nhà</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a:t>
            </a:r>
            <a:endParaRPr kumimoji="0"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a:p>
            <a:pPr marL="685800" marR="0" lvl="0" indent="-685800" algn="l" defTabSz="914400" rtl="0" eaLnBrk="1" fontAlgn="auto" latinLnBrk="0" hangingPunct="1">
              <a:lnSpc>
                <a:spcPct val="150000"/>
              </a:lnSpc>
              <a:spcBef>
                <a:spcPts val="0"/>
              </a:spcBef>
              <a:spcAft>
                <a:spcPts val="0"/>
              </a:spcAft>
              <a:buClr>
                <a:srgbClr val="000000"/>
              </a:buClr>
              <a:buSzPts val="4000"/>
              <a:buFont typeface="Noto Sans Symbols"/>
              <a:buChar char="✔"/>
              <a:tabLst/>
              <a:defRPr/>
            </a:pP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Soạn</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bài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mới</a:t>
            </a:r>
            <a:r>
              <a:rPr kumimoji="0" lang="en-US" sz="2800" b="0"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Bài</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13.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Các</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bộ</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phận</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của</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động</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vật</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và</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chức</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năng</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của</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a:t>
            </a:r>
            <a:r>
              <a:rPr kumimoji="0" lang="en-US" sz="2800" b="1" i="1"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chúng</a:t>
            </a:r>
            <a:r>
              <a:rPr kumimoji="0" lang="en-US" sz="2800" b="1" i="1"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a:t>
            </a:r>
            <a:endParaRPr kumimoji="0" sz="28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6"/>
        <p:cNvGrpSpPr/>
        <p:nvPr/>
      </p:nvGrpSpPr>
      <p:grpSpPr>
        <a:xfrm>
          <a:off x="0" y="0"/>
          <a:ext cx="0" cy="0"/>
          <a:chOff x="0" y="0"/>
          <a:chExt cx="0" cy="0"/>
        </a:xfrm>
      </p:grpSpPr>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CB027CB-33A2-DB8E-FDCD-11D3E26EE0D0}"/>
              </a:ext>
            </a:extLst>
          </p:cNvPr>
          <p:cNvSpPr/>
          <p:nvPr/>
        </p:nvSpPr>
        <p:spPr>
          <a:xfrm>
            <a:off x="4775418" y="3585180"/>
            <a:ext cx="2944537" cy="2958470"/>
          </a:xfrm>
          <a:prstGeom prst="round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5" name="Picture 4">
            <a:extLst>
              <a:ext uri="{FF2B5EF4-FFF2-40B4-BE49-F238E27FC236}">
                <a16:creationId xmlns:a16="http://schemas.microsoft.com/office/drawing/2014/main" id="{597F0D54-B65E-6BA3-06C1-B63951AD2BD6}"/>
              </a:ext>
            </a:extLst>
          </p:cNvPr>
          <p:cNvPicPr>
            <a:picLocks noChangeAspect="1"/>
          </p:cNvPicPr>
          <p:nvPr/>
        </p:nvPicPr>
        <p:blipFill>
          <a:blip r:embed="rId3"/>
          <a:stretch>
            <a:fillRect/>
          </a:stretch>
        </p:blipFill>
        <p:spPr>
          <a:xfrm>
            <a:off x="4936417" y="3753145"/>
            <a:ext cx="2622541" cy="26225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E3EB4BD1-2902-EC4A-0F38-79BCCA9B2602}"/>
              </a:ext>
            </a:extLst>
          </p:cNvPr>
          <p:cNvSpPr txBox="1"/>
          <p:nvPr/>
        </p:nvSpPr>
        <p:spPr>
          <a:xfrm>
            <a:off x="454403" y="574846"/>
            <a:ext cx="11367083" cy="141199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Arial"/>
                <a:sym typeface="Arial"/>
              </a:rPr>
              <a:t>Để kết nối cộng đồng giáo viên và nhận thêm nhiều tài liệu giảng dạy,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Arial"/>
                <a:sym typeface="Arial"/>
              </a:rPr>
              <a:t>mời quý thầy cô tham gia Group Facebook</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Arial"/>
                <a:sym typeface="Arial"/>
              </a:rPr>
              <a:t>theo đường link:  </a:t>
            </a:r>
          </a:p>
        </p:txBody>
      </p:sp>
      <p:sp>
        <p:nvSpPr>
          <p:cNvPr id="11" name="Rectangle: Rounded Corners 10">
            <a:extLst>
              <a:ext uri="{FF2B5EF4-FFF2-40B4-BE49-F238E27FC236}">
                <a16:creationId xmlns:a16="http://schemas.microsoft.com/office/drawing/2014/main" id="{277F7C17-E574-9332-676F-7B4FC88CD262}"/>
              </a:ext>
            </a:extLst>
          </p:cNvPr>
          <p:cNvSpPr/>
          <p:nvPr/>
        </p:nvSpPr>
        <p:spPr>
          <a:xfrm>
            <a:off x="2441908" y="2000034"/>
            <a:ext cx="7407478" cy="461665"/>
          </a:xfrm>
          <a:prstGeom prst="roundRect">
            <a:avLst/>
          </a:prstGeom>
          <a:solidFill>
            <a:schemeClr val="accent2">
              <a:lumMod val="20000"/>
              <a:lumOff val="8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a:hlinkClick r:id="rId4"/>
            <a:extLst>
              <a:ext uri="{FF2B5EF4-FFF2-40B4-BE49-F238E27FC236}">
                <a16:creationId xmlns:a16="http://schemas.microsoft.com/office/drawing/2014/main" id="{EEDCC7DA-65BA-6B5F-4904-487E49566583}"/>
              </a:ext>
            </a:extLst>
          </p:cNvPr>
          <p:cNvSpPr txBox="1"/>
          <p:nvPr/>
        </p:nvSpPr>
        <p:spPr>
          <a:xfrm>
            <a:off x="2644617" y="2000034"/>
            <a:ext cx="71222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Arial"/>
                <a:sym typeface="Arial"/>
              </a:rPr>
              <a:t>Hoc10 – Đồng hành cùng giáo viên tiểu học</a:t>
            </a:r>
          </a:p>
        </p:txBody>
      </p:sp>
      <p:sp>
        <p:nvSpPr>
          <p:cNvPr id="15" name="TextBox 14">
            <a:extLst>
              <a:ext uri="{FF2B5EF4-FFF2-40B4-BE49-F238E27FC236}">
                <a16:creationId xmlns:a16="http://schemas.microsoft.com/office/drawing/2014/main" id="{27B892AE-66B0-F635-0B83-4AD3E5525730}"/>
              </a:ext>
            </a:extLst>
          </p:cNvPr>
          <p:cNvSpPr txBox="1"/>
          <p:nvPr/>
        </p:nvSpPr>
        <p:spPr>
          <a:xfrm>
            <a:off x="4011326" y="2381351"/>
            <a:ext cx="4321723" cy="48866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Arial"/>
                <a:sym typeface="Arial"/>
              </a:rPr>
              <a:t>Hoặc truy cập qua QR code</a:t>
            </a:r>
          </a:p>
        </p:txBody>
      </p:sp>
      <p:pic>
        <p:nvPicPr>
          <p:cNvPr id="1026" name="Picture 2" descr="Ngón Trỏ, ngón tay, Máy tính Biểu tượng Tay - tay png tải về - Miễn phí  trong suốt Tay png Tải về.">
            <a:extLst>
              <a:ext uri="{FF2B5EF4-FFF2-40B4-BE49-F238E27FC236}">
                <a16:creationId xmlns:a16="http://schemas.microsoft.com/office/drawing/2014/main" id="{7E39AE3B-04ED-AC20-C486-F5B9A97F621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6200000">
            <a:off x="5679086" y="2851979"/>
            <a:ext cx="1053311" cy="749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3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1000" fill="hold"/>
                                        <p:tgtEl>
                                          <p:spTgt spid="10"/>
                                        </p:tgtEl>
                                        <p:attrNameLst>
                                          <p:attrName>style.color</p:attrName>
                                        </p:attrNameLst>
                                      </p:cBhvr>
                                      <p:by>
                                        <p:hsl h="7200000" s="0" l="0"/>
                                      </p:by>
                                    </p:animClr>
                                    <p:animClr clrSpc="hsl" dir="cw">
                                      <p:cBhvr>
                                        <p:cTn id="7" dur="1000" fill="hold"/>
                                        <p:tgtEl>
                                          <p:spTgt spid="10"/>
                                        </p:tgtEl>
                                        <p:attrNameLst>
                                          <p:attrName>fillcolor</p:attrName>
                                        </p:attrNameLst>
                                      </p:cBhvr>
                                      <p:by>
                                        <p:hsl h="7200000" s="0" l="0"/>
                                      </p:by>
                                    </p:animClr>
                                    <p:animClr clrSpc="hsl" dir="cw">
                                      <p:cBhvr>
                                        <p:cTn id="8" dur="1000" fill="hold"/>
                                        <p:tgtEl>
                                          <p:spTgt spid="10"/>
                                        </p:tgtEl>
                                        <p:attrNameLst>
                                          <p:attrName>stroke.color</p:attrName>
                                        </p:attrNameLst>
                                      </p:cBhvr>
                                      <p:by>
                                        <p:hsl h="7200000" s="0" l="0"/>
                                      </p:by>
                                    </p:animClr>
                                    <p:set>
                                      <p:cBhvr>
                                        <p:cTn id="9" dur="1000" fill="hold"/>
                                        <p:tgtEl>
                                          <p:spTgt spid="10"/>
                                        </p:tgtEl>
                                        <p:attrNameLst>
                                          <p:attrName>fill.type</p:attrName>
                                        </p:attrNameLst>
                                      </p:cBhvr>
                                      <p:to>
                                        <p:strVal val="solid"/>
                                      </p:to>
                                    </p:set>
                                  </p:childTnLst>
                                </p:cTn>
                              </p:par>
                              <p:par>
                                <p:cTn id="10" presetID="1" presetClass="emph" presetSubtype="2" repeatCount="indefinite" fill="hold" nodeType="withEffect">
                                  <p:stCondLst>
                                    <p:cond delay="0"/>
                                  </p:stCondLst>
                                  <p:childTnLst>
                                    <p:animClr clrSpc="rgb" dir="cw">
                                      <p:cBhvr>
                                        <p:cTn id="11" dur="1000" fill="hold"/>
                                        <p:tgtEl>
                                          <p:spTgt spid="11"/>
                                        </p:tgtEl>
                                        <p:attrNameLst>
                                          <p:attrName>fillcolor</p:attrName>
                                        </p:attrNameLst>
                                      </p:cBhvr>
                                      <p:to>
                                        <a:srgbClr val="C5E0B3"/>
                                      </p:to>
                                    </p:animClr>
                                    <p:set>
                                      <p:cBhvr>
                                        <p:cTn id="12" dur="1000" fill="hold"/>
                                        <p:tgtEl>
                                          <p:spTgt spid="11"/>
                                        </p:tgtEl>
                                        <p:attrNameLst>
                                          <p:attrName>fill.type</p:attrName>
                                        </p:attrNameLst>
                                      </p:cBhvr>
                                      <p:to>
                                        <p:strVal val="solid"/>
                                      </p:to>
                                    </p:set>
                                    <p:set>
                                      <p:cBhvr>
                                        <p:cTn id="13" dur="1000" fill="hold"/>
                                        <p:tgtEl>
                                          <p:spTgt spid="11"/>
                                        </p:tgtEl>
                                        <p:attrNameLst>
                                          <p:attrName>fill.on</p:attrName>
                                        </p:attrNameLst>
                                      </p:cBhvr>
                                      <p:to>
                                        <p:strVal val="true"/>
                                      </p:to>
                                    </p:set>
                                  </p:childTnLst>
                                </p:cTn>
                              </p:par>
                              <p:par>
                                <p:cTn id="14" presetID="21" presetClass="emph" presetSubtype="0" repeatCount="indefinite" fill="hold" grpId="0" nodeType="withEffect">
                                  <p:stCondLst>
                                    <p:cond delay="0"/>
                                  </p:stCondLst>
                                  <p:childTnLst>
                                    <p:animClr clrSpc="hsl" dir="cw">
                                      <p:cBhvr override="childStyle">
                                        <p:cTn id="15" dur="1000" fill="hold"/>
                                        <p:tgtEl>
                                          <p:spTgt spid="6"/>
                                        </p:tgtEl>
                                        <p:attrNameLst>
                                          <p:attrName>style.color</p:attrName>
                                        </p:attrNameLst>
                                      </p:cBhvr>
                                      <p:by>
                                        <p:hsl h="7200000" s="0" l="0"/>
                                      </p:by>
                                    </p:animClr>
                                    <p:animClr clrSpc="hsl" dir="cw">
                                      <p:cBhvr>
                                        <p:cTn id="16" dur="1000" fill="hold"/>
                                        <p:tgtEl>
                                          <p:spTgt spid="6"/>
                                        </p:tgtEl>
                                        <p:attrNameLst>
                                          <p:attrName>fillcolor</p:attrName>
                                        </p:attrNameLst>
                                      </p:cBhvr>
                                      <p:by>
                                        <p:hsl h="7200000" s="0" l="0"/>
                                      </p:by>
                                    </p:animClr>
                                    <p:animClr clrSpc="hsl" dir="cw">
                                      <p:cBhvr>
                                        <p:cTn id="17" dur="1000" fill="hold"/>
                                        <p:tgtEl>
                                          <p:spTgt spid="6"/>
                                        </p:tgtEl>
                                        <p:attrNameLst>
                                          <p:attrName>stroke.color</p:attrName>
                                        </p:attrNameLst>
                                      </p:cBhvr>
                                      <p:by>
                                        <p:hsl h="7200000" s="0" l="0"/>
                                      </p:by>
                                    </p:animClr>
                                    <p:set>
                                      <p:cBhvr>
                                        <p:cTn id="18" dur="10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3"/>
        <p:cNvGrpSpPr/>
        <p:nvPr/>
      </p:nvGrpSpPr>
      <p:grpSpPr>
        <a:xfrm>
          <a:off x="0" y="0"/>
          <a:ext cx="0" cy="0"/>
          <a:chOff x="0" y="0"/>
          <a:chExt cx="0" cy="0"/>
        </a:xfrm>
      </p:grpSpPr>
      <p:sp>
        <p:nvSpPr>
          <p:cNvPr id="144" name="Google Shape;144;p20"/>
          <p:cNvSpPr/>
          <p:nvPr/>
        </p:nvSpPr>
        <p:spPr>
          <a:xfrm>
            <a:off x="7242923" y="2644814"/>
            <a:ext cx="4949077" cy="4213185"/>
          </a:xfrm>
          <a:prstGeom prst="rect">
            <a:avLst/>
          </a:prstGeom>
          <a:solidFill>
            <a:srgbClr val="FFFAF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145" name="Google Shape;145;p20"/>
          <p:cNvSpPr/>
          <p:nvPr/>
        </p:nvSpPr>
        <p:spPr>
          <a:xfrm>
            <a:off x="0" y="1475156"/>
            <a:ext cx="12192000" cy="585071"/>
          </a:xfrm>
          <a:prstGeom prst="rect">
            <a:avLst/>
          </a:prstGeom>
          <a:solidFill>
            <a:srgbClr val="F7CAA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Một số loài cây có rễ chùm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146" name="Google Shape;146;p20"/>
          <p:cNvPicPr preferRelativeResize="0"/>
          <p:nvPr/>
        </p:nvPicPr>
        <p:blipFill rotWithShape="1">
          <a:blip r:embed="rId3">
            <a:alphaModFix/>
          </a:blip>
          <a:srcRect/>
          <a:stretch/>
        </p:blipFill>
        <p:spPr>
          <a:xfrm>
            <a:off x="419601" y="2143616"/>
            <a:ext cx="3100727" cy="2533556"/>
          </a:xfrm>
          <a:prstGeom prst="ellipse">
            <a:avLst/>
          </a:prstGeom>
          <a:noFill/>
          <a:ln>
            <a:noFill/>
          </a:ln>
        </p:spPr>
      </p:pic>
      <p:pic>
        <p:nvPicPr>
          <p:cNvPr id="147" name="Google Shape;147;p20"/>
          <p:cNvPicPr preferRelativeResize="0"/>
          <p:nvPr/>
        </p:nvPicPr>
        <p:blipFill rotWithShape="1">
          <a:blip r:embed="rId4">
            <a:alphaModFix/>
          </a:blip>
          <a:srcRect l="9920" r="5869"/>
          <a:stretch/>
        </p:blipFill>
        <p:spPr>
          <a:xfrm>
            <a:off x="3123730" y="4266820"/>
            <a:ext cx="3056337" cy="2431206"/>
          </a:xfrm>
          <a:prstGeom prst="ellipse">
            <a:avLst/>
          </a:prstGeom>
          <a:noFill/>
          <a:ln>
            <a:noFill/>
          </a:ln>
        </p:spPr>
      </p:pic>
      <p:pic>
        <p:nvPicPr>
          <p:cNvPr id="148" name="Google Shape;148;p20"/>
          <p:cNvPicPr preferRelativeResize="0"/>
          <p:nvPr/>
        </p:nvPicPr>
        <p:blipFill rotWithShape="1">
          <a:blip r:embed="rId5">
            <a:alphaModFix/>
          </a:blip>
          <a:srcRect/>
          <a:stretch/>
        </p:blipFill>
        <p:spPr>
          <a:xfrm>
            <a:off x="5810307" y="2333961"/>
            <a:ext cx="3222439" cy="2343212"/>
          </a:xfrm>
          <a:prstGeom prst="ellipse">
            <a:avLst/>
          </a:prstGeom>
          <a:noFill/>
          <a:ln>
            <a:noFill/>
          </a:ln>
        </p:spPr>
      </p:pic>
      <p:pic>
        <p:nvPicPr>
          <p:cNvPr id="149" name="Google Shape;149;p20"/>
          <p:cNvPicPr preferRelativeResize="0"/>
          <p:nvPr/>
        </p:nvPicPr>
        <p:blipFill rotWithShape="1">
          <a:blip r:embed="rId6">
            <a:alphaModFix/>
          </a:blip>
          <a:srcRect/>
          <a:stretch/>
        </p:blipFill>
        <p:spPr>
          <a:xfrm>
            <a:off x="8813962" y="4205806"/>
            <a:ext cx="3329343" cy="2431206"/>
          </a:xfrm>
          <a:prstGeom prst="ellipse">
            <a:avLst/>
          </a:prstGeom>
          <a:noFill/>
          <a:ln>
            <a:noFill/>
          </a:ln>
        </p:spPr>
      </p:pic>
      <p:sp>
        <p:nvSpPr>
          <p:cNvPr id="150" name="Google Shape;150;p20"/>
          <p:cNvSpPr/>
          <p:nvPr/>
        </p:nvSpPr>
        <p:spPr>
          <a:xfrm>
            <a:off x="634923" y="4984077"/>
            <a:ext cx="2180967" cy="592466"/>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hành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51" name="Google Shape;151;p20"/>
          <p:cNvSpPr/>
          <p:nvPr/>
        </p:nvSpPr>
        <p:spPr>
          <a:xfrm>
            <a:off x="3574834" y="3590965"/>
            <a:ext cx="2180967" cy="592466"/>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tỏi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52" name="Google Shape;152;p20"/>
          <p:cNvSpPr/>
          <p:nvPr/>
        </p:nvSpPr>
        <p:spPr>
          <a:xfrm>
            <a:off x="6331043" y="4790378"/>
            <a:ext cx="2180967" cy="592466"/>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ngô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53" name="Google Shape;153;p20"/>
          <p:cNvSpPr/>
          <p:nvPr/>
        </p:nvSpPr>
        <p:spPr>
          <a:xfrm>
            <a:off x="9497543" y="3466371"/>
            <a:ext cx="2180967" cy="592466"/>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lúa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7"/>
        <p:cNvGrpSpPr/>
        <p:nvPr/>
      </p:nvGrpSpPr>
      <p:grpSpPr>
        <a:xfrm>
          <a:off x="0" y="0"/>
          <a:ext cx="0" cy="0"/>
          <a:chOff x="0" y="0"/>
          <a:chExt cx="0" cy="0"/>
        </a:xfrm>
      </p:grpSpPr>
      <p:sp>
        <p:nvSpPr>
          <p:cNvPr id="158" name="Google Shape;158;p21"/>
          <p:cNvSpPr/>
          <p:nvPr/>
        </p:nvSpPr>
        <p:spPr>
          <a:xfrm>
            <a:off x="7242923" y="2644814"/>
            <a:ext cx="4949077" cy="4213185"/>
          </a:xfrm>
          <a:prstGeom prst="rect">
            <a:avLst/>
          </a:prstGeom>
          <a:solidFill>
            <a:srgbClr val="FFFAF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600" b="0" i="0" u="none" strike="noStrike" kern="0" cap="none" spc="0" normalizeH="0" baseline="0" noProof="0">
              <a:ln>
                <a:noFill/>
              </a:ln>
              <a:solidFill>
                <a:srgbClr val="FFFFFF"/>
              </a:solidFill>
              <a:effectLst/>
              <a:uLnTx/>
              <a:uFillTx/>
              <a:latin typeface="UTM Avo" panose="02040603050506020204" pitchFamily="18" charset="0"/>
              <a:cs typeface="Arial"/>
              <a:sym typeface="Arial"/>
            </a:endParaRPr>
          </a:p>
        </p:txBody>
      </p:sp>
      <p:sp>
        <p:nvSpPr>
          <p:cNvPr id="159" name="Google Shape;159;p21"/>
          <p:cNvSpPr/>
          <p:nvPr/>
        </p:nvSpPr>
        <p:spPr>
          <a:xfrm>
            <a:off x="1" y="1600200"/>
            <a:ext cx="12199740" cy="641171"/>
          </a:xfrm>
          <a:prstGeom prst="rect">
            <a:avLst/>
          </a:prstGeom>
          <a:solidFill>
            <a:srgbClr val="A8D08C"/>
          </a:solidFill>
          <a:ln w="25400" cap="flat" cmpd="sng">
            <a:solidFill>
              <a:srgbClr val="E1EF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Một số loài cây có rễ cọc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60" name="Google Shape;160;p21"/>
          <p:cNvSpPr/>
          <p:nvPr/>
        </p:nvSpPr>
        <p:spPr>
          <a:xfrm>
            <a:off x="254562" y="5971026"/>
            <a:ext cx="2292811" cy="579128"/>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rau cải</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61" name="Google Shape;161;p21"/>
          <p:cNvSpPr/>
          <p:nvPr/>
        </p:nvSpPr>
        <p:spPr>
          <a:xfrm>
            <a:off x="3505649" y="5971025"/>
            <a:ext cx="2292811" cy="579128"/>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rau dền</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62" name="Google Shape;162;p21"/>
          <p:cNvSpPr/>
          <p:nvPr/>
        </p:nvSpPr>
        <p:spPr>
          <a:xfrm>
            <a:off x="6614396" y="5974072"/>
            <a:ext cx="2292811" cy="579128"/>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chanh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163" name="Google Shape;163;p21"/>
          <p:cNvSpPr/>
          <p:nvPr/>
        </p:nvSpPr>
        <p:spPr>
          <a:xfrm>
            <a:off x="9659897" y="5971025"/>
            <a:ext cx="2292811" cy="579128"/>
          </a:xfrm>
          <a:prstGeom prst="roundRect">
            <a:avLst>
              <a:gd name="adj" fmla="val 16667"/>
            </a:avLst>
          </a:prstGeom>
          <a:solidFill>
            <a:srgbClr val="FFCC66"/>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Cây đậu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164" name="Google Shape;164;p21"/>
          <p:cNvPicPr preferRelativeResize="0"/>
          <p:nvPr/>
        </p:nvPicPr>
        <p:blipFill rotWithShape="1">
          <a:blip r:embed="rId3">
            <a:alphaModFix/>
          </a:blip>
          <a:srcRect/>
          <a:stretch/>
        </p:blipFill>
        <p:spPr>
          <a:xfrm>
            <a:off x="-15810" y="2778896"/>
            <a:ext cx="2833554" cy="2809370"/>
          </a:xfrm>
          <a:prstGeom prst="roundRect">
            <a:avLst>
              <a:gd name="adj" fmla="val 16667"/>
            </a:avLst>
          </a:prstGeom>
          <a:noFill/>
          <a:ln>
            <a:noFill/>
          </a:ln>
        </p:spPr>
      </p:pic>
      <p:pic>
        <p:nvPicPr>
          <p:cNvPr id="165" name="Google Shape;165;p21"/>
          <p:cNvPicPr preferRelativeResize="0"/>
          <p:nvPr/>
        </p:nvPicPr>
        <p:blipFill rotWithShape="1">
          <a:blip r:embed="rId4">
            <a:alphaModFix/>
          </a:blip>
          <a:srcRect l="712" t="-315" r="19999" b="4426"/>
          <a:stretch/>
        </p:blipFill>
        <p:spPr>
          <a:xfrm>
            <a:off x="3195372" y="2778896"/>
            <a:ext cx="2913366" cy="2809370"/>
          </a:xfrm>
          <a:prstGeom prst="roundRect">
            <a:avLst>
              <a:gd name="adj" fmla="val 16667"/>
            </a:avLst>
          </a:prstGeom>
          <a:noFill/>
          <a:ln>
            <a:noFill/>
          </a:ln>
        </p:spPr>
      </p:pic>
      <p:pic>
        <p:nvPicPr>
          <p:cNvPr id="166" name="Google Shape;166;p21"/>
          <p:cNvPicPr preferRelativeResize="0"/>
          <p:nvPr/>
        </p:nvPicPr>
        <p:blipFill rotWithShape="1">
          <a:blip r:embed="rId5">
            <a:alphaModFix/>
          </a:blip>
          <a:srcRect r="21187"/>
          <a:stretch/>
        </p:blipFill>
        <p:spPr>
          <a:xfrm>
            <a:off x="6402104" y="2814039"/>
            <a:ext cx="2717395" cy="2809370"/>
          </a:xfrm>
          <a:prstGeom prst="roundRect">
            <a:avLst>
              <a:gd name="adj" fmla="val 16667"/>
            </a:avLst>
          </a:prstGeom>
          <a:noFill/>
          <a:ln>
            <a:noFill/>
          </a:ln>
        </p:spPr>
      </p:pic>
      <p:pic>
        <p:nvPicPr>
          <p:cNvPr id="167" name="Google Shape;167;p21"/>
          <p:cNvPicPr preferRelativeResize="0"/>
          <p:nvPr/>
        </p:nvPicPr>
        <p:blipFill rotWithShape="1">
          <a:blip r:embed="rId6">
            <a:alphaModFix/>
          </a:blip>
          <a:srcRect r="29787"/>
          <a:stretch/>
        </p:blipFill>
        <p:spPr>
          <a:xfrm>
            <a:off x="9412865" y="2778896"/>
            <a:ext cx="2786875" cy="2877659"/>
          </a:xfrm>
          <a:prstGeom prst="roundRect">
            <a:avLst>
              <a:gd name="adj" fmla="val 16667"/>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5"/>
        <p:cNvGrpSpPr/>
        <p:nvPr/>
      </p:nvGrpSpPr>
      <p:grpSpPr>
        <a:xfrm>
          <a:off x="0" y="0"/>
          <a:ext cx="0" cy="0"/>
          <a:chOff x="0" y="0"/>
          <a:chExt cx="0" cy="0"/>
        </a:xfrm>
      </p:grpSpPr>
      <p:sp>
        <p:nvSpPr>
          <p:cNvPr id="176" name="Google Shape;176;p23"/>
          <p:cNvSpPr txBox="1"/>
          <p:nvPr/>
        </p:nvSpPr>
        <p:spPr>
          <a:xfrm>
            <a:off x="457200" y="2118360"/>
            <a:ext cx="4572000" cy="267761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rPr>
              <a:t>Làm việc nhóm đôi: </a:t>
            </a: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rPr>
              <a:t>Quan sát hình cây cà chua ở trang 63 SGK, trả lời câu hỏi: </a:t>
            </a: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1" u="none" strike="noStrike" kern="0" cap="none" spc="0" normalizeH="0" baseline="0" noProof="0">
                <a:ln>
                  <a:noFill/>
                </a:ln>
                <a:solidFill>
                  <a:srgbClr val="000000"/>
                </a:solidFill>
                <a:effectLst/>
                <a:uLnTx/>
                <a:uFillTx/>
                <a:latin typeface="UTM Avo" panose="02040603050506020204" pitchFamily="18" charset="0"/>
                <a:cs typeface="Arial"/>
                <a:sym typeface="Arial"/>
              </a:rPr>
              <a:t>Rễ cây có chức năng gì?</a:t>
            </a:r>
            <a:endParaRPr kumimoji="0" sz="2400" b="1"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177" name="Google Shape;177;p23"/>
          <p:cNvPicPr preferRelativeResize="0"/>
          <p:nvPr/>
        </p:nvPicPr>
        <p:blipFill rotWithShape="1">
          <a:blip r:embed="rId3">
            <a:alphaModFix/>
          </a:blip>
          <a:srcRect l="19928" t="15190" r="15704"/>
          <a:stretch/>
        </p:blipFill>
        <p:spPr>
          <a:xfrm>
            <a:off x="5257800" y="609600"/>
            <a:ext cx="6934200" cy="6248400"/>
          </a:xfrm>
          <a:prstGeom prst="rect">
            <a:avLst/>
          </a:prstGeom>
          <a:noFill/>
          <a:ln>
            <a:noFill/>
          </a:ln>
        </p:spPr>
      </p:pic>
      <p:sp>
        <p:nvSpPr>
          <p:cNvPr id="178" name="Google Shape;178;p23"/>
          <p:cNvSpPr txBox="1"/>
          <p:nvPr/>
        </p:nvSpPr>
        <p:spPr>
          <a:xfrm>
            <a:off x="304800" y="1447800"/>
            <a:ext cx="14061440" cy="49240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a:ln>
                  <a:noFill/>
                </a:ln>
                <a:solidFill>
                  <a:srgbClr val="C00000"/>
                </a:solidFill>
                <a:effectLst/>
                <a:uLnTx/>
                <a:uFillTx/>
                <a:latin typeface="UTM Avo" panose="02040603050506020204" pitchFamily="18" charset="0"/>
                <a:cs typeface="Arial"/>
                <a:sym typeface="Arial"/>
              </a:rPr>
              <a:t>HĐ 2. Chức năng của rễ cây </a:t>
            </a:r>
            <a:endParaRPr kumimoji="0" sz="26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2469</Words>
  <Application>Microsoft Office PowerPoint</Application>
  <PresentationFormat>Widescreen</PresentationFormat>
  <Paragraphs>345</Paragraphs>
  <Slides>65</Slides>
  <Notes>60</Notes>
  <HiddenSlides>0</HiddenSlides>
  <MMClips>4</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65</vt:i4>
      </vt:variant>
    </vt:vector>
  </HeadingPairs>
  <TitlesOfParts>
    <vt:vector size="74" baseType="lpstr">
      <vt:lpstr>Arial</vt:lpstr>
      <vt:lpstr>Calibri</vt:lpstr>
      <vt:lpstr>Calibri Light</vt:lpstr>
      <vt:lpstr>Noto Sans Symbols</vt:lpstr>
      <vt:lpstr>Times New Roman</vt:lpstr>
      <vt:lpstr>UTM Avo</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cp:revision>
  <dcterms:created xsi:type="dcterms:W3CDTF">2023-12-25T02:33:26Z</dcterms:created>
  <dcterms:modified xsi:type="dcterms:W3CDTF">2023-12-25T02:38:15Z</dcterms:modified>
</cp:coreProperties>
</file>